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2" r:id="rId4"/>
    <p:sldId id="283" r:id="rId5"/>
    <p:sldId id="284" r:id="rId6"/>
    <p:sldId id="285" r:id="rId7"/>
    <p:sldId id="291" r:id="rId8"/>
    <p:sldId id="292" r:id="rId9"/>
    <p:sldId id="286" r:id="rId10"/>
    <p:sldId id="289" r:id="rId11"/>
    <p:sldId id="290" r:id="rId12"/>
    <p:sldId id="294" r:id="rId13"/>
    <p:sldId id="295" r:id="rId14"/>
    <p:sldId id="288" r:id="rId15"/>
    <p:sldId id="293" r:id="rId16"/>
    <p:sldId id="296" r:id="rId17"/>
    <p:sldId id="258" r:id="rId18"/>
    <p:sldId id="257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1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99CC"/>
    <a:srgbClr val="00CCFF"/>
    <a:srgbClr val="FF00FF"/>
    <a:srgbClr val="00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565"/>
    <p:restoredTop sz="97951"/>
  </p:normalViewPr>
  <p:slideViewPr>
    <p:cSldViewPr showGuides="1">
      <p:cViewPr>
        <p:scale>
          <a:sx n="100" d="100"/>
          <a:sy n="100" d="100"/>
        </p:scale>
        <p:origin x="-7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1618" name="组合 111617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11619" name="椭圆 111618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1620" name="椭圆 111619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1621" name="椭圆 111620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1622" name="椭圆 111621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1623" name="椭圆 111622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1624" name="椭圆 111623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11625" name="日期占位符 111624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1626" name="页脚占位符 11162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1627" name="灯片编号占位符 11162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1628" name="标题 111627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buClrTx/>
              <a:buSzTx/>
              <a:buFontTx/>
              <a:defRPr sz="44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1629" name="副标题 111628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1"/>
              </a:buClr>
              <a:buSzTx/>
              <a:buFontTx/>
              <a:buNone/>
              <a:defRPr/>
            </a:lvl4pPr>
            <a:lvl5pPr marL="1828800" lvl="4" indent="0" algn="ctr"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0594" name="组合 110593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110595" name="椭圆 110594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0596" name="椭圆 110595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0597" name="椭圆 110596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0598" name="椭圆 110597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0599" name="椭圆 110598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10600" name="文本占位符 11059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0601" name="日期占位符 1106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0602" name="页脚占位符 1106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0603" name="灯片编号占位符 1106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0604" name="标题 11060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vmlDrawing" Target="../drawings/vmlDrawing1.v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3" name="图片 2052" descr="27siniao14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-1692275" y="1196975"/>
            <a:ext cx="7772400" cy="1470025"/>
          </a:xfrm>
        </p:spPr>
        <p:txBody>
          <a:bodyPr anchor="b"/>
          <a:p>
            <a:pPr defTabSz="914400">
              <a:buSzTx/>
            </a:pPr>
            <a:r>
              <a:rPr lang="zh-CN" altLang="en-US" b="1" kern="1200" baseline="0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致云雀</a:t>
            </a:r>
            <a:br>
              <a:rPr lang="zh-CN" altLang="en-US" b="1" kern="1200" baseline="0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b="1" kern="1200" baseline="0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                               </a:t>
            </a:r>
            <a:r>
              <a:rPr lang="en-US" altLang="zh-CN" b="1" kern="1200" baseline="0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b="1" kern="1200" baseline="0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雪莱</a:t>
            </a:r>
            <a:endParaRPr lang="zh-CN" altLang="en-US" b="1" kern="1200" baseline="0" dirty="0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7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7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7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7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艺术手法</a:t>
            </a:r>
            <a:endParaRPr lang="zh-CN" altLang="en-US" dirty="0"/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诗人把云雀的歌声同春雨、婚礼上的合唱、胜利的歌声相比，突出云雀歌声所具有的巨大力量。</a:t>
            </a:r>
            <a:endParaRPr lang="zh-CN" altLang="en-US" b="1" dirty="0"/>
          </a:p>
          <a:p>
            <a:r>
              <a:rPr lang="zh-CN" altLang="en-US" b="1" dirty="0"/>
              <a:t>诗歌节奏短促、轻快、流畅、激昂，节与节之间，环环相扣，层层推进，极具艺术感染力。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艺术手法</a:t>
            </a:r>
            <a:endParaRPr lang="zh-CN" altLang="en-US" dirty="0"/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诗，总是用比喻写成的。在</a:t>
            </a:r>
            <a:r>
              <a:rPr lang="en-US" altLang="zh-CN" b="1" dirty="0"/>
              <a:t>《</a:t>
            </a:r>
            <a:r>
              <a:rPr lang="zh-CN" altLang="en-US" b="1" dirty="0"/>
              <a:t>致云雀</a:t>
            </a:r>
            <a:r>
              <a:rPr lang="en-US" altLang="zh-CN" b="1" dirty="0"/>
              <a:t>》</a:t>
            </a:r>
            <a:r>
              <a:rPr lang="zh-CN" altLang="en-US" b="1" dirty="0"/>
              <a:t>共计</a:t>
            </a:r>
            <a:r>
              <a:rPr lang="en-US" altLang="zh-CN" b="1" dirty="0"/>
              <a:t>21</a:t>
            </a:r>
            <a:r>
              <a:rPr lang="zh-CN" altLang="en-US" b="1" dirty="0"/>
              <a:t>节</a:t>
            </a:r>
            <a:r>
              <a:rPr lang="en-US" altLang="zh-CN" b="1" dirty="0"/>
              <a:t>105</a:t>
            </a:r>
            <a:r>
              <a:rPr lang="zh-CN" altLang="en-US" b="1" dirty="0"/>
              <a:t>行的这首诗歌里，雪莱大量采用了比喻的手法。</a:t>
            </a:r>
            <a:endParaRPr lang="zh-CN" altLang="en-US" b="1" dirty="0"/>
          </a:p>
          <a:p>
            <a:r>
              <a:rPr lang="zh-CN" altLang="en-US" b="1" dirty="0"/>
              <a:t>并且，没有一次比喻是多余，每一次比喻都更丰满地塑造了形象。也更充分抒写了他的感受，他的思想和情绪。</a:t>
            </a:r>
            <a:endParaRPr lang="zh-CN" altLang="en-US" b="1" dirty="0"/>
          </a:p>
          <a:p>
            <a:r>
              <a:rPr lang="zh-CN" altLang="en-US" b="1" dirty="0"/>
              <a:t>全诗以赞美开始，以感叹告终，层次分明，结构严谨。 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艺术手法</a:t>
            </a:r>
            <a:endParaRPr lang="zh-CN" altLang="en-US" dirty="0"/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全诗在用大量明喻和暗喻描绘云雀及其歌声的同时，塑造了一个象征，一个理想艺术大师的形象。</a:t>
            </a:r>
            <a:br>
              <a:rPr lang="zh-CN" altLang="en-US" b="1" dirty="0"/>
            </a:br>
            <a:br>
              <a:rPr lang="zh-CN" altLang="en-US" b="1" dirty="0"/>
            </a:br>
            <a:endParaRPr lang="zh-CN" alt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b="1" dirty="0"/>
              <a:t>“</a:t>
            </a:r>
            <a:r>
              <a:rPr lang="zh-CN" altLang="en-US" b="1" dirty="0"/>
              <a:t>云雀” 内涵</a:t>
            </a:r>
            <a:endParaRPr lang="zh-CN" altLang="en-US" b="1" dirty="0"/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b="1" dirty="0"/>
              <a:t>《</a:t>
            </a:r>
            <a:r>
              <a:rPr lang="zh-CN" altLang="en-US" b="1" dirty="0"/>
              <a:t>致云雀</a:t>
            </a:r>
            <a:r>
              <a:rPr lang="en-US" altLang="zh-CN" b="1" dirty="0"/>
              <a:t>》</a:t>
            </a:r>
            <a:r>
              <a:rPr lang="zh-CN" altLang="en-US" b="1" dirty="0"/>
              <a:t>一诗通过云雀的形象，生动地表达了诗人对光明的向往和对理想的追求。</a:t>
            </a:r>
            <a:endParaRPr lang="zh-CN" altLang="en-US" b="1" dirty="0"/>
          </a:p>
          <a:p>
            <a:r>
              <a:rPr lang="zh-CN" altLang="en-US" b="1" dirty="0"/>
              <a:t>云雀是一种鸟，形如麻雀而稍大，栖于荒野草原之中，在地面营巢又性喜高飞，常从它的“领地”升腾而起直上云霄，边飞边叫，越飞越高。因云雀有这种独特的习性，往往被诗人选作讴歌的对象。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b="1" dirty="0"/>
              <a:t>“</a:t>
            </a:r>
            <a:r>
              <a:rPr lang="zh-CN" altLang="en-US" b="1" dirty="0"/>
              <a:t>云雀” 内涵</a:t>
            </a:r>
            <a:endParaRPr lang="zh-CN" altLang="en-US" b="1" dirty="0"/>
          </a:p>
        </p:txBody>
      </p:sp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zh-CN" altLang="en-US" sz="2800" b="1" dirty="0"/>
              <a:t>雪莱在诗中再三表示自己比不上云雀，不知怎能接近它的欢乐。其实，诗人和云雀在许多方面都很相似：都追求光明，蔑视地面，都向往理想的世界。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不同的只是诗人痛苦地感到了理想与现实间的巨大差距，而这个差距对云雀是不存在的。一面是跃腾欢唱，一面是酸楚苦涩，其实这两者是相反又相通的。二者之中，不断飞升是主导方面。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从诗的整个调子中可以看出，雪莱虽感到理想遥远的痛苦，仍以不断飞升的积极情调去超越感伤。在艺术表现上很见功力，诗句的音律与文字珠联壁合，历来为人称道。 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46081" descr="27siniao14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标题 46082"/>
          <p:cNvSpPr>
            <a:spLocks noGrp="1"/>
          </p:cNvSpPr>
          <p:nvPr>
            <p:ph type="ctrTitle"/>
          </p:nvPr>
        </p:nvSpPr>
        <p:spPr>
          <a:xfrm>
            <a:off x="-1692275" y="1196975"/>
            <a:ext cx="7772400" cy="1470025"/>
          </a:xfrm>
        </p:spPr>
        <p:txBody>
          <a:bodyPr anchor="b"/>
          <a:p>
            <a:pPr defTabSz="914400">
              <a:buSzTx/>
            </a:pPr>
            <a:r>
              <a:rPr lang="zh-CN" altLang="en-US" b="1" kern="1200" baseline="0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致云雀</a:t>
            </a:r>
            <a:br>
              <a:rPr lang="zh-CN" altLang="en-US" b="1" kern="1200" baseline="0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b="1" kern="1200" baseline="0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                               </a:t>
            </a:r>
            <a:r>
              <a:rPr lang="en-US" altLang="zh-CN" b="1" kern="1200" baseline="0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b="1" kern="1200" baseline="0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雪莱</a:t>
            </a:r>
            <a:endParaRPr lang="zh-CN" altLang="en-US" b="1" kern="1200" baseline="0" dirty="0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7" decel="100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7" decel="100000"/>
                                        <p:tgtEl>
                                          <p:spTgt spid="460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7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7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8" name="图片 6147" descr="1230455_211236783882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50363" cy="693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 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你好呵，欢乐的精灵！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  你似乎从不是飞禽，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从天堂或天堂的邻近，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以酣畅淋漓的乐音，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不事雕琢的艺术，倾吐你的衷心</a:t>
            </a:r>
            <a:r>
              <a:rPr lang="zh-CN" altLang="en-US" dirty="0"/>
              <a:t>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1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2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7">
                                            <p:txEl>
                                              <p:charRg st="2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7">
                                            <p:txEl>
                                              <p:charRg st="2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3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47">
                                            <p:txEl>
                                              <p:charRg st="3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7">
                                            <p:txEl>
                                              <p:charRg st="3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4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7">
                                            <p:txEl>
                                              <p:charRg st="4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7">
                                            <p:txEl>
                                              <p:charRg st="4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61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7">
                                            <p:txEl>
                                              <p:charRg st="61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147">
                                            <p:txEl>
                                              <p:charRg st="61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7" name="图片 3076" descr="61183b2d818ec078359bf7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向上，再向高处飞翔， </a:t>
            </a:r>
            <a:endParaRPr lang="zh-CN" altLang="en-US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从地面你一跃而上， </a:t>
            </a:r>
            <a:endParaRPr lang="zh-CN" altLang="en-US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像一片烈火的青云， </a:t>
            </a:r>
            <a:endParaRPr lang="zh-CN" altLang="en-US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掠过蔚蓝的天心， </a:t>
            </a:r>
            <a:endParaRPr lang="zh-CN" altLang="en-US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永远歌唱着飞翔，飞翔着歌唱。 </a:t>
            </a:r>
            <a:endParaRPr lang="zh-CN" altLang="en-US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8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8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8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82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2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2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82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82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82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82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2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2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charRg st="5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82">
                                            <p:txEl>
                                              <p:charRg st="57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2">
                                            <p:txEl>
                                              <p:charRg st="5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2">
                                            <p:txEl>
                                              <p:charRg st="5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2" name="图片 7171" descr="0912262344f548f6aceb2ee8b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3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dirty="0"/>
              <a:t>       </a:t>
            </a:r>
            <a:r>
              <a:rPr lang="zh-CN" altLang="en-US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地平线下的太阳， </a:t>
            </a:r>
            <a:endParaRPr lang="zh-CN" altLang="en-US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放射出金色的电光， </a:t>
            </a:r>
            <a:endParaRPr lang="zh-CN" altLang="en-US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晴空里霞蔚云蒸， </a:t>
            </a:r>
            <a:endParaRPr lang="zh-CN" altLang="en-US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你沐浴着明光飞行， </a:t>
            </a:r>
            <a:endParaRPr lang="zh-CN" altLang="en-US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似不具形体的喜悦刚开始迅疾的远征。</a:t>
            </a:r>
            <a:r>
              <a:rPr lang="zh-CN" altLang="en-US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717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8" dur="2000" fill="hold"/>
                                        <p:tgtEl>
                                          <p:spTgt spid="7171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7171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2" dur="2000" fill="hold"/>
                                        <p:tgtEl>
                                          <p:spTgt spid="7171">
                                            <p:txEl>
                                              <p:charRg st="4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4" dur="2000" fill="hold"/>
                                        <p:tgtEl>
                                          <p:spTgt spid="7171">
                                            <p:txEl>
                                              <p:charRg st="5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6" name="图片 8195" descr="2685384_15482876530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297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800" dirty="0"/>
              <a:t>       </a:t>
            </a: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淡淡的绛紫色黄昏， 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在你的航程周围消融， 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像昼空的一颗星星， 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虽然，看不见形影， 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却可以听得清你那欢乐的强音</a:t>
            </a:r>
            <a:r>
              <a:rPr lang="en-US" altLang="zh-CN" sz="28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—— </a:t>
            </a:r>
            <a:endParaRPr lang="en-US" altLang="zh-CN" sz="2800" b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那犀利明快的乐音， 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似银色星光的利剑， 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它那强烈的明灯， 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在晨曦中逐渐暗淡， 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直到难以分辨，却能感觉到就在空间。 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7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7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7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7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7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7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9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9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9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9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9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9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15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15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15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15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15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15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2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2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2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2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2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2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/>
              <a:t>作者</a:t>
            </a:r>
            <a:r>
              <a:rPr lang="en-US" altLang="zh-CN" b="1" dirty="0"/>
              <a:t>*</a:t>
            </a:r>
            <a:r>
              <a:rPr lang="zh-CN" altLang="en-US" b="1" dirty="0"/>
              <a:t>雪莱</a:t>
            </a:r>
            <a:endParaRPr lang="zh-CN" altLang="en-US" b="1" dirty="0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珀西</a:t>
            </a:r>
            <a:r>
              <a:rPr lang="en-US" altLang="zh-CN" b="1" dirty="0">
                <a:latin typeface="Arial" panose="020B0604020202020204" pitchFamily="34" charset="0"/>
              </a:rPr>
              <a:t>·</a:t>
            </a:r>
            <a:r>
              <a:rPr lang="zh-CN" altLang="en-US" b="1" dirty="0"/>
              <a:t>比希</a:t>
            </a:r>
            <a:r>
              <a:rPr lang="en-US" altLang="zh-CN" b="1" dirty="0">
                <a:latin typeface="Arial" panose="020B0604020202020204" pitchFamily="34" charset="0"/>
              </a:rPr>
              <a:t>·</a:t>
            </a:r>
            <a:r>
              <a:rPr lang="zh-CN" altLang="en-US" b="1" dirty="0"/>
              <a:t>雪莱（</a:t>
            </a:r>
            <a:r>
              <a:rPr lang="en-US" altLang="zh-CN" b="1" dirty="0"/>
              <a:t>Percy Bysshe Shelley</a:t>
            </a:r>
            <a:r>
              <a:rPr lang="zh-CN" altLang="en-US" b="1" dirty="0"/>
              <a:t>）是英国文学史上最有才华的抒情诗人之一。</a:t>
            </a:r>
            <a:r>
              <a:rPr lang="en-US" altLang="zh-CN" b="1" dirty="0"/>
              <a:t>William Wordsworth</a:t>
            </a:r>
            <a:r>
              <a:rPr lang="zh-CN" altLang="en-US" b="1" dirty="0"/>
              <a:t>曾称其为 “</a:t>
            </a:r>
            <a:r>
              <a:rPr lang="en-US" altLang="zh-CN" b="1" dirty="0"/>
              <a:t>One of the best artists of us all“</a:t>
            </a:r>
            <a:r>
              <a:rPr lang="zh-CN" altLang="en-US" b="1" dirty="0"/>
              <a:t>，同时期的拜伦称其为 ”</a:t>
            </a:r>
            <a:r>
              <a:rPr lang="en-US" altLang="zh-CN" b="1" dirty="0"/>
              <a:t>Without exception the best and least selfish man I ever knew”, </a:t>
            </a:r>
            <a:r>
              <a:rPr lang="zh-CN" altLang="en-US" b="1" dirty="0"/>
              <a:t>更被誉为诗人中的诗人。</a:t>
            </a:r>
            <a:endParaRPr lang="zh-CN" altLang="en-US" b="1" dirty="0"/>
          </a:p>
          <a:p>
            <a:r>
              <a:rPr lang="zh-CN" altLang="en-US" b="1" dirty="0"/>
              <a:t>其一生见识广泛，不仅是柏拉图主义者，更是个伟大的理想主义者。 创作的诗歌节奏明快，积极向上。</a:t>
            </a:r>
            <a:endParaRPr lang="zh-CN" altLang="en-US" b="1" dirty="0"/>
          </a:p>
        </p:txBody>
      </p:sp>
    </p:spTree>
    <p:controls/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0" name="图片 9219" descr="201004140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1437"/>
            <a:ext cx="9239250" cy="6929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914400" y="1700213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整个大地和大气， 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响彻你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婉转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的歌喉， 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仿佛在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荒凉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的黑夜， 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从一片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孤云背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后， 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明月射出光芒，清辉洋溢宇宙。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219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19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4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19">
                                            <p:txEl>
                                              <p:charRg st="4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52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19">
                                            <p:txEl>
                                              <p:charRg st="52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6" name="图片 10245" descr="a329ed161164094d972b43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476250"/>
            <a:ext cx="6226175" cy="622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  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我们不知你是什么 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什么和你最为相似？ 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1024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8" dur="2000" fill="hold"/>
                                        <p:tgtEl>
                                          <p:spTgt spid="10243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9" name="图片 11268" descr="98d3bbb1fa1574208ad4b29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 </a:t>
            </a:r>
            <a:r>
              <a:rPr lang="zh-CN" altLang="en-US" sz="3600" b="1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从霓虹似的彩霞， </a:t>
            </a:r>
            <a:endParaRPr lang="zh-CN" altLang="en-US" sz="3600" b="1" dirty="0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也难降这样美的雨， </a:t>
            </a:r>
            <a:endParaRPr lang="zh-CN" altLang="en-US" sz="3600" b="1" dirty="0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能和随你出现降下的乐曲甘霖相比。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126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126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26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26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26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126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126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26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1267">
                                            <p:txEl>
                                              <p:charRg st="3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267">
                                            <p:txEl>
                                              <p:charRg st="3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67">
                                            <p:txEl>
                                              <p:charRg st="3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1267">
                                            <p:txEl>
                                              <p:charRg st="3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2" name="图片 12291" descr="200711171725452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468313" y="2332038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dirty="0"/>
              <a:t>          </a:t>
            </a:r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像一位诗人， 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隐身在思想的明辉之中。 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8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291">
                                            <p:txEl>
                                              <p:charRg st="18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40" name="图片 14339" descr="20110517075621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96375" cy="6821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 </a:t>
            </a:r>
            <a:endParaRPr lang="en-US" altLang="zh-CN" dirty="0"/>
          </a:p>
        </p:txBody>
      </p:sp>
      <p:sp>
        <p:nvSpPr>
          <p:cNvPr id="14341" name="矩形 14340"/>
          <p:cNvSpPr/>
          <p:nvPr/>
        </p:nvSpPr>
        <p:spPr>
          <a:xfrm>
            <a:off x="0" y="2636838"/>
            <a:ext cx="8458200" cy="28797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charset="0"/>
                <a:ea typeface="楷体" charset="0"/>
              </a:rPr>
              <a:t>吟诵着即兴的诗韵， 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" charset="0"/>
              <a:ea typeface="楷体" charset="0"/>
            </a:endParaRPr>
          </a:p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charset="0"/>
                <a:ea typeface="楷体" charset="0"/>
              </a:rPr>
              <a:t>　　直到普天下的同情， 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" charset="0"/>
              <a:ea typeface="楷体" charset="0"/>
            </a:endParaRPr>
          </a:p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charset="0"/>
                <a:ea typeface="楷体" charset="0"/>
              </a:rPr>
              <a:t>　　都被未曾留意过的希望和忧虑唤醒。 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3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6" name="图片 15365" descr="20110517074859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04313" cy="682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sz="36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i="1" dirty="0">
                <a:latin typeface="楷体" pitchFamily="49" charset="-122"/>
                <a:ea typeface="楷体" pitchFamily="49" charset="-122"/>
              </a:rPr>
              <a:t>像一位高贵的少女， </a:t>
            </a:r>
            <a:endParaRPr lang="zh-CN" altLang="en-US" sz="3600" b="1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i="1" dirty="0">
                <a:latin typeface="楷体" pitchFamily="49" charset="-122"/>
                <a:ea typeface="楷体" pitchFamily="49" charset="-122"/>
              </a:rPr>
              <a:t>　　居住在深宫的楼台， </a:t>
            </a:r>
            <a:endParaRPr lang="zh-CN" altLang="en-US" sz="3600" b="1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i="1" dirty="0">
                <a:latin typeface="楷体" pitchFamily="49" charset="-122"/>
                <a:ea typeface="楷体" pitchFamily="49" charset="-122"/>
              </a:rPr>
              <a:t>　　在寂寞难言的时刻， </a:t>
            </a:r>
            <a:endParaRPr lang="zh-CN" altLang="en-US" sz="3600" b="1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i="1" dirty="0">
                <a:latin typeface="楷体" pitchFamily="49" charset="-122"/>
                <a:ea typeface="楷体" pitchFamily="49" charset="-122"/>
              </a:rPr>
              <a:t>　　排遣为爱所苦的情怀， </a:t>
            </a:r>
            <a:endParaRPr lang="zh-CN" altLang="en-US" sz="3600" b="1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i="1" dirty="0">
                <a:latin typeface="楷体" pitchFamily="49" charset="-122"/>
                <a:ea typeface="楷体" pitchFamily="49" charset="-122"/>
              </a:rPr>
              <a:t>　　甜美有如爱情的歌曲溢出闺阁之外。 </a:t>
            </a:r>
            <a:endParaRPr lang="zh-CN" altLang="en-US" sz="3600" b="1" i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3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3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5363">
                                            <p:txEl>
                                              <p:charRg st="1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5363">
                                            <p:txEl>
                                              <p:charRg st="1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5363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5363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5363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5363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5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5363">
                                            <p:txEl>
                                              <p:charRg st="5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5363">
                                            <p:txEl>
                                              <p:charRg st="5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8" name="图片 16387" descr="firefly_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395288" y="1557338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dirty="0"/>
              <a:t>        </a:t>
            </a:r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像一只金色的萤火虫， 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　　在凝露的深山幽谷， 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　　不显露出行止影踪， 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　　把晶莹的流光传播， 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　　在遮断我们视线的鲜花芳草丛中。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3000"/>
                                        <p:tgtEl>
                                          <p:spTgt spid="163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2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3000"/>
                                        <p:tgtEl>
                                          <p:spTgt spid="16387">
                                            <p:txEl>
                                              <p:charRg st="2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3000"/>
                                        <p:tgtEl>
                                          <p:spTgt spid="16387">
                                            <p:txEl>
                                              <p:charRg st="33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46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3000"/>
                                        <p:tgtEl>
                                          <p:spTgt spid="16387">
                                            <p:txEl>
                                              <p:charRg st="46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5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3000"/>
                                        <p:tgtEl>
                                          <p:spTgt spid="16387">
                                            <p:txEl>
                                              <p:charRg st="59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2" name="图片 17411" descr="2686076_163153743518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914400" y="1700213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dirty="0"/>
              <a:t>        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像被她自己的绿叶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荫蔽着的一朵玫瑰，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遭受到热风的摧残，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直到它的馥郁芳菲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以过浓的香甜使鲁莽的飞贼沉醉。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41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17411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17411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17411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56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17411">
                                            <p:txEl>
                                              <p:charRg st="56" end="7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6" name="图片 18435" descr="c93b6960f75ac6138032696a22ca60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395288" y="1844675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dirty="0"/>
              <a:t>        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晶莹闪烁的草地，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春霖洒落时的声息，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雨后苏醒了的花蕾，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称得上明朗、欢悦，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清新的一切，都及不上你的音乐。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3000"/>
                                        <p:tgtEl>
                                          <p:spTgt spid="1843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3000"/>
                                        <p:tgtEl>
                                          <p:spTgt spid="18435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3000"/>
                                        <p:tgtEl>
                                          <p:spTgt spid="18435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0"/>
                                        <p:tgtEl>
                                          <p:spTgt spid="18435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3000"/>
                                        <p:tgtEl>
                                          <p:spTgt spid="18435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0" name="图片 19459" descr="20110517074854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0"/>
            <a:ext cx="9153525" cy="7059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611188" y="2332038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        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-973137" y="2349500"/>
            <a:ext cx="8856662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" charset="0"/>
                <a:ea typeface="楷体" charset="0"/>
              </a:rPr>
              <a:t>         飞禽或是精灵，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楷体" charset="0"/>
              <a:ea typeface="楷体" charset="0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" charset="0"/>
                <a:ea typeface="楷体" charset="0"/>
              </a:rPr>
              <a:t>         有什么甜美的思绪在你心头？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4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94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雪莱</a:t>
            </a:r>
            <a:endParaRPr lang="zh-CN" altLang="en-US" dirty="0"/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2800" b="1" dirty="0"/>
              <a:t>1792</a:t>
            </a:r>
            <a:r>
              <a:rPr lang="zh-CN" altLang="en-US" sz="2800" b="1" dirty="0"/>
              <a:t>年生于苏萨科斯郡一个贵族家庭，</a:t>
            </a:r>
            <a:r>
              <a:rPr lang="en-US" altLang="zh-CN" sz="2800" b="1" dirty="0"/>
              <a:t>12</a:t>
            </a:r>
            <a:r>
              <a:rPr lang="zh-CN" altLang="en-US" sz="2800" b="1" dirty="0"/>
              <a:t>岁被送进伊顿贵族学校受教育</a:t>
            </a:r>
            <a:r>
              <a:rPr lang="en-US" altLang="zh-CN" sz="2800" b="1" dirty="0"/>
              <a:t>1810</a:t>
            </a:r>
            <a:r>
              <a:rPr lang="zh-CN" altLang="en-US" sz="2800" b="1" dirty="0"/>
              <a:t>年入牛津大学学习，第二年因发表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无神论的必然性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小册子被牛津大学开除，不久到都柏林参加爱尔兰人民的民族独立运动。</a:t>
            </a:r>
            <a:endParaRPr lang="zh-CN" altLang="en-US" sz="2800" b="1" dirty="0"/>
          </a:p>
          <a:p>
            <a:r>
              <a:rPr lang="en-US" altLang="zh-CN" sz="2800" b="1" dirty="0"/>
              <a:t>1813</a:t>
            </a:r>
            <a:r>
              <a:rPr lang="zh-CN" altLang="en-US" sz="2800" b="1" dirty="0"/>
              <a:t>年发表第一部长诗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麦布女王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，抨击封建制度的专横无道和英国资本主义制度的剥削，反映劳动人民的悲惨境遇，引起了英国资本主义阶级的仇视，</a:t>
            </a:r>
            <a:r>
              <a:rPr lang="en-US" altLang="zh-CN" sz="2800" b="1" dirty="0"/>
              <a:t>1818</a:t>
            </a:r>
            <a:r>
              <a:rPr lang="zh-CN" altLang="en-US" sz="2800" b="1" dirty="0"/>
              <a:t>年被迫侨居意大利。</a:t>
            </a:r>
            <a:r>
              <a:rPr lang="zh-CN" altLang="en-US" sz="2800" dirty="0"/>
              <a:t>  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4" name="图片 20483" descr="4878505_151842039062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011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我从来没有听到过， 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en-US" sz="40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　爱情或是醇酒的颂歌，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　能够迸涌出这样神圣的极乐音流。 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4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4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4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 tmFilter="0,0; .5, 1; 1, 1"/>
                                        <p:tgtEl>
                                          <p:spTgt spid="204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483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483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483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483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20483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2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483">
                                            <p:txEl>
                                              <p:charRg st="2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483">
                                            <p:txEl>
                                              <p:charRg st="2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483">
                                            <p:txEl>
                                              <p:charRg st="2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483">
                                            <p:txEl>
                                              <p:charRg st="2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tmFilter="0,0; .5, 1; 1, 1"/>
                                        <p:tgtEl>
                                          <p:spTgt spid="20483">
                                            <p:txEl>
                                              <p:charRg st="29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483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483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483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483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tmFilter="0,0; .5, 1; 1, 1"/>
                                        <p:tgtEl>
                                          <p:spTgt spid="20483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8" name="图片 21507" descr="5252423_09263386561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</a:t>
            </a:r>
            <a:r>
              <a:rPr lang="zh-CN" altLang="en-US" sz="36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是赞婚的合唱也罢， 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　　是凯旋的欢歌也罢， 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　　和你的乐声相比， 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　　不过是空洞的浮夸， 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　　人们可以觉察到，其中总有着贫乏。 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2150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2150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2150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2150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600" decel="100000"/>
                                        <p:tgtEl>
                                          <p:spTgt spid="21507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21507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21507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21507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0" decel="100000"/>
                                        <p:tgtEl>
                                          <p:spTgt spid="21507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21507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21507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21507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600" decel="100000"/>
                                        <p:tgtEl>
                                          <p:spTgt spid="21507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21507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21507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21507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3" name="图片 22532" descr="5252423_095118908322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468313" y="2852738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什么样的物象或事件， 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　是你那欢歌的源泉？ 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　田野、波涛或山峦？ 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　空中、陆上的形态？ 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　是对同类的爱，还是对痛苦的绝缘？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2253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2531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22531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2000" fill="hold"/>
                                        <p:tgtEl>
                                          <p:spTgt spid="22531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2000" fill="hold"/>
                                        <p:tgtEl>
                                          <p:spTgt spid="22531">
                                            <p:txEl>
                                              <p:charRg st="5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6" name="图片 23555" descr="20110518231327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914400" y="1484313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有你明澈强烈的欢快，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　使倦怠永不会出现，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　烦恼的阴影从来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　接近不得你的身边，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　你爱，却从不知晓过分充满爱的悲哀。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35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3555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3555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3555">
                                            <p:txEl>
                                              <p:charRg st="36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3555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0" name="图片 24579" descr="35ab37099ca1255d94ca6bb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矩形 24580"/>
          <p:cNvSpPr/>
          <p:nvPr/>
        </p:nvSpPr>
        <p:spPr>
          <a:xfrm>
            <a:off x="228600" y="549275"/>
            <a:ext cx="8915400" cy="51847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charset="0"/>
                <a:ea typeface="楷体" charset="0"/>
              </a:rPr>
              <a:t>是醒来或是睡去， 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" charset="0"/>
              <a:ea typeface="楷体" charset="0"/>
            </a:endParaRPr>
          </a:p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charset="0"/>
                <a:ea typeface="楷体" charset="0"/>
              </a:rPr>
              <a:t>　你对死亡的理解一定比 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" charset="0"/>
              <a:ea typeface="楷体" charset="0"/>
            </a:endParaRPr>
          </a:p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charset="0"/>
                <a:ea typeface="楷体" charset="0"/>
              </a:rPr>
              <a:t>　我们凡人梦到的 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" charset="0"/>
              <a:ea typeface="楷体" charset="0"/>
            </a:endParaRPr>
          </a:p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charset="0"/>
                <a:ea typeface="楷体" charset="0"/>
              </a:rPr>
              <a:t>　更加深刻真切，否则 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" charset="0"/>
              <a:ea typeface="楷体" charset="0"/>
            </a:endParaRPr>
          </a:p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charset="0"/>
                <a:ea typeface="楷体" charset="0"/>
              </a:rPr>
              <a:t>　你的乐曲音流，怎么像液态的水晶涌泻？ 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4" name="图片 25603" descr="88280dfd46d4d63b2bea55883e8124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我们瞻前顾后，为了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　不存在的事物自忧，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　我们最真挚的笑，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　也交织着某种苦恼，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　我们最美的音乐，是最能倾诉哀思的           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  曲调。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56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56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5603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5603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5603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5603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2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5603">
                                            <p:txEl>
                                              <p:charRg st="2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5603">
                                            <p:txEl>
                                              <p:charRg st="2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5603">
                                            <p:txEl>
                                              <p:charRg st="2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5603">
                                            <p:txEl>
                                              <p:charRg st="2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5603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5603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5603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5603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5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5603">
                                            <p:txEl>
                                              <p:charRg st="5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5603">
                                            <p:txEl>
                                              <p:charRg st="5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5603">
                                            <p:txEl>
                                              <p:charRg st="5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5603">
                                            <p:txEl>
                                              <p:charRg st="5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8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5603">
                                            <p:txEl>
                                              <p:charRg st="8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5603">
                                            <p:txEl>
                                              <p:charRg st="8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5603">
                                            <p:txEl>
                                              <p:charRg st="8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5603">
                                            <p:txEl>
                                              <p:charRg st="8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8" name="图片 26627" descr="b7214839f799ecc05fdf0e0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914400" y="2636838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dirty="0"/>
              <a:t>       </a:t>
            </a:r>
            <a:r>
              <a:rPr lang="zh-CN" altLang="en-US" b="1" i="1" dirty="0">
                <a:latin typeface="楷体" pitchFamily="49" charset="-122"/>
                <a:ea typeface="楷体" pitchFamily="49" charset="-122"/>
              </a:rPr>
              <a:t>可是，即使我们能摈弃 </a:t>
            </a:r>
            <a:endParaRPr lang="zh-CN" altLang="en-US" b="1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i="1" dirty="0">
                <a:latin typeface="楷体" pitchFamily="49" charset="-122"/>
                <a:ea typeface="楷体" pitchFamily="49" charset="-122"/>
              </a:rPr>
              <a:t>　　憎恨、傲慢和恐惧， </a:t>
            </a:r>
            <a:endParaRPr lang="zh-CN" altLang="en-US" b="1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i="1" dirty="0">
                <a:latin typeface="楷体" pitchFamily="49" charset="-122"/>
                <a:ea typeface="楷体" pitchFamily="49" charset="-122"/>
              </a:rPr>
              <a:t>　　即使我们生来不会 </a:t>
            </a:r>
            <a:endParaRPr lang="zh-CN" altLang="en-US" b="1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i="1" dirty="0">
                <a:latin typeface="楷体" pitchFamily="49" charset="-122"/>
                <a:ea typeface="楷体" pitchFamily="49" charset="-122"/>
              </a:rPr>
              <a:t>　　抛洒一滴眼泪， </a:t>
            </a:r>
            <a:endParaRPr lang="zh-CN" altLang="en-US" b="1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i="1" dirty="0">
                <a:latin typeface="楷体" pitchFamily="49" charset="-122"/>
                <a:ea typeface="楷体" pitchFamily="49" charset="-122"/>
              </a:rPr>
              <a:t>　　我们也不知，怎样才能接近于你的欢愉。 </a:t>
            </a:r>
            <a:endParaRPr lang="zh-CN" altLang="en-US" b="1" i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631" name="图片 26630" descr="bf49b1a9894ce095ef0e00fbd9e730b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5287">
            <a:off x="5254625" y="260350"/>
            <a:ext cx="3910013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000"/>
                                        <p:tgtEl>
                                          <p:spTgt spid="2662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26627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26627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44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26627">
                                            <p:txEl>
                                              <p:charRg st="44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55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000"/>
                                        <p:tgtEl>
                                          <p:spTgt spid="26627">
                                            <p:txEl>
                                              <p:charRg st="55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2" name="图片 27651" descr="ppt1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914400" y="1773238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i="1" dirty="0">
                <a:latin typeface="楷体" pitchFamily="49" charset="-122"/>
                <a:ea typeface="楷体" pitchFamily="49" charset="-122"/>
              </a:rPr>
              <a:t>比一切欢乐的音律， </a:t>
            </a:r>
            <a:endParaRPr lang="zh-CN" altLang="en-US" sz="3600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i="1" dirty="0">
                <a:latin typeface="楷体" pitchFamily="49" charset="-122"/>
                <a:ea typeface="楷体" pitchFamily="49" charset="-122"/>
              </a:rPr>
              <a:t>　更加甜蜜美妙， </a:t>
            </a:r>
            <a:endParaRPr lang="zh-CN" altLang="en-US" sz="3600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i="1" dirty="0">
                <a:latin typeface="楷体" pitchFamily="49" charset="-122"/>
                <a:ea typeface="楷体" pitchFamily="49" charset="-122"/>
              </a:rPr>
              <a:t>　比一切书中的宝库， </a:t>
            </a:r>
            <a:endParaRPr lang="zh-CN" altLang="en-US" sz="3600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i="1" dirty="0">
                <a:latin typeface="楷体" pitchFamily="49" charset="-122"/>
                <a:ea typeface="楷体" pitchFamily="49" charset="-122"/>
              </a:rPr>
              <a:t>　更加丰盛富饶， </a:t>
            </a:r>
            <a:endParaRPr lang="zh-CN" altLang="en-US" sz="3600" i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i="1" dirty="0">
                <a:latin typeface="楷体" pitchFamily="49" charset="-122"/>
                <a:ea typeface="楷体" pitchFamily="49" charset="-122"/>
              </a:rPr>
              <a:t>　这就是鄙弃尘土的你啊你的艺术技巧。 </a:t>
            </a:r>
            <a:endParaRPr lang="zh-CN" altLang="en-US" sz="3600" i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765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7651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7651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7651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45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charRg st="45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6" name="图片 28675" descr="20110521072359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</a:t>
            </a: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教给我一半你的心 </a:t>
            </a:r>
            <a:endParaRPr lang="zh-CN" altLang="en-US" sz="3600" dirty="0"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必定是熟知的欢欣， </a:t>
            </a:r>
            <a:endParaRPr lang="zh-CN" altLang="en-US" sz="3600" dirty="0"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和谐、炽热的激情 </a:t>
            </a:r>
            <a:endParaRPr lang="zh-CN" altLang="en-US" sz="3600" dirty="0"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就会流出我的双唇， </a:t>
            </a:r>
            <a:endParaRPr lang="zh-CN" altLang="en-US" sz="3600" dirty="0"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全世界就会像此刻的我</a:t>
            </a:r>
            <a:r>
              <a:rPr lang="en-US" altLang="zh-CN" sz="3600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侧耳倾听。 </a:t>
            </a:r>
            <a:endParaRPr lang="zh-CN" altLang="en-US" sz="3600" dirty="0">
              <a:effectLst>
                <a:outerShdw blurRad="38100" dist="38100" dir="2700000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6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6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5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5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675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675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675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5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5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5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675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75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675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675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675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6" name="图片 30725" descr="42_12615373500sv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987"/>
            <a:ext cx="9144000" cy="688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457200" y="341630"/>
            <a:ext cx="8229600" cy="5789295"/>
          </a:xfrm>
        </p:spPr>
        <p:txBody>
          <a:bodyPr/>
          <a:p>
            <a:endParaRPr dirty="0"/>
          </a:p>
        </p:txBody>
      </p:sp>
      <p:pic>
        <p:nvPicPr>
          <p:cNvPr id="30724" name="图片 30723" descr="d8b8c92ae1ec9f6dd52af1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381000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7" name="矩形 30726"/>
          <p:cNvSpPr/>
          <p:nvPr/>
        </p:nvSpPr>
        <p:spPr>
          <a:xfrm>
            <a:off x="1619250" y="2492375"/>
            <a:ext cx="4968875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" charset="0"/>
                <a:ea typeface="楷体" charset="0"/>
              </a:rPr>
              <a:t>感谢欣赏</a:t>
            </a:r>
            <a:endParaRPr lang="zh-CN" altLang="en-US" sz="54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07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雪莱</a:t>
            </a:r>
            <a:endParaRPr lang="zh-CN" altLang="en-US" dirty="0"/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zh-CN" altLang="en-US" b="1" dirty="0"/>
              <a:t>雪莱创作了</a:t>
            </a:r>
            <a:r>
              <a:rPr lang="en-US" altLang="zh-CN" b="1" dirty="0"/>
              <a:t>《</a:t>
            </a:r>
            <a:r>
              <a:rPr lang="zh-CN" altLang="en-US" b="1" dirty="0"/>
              <a:t>致英国人民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《1819</a:t>
            </a:r>
            <a:r>
              <a:rPr lang="zh-CN" altLang="en-US" b="1" dirty="0"/>
              <a:t>年的英国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暴政的假面游行</a:t>
            </a:r>
            <a:r>
              <a:rPr lang="en-US" altLang="zh-CN" b="1" dirty="0"/>
              <a:t>》</a:t>
            </a:r>
            <a:r>
              <a:rPr lang="zh-CN" altLang="en-US" b="1" dirty="0"/>
              <a:t>等政治抒情诗，强烈谴责封建统治集团的罪行，号召人民为自由而斗争。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雪莱在</a:t>
            </a:r>
            <a:r>
              <a:rPr lang="en-US" altLang="zh-CN" b="1" dirty="0"/>
              <a:t>《</a:t>
            </a:r>
            <a:r>
              <a:rPr lang="zh-CN" altLang="en-US" b="1" dirty="0"/>
              <a:t>云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致云雀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西风颂</a:t>
            </a:r>
            <a:r>
              <a:rPr lang="en-US" altLang="zh-CN" b="1" dirty="0"/>
              <a:t>》</a:t>
            </a:r>
            <a:r>
              <a:rPr lang="zh-CN" altLang="en-US" b="1" dirty="0"/>
              <a:t>等抒情诗中，通过描写自然景象寄托自己的思想感情，作品想象丰富，音韵和谐，节奏明快，在英国诗歌史上占有重要地位。 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658813" y="333375"/>
            <a:ext cx="7905750" cy="1079500"/>
          </a:xfrm>
        </p:spPr>
        <p:txBody>
          <a:bodyPr anchor="ctr"/>
          <a:p>
            <a:r>
              <a:rPr lang="zh-CN" altLang="en-US" dirty="0"/>
              <a:t>雪 莱</a:t>
            </a:r>
            <a:endParaRPr lang="zh-CN" altLang="en-US" dirty="0"/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600" b="1" dirty="0"/>
              <a:t>雪莱在</a:t>
            </a:r>
            <a:r>
              <a:rPr lang="en-US" altLang="zh-CN" sz="3600" b="1" dirty="0"/>
              <a:t>1822</a:t>
            </a:r>
            <a:r>
              <a:rPr lang="zh-CN" altLang="en-US" sz="3600" b="1" dirty="0"/>
              <a:t>年</a:t>
            </a:r>
            <a:r>
              <a:rPr lang="en-US" altLang="zh-CN" sz="3600" b="1" dirty="0"/>
              <a:t>7</a:t>
            </a:r>
            <a:r>
              <a:rPr lang="zh-CN" altLang="en-US" sz="3600" b="1" dirty="0"/>
              <a:t>月驾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小艇旅行途中，偶遇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风暴，溺水于斯佩齐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亚海湾，时年</a:t>
            </a:r>
            <a:r>
              <a:rPr lang="en-US" altLang="zh-CN" sz="3600" b="1" dirty="0"/>
              <a:t>30</a:t>
            </a:r>
            <a:r>
              <a:rPr lang="zh-CN" altLang="en-US" sz="3600" b="1" dirty="0"/>
              <a:t>岁。</a:t>
            </a:r>
            <a:endParaRPr lang="zh-CN" altLang="en-US" sz="3600" b="1" dirty="0"/>
          </a:p>
        </p:txBody>
      </p:sp>
      <p:pic>
        <p:nvPicPr>
          <p:cNvPr id="34820" name="图片 348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1484313"/>
            <a:ext cx="3311525" cy="4249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/>
              <a:t>主要内容</a:t>
            </a:r>
            <a:endParaRPr lang="zh-CN" altLang="en-US" b="1" dirty="0"/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400" b="1" dirty="0"/>
              <a:t>雪莱</a:t>
            </a:r>
            <a:r>
              <a:rPr lang="en-US" altLang="zh-CN" sz="4400" b="1" dirty="0"/>
              <a:t>《</a:t>
            </a:r>
            <a:r>
              <a:rPr lang="zh-CN" altLang="en-US" sz="4400" b="1" dirty="0"/>
              <a:t>致云雀</a:t>
            </a:r>
            <a:r>
              <a:rPr lang="en-US" altLang="zh-CN" sz="4400" b="1" dirty="0"/>
              <a:t>》</a:t>
            </a:r>
            <a:r>
              <a:rPr lang="zh-CN" altLang="en-US" sz="4400" b="1" dirty="0"/>
              <a:t>的主要内容是什么</a:t>
            </a:r>
            <a:r>
              <a:rPr lang="en-US" altLang="zh-CN" sz="4400" b="1" dirty="0"/>
              <a:t>?</a:t>
            </a:r>
            <a:endParaRPr lang="en-US" altLang="zh-CN" sz="4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1200"/>
          </a:xfrm>
        </p:spPr>
        <p:txBody>
          <a:bodyPr anchor="ctr"/>
          <a:p>
            <a:r>
              <a:rPr lang="zh-CN" altLang="en-US" dirty="0"/>
              <a:t>主要内容</a:t>
            </a:r>
            <a:endParaRPr lang="zh-CN" altLang="en-US" dirty="0"/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p>
            <a:r>
              <a:rPr lang="zh-CN" altLang="en-US" sz="2800" b="1" dirty="0"/>
              <a:t>它描绘了在黑夜中呼唤黎明的云雀形象，诗人以饱满的激情写出了自己的精神境界、美学理想和艺术报负，诗中模仿云雀高飞的节奏，云雀一边高蹿，一边歌唱，愈唱愈亮，愈飞愈高。</a:t>
            </a:r>
            <a:endParaRPr lang="zh-CN" altLang="en-US" sz="2800" b="1" dirty="0"/>
          </a:p>
          <a:p>
            <a:r>
              <a:rPr lang="zh-CN" altLang="en-US" sz="2800" b="1" dirty="0"/>
              <a:t>诗人一面倾听着云雀的歌声，一边希望自己的歌声也能给人们带来快乐和希望。</a:t>
            </a:r>
            <a:endParaRPr lang="zh-CN" altLang="en-US" sz="2800" b="1" dirty="0"/>
          </a:p>
          <a:p>
            <a:r>
              <a:rPr lang="en-US" altLang="zh-CN" sz="2800" b="1" dirty="0"/>
              <a:t>《</a:t>
            </a:r>
            <a:r>
              <a:rPr lang="zh-CN" altLang="en-US" sz="2800" b="1" dirty="0"/>
              <a:t>致云雀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中的“云”被描写为具有旺盛生命力的东西，它从江河湖海中吸取水分，然后降雨到大地，培育出美丽的花朵。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/>
              <a:t>艺术手法</a:t>
            </a:r>
            <a:endParaRPr lang="zh-CN" altLang="en-US" b="1" dirty="0"/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b="1" dirty="0"/>
              <a:t>《</a:t>
            </a:r>
            <a:r>
              <a:rPr lang="zh-CN" altLang="en-US" b="1" dirty="0"/>
              <a:t>致云雀</a:t>
            </a:r>
            <a:r>
              <a:rPr lang="en-US" altLang="zh-CN" b="1" dirty="0"/>
              <a:t>》</a:t>
            </a:r>
            <a:r>
              <a:rPr lang="zh-CN" altLang="en-US" b="1" dirty="0"/>
              <a:t>是诗人抒情诗的代表作。诗歌运用浪漫主义的手法，热情地赞颂了云雀。</a:t>
            </a:r>
            <a:endParaRPr lang="zh-CN" altLang="en-US" b="1" dirty="0"/>
          </a:p>
          <a:p>
            <a:r>
              <a:rPr lang="zh-CN" altLang="en-US" b="1" dirty="0"/>
              <a:t>在诗人的笔下，云雀被比喻成什么</a:t>
            </a:r>
            <a:r>
              <a:rPr lang="zh-CN" altLang="en-US" dirty="0"/>
              <a:t>？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艺术手法</a:t>
            </a:r>
            <a:endParaRPr lang="zh-CN" altLang="en-US" dirty="0"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在诗人的笔下，云雀是欢乐、光明、美丽的象征。</a:t>
            </a:r>
            <a:endParaRPr lang="zh-CN" altLang="en-US" b="1" dirty="0"/>
          </a:p>
          <a:p>
            <a:r>
              <a:rPr lang="zh-CN" altLang="en-US" b="1" dirty="0"/>
              <a:t>诗人运用比喻、类比、设问的方式，对云雀加以描绘。</a:t>
            </a:r>
            <a:endParaRPr lang="zh-CN" altLang="en-US" b="1" dirty="0"/>
          </a:p>
          <a:p>
            <a:r>
              <a:rPr lang="zh-CN" altLang="en-US" b="1" dirty="0"/>
              <a:t>把云雀比作诗人，比作深闺中的少女，比作萤火虫，使云雀美丽的形象生动地展现在读者的面前。</a:t>
            </a:r>
            <a:endParaRPr lang="zh-CN" altLang="en-US" b="1" dirty="0"/>
          </a:p>
          <a:p>
            <a:endParaRPr lang="zh-CN" alt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0</TotalTime>
  <Words>3155</Words>
  <Application>WPS 演示</Application>
  <PresentationFormat>在屏幕上显示</PresentationFormat>
  <Paragraphs>211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楷体</vt:lpstr>
      <vt:lpstr>微软雅黑</vt:lpstr>
      <vt:lpstr>Arial Unicode MS</vt:lpstr>
      <vt:lpstr>Calibri</vt:lpstr>
      <vt:lpstr>楷体</vt:lpstr>
      <vt:lpstr>Watermark</vt:lpstr>
      <vt:lpstr>致云雀                                 ——雪莱</vt:lpstr>
      <vt:lpstr>作者*雪莱</vt:lpstr>
      <vt:lpstr>雪莱</vt:lpstr>
      <vt:lpstr>雪莱</vt:lpstr>
      <vt:lpstr>雪 莱</vt:lpstr>
      <vt:lpstr>主要内容</vt:lpstr>
      <vt:lpstr>主要内容</vt:lpstr>
      <vt:lpstr>艺术手法</vt:lpstr>
      <vt:lpstr>艺术手法</vt:lpstr>
      <vt:lpstr>艺术手法</vt:lpstr>
      <vt:lpstr>艺术手法</vt:lpstr>
      <vt:lpstr>艺术手法</vt:lpstr>
      <vt:lpstr>“云雀” 内涵</vt:lpstr>
      <vt:lpstr>“云雀” 内涵</vt:lpstr>
      <vt:lpstr>致云雀                                 ——雪莱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致云雀                                 ——雪莱</dc:title>
  <dc:creator>word2003</dc:creator>
  <cp:lastModifiedBy>283</cp:lastModifiedBy>
  <cp:revision>15</cp:revision>
  <dcterms:created xsi:type="dcterms:W3CDTF">2012-03-20T14:34:00Z</dcterms:created>
  <dcterms:modified xsi:type="dcterms:W3CDTF">2020-09-14T11:14:02Z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