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76" r:id="rId2"/>
    <p:sldId id="280" r:id="rId3"/>
    <p:sldId id="277" r:id="rId4"/>
    <p:sldId id="278" r:id="rId5"/>
    <p:sldId id="256" r:id="rId6"/>
    <p:sldId id="262" r:id="rId7"/>
    <p:sldId id="291" r:id="rId8"/>
    <p:sldId id="292" r:id="rId9"/>
    <p:sldId id="293" r:id="rId10"/>
    <p:sldId id="290" r:id="rId11"/>
    <p:sldId id="294" r:id="rId12"/>
    <p:sldId id="282" r:id="rId13"/>
    <p:sldId id="295" r:id="rId14"/>
    <p:sldId id="296" r:id="rId15"/>
    <p:sldId id="297" r:id="rId16"/>
    <p:sldId id="298" r:id="rId17"/>
    <p:sldId id="283" r:id="rId18"/>
    <p:sldId id="300" r:id="rId19"/>
    <p:sldId id="302" r:id="rId20"/>
    <p:sldId id="299" r:id="rId21"/>
    <p:sldId id="284" r:id="rId22"/>
    <p:sldId id="316" r:id="rId23"/>
    <p:sldId id="317" r:id="rId24"/>
    <p:sldId id="318" r:id="rId25"/>
    <p:sldId id="259" r:id="rId26"/>
    <p:sldId id="288" r:id="rId27"/>
    <p:sldId id="287" r:id="rId28"/>
    <p:sldId id="285" r:id="rId29"/>
    <p:sldId id="286" r:id="rId30"/>
    <p:sldId id="289" r:id="rId31"/>
    <p:sldId id="269" r:id="rId32"/>
    <p:sldId id="270" r:id="rId33"/>
    <p:sldId id="271" r:id="rId34"/>
    <p:sldId id="273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87229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87229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87229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87229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87229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87229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87229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87229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87229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9CE7"/>
    <a:srgbClr val="297200"/>
    <a:srgbClr val="FF99FF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35"/>
    <p:restoredTop sz="94511"/>
  </p:normalViewPr>
  <p:slideViewPr>
    <p:cSldViewPr showGuides="1">
      <p:cViewPr varScale="1">
        <p:scale>
          <a:sx n="84" d="100"/>
          <a:sy n="84" d="100"/>
        </p:scale>
        <p:origin x="-86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页眉占位符 348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b="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19" name="日期占位符 3481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6" name="幻灯片图像占位符 3481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34820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34822" name="页脚占位符 3482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3" name="灯片编号占位符 3482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‹#›</a:t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7680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文本占位符 7680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4820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1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9318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文本占位符 93186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4036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17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9318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文本占位符 93186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5060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18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9318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文本占位符 93186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6084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19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9625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文本占位符 96258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7108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21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9625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文本占位符 96258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7108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22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9625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文本占位符 96258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7108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23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9625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文本占位符 96258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7108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24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0137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文本占位符 101378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8132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26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8499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文本占位符 84994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5844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2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7884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文本占位符 78850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6868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3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8089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文本占位符 80898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7892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4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3788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文本占位符 37890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目录</a:t>
            </a:r>
          </a:p>
        </p:txBody>
      </p:sp>
      <p:sp>
        <p:nvSpPr>
          <p:cNvPr id="38916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5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9113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文本占位符 91138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9940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10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9113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文本占位符 91138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0964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12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9113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文本占位符 91138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1988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13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9113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文本占位符 91138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3012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15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331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331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316" name="日期占位符 1331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7" name="页脚占位符 1331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noProof="1" dirty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0872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8" name="灯片编号占位符 1331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/>
            <a:fld id="{9A0DB2DC-4C9A-4742-B13C-FB6460FD3503}" type="slidenum">
              <a:rPr lang="zh-CN" altLang="en-US" sz="1400" b="0" dirty="0"/>
              <a:pPr lvl="0" algn="r"/>
              <a:t>‹#›</a:t>
            </a:fld>
            <a:endParaRPr lang="zh-CN" altLang="en-US" sz="14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rgbClr val="087229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rgbClr val="087229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rgbClr val="087229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rgbClr val="087229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rgbClr val="087229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rgbClr val="087229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rgbClr val="087229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rgbClr val="087229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&#32769;&#26641;&#30340;&#25925;&#20107;&#29983;&#23383;.exe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32769;&#26641;&#30340;&#25925;&#20107;\&#32769;&#26641;&#30340;&#25925;&#20107;.mp3" TargetMode="External"/><Relationship Id="rId6" Type="http://schemas.microsoft.com/office/2007/relationships/media" Target="file:///I:\&#32769;&#26641;&#30340;&#25925;&#20107;\&#32769;&#26641;&#30340;&#25925;&#20107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75777"/>
          <p:cNvSpPr>
            <a:spLocks noGrp="1" noChangeArrowheads="1"/>
          </p:cNvSpPr>
          <p:nvPr>
            <p:ph type="title"/>
          </p:nvPr>
        </p:nvSpPr>
        <p:spPr>
          <a:xfrm>
            <a:off x="7164388" y="58738"/>
            <a:ext cx="1944688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导入</a:t>
            </a:r>
          </a:p>
        </p:txBody>
      </p:sp>
      <p:sp>
        <p:nvSpPr>
          <p:cNvPr id="75781" name="文本框 75780"/>
          <p:cNvSpPr txBox="1">
            <a:spLocks noChangeArrowheads="1"/>
          </p:cNvSpPr>
          <p:nvPr/>
        </p:nvSpPr>
        <p:spPr bwMode="auto">
          <a:xfrm>
            <a:off x="1979613" y="2133600"/>
            <a:ext cx="6624638" cy="22875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0" hangingPunct="0">
              <a:lnSpc>
                <a:spcPct val="120000"/>
              </a:lnSpc>
            </a:pPr>
            <a:r>
              <a:rPr lang="en-US" altLang="zh-CN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同学们，今天老师给你们带来了一位朋友。你们想知道它是谁吗？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90113"/>
          <p:cNvSpPr>
            <a:spLocks noGrp="1" noChangeArrowheads="1"/>
          </p:cNvSpPr>
          <p:nvPr>
            <p:ph type="title"/>
          </p:nvPr>
        </p:nvSpPr>
        <p:spPr>
          <a:xfrm>
            <a:off x="7164388" y="58738"/>
            <a:ext cx="1944688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会认的字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4213" y="1412875"/>
            <a:ext cx="7921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乐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1331913" y="836613"/>
            <a:ext cx="431800" cy="18510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8175" y="692150"/>
            <a:ext cx="11509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lè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150" y="2205038"/>
            <a:ext cx="1296988" cy="719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yuè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313" y="765175"/>
            <a:ext cx="46085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（快乐）（欢乐）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59113" y="2205038"/>
            <a:ext cx="42497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（音乐）（乐曲）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58369" descr="caod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1" name="图片 58370" descr="TREE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3999" contrast="30000"/>
          </a:blip>
          <a:stretch>
            <a:fillRect/>
          </a:stretch>
        </p:blipFill>
        <p:spPr>
          <a:xfrm>
            <a:off x="323850" y="657225"/>
            <a:ext cx="6858000" cy="620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58372" descr="小学语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标题 58373"/>
          <p:cNvSpPr>
            <a:spLocks noGrp="1" noChangeArrowheads="1"/>
          </p:cNvSpPr>
          <p:nvPr>
            <p:ph type="ctrTitle"/>
          </p:nvPr>
        </p:nvSpPr>
        <p:spPr>
          <a:xfrm>
            <a:off x="6589713" y="44450"/>
            <a:ext cx="2519363" cy="549275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仿演课文</a:t>
            </a:r>
          </a:p>
        </p:txBody>
      </p:sp>
      <p:sp>
        <p:nvSpPr>
          <p:cNvPr id="12294" name="云形标注 98310"/>
          <p:cNvSpPr/>
          <p:nvPr/>
        </p:nvSpPr>
        <p:spPr>
          <a:xfrm rot="243102">
            <a:off x="3306763" y="3175"/>
            <a:ext cx="5040312" cy="3097213"/>
          </a:xfrm>
          <a:prstGeom prst="cloudCallout">
            <a:avLst>
              <a:gd name="adj1" fmla="val 29435"/>
              <a:gd name="adj2" fmla="val 67204"/>
            </a:avLst>
          </a:prstGeom>
          <a:solidFill>
            <a:schemeClr val="accent1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 eaLnBrk="0" hangingPunct="0"/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TextBox 7"/>
          <p:cNvSpPr txBox="1"/>
          <p:nvPr/>
        </p:nvSpPr>
        <p:spPr>
          <a:xfrm>
            <a:off x="3708400" y="476250"/>
            <a:ext cx="511175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老树，老树，</a:t>
            </a:r>
          </a:p>
          <a:p>
            <a:pPr lvl="0" eaLnBrk="1" hangingPunct="1"/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告诉我吧，告诉我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</a:p>
          <a:p>
            <a:pPr lvl="0" eaLnBrk="1" hangingPunct="1"/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所有的故事和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童话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9" name="图片 8" descr="BOY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8400" y="4048125"/>
            <a:ext cx="2895600" cy="280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708400" y="3213100"/>
            <a:ext cx="863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16463" y="3213100"/>
            <a:ext cx="38163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（童话）（童年）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43325" y="4292600"/>
            <a:ext cx="54006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童话：我喜欢童话故事。</a:t>
            </a:r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90113"/>
          <p:cNvSpPr>
            <a:spLocks noGrp="1" noChangeArrowheads="1"/>
          </p:cNvSpPr>
          <p:nvPr>
            <p:ph type="title"/>
          </p:nvPr>
        </p:nvSpPr>
        <p:spPr>
          <a:xfrm>
            <a:off x="7164388" y="58738"/>
            <a:ext cx="1944688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会认的字</a:t>
            </a:r>
          </a:p>
        </p:txBody>
      </p:sp>
      <p:sp>
        <p:nvSpPr>
          <p:cNvPr id="90117" name="文本框 90116"/>
          <p:cNvSpPr txBox="1">
            <a:spLocks noChangeArrowheads="1"/>
          </p:cNvSpPr>
          <p:nvPr/>
        </p:nvSpPr>
        <p:spPr bwMode="auto">
          <a:xfrm>
            <a:off x="250825" y="1052513"/>
            <a:ext cx="9072563" cy="57991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zhè me     bǎi  suì     ān  jiā        t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n huà</a:t>
            </a:r>
          </a:p>
          <a:p>
            <a:pPr lvl="0" eaLnBrk="0" hangingPunct="0"/>
            <a:r>
              <a:rPr lang="zh-CN" altLang="en-US" sz="54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这么    百岁    安家     谈话</a:t>
            </a:r>
            <a:endParaRPr lang="en-US" altLang="zh-CN" sz="54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/>
            <a:endParaRPr lang="en-US" altLang="zh-CN" sz="54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/>
            <a:r>
              <a:rPr lang="zh-CN" altLang="en-US" sz="54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lǐ  fú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yīn yuè    g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o sù    tóng huà</a:t>
            </a:r>
          </a:p>
          <a:p>
            <a:pPr lvl="0" eaLnBrk="0" hangingPunct="0"/>
            <a:r>
              <a:rPr lang="zh-CN" altLang="en-US" sz="54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礼服   音 乐    告 诉     童 话</a:t>
            </a:r>
          </a:p>
          <a:p>
            <a:pPr lvl="0" eaLnBrk="0" hangingPunct="0"/>
            <a:endParaRPr lang="zh-CN" altLang="en-US" sz="54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80000"/>
              </a:lnSpc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54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90113"/>
          <p:cNvSpPr>
            <a:spLocks noGrp="1" noChangeArrowheads="1"/>
          </p:cNvSpPr>
          <p:nvPr>
            <p:ph type="title"/>
          </p:nvPr>
        </p:nvSpPr>
        <p:spPr>
          <a:xfrm>
            <a:off x="7164388" y="58738"/>
            <a:ext cx="1944688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会认的字</a:t>
            </a:r>
          </a:p>
        </p:txBody>
      </p:sp>
      <p:sp>
        <p:nvSpPr>
          <p:cNvPr id="90117" name="文本框 90116"/>
          <p:cNvSpPr txBox="1">
            <a:spLocks noChangeArrowheads="1"/>
          </p:cNvSpPr>
          <p:nvPr/>
        </p:nvSpPr>
        <p:spPr bwMode="auto">
          <a:xfrm>
            <a:off x="250825" y="1341438"/>
            <a:ext cx="9072563" cy="44132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54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这么    百岁    安家     谈话</a:t>
            </a:r>
            <a:endParaRPr lang="en-US" altLang="zh-CN" sz="54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/>
            <a:endParaRPr lang="en-US" altLang="zh-CN" sz="54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/>
            <a:r>
              <a:rPr lang="zh-CN" altLang="en-US" sz="54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礼服    音乐    告诉     童话</a:t>
            </a:r>
          </a:p>
          <a:p>
            <a:pPr lvl="0" eaLnBrk="0" hangingPunct="0"/>
            <a:endParaRPr lang="zh-CN" altLang="en-US" sz="54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80000"/>
              </a:lnSpc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54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过河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3"/>
          <p:cNvSpPr/>
          <p:nvPr/>
        </p:nvSpPr>
        <p:spPr>
          <a:xfrm>
            <a:off x="6300788" y="2924175"/>
            <a:ext cx="1004887" cy="584200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这么</a:t>
            </a:r>
          </a:p>
        </p:txBody>
      </p:sp>
      <p:sp>
        <p:nvSpPr>
          <p:cNvPr id="19460" name="Rectangle 4"/>
          <p:cNvSpPr/>
          <p:nvPr/>
        </p:nvSpPr>
        <p:spPr>
          <a:xfrm>
            <a:off x="5364163" y="4221163"/>
            <a:ext cx="1004887" cy="584200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谈话</a:t>
            </a:r>
          </a:p>
        </p:txBody>
      </p:sp>
      <p:sp>
        <p:nvSpPr>
          <p:cNvPr id="19461" name="Rectangle 5"/>
          <p:cNvSpPr/>
          <p:nvPr/>
        </p:nvSpPr>
        <p:spPr>
          <a:xfrm>
            <a:off x="2051050" y="4005263"/>
            <a:ext cx="1004888" cy="584200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告诉</a:t>
            </a:r>
          </a:p>
        </p:txBody>
      </p:sp>
      <p:sp>
        <p:nvSpPr>
          <p:cNvPr id="19462" name="Rectangle 6"/>
          <p:cNvSpPr/>
          <p:nvPr/>
        </p:nvSpPr>
        <p:spPr>
          <a:xfrm>
            <a:off x="6011863" y="3716338"/>
            <a:ext cx="1004887" cy="584200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安家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3" name="Rectangle 7"/>
          <p:cNvSpPr/>
          <p:nvPr/>
        </p:nvSpPr>
        <p:spPr>
          <a:xfrm>
            <a:off x="4572000" y="4437063"/>
            <a:ext cx="1004888" cy="584200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礼服</a:t>
            </a:r>
          </a:p>
        </p:txBody>
      </p:sp>
      <p:sp>
        <p:nvSpPr>
          <p:cNvPr id="19464" name="Rectangle 8"/>
          <p:cNvSpPr/>
          <p:nvPr/>
        </p:nvSpPr>
        <p:spPr>
          <a:xfrm>
            <a:off x="3059113" y="4437063"/>
            <a:ext cx="1004887" cy="584200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音乐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5" name="Rectangle 9"/>
          <p:cNvSpPr/>
          <p:nvPr/>
        </p:nvSpPr>
        <p:spPr>
          <a:xfrm>
            <a:off x="3995738" y="4868863"/>
            <a:ext cx="1004887" cy="584200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这么</a:t>
            </a:r>
          </a:p>
        </p:txBody>
      </p:sp>
      <p:pic>
        <p:nvPicPr>
          <p:cNvPr id="19466" name="Picture 10" descr="石头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988" y="4776788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Picture 11" descr="猴子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250825" y="40052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8" name="Rectangle 12"/>
          <p:cNvSpPr/>
          <p:nvPr/>
        </p:nvSpPr>
        <p:spPr>
          <a:xfrm>
            <a:off x="1042988" y="3644900"/>
            <a:ext cx="10048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童话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9469" name="Picture 13" descr="石头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4992688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0" name="Picture 14" descr="猴子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1009650" y="42211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1" name="Picture 15" descr="石头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5353050"/>
            <a:ext cx="792162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2" name="Picture 16" descr="猴子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1874838" y="44370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3" name="Picture 17" descr="石头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7275" y="5568950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4" name="Picture 18" descr="猴子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2771775" y="4724400"/>
            <a:ext cx="609600" cy="757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5" name="Picture 19" descr="石头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5497513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6" name="Picture 20" descr="猴子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3635375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7" name="Picture 21" descr="石头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5300663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8" name="Picture 22" descr="猴子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4716463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9" name="Picture 23" descr="石头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125" y="4848225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80" name="Picture 24" descr="猴子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5653088" y="46529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81" name="Picture 25" descr="猴子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6588125" y="4256088"/>
            <a:ext cx="609600" cy="757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15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31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49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67" dur="2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79427E-6 C 0.00903 0.00416 0.01493 -0.00047 0.02448 -0.00301 C 0.0342 -0.00162 0.04566 -0.00509 0.0533 0.003 C 0.05538 0.00531 0.05573 0.00947 0.05782 0.01178 C 0.06927 0.02519 0.06875 0.00208 0.08247 0.00832 C 0.08316 0.01132 0.10469 0.01988 0.10469 0.02011 " pathEditMode="relative" rAng="0" ptsTypes="ffffff">
                                      <p:cBhvr>
                                        <p:cTn id="85" dur="2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1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672 C 0.00712 -0.00255 0.00938 -0.01412 0.01893 -0.01667 C 0.02865 -0.01528 0.01962 -0.03056 0.04948 -0.03611 C 0.05295 -0.04074 0.0599 -0.03843 0.06198 -0.03611 C 0.07344 -0.02269 0.06893 -0.03519 0.08143 -0.025 C 0.08212 -0.02199 0.10452 -0.00463 0.10452 -0.0044 " pathEditMode="relative" rAng="0" ptsTypes="ffffff">
                                      <p:cBhvr>
                                        <p:cTn id="103" dur="2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5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61211E-6 C 0.00903 0.00416 0.01493 -0.00046 0.02448 -0.00301 C 0.0342 -0.00162 0.04566 -0.00509 0.0533 0.003 C 0.05538 0.00531 0.06858 -0.00994 0.07066 -0.00763 C 0.08212 0.00578 0.06407 -0.0282 0.08837 -0.01942 C 0.08907 -0.01642 0.10851 -0.04924 0.10851 -0.04901 " pathEditMode="relative" rAng="0" ptsTypes="ffffff">
                                      <p:cBhvr>
                                        <p:cTn id="121" dur="2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-2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C 0.00903 0.00417 0.01094 -0.01481 0.02049 -0.01736 C 0.03299 -0.02939 0.03299 -0.02476 0.04549 -0.03958 C 0.04757 -0.03726 0.05382 -0.05578 0.0559 -0.05347 C 0.07465 -0.0618 0.07187 -0.06921 0.09757 -0.07662 C 0.09826 -0.07361 0.1184 -0.08518 0.1184 -0.08495 " pathEditMode="relative" rAng="0" ptsTypes="ffffff">
                                      <p:cBhvr>
                                        <p:cTn id="135" dur="2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4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toon3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0" grpId="0" animBg="1"/>
      <p:bldP spid="19461" grpId="0" animBg="1"/>
      <p:bldP spid="19462" grpId="0" animBg="1"/>
      <p:bldP spid="19463" grpId="0" animBg="1"/>
      <p:bldP spid="19464" grpId="0" animBg="1"/>
      <p:bldP spid="19465" grpId="0" animBg="1"/>
      <p:bldP spid="194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90113"/>
          <p:cNvSpPr>
            <a:spLocks noGrp="1" noChangeArrowheads="1"/>
          </p:cNvSpPr>
          <p:nvPr>
            <p:ph type="title"/>
          </p:nvPr>
        </p:nvSpPr>
        <p:spPr>
          <a:xfrm>
            <a:off x="7164388" y="58738"/>
            <a:ext cx="1944688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会认的字</a:t>
            </a:r>
          </a:p>
        </p:txBody>
      </p:sp>
      <p:sp>
        <p:nvSpPr>
          <p:cNvPr id="90117" name="文本框 90116"/>
          <p:cNvSpPr txBox="1">
            <a:spLocks noChangeArrowheads="1"/>
          </p:cNvSpPr>
          <p:nvPr/>
        </p:nvSpPr>
        <p:spPr bwMode="auto">
          <a:xfrm>
            <a:off x="1187450" y="1052513"/>
            <a:ext cx="9072563" cy="60753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5400" b="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ma       ba     nǎ    tán</a:t>
            </a:r>
          </a:p>
          <a:p>
            <a:pPr lvl="0" eaLnBrk="0" hangingPunct="0"/>
            <a:r>
              <a:rPr lang="zh-CN" altLang="en-US" sz="5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吗        吧      哪     谈</a:t>
            </a:r>
            <a:endParaRPr lang="en-US" altLang="zh-CN" sz="5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/>
            <a:endParaRPr lang="en-US" altLang="zh-CN" sz="5400" b="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/>
            <a:r>
              <a:rPr lang="en-US" altLang="zh-CN" sz="5400" b="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tóng    zhè     lǐ      fú</a:t>
            </a:r>
          </a:p>
          <a:p>
            <a:pPr lvl="0" eaLnBrk="0" hangingPunct="0"/>
            <a:r>
              <a:rPr lang="zh-CN" altLang="en-US" sz="5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童        这      礼     服          </a:t>
            </a:r>
          </a:p>
          <a:p>
            <a:pPr lvl="0" eaLnBrk="0" hangingPunct="0"/>
            <a:endParaRPr lang="zh-CN" altLang="en-US" sz="54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80000"/>
              </a:lnSpc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54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大树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6804025" y="188913"/>
            <a:ext cx="792163" cy="938212"/>
            <a:chOff x="1338" y="3021"/>
            <a:chExt cx="499" cy="591"/>
          </a:xfrm>
        </p:grpSpPr>
        <p:sp>
          <p:nvSpPr>
            <p:cNvPr id="10244" name="Oval 4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服</a:t>
              </a:r>
            </a:p>
          </p:txBody>
        </p:sp>
        <p:sp>
          <p:nvSpPr>
            <p:cNvPr id="17446" name="Line 5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6"/>
          <p:cNvGrpSpPr/>
          <p:nvPr/>
        </p:nvGrpSpPr>
        <p:grpSpPr>
          <a:xfrm>
            <a:off x="1763713" y="333375"/>
            <a:ext cx="792162" cy="938213"/>
            <a:chOff x="1338" y="3021"/>
            <a:chExt cx="499" cy="591"/>
          </a:xfrm>
        </p:grpSpPr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哪</a:t>
              </a:r>
            </a:p>
          </p:txBody>
        </p:sp>
        <p:sp>
          <p:nvSpPr>
            <p:cNvPr id="17444" name="Line 8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9"/>
          <p:cNvGrpSpPr/>
          <p:nvPr/>
        </p:nvGrpSpPr>
        <p:grpSpPr>
          <a:xfrm>
            <a:off x="1547813" y="1628775"/>
            <a:ext cx="792162" cy="938213"/>
            <a:chOff x="1338" y="3021"/>
            <a:chExt cx="499" cy="591"/>
          </a:xfrm>
        </p:grpSpPr>
        <p:sp>
          <p:nvSpPr>
            <p:cNvPr id="10250" name="Oval 10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这</a:t>
              </a:r>
            </a:p>
          </p:txBody>
        </p:sp>
        <p:sp>
          <p:nvSpPr>
            <p:cNvPr id="17442" name="Line 11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12"/>
          <p:cNvGrpSpPr/>
          <p:nvPr/>
        </p:nvGrpSpPr>
        <p:grpSpPr>
          <a:xfrm>
            <a:off x="2771775" y="908050"/>
            <a:ext cx="792163" cy="938213"/>
            <a:chOff x="1338" y="3021"/>
            <a:chExt cx="499" cy="591"/>
          </a:xfrm>
        </p:grpSpPr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吗</a:t>
              </a:r>
            </a:p>
          </p:txBody>
        </p:sp>
        <p:sp>
          <p:nvSpPr>
            <p:cNvPr id="17440" name="Line 14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15"/>
          <p:cNvGrpSpPr/>
          <p:nvPr/>
        </p:nvGrpSpPr>
        <p:grpSpPr>
          <a:xfrm>
            <a:off x="3995738" y="260350"/>
            <a:ext cx="792162" cy="938213"/>
            <a:chOff x="1338" y="3021"/>
            <a:chExt cx="499" cy="591"/>
          </a:xfrm>
        </p:grpSpPr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礼</a:t>
              </a:r>
            </a:p>
          </p:txBody>
        </p:sp>
        <p:sp>
          <p:nvSpPr>
            <p:cNvPr id="17438" name="Line 17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18"/>
          <p:cNvGrpSpPr/>
          <p:nvPr/>
        </p:nvGrpSpPr>
        <p:grpSpPr>
          <a:xfrm>
            <a:off x="8172450" y="260350"/>
            <a:ext cx="792163" cy="938213"/>
            <a:chOff x="1338" y="3021"/>
            <a:chExt cx="499" cy="591"/>
          </a:xfrm>
        </p:grpSpPr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吧</a:t>
              </a:r>
            </a:p>
          </p:txBody>
        </p:sp>
        <p:sp>
          <p:nvSpPr>
            <p:cNvPr id="17436" name="Line 20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21"/>
          <p:cNvGrpSpPr/>
          <p:nvPr/>
        </p:nvGrpSpPr>
        <p:grpSpPr>
          <a:xfrm>
            <a:off x="2627313" y="2058988"/>
            <a:ext cx="792162" cy="938212"/>
            <a:chOff x="1338" y="3021"/>
            <a:chExt cx="499" cy="591"/>
          </a:xfrm>
        </p:grpSpPr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谈</a:t>
              </a:r>
            </a:p>
          </p:txBody>
        </p:sp>
        <p:sp>
          <p:nvSpPr>
            <p:cNvPr id="17434" name="Line 23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24"/>
          <p:cNvGrpSpPr/>
          <p:nvPr/>
        </p:nvGrpSpPr>
        <p:grpSpPr>
          <a:xfrm>
            <a:off x="3708400" y="1412875"/>
            <a:ext cx="792163" cy="938213"/>
            <a:chOff x="1338" y="3021"/>
            <a:chExt cx="499" cy="591"/>
          </a:xfrm>
        </p:grpSpPr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音</a:t>
              </a:r>
            </a:p>
          </p:txBody>
        </p:sp>
        <p:sp>
          <p:nvSpPr>
            <p:cNvPr id="17432" name="Line 26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27"/>
          <p:cNvGrpSpPr/>
          <p:nvPr/>
        </p:nvGrpSpPr>
        <p:grpSpPr>
          <a:xfrm>
            <a:off x="4500563" y="2060575"/>
            <a:ext cx="792162" cy="938213"/>
            <a:chOff x="1338" y="3021"/>
            <a:chExt cx="499" cy="591"/>
          </a:xfrm>
        </p:grpSpPr>
        <p:sp>
          <p:nvSpPr>
            <p:cNvPr id="10268" name="Oval 28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童</a:t>
              </a:r>
            </a:p>
          </p:txBody>
        </p:sp>
        <p:sp>
          <p:nvSpPr>
            <p:cNvPr id="17430" name="Line 29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30"/>
          <p:cNvGrpSpPr/>
          <p:nvPr/>
        </p:nvGrpSpPr>
        <p:grpSpPr>
          <a:xfrm>
            <a:off x="6300788" y="981075"/>
            <a:ext cx="792162" cy="938213"/>
            <a:chOff x="1338" y="3021"/>
            <a:chExt cx="499" cy="591"/>
          </a:xfrm>
        </p:grpSpPr>
        <p:sp>
          <p:nvSpPr>
            <p:cNvPr id="10271" name="Oval 31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乐</a:t>
              </a:r>
            </a:p>
          </p:txBody>
        </p:sp>
        <p:sp>
          <p:nvSpPr>
            <p:cNvPr id="17428" name="Line 32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" name="Group 33"/>
          <p:cNvGrpSpPr/>
          <p:nvPr/>
        </p:nvGrpSpPr>
        <p:grpSpPr>
          <a:xfrm>
            <a:off x="7019925" y="1916113"/>
            <a:ext cx="792163" cy="938212"/>
            <a:chOff x="1338" y="3021"/>
            <a:chExt cx="499" cy="591"/>
          </a:xfrm>
        </p:grpSpPr>
        <p:sp>
          <p:nvSpPr>
            <p:cNvPr id="10274" name="Oval 34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老</a:t>
              </a:r>
            </a:p>
          </p:txBody>
        </p:sp>
        <p:sp>
          <p:nvSpPr>
            <p:cNvPr id="17426" name="Line 35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3" name="Group 36"/>
          <p:cNvGrpSpPr/>
          <p:nvPr/>
        </p:nvGrpSpPr>
        <p:grpSpPr>
          <a:xfrm>
            <a:off x="8351838" y="1916113"/>
            <a:ext cx="792162" cy="938212"/>
            <a:chOff x="1338" y="3021"/>
            <a:chExt cx="499" cy="591"/>
          </a:xfrm>
        </p:grpSpPr>
        <p:sp>
          <p:nvSpPr>
            <p:cNvPr id="10277" name="Oval 37"/>
            <p:cNvSpPr>
              <a:spLocks noChangeArrowheads="1"/>
            </p:cNvSpPr>
            <p:nvPr/>
          </p:nvSpPr>
          <p:spPr bwMode="auto">
            <a:xfrm>
              <a:off x="1338" y="3139"/>
              <a:ext cx="499" cy="473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lvl="0" algn="ctr" eaLnBrk="1" hangingPunct="1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华文新魏"/>
                </a:rPr>
                <a:t>诉</a:t>
              </a:r>
            </a:p>
          </p:txBody>
        </p:sp>
        <p:sp>
          <p:nvSpPr>
            <p:cNvPr id="17424" name="Line 38"/>
            <p:cNvSpPr/>
            <p:nvPr/>
          </p:nvSpPr>
          <p:spPr>
            <a:xfrm>
              <a:off x="1565" y="3021"/>
              <a:ext cx="0" cy="137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92161"/>
          <p:cNvSpPr>
            <a:spLocks noGrp="1" noChangeArrowheads="1"/>
          </p:cNvSpPr>
          <p:nvPr>
            <p:ph type="title"/>
          </p:nvPr>
        </p:nvSpPr>
        <p:spPr>
          <a:xfrm>
            <a:off x="6588125" y="58738"/>
            <a:ext cx="2520950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学习多音字</a:t>
            </a:r>
          </a:p>
        </p:txBody>
      </p:sp>
      <p:sp>
        <p:nvSpPr>
          <p:cNvPr id="18435" name="TextBox 5"/>
          <p:cNvSpPr txBox="1"/>
          <p:nvPr/>
        </p:nvSpPr>
        <p:spPr>
          <a:xfrm>
            <a:off x="1547813" y="981075"/>
            <a:ext cx="5545137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老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树的故事</a:t>
            </a:r>
            <a:endParaRPr lang="en-US" altLang="zh-CN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algn="ctr" eaLnBrk="1" hangingPunct="1"/>
            <a:endParaRPr lang="en-US" altLang="zh-CN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95288" y="1844675"/>
            <a:ext cx="4572000" cy="19145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老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树，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__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树，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你怎么</a:t>
            </a:r>
            <a:r>
              <a:rPr lang="en-US" altLang="zh-CN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__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么大？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你有一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__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岁了</a:t>
            </a:r>
            <a:r>
              <a:rPr lang="en-US" altLang="zh-CN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__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？</a:t>
            </a:r>
          </a:p>
        </p:txBody>
      </p:sp>
      <p:sp>
        <p:nvSpPr>
          <p:cNvPr id="8" name="文本框 61444"/>
          <p:cNvSpPr txBox="1">
            <a:spLocks noChangeArrowheads="1"/>
          </p:cNvSpPr>
          <p:nvPr/>
        </p:nvSpPr>
        <p:spPr bwMode="auto">
          <a:xfrm>
            <a:off x="539750" y="4292600"/>
            <a:ext cx="3524250" cy="21923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有多少鸟儿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在你</a:t>
            </a:r>
            <a:r>
              <a:rPr lang="zh-CN" altLang="en-US" sz="3200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身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上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__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过家？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和你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__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过话？</a:t>
            </a:r>
          </a:p>
          <a:p>
            <a:pPr lvl="0" eaLnBrk="1" hangingPunct="1">
              <a:lnSpc>
                <a:spcPct val="90000"/>
              </a:lnSpc>
            </a:pPr>
            <a:endParaRPr lang="zh-CN" altLang="en-US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云形标注 98310"/>
          <p:cNvSpPr/>
          <p:nvPr/>
        </p:nvSpPr>
        <p:spPr>
          <a:xfrm rot="243102">
            <a:off x="4243388" y="1803400"/>
            <a:ext cx="5040312" cy="3097213"/>
          </a:xfrm>
          <a:prstGeom prst="cloudCallout">
            <a:avLst>
              <a:gd name="adj1" fmla="val 29435"/>
              <a:gd name="adj2" fmla="val 67204"/>
            </a:avLst>
          </a:prstGeom>
          <a:solidFill>
            <a:schemeClr val="accent1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 eaLnBrk="0" hangingPunct="0"/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6825" y="2205038"/>
            <a:ext cx="3598863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⑴说     ⑵百  ⑶安     ⑷老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⑸说     ⑹吗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47813" y="17732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92275" y="2492375"/>
            <a:ext cx="7191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92275" y="3141663"/>
            <a:ext cx="5032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87675" y="3141663"/>
            <a:ext cx="1296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95513" y="4941888"/>
            <a:ext cx="12969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03350" y="5589588"/>
            <a:ext cx="12239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4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92161"/>
          <p:cNvSpPr>
            <a:spLocks noGrp="1" noChangeArrowheads="1"/>
          </p:cNvSpPr>
          <p:nvPr>
            <p:ph type="title"/>
          </p:nvPr>
        </p:nvSpPr>
        <p:spPr>
          <a:xfrm>
            <a:off x="6588125" y="58738"/>
            <a:ext cx="2520950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学习多音字</a:t>
            </a:r>
          </a:p>
        </p:txBody>
      </p:sp>
      <p:sp>
        <p:nvSpPr>
          <p:cNvPr id="19459" name="TextBox 5"/>
          <p:cNvSpPr txBox="1"/>
          <p:nvPr/>
        </p:nvSpPr>
        <p:spPr>
          <a:xfrm>
            <a:off x="1403350" y="836613"/>
            <a:ext cx="554513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老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树的故事</a:t>
            </a:r>
            <a:endParaRPr lang="en-US" altLang="zh-CN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algn="ctr" eaLnBrk="1" hangingPunct="1"/>
            <a:endParaRPr lang="en-US" altLang="zh-CN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500563" y="1773238"/>
            <a:ext cx="5029200" cy="19145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这些身穿的</a:t>
            </a:r>
            <a:r>
              <a:rPr lang="en-US" altLang="zh-CN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____ ____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家，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是从</a:t>
            </a: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__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儿来的？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唱得都是什么歌？</a:t>
            </a:r>
          </a:p>
        </p:txBody>
      </p:sp>
      <p:sp>
        <p:nvSpPr>
          <p:cNvPr id="11" name="文本框 61445"/>
          <p:cNvSpPr txBox="1">
            <a:spLocks noChangeArrowheads="1"/>
          </p:cNvSpPr>
          <p:nvPr/>
        </p:nvSpPr>
        <p:spPr bwMode="auto">
          <a:xfrm>
            <a:off x="4619625" y="4365625"/>
            <a:ext cx="4545013" cy="2190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老树，老树，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____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我</a:t>
            </a:r>
            <a:r>
              <a:rPr lang="en-US" altLang="zh-CN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__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，告诉我</a:t>
            </a: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——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所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有的故事和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____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</a:p>
          <a:p>
            <a:pPr lvl="0" eaLnBrk="1" hangingPunct="1">
              <a:lnSpc>
                <a:spcPct val="90000"/>
              </a:lnSpc>
            </a:pPr>
            <a:endParaRPr lang="zh-CN" altLang="en-US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云形标注 98310"/>
          <p:cNvSpPr/>
          <p:nvPr/>
        </p:nvSpPr>
        <p:spPr>
          <a:xfrm rot="481214">
            <a:off x="-49212" y="2073275"/>
            <a:ext cx="4524375" cy="3232150"/>
          </a:xfrm>
          <a:prstGeom prst="cloudCallout">
            <a:avLst>
              <a:gd name="adj1" fmla="val 29435"/>
              <a:gd name="adj2" fmla="val 67204"/>
            </a:avLst>
          </a:prstGeom>
          <a:solidFill>
            <a:schemeClr val="accent1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 eaLnBrk="0" hangingPunct="0"/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650" y="2781300"/>
            <a:ext cx="2808288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告诉    礼服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音乐    童话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吧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8125" y="1700213"/>
            <a:ext cx="23050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礼服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96188" y="1700213"/>
            <a:ext cx="20161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音乐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4163" y="2349500"/>
            <a:ext cx="17287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哪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43438" y="4941888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告诉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11863" y="4941888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吧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64388" y="5661025"/>
            <a:ext cx="122396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童话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99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92161"/>
          <p:cNvSpPr>
            <a:spLocks noGrp="1" noChangeArrowheads="1"/>
          </p:cNvSpPr>
          <p:nvPr>
            <p:ph type="title"/>
          </p:nvPr>
        </p:nvSpPr>
        <p:spPr>
          <a:xfrm>
            <a:off x="6588125" y="58738"/>
            <a:ext cx="2520950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学习多音字</a:t>
            </a:r>
          </a:p>
        </p:txBody>
      </p:sp>
      <p:sp>
        <p:nvSpPr>
          <p:cNvPr id="20483" name="TextBox 5"/>
          <p:cNvSpPr txBox="1"/>
          <p:nvPr/>
        </p:nvSpPr>
        <p:spPr>
          <a:xfrm>
            <a:off x="1547813" y="836613"/>
            <a:ext cx="554513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老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树的故事</a:t>
            </a:r>
            <a:endParaRPr lang="en-US" altLang="zh-CN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algn="ctr" eaLnBrk="1" hangingPunct="1"/>
            <a:endParaRPr lang="en-US" altLang="zh-CN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39750" y="1989138"/>
            <a:ext cx="4572000" cy="19145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老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树，老树，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你怎么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这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么大？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你有一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百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岁了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吗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？</a:t>
            </a:r>
          </a:p>
        </p:txBody>
      </p:sp>
      <p:sp>
        <p:nvSpPr>
          <p:cNvPr id="22" name="文本框 61444"/>
          <p:cNvSpPr txBox="1">
            <a:spLocks noChangeArrowheads="1"/>
          </p:cNvSpPr>
          <p:nvPr/>
        </p:nvSpPr>
        <p:spPr bwMode="auto">
          <a:xfrm>
            <a:off x="684213" y="4221163"/>
            <a:ext cx="3479800" cy="2190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有多少鸟儿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在你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身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上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安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过家？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和你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谈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过话？</a:t>
            </a:r>
          </a:p>
          <a:p>
            <a:pPr lvl="0" eaLnBrk="1" hangingPunct="1">
              <a:lnSpc>
                <a:spcPct val="90000"/>
              </a:lnSpc>
            </a:pPr>
            <a:endParaRPr lang="zh-CN" altLang="en-US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427538" y="1916113"/>
            <a:ext cx="5029200" cy="19145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这些身穿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礼服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的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音乐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家，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是从哪儿来的？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唱得都是什么歌？</a:t>
            </a:r>
          </a:p>
        </p:txBody>
      </p:sp>
      <p:sp>
        <p:nvSpPr>
          <p:cNvPr id="24" name="文本框 61445"/>
          <p:cNvSpPr txBox="1">
            <a:spLocks noChangeArrowheads="1"/>
          </p:cNvSpPr>
          <p:nvPr/>
        </p:nvSpPr>
        <p:spPr bwMode="auto">
          <a:xfrm>
            <a:off x="4427538" y="4292600"/>
            <a:ext cx="4302125" cy="21923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老树，老树，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告诉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我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吧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，告诉我</a:t>
            </a: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——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所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有的故事和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童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话。</a:t>
            </a:r>
          </a:p>
          <a:p>
            <a:pPr lvl="0" eaLnBrk="1" hangingPunct="1">
              <a:lnSpc>
                <a:spcPct val="90000"/>
              </a:lnSpc>
            </a:pPr>
            <a:endParaRPr lang="zh-CN" altLang="en-US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800"/>
                            </p:stCondLst>
                            <p:childTnLst>
                              <p:par>
                                <p:cTn id="1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300"/>
                            </p:stCondLst>
                            <p:childTnLst>
                              <p:par>
                                <p:cTn id="2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图片 83971" descr="老树的故事_图_1"/>
          <p:cNvPicPr>
            <a:picLocks noChangeAspect="1"/>
          </p:cNvPicPr>
          <p:nvPr/>
        </p:nvPicPr>
        <p:blipFill>
          <a:blip r:embed="rId4" cstate="print"/>
          <a:srcRect b="6476"/>
          <a:stretch>
            <a:fillRect/>
          </a:stretch>
        </p:blipFill>
        <p:spPr>
          <a:xfrm>
            <a:off x="0" y="207963"/>
            <a:ext cx="9144000" cy="667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83972" descr="小学语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-26987"/>
            <a:ext cx="9180512" cy="688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标题 83969"/>
          <p:cNvSpPr>
            <a:spLocks noGrp="1" noChangeArrowheads="1"/>
          </p:cNvSpPr>
          <p:nvPr>
            <p:ph type="title"/>
          </p:nvPr>
        </p:nvSpPr>
        <p:spPr>
          <a:xfrm>
            <a:off x="7164388" y="58738"/>
            <a:ext cx="1944688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老树图片</a:t>
            </a:r>
          </a:p>
        </p:txBody>
      </p:sp>
    </p:spTree>
  </p:cSld>
  <p:clrMapOvr>
    <a:masterClrMapping/>
  </p:clrMapOvr>
  <p:transition spd="slow">
    <p:checker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/>
          <p:nvPr/>
        </p:nvGrpSpPr>
        <p:grpSpPr>
          <a:xfrm>
            <a:off x="1546225" y="2012950"/>
            <a:ext cx="2657475" cy="2657475"/>
            <a:chOff x="0" y="0"/>
            <a:chExt cx="1488" cy="1488"/>
          </a:xfrm>
        </p:grpSpPr>
        <p:sp>
          <p:nvSpPr>
            <p:cNvPr id="21519" name="Rectangle 3"/>
            <p:cNvSpPr/>
            <p:nvPr/>
          </p:nvSpPr>
          <p:spPr>
            <a:xfrm>
              <a:off x="0" y="0"/>
              <a:ext cx="1488" cy="1488"/>
            </a:xfrm>
            <a:prstGeom prst="rect">
              <a:avLst/>
            </a:prstGeom>
            <a:solidFill>
              <a:srgbClr val="C8EEFA">
                <a:alpha val="61960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20" name="Line 4"/>
            <p:cNvSpPr/>
            <p:nvPr/>
          </p:nvSpPr>
          <p:spPr>
            <a:xfrm>
              <a:off x="0" y="750"/>
              <a:ext cx="14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521" name="Line 5"/>
            <p:cNvSpPr/>
            <p:nvPr/>
          </p:nvSpPr>
          <p:spPr>
            <a:xfrm>
              <a:off x="735" y="0"/>
              <a:ext cx="0" cy="14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21507" name="Text Box 6"/>
          <p:cNvSpPr txBox="1"/>
          <p:nvPr/>
        </p:nvSpPr>
        <p:spPr>
          <a:xfrm>
            <a:off x="1668463" y="1781175"/>
            <a:ext cx="2428875" cy="2713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7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话</a:t>
            </a:r>
          </a:p>
        </p:txBody>
      </p:sp>
      <p:sp>
        <p:nvSpPr>
          <p:cNvPr id="21508" name="Rectangle 9"/>
          <p:cNvSpPr>
            <a:spLocks noGrp="1"/>
          </p:cNvSpPr>
          <p:nvPr>
            <p:ph type="title"/>
          </p:nvPr>
        </p:nvSpPr>
        <p:spPr>
          <a:xfrm>
            <a:off x="3875088" y="525463"/>
            <a:ext cx="1841500" cy="615950"/>
          </a:xfrm>
          <a:ln/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600" b="1" dirty="0">
                <a:solidFill>
                  <a:srgbClr val="FF3300"/>
                </a:solidFill>
                <a:ea typeface="楷体_GB2312" pitchFamily="49" charset="-122"/>
              </a:rPr>
              <a:t>我会写</a:t>
            </a:r>
          </a:p>
        </p:txBody>
      </p:sp>
      <p:sp>
        <p:nvSpPr>
          <p:cNvPr id="15370" name="WordArt 10"/>
          <p:cNvSpPr>
            <a:spLocks noChangeArrowheads="1" noChangeShapeType="1"/>
          </p:cNvSpPr>
          <p:nvPr/>
        </p:nvSpPr>
        <p:spPr bwMode="auto">
          <a:xfrm>
            <a:off x="468313" y="404813"/>
            <a:ext cx="2019300" cy="5048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sng" strike="noStrike" kern="1200" cap="none" spc="0" normalizeH="0" baseline="0" noProof="0" smtClean="0">
                <a:ln w="9525">
                  <a:noFill/>
                  <a:round/>
                </a:ln>
                <a:solidFill>
                  <a:srgbClr val="0A9435"/>
                </a:solidFill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字词积累</a:t>
            </a:r>
          </a:p>
        </p:txBody>
      </p:sp>
      <p:grpSp>
        <p:nvGrpSpPr>
          <p:cNvPr id="21510" name="Group 2"/>
          <p:cNvGrpSpPr/>
          <p:nvPr/>
        </p:nvGrpSpPr>
        <p:grpSpPr>
          <a:xfrm>
            <a:off x="5508625" y="1989138"/>
            <a:ext cx="2657475" cy="2657475"/>
            <a:chOff x="0" y="0"/>
            <a:chExt cx="1488" cy="1488"/>
          </a:xfrm>
        </p:grpSpPr>
        <p:sp>
          <p:nvSpPr>
            <p:cNvPr id="21516" name="Rectangle 3"/>
            <p:cNvSpPr/>
            <p:nvPr/>
          </p:nvSpPr>
          <p:spPr>
            <a:xfrm>
              <a:off x="0" y="0"/>
              <a:ext cx="1488" cy="1488"/>
            </a:xfrm>
            <a:prstGeom prst="rect">
              <a:avLst/>
            </a:prstGeom>
            <a:solidFill>
              <a:srgbClr val="C8EEFA">
                <a:alpha val="61960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17" name="Line 4"/>
            <p:cNvSpPr/>
            <p:nvPr/>
          </p:nvSpPr>
          <p:spPr>
            <a:xfrm>
              <a:off x="0" y="750"/>
              <a:ext cx="14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518" name="Line 5"/>
            <p:cNvSpPr/>
            <p:nvPr/>
          </p:nvSpPr>
          <p:spPr>
            <a:xfrm>
              <a:off x="735" y="0"/>
              <a:ext cx="0" cy="14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21511" name="Text Box 6"/>
          <p:cNvSpPr txBox="1"/>
          <p:nvPr/>
        </p:nvSpPr>
        <p:spPr>
          <a:xfrm>
            <a:off x="5651500" y="1844675"/>
            <a:ext cx="2428875" cy="2713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7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诉</a:t>
            </a:r>
          </a:p>
        </p:txBody>
      </p:sp>
      <p:sp>
        <p:nvSpPr>
          <p:cNvPr id="21512" name="TextBox 25"/>
          <p:cNvSpPr txBox="1"/>
          <p:nvPr/>
        </p:nvSpPr>
        <p:spPr>
          <a:xfrm>
            <a:off x="6372225" y="908050"/>
            <a:ext cx="25209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6000" dirty="0">
                <a:latin typeface="Arial" panose="020B0604020202020204" pitchFamily="34" charset="0"/>
                <a:ea typeface="宋体" panose="02010600030101010101" pitchFamily="2" charset="-122"/>
              </a:rPr>
              <a:t>sù</a:t>
            </a:r>
            <a:endParaRPr lang="zh-CN" altLang="en-US" sz="6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3" name="TextBox 26"/>
          <p:cNvSpPr txBox="1"/>
          <p:nvPr/>
        </p:nvSpPr>
        <p:spPr>
          <a:xfrm>
            <a:off x="5435600" y="4868863"/>
            <a:ext cx="3097213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（告诉）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（诉说）</a:t>
            </a:r>
          </a:p>
        </p:txBody>
      </p:sp>
      <p:sp>
        <p:nvSpPr>
          <p:cNvPr id="21514" name="TextBox 27"/>
          <p:cNvSpPr txBox="1"/>
          <p:nvPr/>
        </p:nvSpPr>
        <p:spPr>
          <a:xfrm>
            <a:off x="2051050" y="981075"/>
            <a:ext cx="201612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6000" dirty="0">
                <a:latin typeface="Arial" panose="020B0604020202020204" pitchFamily="34" charset="0"/>
                <a:ea typeface="宋体" panose="02010600030101010101" pitchFamily="2" charset="-122"/>
              </a:rPr>
              <a:t>huà</a:t>
            </a:r>
            <a:endParaRPr lang="zh-CN" altLang="en-US" sz="6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5" name="TextBox 28"/>
          <p:cNvSpPr txBox="1"/>
          <p:nvPr/>
        </p:nvSpPr>
        <p:spPr>
          <a:xfrm>
            <a:off x="1763713" y="5013325"/>
            <a:ext cx="25209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（说话）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（话剧）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95233"/>
          <p:cNvSpPr>
            <a:spLocks noGrp="1" noChangeArrowheads="1"/>
          </p:cNvSpPr>
          <p:nvPr>
            <p:ph type="title"/>
          </p:nvPr>
        </p:nvSpPr>
        <p:spPr>
          <a:xfrm>
            <a:off x="6588125" y="58738"/>
            <a:ext cx="2520950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阅读理解</a:t>
            </a:r>
          </a:p>
        </p:txBody>
      </p:sp>
      <p:sp>
        <p:nvSpPr>
          <p:cNvPr id="95235" name="文本框 95234"/>
          <p:cNvSpPr txBox="1">
            <a:spLocks noChangeArrowheads="1"/>
          </p:cNvSpPr>
          <p:nvPr/>
        </p:nvSpPr>
        <p:spPr bwMode="auto">
          <a:xfrm>
            <a:off x="1258888" y="2516188"/>
            <a:ext cx="7416800" cy="19383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通过什么这一节课的学习，你收获（学会）了什么？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95233"/>
          <p:cNvSpPr>
            <a:spLocks noGrp="1" noChangeArrowheads="1"/>
          </p:cNvSpPr>
          <p:nvPr>
            <p:ph type="title"/>
          </p:nvPr>
        </p:nvSpPr>
        <p:spPr>
          <a:xfrm>
            <a:off x="6588125" y="58738"/>
            <a:ext cx="2520950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阅读理解</a:t>
            </a:r>
          </a:p>
        </p:txBody>
      </p:sp>
      <p:sp>
        <p:nvSpPr>
          <p:cNvPr id="95235" name="文本框 95234"/>
          <p:cNvSpPr txBox="1">
            <a:spLocks noChangeArrowheads="1"/>
          </p:cNvSpPr>
          <p:nvPr/>
        </p:nvSpPr>
        <p:spPr bwMode="auto">
          <a:xfrm>
            <a:off x="65405" y="182880"/>
            <a:ext cx="9013190" cy="649224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一、给下列字选择正确的读音。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这（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zh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è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       z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è</a:t>
            </a: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）    音（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y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ī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n    y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ī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ng</a:t>
            </a: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）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二、连字组词。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礼    童     告      安</a:t>
            </a:r>
          </a:p>
          <a:p>
            <a:pPr lvl="0" eaLnBrk="0" hangingPunct="0">
              <a:lnSpc>
                <a:spcPct val="150000"/>
              </a:lnSpc>
            </a:pPr>
            <a:endParaRPr lang="zh-CN" altLang="zh-CN" sz="28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诉     服     家     话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三、按要求写一写。</a:t>
            </a:r>
          </a:p>
          <a:p>
            <a:pPr lvl="0" eaLnBrk="0" hangingPunct="0">
              <a:lnSpc>
                <a:spcPct val="150000"/>
              </a:lnSpc>
            </a:pP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、老：共（）画，第五笔是（）。</a:t>
            </a:r>
          </a:p>
          <a:p>
            <a:pPr lvl="0" eaLnBrk="0" hangingPunct="0">
              <a:lnSpc>
                <a:spcPct val="150000"/>
              </a:lnSpc>
            </a:pP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、话：部首是（），这样的字我知道还有（）</a:t>
            </a:r>
          </a:p>
          <a:p>
            <a:pPr lvl="0" eaLnBrk="0" hangingPunct="0">
              <a:lnSpc>
                <a:spcPct val="150000"/>
              </a:lnSpc>
            </a:pP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、告：第三笔是（），是（）结构。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1732" y="0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随堂检测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95233"/>
          <p:cNvSpPr>
            <a:spLocks noGrp="1" noChangeArrowheads="1"/>
          </p:cNvSpPr>
          <p:nvPr>
            <p:ph type="title"/>
          </p:nvPr>
        </p:nvSpPr>
        <p:spPr>
          <a:xfrm>
            <a:off x="6588125" y="58738"/>
            <a:ext cx="2520950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阅读理解</a:t>
            </a:r>
          </a:p>
        </p:txBody>
      </p:sp>
      <p:sp>
        <p:nvSpPr>
          <p:cNvPr id="95235" name="文本框 95234"/>
          <p:cNvSpPr txBox="1">
            <a:spLocks noChangeArrowheads="1"/>
          </p:cNvSpPr>
          <p:nvPr/>
        </p:nvSpPr>
        <p:spPr bwMode="auto">
          <a:xfrm>
            <a:off x="65405" y="182880"/>
            <a:ext cx="9013190" cy="655564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一、给下列字选择正确的读音。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这（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zh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è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       z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è</a:t>
            </a: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）    音（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y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ī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n    y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ī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ng</a:t>
            </a: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）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二、连字组词。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礼    童     告      安</a:t>
            </a:r>
          </a:p>
          <a:p>
            <a:pPr lvl="0" eaLnBrk="0" hangingPunct="0">
              <a:lnSpc>
                <a:spcPct val="150000"/>
              </a:lnSpc>
            </a:pPr>
            <a:endParaRPr lang="zh-CN" altLang="zh-CN" sz="28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诉     服     家     话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zh-CN" sz="2800" dirty="0">
                <a:latin typeface="Arial" panose="020B0604020202020204" pitchFamily="34" charset="0"/>
                <a:ea typeface="楷体_GB2312" pitchFamily="49" charset="-122"/>
              </a:rPr>
              <a:t>三、按要求写一写。</a:t>
            </a:r>
          </a:p>
          <a:p>
            <a:pPr lvl="0" eaLnBrk="0" hangingPunct="0">
              <a:lnSpc>
                <a:spcPct val="150000"/>
              </a:lnSpc>
            </a:pP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、老：</a:t>
            </a:r>
            <a:r>
              <a:rPr lang="zh-CN" altLang="en-US" sz="2800" dirty="0" smtClean="0">
                <a:latin typeface="Arial" panose="020B0604020202020204" pitchFamily="34" charset="0"/>
                <a:ea typeface="楷体_GB2312" pitchFamily="49" charset="-122"/>
              </a:rPr>
              <a:t>共</a:t>
            </a:r>
            <a:r>
              <a:rPr lang="en-US" altLang="zh-CN" sz="2800" dirty="0" smtClean="0">
                <a:ea typeface="楷体_GB2312" pitchFamily="49" charset="-122"/>
              </a:rPr>
              <a:t> </a:t>
            </a:r>
            <a:r>
              <a:rPr lang="en-US" altLang="zh-CN" sz="2800" dirty="0" smtClean="0">
                <a:ea typeface="楷体_GB2312" pitchFamily="49" charset="-122"/>
              </a:rPr>
              <a:t>____ </a:t>
            </a:r>
            <a:r>
              <a:rPr lang="zh-CN" altLang="en-US" sz="2800" dirty="0" smtClean="0">
                <a:latin typeface="Arial" panose="020B0604020202020204" pitchFamily="34" charset="0"/>
                <a:ea typeface="楷体_GB2312" pitchFamily="49" charset="-122"/>
              </a:rPr>
              <a:t>画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，第五笔</a:t>
            </a:r>
            <a:r>
              <a:rPr lang="zh-CN" altLang="en-US" sz="2800" dirty="0" smtClean="0">
                <a:latin typeface="Arial" panose="020B0604020202020204" pitchFamily="34" charset="0"/>
                <a:ea typeface="楷体_GB2312" pitchFamily="49" charset="-122"/>
              </a:rPr>
              <a:t>是</a:t>
            </a:r>
            <a:r>
              <a:rPr lang="en-US" altLang="zh-CN" sz="2800" dirty="0" smtClean="0">
                <a:ea typeface="楷体_GB2312" pitchFamily="49" charset="-122"/>
              </a:rPr>
              <a:t>_____</a:t>
            </a:r>
            <a:r>
              <a:rPr lang="zh-CN" altLang="en-US" sz="2800" dirty="0" smtClean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、话：部首</a:t>
            </a:r>
            <a:r>
              <a:rPr lang="zh-CN" altLang="en-US" sz="2800" dirty="0" smtClean="0">
                <a:latin typeface="Arial" panose="020B0604020202020204" pitchFamily="34" charset="0"/>
                <a:ea typeface="楷体_GB2312" pitchFamily="49" charset="-122"/>
              </a:rPr>
              <a:t>是</a:t>
            </a:r>
            <a:r>
              <a:rPr lang="en-US" altLang="zh-CN" sz="2800" dirty="0" smtClean="0">
                <a:ea typeface="楷体_GB2312" pitchFamily="49" charset="-122"/>
              </a:rPr>
              <a:t>__</a:t>
            </a:r>
            <a:r>
              <a:rPr lang="zh-CN" altLang="en-US" sz="2800" dirty="0" smtClean="0">
                <a:latin typeface="Arial" panose="020B0604020202020204" pitchFamily="34" charset="0"/>
                <a:ea typeface="楷体_GB2312" pitchFamily="49" charset="-122"/>
              </a:rPr>
              <a:t>，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这样的字我知道还</a:t>
            </a:r>
            <a:r>
              <a:rPr lang="zh-CN" altLang="en-US" sz="2800" dirty="0" smtClean="0">
                <a:latin typeface="Arial" panose="020B0604020202020204" pitchFamily="34" charset="0"/>
                <a:ea typeface="楷体_GB2312" pitchFamily="49" charset="-122"/>
              </a:rPr>
              <a:t>有</a:t>
            </a:r>
            <a:r>
              <a:rPr lang="en-US" altLang="zh-CN" sz="2800" dirty="0" smtClean="0">
                <a:ea typeface="楷体_GB2312" pitchFamily="49" charset="-122"/>
              </a:rPr>
              <a:t>__  __  __  __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2800" dirty="0" smtClean="0">
                <a:latin typeface="Arial" panose="020B0604020202020204" pitchFamily="34" charset="0"/>
                <a:ea typeface="楷体_GB2312" pitchFamily="49" charset="-122"/>
              </a:rPr>
              <a:t>、诉：第二笔是</a:t>
            </a:r>
            <a:r>
              <a:rPr lang="en-US" altLang="zh-CN" sz="2800" dirty="0" smtClean="0">
                <a:ea typeface="楷体_GB2312" pitchFamily="49" charset="-122"/>
              </a:rPr>
              <a:t>_________</a:t>
            </a:r>
            <a:r>
              <a:rPr lang="zh-CN" altLang="en-US" sz="2800" dirty="0" smtClean="0">
                <a:latin typeface="Arial" panose="020B0604020202020204" pitchFamily="34" charset="0"/>
                <a:ea typeface="楷体_GB2312" pitchFamily="49" charset="-122"/>
              </a:rPr>
              <a:t>，是</a:t>
            </a:r>
            <a:r>
              <a:rPr lang="en-US" altLang="zh-CN" sz="2800" dirty="0" smtClean="0">
                <a:ea typeface="楷体_GB2312" pitchFamily="49" charset="-122"/>
              </a:rPr>
              <a:t>_______</a:t>
            </a:r>
            <a:r>
              <a:rPr lang="zh-CN" altLang="en-US" sz="2800" dirty="0" smtClean="0">
                <a:latin typeface="Arial" panose="020B0604020202020204" pitchFamily="34" charset="0"/>
                <a:ea typeface="楷体_GB2312" pitchFamily="49" charset="-122"/>
              </a:rPr>
              <a:t>结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构。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27584" y="980728"/>
            <a:ext cx="14573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zhè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3928" y="980728"/>
            <a:ext cx="18319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yīn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95536" y="2708920"/>
            <a:ext cx="648072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187624" y="2708920"/>
            <a:ext cx="1584176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67544" y="2636912"/>
            <a:ext cx="1440160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123728" y="2636912"/>
            <a:ext cx="792088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051720" y="4725144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8064" y="4725144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丿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55776" y="5373216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44208" y="544522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语、谈、诉、说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9832" y="602128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横折</a:t>
            </a:r>
            <a:r>
              <a:rPr lang="zh-CN" altLang="en-US" sz="2800" dirty="0" smtClean="0">
                <a:solidFill>
                  <a:srgbClr val="FF0000"/>
                </a:solidFill>
              </a:rPr>
              <a:t>提  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36096" y="602128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左右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76256" y="0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随堂检测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ldLvl="0" animBg="1"/>
      <p:bldP spid="2" grpId="0"/>
      <p:bldP spid="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95233"/>
          <p:cNvSpPr>
            <a:spLocks noGrp="1" noChangeArrowheads="1"/>
          </p:cNvSpPr>
          <p:nvPr>
            <p:ph type="title"/>
          </p:nvPr>
        </p:nvSpPr>
        <p:spPr>
          <a:xfrm>
            <a:off x="6588125" y="58738"/>
            <a:ext cx="2520950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阅读理解</a:t>
            </a:r>
          </a:p>
        </p:txBody>
      </p:sp>
      <p:sp>
        <p:nvSpPr>
          <p:cNvPr id="95235" name="文本框 95234"/>
          <p:cNvSpPr txBox="1">
            <a:spLocks noChangeArrowheads="1"/>
          </p:cNvSpPr>
          <p:nvPr/>
        </p:nvSpPr>
        <p:spPr bwMode="auto">
          <a:xfrm>
            <a:off x="611560" y="980728"/>
            <a:ext cx="7416800" cy="182492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dirty="0" smtClean="0">
                <a:latin typeface="Arial" panose="020B0604020202020204" pitchFamily="34" charset="0"/>
                <a:ea typeface="楷体_GB2312" pitchFamily="49" charset="-122"/>
              </a:rPr>
              <a:t>结束语：</a:t>
            </a:r>
            <a:endParaRPr lang="en-US" altLang="zh-CN" dirty="0" smtClean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58369" descr="caod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1" name="图片 58370" descr="TREE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3999" contrast="30000"/>
          </a:blip>
          <a:stretch>
            <a:fillRect/>
          </a:stretch>
        </p:blipFill>
        <p:spPr>
          <a:xfrm>
            <a:off x="323850" y="657225"/>
            <a:ext cx="6858000" cy="620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58372" descr="小学语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标题 58373"/>
          <p:cNvSpPr>
            <a:spLocks noGrp="1" noChangeArrowheads="1"/>
          </p:cNvSpPr>
          <p:nvPr>
            <p:ph type="ctrTitle"/>
          </p:nvPr>
        </p:nvSpPr>
        <p:spPr>
          <a:xfrm>
            <a:off x="6589713" y="44450"/>
            <a:ext cx="2519363" cy="549275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仿演课文</a:t>
            </a:r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00353"/>
          <p:cNvSpPr>
            <a:spLocks noGrp="1" noChangeArrowheads="1"/>
          </p:cNvSpPr>
          <p:nvPr>
            <p:ph type="title"/>
          </p:nvPr>
        </p:nvSpPr>
        <p:spPr>
          <a:xfrm>
            <a:off x="6588125" y="58738"/>
            <a:ext cx="2520950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阅读理解</a:t>
            </a:r>
          </a:p>
        </p:txBody>
      </p:sp>
      <p:sp>
        <p:nvSpPr>
          <p:cNvPr id="100355" name="文本框 100354"/>
          <p:cNvSpPr txBox="1">
            <a:spLocks noChangeArrowheads="1"/>
          </p:cNvSpPr>
          <p:nvPr/>
        </p:nvSpPr>
        <p:spPr bwMode="auto">
          <a:xfrm>
            <a:off x="1258888" y="2516188"/>
            <a:ext cx="7416800" cy="1920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仿演课文，想一想老树会怎么回答？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图片 99329" descr="caod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1" name="图片 99330" descr="TREE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3999" contrast="30000"/>
          </a:blip>
          <a:stretch>
            <a:fillRect/>
          </a:stretch>
        </p:blipFill>
        <p:spPr>
          <a:xfrm>
            <a:off x="0" y="657225"/>
            <a:ext cx="6858000" cy="620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99331" descr="小学语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0"/>
            <a:ext cx="9180512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标题 99332"/>
          <p:cNvSpPr>
            <a:spLocks noGrp="1" noChangeArrowheads="1"/>
          </p:cNvSpPr>
          <p:nvPr>
            <p:ph type="ctrTitle"/>
          </p:nvPr>
        </p:nvSpPr>
        <p:spPr>
          <a:xfrm>
            <a:off x="6589713" y="44450"/>
            <a:ext cx="2519363" cy="549275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仿演课文</a:t>
            </a:r>
          </a:p>
        </p:txBody>
      </p:sp>
      <p:pic>
        <p:nvPicPr>
          <p:cNvPr id="99334" name="图片 99333" descr="BOY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8400" y="4048125"/>
            <a:ext cx="2895600" cy="2809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99336"/>
          <p:cNvGrpSpPr/>
          <p:nvPr/>
        </p:nvGrpSpPr>
        <p:grpSpPr>
          <a:xfrm>
            <a:off x="3995738" y="476250"/>
            <a:ext cx="4537075" cy="2665413"/>
            <a:chOff x="2517" y="300"/>
            <a:chExt cx="2858" cy="1679"/>
          </a:xfrm>
        </p:grpSpPr>
        <p:sp>
          <p:nvSpPr>
            <p:cNvPr id="25608" name="云形标注 99334"/>
            <p:cNvSpPr/>
            <p:nvPr/>
          </p:nvSpPr>
          <p:spPr>
            <a:xfrm rot="243102">
              <a:off x="2517" y="300"/>
              <a:ext cx="2858" cy="1679"/>
            </a:xfrm>
            <a:prstGeom prst="cloudCallout">
              <a:avLst>
                <a:gd name="adj1" fmla="val 25060"/>
                <a:gd name="adj2" fmla="val 84949"/>
              </a:avLst>
            </a:prstGeom>
            <a:solidFill>
              <a:schemeClr val="accent1"/>
            </a:solidFill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 eaLnBrk="0" hangingPunct="0"/>
              <a:endPara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4" name="文本框 99335"/>
            <p:cNvSpPr txBox="1">
              <a:spLocks noChangeArrowheads="1"/>
            </p:cNvSpPr>
            <p:nvPr/>
          </p:nvSpPr>
          <p:spPr bwMode="auto">
            <a:xfrm>
              <a:off x="2812" y="482"/>
              <a:ext cx="2563" cy="1096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3600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老树，老树，</a:t>
              </a:r>
            </a:p>
            <a:p>
              <a:pPr lvl="0" eaLnBrk="1" hangingPunct="1"/>
              <a:r>
                <a:rPr lang="zh-CN" altLang="en-US" sz="3600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你怎么这么大！</a:t>
              </a:r>
            </a:p>
            <a:p>
              <a:pPr lvl="0" eaLnBrk="1" hangingPunct="1"/>
              <a:r>
                <a:rPr lang="zh-CN" altLang="en-US" sz="3600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你有一百岁了吗？</a:t>
              </a:r>
            </a:p>
          </p:txBody>
        </p:sp>
      </p:grp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97281" descr="caod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97282" descr="TREE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3999" contrast="30000"/>
          </a:blip>
          <a:stretch>
            <a:fillRect/>
          </a:stretch>
        </p:blipFill>
        <p:spPr>
          <a:xfrm>
            <a:off x="0" y="657225"/>
            <a:ext cx="6858000" cy="620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97283" descr="小学语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0"/>
            <a:ext cx="9180512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标题 97284"/>
          <p:cNvSpPr>
            <a:spLocks noGrp="1" noChangeArrowheads="1"/>
          </p:cNvSpPr>
          <p:nvPr>
            <p:ph type="ctrTitle"/>
          </p:nvPr>
        </p:nvSpPr>
        <p:spPr>
          <a:xfrm>
            <a:off x="6589713" y="44450"/>
            <a:ext cx="2519363" cy="549275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仿演课文</a:t>
            </a:r>
          </a:p>
        </p:txBody>
      </p:sp>
      <p:pic>
        <p:nvPicPr>
          <p:cNvPr id="97286" name="图片 97285" descr="BOY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8400" y="4048125"/>
            <a:ext cx="2895600" cy="2809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97289"/>
          <p:cNvGrpSpPr/>
          <p:nvPr/>
        </p:nvGrpSpPr>
        <p:grpSpPr>
          <a:xfrm>
            <a:off x="3995738" y="476250"/>
            <a:ext cx="4537075" cy="2665413"/>
            <a:chOff x="2517" y="300"/>
            <a:chExt cx="2858" cy="1679"/>
          </a:xfrm>
        </p:grpSpPr>
        <p:sp>
          <p:nvSpPr>
            <p:cNvPr id="26632" name="云形标注 97286"/>
            <p:cNvSpPr/>
            <p:nvPr/>
          </p:nvSpPr>
          <p:spPr>
            <a:xfrm rot="243102">
              <a:off x="2517" y="300"/>
              <a:ext cx="2858" cy="1679"/>
            </a:xfrm>
            <a:prstGeom prst="cloudCallout">
              <a:avLst>
                <a:gd name="adj1" fmla="val 25060"/>
                <a:gd name="adj2" fmla="val 84949"/>
              </a:avLst>
            </a:prstGeom>
            <a:solidFill>
              <a:schemeClr val="accent1"/>
            </a:solidFill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 eaLnBrk="0" hangingPunct="0"/>
              <a:endPara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8" name="矩形 97288"/>
            <p:cNvSpPr>
              <a:spLocks noChangeArrowheads="1"/>
            </p:cNvSpPr>
            <p:nvPr/>
          </p:nvSpPr>
          <p:spPr bwMode="auto">
            <a:xfrm>
              <a:off x="2925" y="572"/>
              <a:ext cx="2359" cy="1096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lvl="0" eaLnBrk="0" hangingPunct="0"/>
              <a:r>
                <a:rPr lang="zh-CN" altLang="en-US" sz="3600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有多少鸟儿</a:t>
              </a:r>
            </a:p>
            <a:p>
              <a:pPr lvl="0" eaLnBrk="0" hangingPunct="0"/>
              <a:r>
                <a:rPr lang="zh-CN" altLang="en-US" sz="3600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在你身上安过家</a:t>
              </a:r>
              <a:r>
                <a:rPr lang="en-US" altLang="zh-CN" sz="3600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</a:p>
            <a:p>
              <a:pPr lvl="0" eaLnBrk="0" hangingPunct="0"/>
              <a:r>
                <a:rPr lang="zh-CN" altLang="en-US" sz="3600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和你谈过话</a:t>
              </a:r>
              <a:r>
                <a:rPr lang="en-US" altLang="zh-CN" sz="3600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?</a:t>
              </a:r>
            </a:p>
          </p:txBody>
        </p:sp>
      </p:grpSp>
    </p:spTree>
  </p:cSld>
  <p:clrMapOvr>
    <a:masterClrMapping/>
  </p:clrMapOvr>
  <p:transition spd="slow">
    <p:strip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98305" descr="caod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98306" descr="TREE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3999" contrast="30000"/>
          </a:blip>
          <a:stretch>
            <a:fillRect/>
          </a:stretch>
        </p:blipFill>
        <p:spPr>
          <a:xfrm>
            <a:off x="0" y="657225"/>
            <a:ext cx="6858000" cy="620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98307" descr="小学语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0"/>
            <a:ext cx="9180512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标题 98308"/>
          <p:cNvSpPr>
            <a:spLocks noGrp="1" noChangeArrowheads="1"/>
          </p:cNvSpPr>
          <p:nvPr>
            <p:ph type="ctrTitle"/>
          </p:nvPr>
        </p:nvSpPr>
        <p:spPr>
          <a:xfrm>
            <a:off x="6589713" y="44450"/>
            <a:ext cx="2519363" cy="549275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仿演课文</a:t>
            </a:r>
          </a:p>
        </p:txBody>
      </p:sp>
      <p:pic>
        <p:nvPicPr>
          <p:cNvPr id="98310" name="图片 98309" descr="BOY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8400" y="4048125"/>
            <a:ext cx="2895600" cy="2809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98313"/>
          <p:cNvGrpSpPr/>
          <p:nvPr/>
        </p:nvGrpSpPr>
        <p:grpSpPr>
          <a:xfrm>
            <a:off x="3492500" y="476250"/>
            <a:ext cx="5056188" cy="3097213"/>
            <a:chOff x="2200" y="300"/>
            <a:chExt cx="3185" cy="1951"/>
          </a:xfrm>
        </p:grpSpPr>
        <p:sp>
          <p:nvSpPr>
            <p:cNvPr id="27656" name="云形标注 98310"/>
            <p:cNvSpPr/>
            <p:nvPr/>
          </p:nvSpPr>
          <p:spPr>
            <a:xfrm rot="243102">
              <a:off x="2200" y="300"/>
              <a:ext cx="3175" cy="1951"/>
            </a:xfrm>
            <a:prstGeom prst="cloudCallout">
              <a:avLst>
                <a:gd name="adj1" fmla="val 29435"/>
                <a:gd name="adj2" fmla="val 67204"/>
              </a:avLst>
            </a:prstGeom>
            <a:solidFill>
              <a:schemeClr val="accent1"/>
            </a:solidFill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 eaLnBrk="0" hangingPunct="0"/>
              <a:endPara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2" name="矩形 98312"/>
            <p:cNvSpPr>
              <a:spLocks noChangeArrowheads="1"/>
            </p:cNvSpPr>
            <p:nvPr/>
          </p:nvSpPr>
          <p:spPr bwMode="auto">
            <a:xfrm>
              <a:off x="2584" y="675"/>
              <a:ext cx="2801" cy="1162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lvl="0" eaLnBrk="0" hangingPunct="0"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FF3300"/>
                  </a:solidFill>
                  <a:latin typeface="Arial" panose="020B0604020202020204" pitchFamily="34" charset="0"/>
                  <a:ea typeface="楷体_GB2312" pitchFamily="49" charset="-122"/>
                </a:rPr>
                <a:t>这些身穿礼服的音乐家</a:t>
              </a:r>
            </a:p>
            <a:p>
              <a:pPr lvl="0" eaLnBrk="0" hangingPunct="0"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FF3300"/>
                  </a:solidFill>
                  <a:latin typeface="Arial" panose="020B0604020202020204" pitchFamily="34" charset="0"/>
                  <a:ea typeface="楷体_GB2312" pitchFamily="49" charset="-122"/>
                </a:rPr>
                <a:t>是从哪儿来的？</a:t>
              </a:r>
            </a:p>
            <a:p>
              <a:pPr lvl="0" eaLnBrk="0" hangingPunct="0"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FF3300"/>
                  </a:solidFill>
                  <a:latin typeface="Arial" panose="020B0604020202020204" pitchFamily="34" charset="0"/>
                  <a:ea typeface="楷体_GB2312" pitchFamily="49" charset="-122"/>
                </a:rPr>
                <a:t>唱得都是什么歌？</a:t>
              </a:r>
            </a:p>
          </p:txBody>
        </p:sp>
      </p:grp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图片 77827" descr="老树的故事_图_2"/>
          <p:cNvPicPr>
            <a:picLocks noChangeAspect="1"/>
          </p:cNvPicPr>
          <p:nvPr/>
        </p:nvPicPr>
        <p:blipFill>
          <a:blip r:embed="rId4" cstate="print"/>
          <a:srcRect t="6750" r="2087" b="1772"/>
          <a:stretch>
            <a:fillRect/>
          </a:stretch>
        </p:blipFill>
        <p:spPr>
          <a:xfrm>
            <a:off x="0" y="188913"/>
            <a:ext cx="9144000" cy="6669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77829" descr="小学语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-26987"/>
            <a:ext cx="9180512" cy="688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标题 77825"/>
          <p:cNvSpPr>
            <a:spLocks noGrp="1" noChangeArrowheads="1"/>
          </p:cNvSpPr>
          <p:nvPr>
            <p:ph type="title"/>
          </p:nvPr>
        </p:nvSpPr>
        <p:spPr>
          <a:xfrm>
            <a:off x="7164388" y="58738"/>
            <a:ext cx="1944688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老树图片</a:t>
            </a:r>
          </a:p>
        </p:txBody>
      </p:sp>
    </p:spTree>
  </p:cSld>
  <p:clrMapOvr>
    <a:masterClrMapping/>
  </p:clrMapOvr>
  <p:transition spd="med">
    <p:checke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02404"/>
          <p:cNvSpPr>
            <a:spLocks noGrp="1" noChangeArrowheads="1"/>
          </p:cNvSpPr>
          <p:nvPr>
            <p:ph type="ctrTitle"/>
          </p:nvPr>
        </p:nvSpPr>
        <p:spPr>
          <a:xfrm>
            <a:off x="6589713" y="44450"/>
            <a:ext cx="2519363" cy="549275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仿演课文</a:t>
            </a:r>
          </a:p>
        </p:txBody>
      </p:sp>
      <p:sp>
        <p:nvSpPr>
          <p:cNvPr id="102409" name="文本框 102408"/>
          <p:cNvSpPr txBox="1">
            <a:spLocks noChangeArrowheads="1"/>
          </p:cNvSpPr>
          <p:nvPr/>
        </p:nvSpPr>
        <p:spPr bwMode="auto">
          <a:xfrm>
            <a:off x="1258888" y="2516188"/>
            <a:ext cx="7416800" cy="1920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除了这些问题，你还有什么问题要问老树呢？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68619" descr="底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图片 68609" descr="caodi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895600"/>
            <a:ext cx="9144000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68610" descr="TREE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9999" contrast="30000"/>
          </a:blip>
          <a:srcRect l="23822"/>
          <a:stretch>
            <a:fillRect/>
          </a:stretch>
        </p:blipFill>
        <p:spPr>
          <a:xfrm>
            <a:off x="395288" y="0"/>
            <a:ext cx="51831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6" name="文本框 68615"/>
          <p:cNvSpPr txBox="1"/>
          <p:nvPr/>
        </p:nvSpPr>
        <p:spPr>
          <a:xfrm>
            <a:off x="4594225" y="2454275"/>
            <a:ext cx="4298950" cy="2559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54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老树</a:t>
            </a:r>
            <a:r>
              <a:rPr lang="en-US" altLang="zh-CN" sz="54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54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老树</a:t>
            </a:r>
            <a:r>
              <a:rPr lang="en-US" altLang="zh-CN" sz="54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</a:p>
          <a:p>
            <a:pPr lvl="0" eaLnBrk="1" hangingPunct="1"/>
            <a:r>
              <a:rPr lang="en-US" altLang="zh-CN" sz="54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____________</a:t>
            </a:r>
          </a:p>
          <a:p>
            <a:pPr lvl="0" eaLnBrk="1" hangingPunct="1"/>
            <a:r>
              <a:rPr lang="en-US" altLang="zh-CN" sz="54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____________</a:t>
            </a:r>
          </a:p>
        </p:txBody>
      </p:sp>
      <p:pic>
        <p:nvPicPr>
          <p:cNvPr id="29702" name="图片 68616" descr="小学语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0"/>
            <a:ext cx="9180512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标题 68617"/>
          <p:cNvSpPr>
            <a:spLocks noGrp="1" noChangeArrowheads="1"/>
          </p:cNvSpPr>
          <p:nvPr>
            <p:ph type="ctrTitle"/>
          </p:nvPr>
        </p:nvSpPr>
        <p:spPr>
          <a:xfrm>
            <a:off x="7164388" y="73025"/>
            <a:ext cx="1979613" cy="692150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仿说练习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9" name="文本框 69638"/>
          <p:cNvSpPr txBox="1">
            <a:spLocks noChangeArrowheads="1"/>
          </p:cNvSpPr>
          <p:nvPr/>
        </p:nvSpPr>
        <p:spPr bwMode="auto">
          <a:xfrm>
            <a:off x="2843213" y="765175"/>
            <a:ext cx="3751263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0" hangingPunct="0"/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给下列字组词。</a:t>
            </a:r>
          </a:p>
        </p:txBody>
      </p:sp>
      <p:sp>
        <p:nvSpPr>
          <p:cNvPr id="69640" name="文本框 69639"/>
          <p:cNvSpPr txBox="1">
            <a:spLocks noChangeArrowheads="1"/>
          </p:cNvSpPr>
          <p:nvPr/>
        </p:nvSpPr>
        <p:spPr bwMode="auto">
          <a:xfrm>
            <a:off x="1619250" y="2309813"/>
            <a:ext cx="3168650" cy="20558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0" hangingPunct="0"/>
            <a:r>
              <a:rPr lang="en-US" altLang="zh-CN" sz="3200" b="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yuè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　　　　　 　　</a:t>
            </a:r>
          </a:p>
          <a:p>
            <a:pPr lvl="0" eaLnBrk="0" hangingPunct="0">
              <a:lnSpc>
                <a:spcPct val="80000"/>
              </a:lnSpc>
            </a:pP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乐（　　） 　　</a:t>
            </a:r>
          </a:p>
          <a:p>
            <a:pPr lvl="0" eaLnBrk="0" hangingPunct="0">
              <a:lnSpc>
                <a:spcPct val="80000"/>
              </a:lnSpc>
            </a:pPr>
            <a:r>
              <a:rPr lang="zh-CN" altLang="en-US" sz="3600" b="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3200" b="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lè</a:t>
            </a:r>
          </a:p>
          <a:p>
            <a:pPr lvl="0" eaLnBrk="0" hangingPunct="0">
              <a:lnSpc>
                <a:spcPct val="80000"/>
              </a:lnSpc>
            </a:pP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乐（　　）</a:t>
            </a:r>
          </a:p>
        </p:txBody>
      </p:sp>
      <p:sp>
        <p:nvSpPr>
          <p:cNvPr id="69641" name="文本框 69640"/>
          <p:cNvSpPr txBox="1">
            <a:spLocks noChangeArrowheads="1"/>
          </p:cNvSpPr>
          <p:nvPr/>
        </p:nvSpPr>
        <p:spPr bwMode="auto">
          <a:xfrm>
            <a:off x="1552575" y="4508500"/>
            <a:ext cx="2732088" cy="1920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身（　　）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声（　　）</a:t>
            </a:r>
          </a:p>
        </p:txBody>
      </p:sp>
      <p:sp>
        <p:nvSpPr>
          <p:cNvPr id="69642" name="文本框 69641"/>
          <p:cNvSpPr txBox="1">
            <a:spLocks noChangeArrowheads="1"/>
          </p:cNvSpPr>
          <p:nvPr/>
        </p:nvSpPr>
        <p:spPr bwMode="auto">
          <a:xfrm>
            <a:off x="5795963" y="4508500"/>
            <a:ext cx="2732088" cy="1920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吗（　　）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妈（　　）</a:t>
            </a:r>
          </a:p>
        </p:txBody>
      </p:sp>
      <p:sp>
        <p:nvSpPr>
          <p:cNvPr id="29701" name="标题 69646"/>
          <p:cNvSpPr>
            <a:spLocks noGrp="1" noChangeArrowheads="1"/>
          </p:cNvSpPr>
          <p:nvPr>
            <p:ph type="ctrTitle"/>
          </p:nvPr>
        </p:nvSpPr>
        <p:spPr>
          <a:xfrm>
            <a:off x="7848600" y="44450"/>
            <a:ext cx="1116013" cy="57626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组词</a:t>
            </a:r>
          </a:p>
        </p:txBody>
      </p:sp>
      <p:sp>
        <p:nvSpPr>
          <p:cNvPr id="69649" name="文本框 69648"/>
          <p:cNvSpPr txBox="1">
            <a:spLocks noChangeArrowheads="1"/>
          </p:cNvSpPr>
          <p:nvPr/>
        </p:nvSpPr>
        <p:spPr bwMode="auto">
          <a:xfrm>
            <a:off x="5727700" y="2708275"/>
            <a:ext cx="2732088" cy="1676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0" hangingPunct="0"/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白（　　）</a:t>
            </a:r>
          </a:p>
          <a:p>
            <a:pPr lvl="0" eaLnBrk="0" hangingPunct="0">
              <a:lnSpc>
                <a:spcPct val="160000"/>
              </a:lnSpc>
            </a:pP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音（　　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10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10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10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9" grpId="0"/>
      <p:bldP spid="69640" grpId="0"/>
      <p:bldP spid="69641" grpId="0"/>
      <p:bldP spid="69642" grpId="0"/>
      <p:bldP spid="6964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70677" descr="底图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70657" descr="TREE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3999" contrast="24000"/>
          </a:blip>
          <a:stretch>
            <a:fillRect/>
          </a:stretch>
        </p:blipFill>
        <p:spPr>
          <a:xfrm>
            <a:off x="0" y="1079500"/>
            <a:ext cx="4837113" cy="58054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48" name="组合 70662"/>
          <p:cNvGrpSpPr/>
          <p:nvPr/>
        </p:nvGrpSpPr>
        <p:grpSpPr>
          <a:xfrm>
            <a:off x="2819400" y="2389188"/>
            <a:ext cx="6324600" cy="1616075"/>
            <a:chOff x="1248" y="1920"/>
            <a:chExt cx="3984" cy="774"/>
          </a:xfrm>
        </p:grpSpPr>
        <p:sp>
          <p:nvSpPr>
            <p:cNvPr id="31759" name="文本框 70663"/>
            <p:cNvSpPr txBox="1"/>
            <p:nvPr/>
          </p:nvSpPr>
          <p:spPr>
            <a:xfrm>
              <a:off x="1680" y="1920"/>
              <a:ext cx="3552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endParaRPr lang="en-US" altLang="zh-CN" b="0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endParaRPr lang="en-US" altLang="zh-CN" b="0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31760" name="十字星 70664"/>
            <p:cNvSpPr/>
            <p:nvPr/>
          </p:nvSpPr>
          <p:spPr>
            <a:xfrm>
              <a:off x="1248" y="1920"/>
              <a:ext cx="384" cy="336"/>
            </a:xfrm>
            <a:prstGeom prst="star4">
              <a:avLst>
                <a:gd name="adj" fmla="val 12500"/>
              </a:avLst>
            </a:prstGeom>
            <a:gradFill rotWithShape="0">
              <a:gsLst>
                <a:gs pos="0">
                  <a:srgbClr val="A603AB">
                    <a:alpha val="100000"/>
                  </a:srgbClr>
                </a:gs>
                <a:gs pos="12000">
                  <a:srgbClr val="E81766">
                    <a:alpha val="100000"/>
                  </a:srgbClr>
                </a:gs>
                <a:gs pos="27000">
                  <a:srgbClr val="EE3F17">
                    <a:alpha val="100000"/>
                  </a:srgbClr>
                </a:gs>
                <a:gs pos="48000">
                  <a:srgbClr val="FFFF00">
                    <a:alpha val="100000"/>
                  </a:srgbClr>
                </a:gs>
                <a:gs pos="64999">
                  <a:srgbClr val="1A8D48">
                    <a:alpha val="100000"/>
                  </a:srgbClr>
                </a:gs>
                <a:gs pos="78999">
                  <a:srgbClr val="0819FB">
                    <a:alpha val="100000"/>
                  </a:srgbClr>
                </a:gs>
                <a:gs pos="100000">
                  <a:srgbClr val="A603AB">
                    <a:alpha val="100000"/>
                  </a:srgb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algn="ctr" eaLnBrk="1" hangingPunct="1"/>
              <a:endParaRPr lang="zh-CN" altLang="en-US" sz="2400" b="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70665"/>
          <p:cNvGrpSpPr/>
          <p:nvPr/>
        </p:nvGrpSpPr>
        <p:grpSpPr>
          <a:xfrm>
            <a:off x="2819400" y="3886200"/>
            <a:ext cx="6324600" cy="701675"/>
            <a:chOff x="1248" y="1920"/>
            <a:chExt cx="3984" cy="336"/>
          </a:xfrm>
        </p:grpSpPr>
        <p:sp>
          <p:nvSpPr>
            <p:cNvPr id="31757" name="文本框 70666"/>
            <p:cNvSpPr txBox="1"/>
            <p:nvPr/>
          </p:nvSpPr>
          <p:spPr>
            <a:xfrm>
              <a:off x="1680" y="1920"/>
              <a:ext cx="355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endParaRPr lang="zh-CN" altLang="en-US" b="0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31758" name="十字星 70667"/>
            <p:cNvSpPr/>
            <p:nvPr/>
          </p:nvSpPr>
          <p:spPr>
            <a:xfrm>
              <a:off x="1248" y="1920"/>
              <a:ext cx="384" cy="336"/>
            </a:xfrm>
            <a:prstGeom prst="star4">
              <a:avLst>
                <a:gd name="adj" fmla="val 12500"/>
              </a:avLst>
            </a:prstGeom>
            <a:gradFill rotWithShape="0">
              <a:gsLst>
                <a:gs pos="0">
                  <a:srgbClr val="A603AB">
                    <a:alpha val="100000"/>
                  </a:srgbClr>
                </a:gs>
                <a:gs pos="12000">
                  <a:srgbClr val="E81766">
                    <a:alpha val="100000"/>
                  </a:srgbClr>
                </a:gs>
                <a:gs pos="27000">
                  <a:srgbClr val="EE3F17">
                    <a:alpha val="100000"/>
                  </a:srgbClr>
                </a:gs>
                <a:gs pos="48000">
                  <a:srgbClr val="FFFF00">
                    <a:alpha val="100000"/>
                  </a:srgbClr>
                </a:gs>
                <a:gs pos="64999">
                  <a:srgbClr val="1A8D48">
                    <a:alpha val="100000"/>
                  </a:srgbClr>
                </a:gs>
                <a:gs pos="78999">
                  <a:srgbClr val="0819FB">
                    <a:alpha val="100000"/>
                  </a:srgbClr>
                </a:gs>
                <a:gs pos="100000">
                  <a:srgbClr val="A603AB">
                    <a:alpha val="100000"/>
                  </a:srgb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algn="ctr" eaLnBrk="1" hangingPunct="1"/>
              <a:endParaRPr lang="zh-CN" altLang="en-US" sz="2400" b="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0729" name="图片 70674" descr="小学语文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6512" y="-26987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70669" name="文本框 70668"/>
          <p:cNvSpPr txBox="1">
            <a:spLocks noChangeArrowheads="1"/>
          </p:cNvSpPr>
          <p:nvPr/>
        </p:nvSpPr>
        <p:spPr bwMode="auto">
          <a:xfrm>
            <a:off x="3324225" y="3886200"/>
            <a:ext cx="5791200" cy="1920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表演家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lvl="0" eaLnBrk="1" hangingPunct="1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扮演老树和小鸟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小朋友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lvl="0" eaLnBrk="1" hangingPunct="1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在一起的对话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!</a:t>
            </a:r>
          </a:p>
        </p:txBody>
      </p:sp>
      <p:sp>
        <p:nvSpPr>
          <p:cNvPr id="70670" name="文本框 70669"/>
          <p:cNvSpPr txBox="1">
            <a:spLocks noChangeArrowheads="1"/>
          </p:cNvSpPr>
          <p:nvPr/>
        </p:nvSpPr>
        <p:spPr bwMode="auto">
          <a:xfrm>
            <a:off x="3779838" y="2133600"/>
            <a:ext cx="4286250" cy="13112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讲童话故事：</a:t>
            </a:r>
          </a:p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扮演老树讲故事。</a:t>
            </a:r>
          </a:p>
        </p:txBody>
      </p:sp>
      <p:grpSp>
        <p:nvGrpSpPr>
          <p:cNvPr id="4" name="组合 70673"/>
          <p:cNvGrpSpPr/>
          <p:nvPr/>
        </p:nvGrpSpPr>
        <p:grpSpPr>
          <a:xfrm>
            <a:off x="3276600" y="333375"/>
            <a:ext cx="4211638" cy="1800225"/>
            <a:chOff x="2064" y="210"/>
            <a:chExt cx="2653" cy="1134"/>
          </a:xfrm>
        </p:grpSpPr>
        <p:sp>
          <p:nvSpPr>
            <p:cNvPr id="30733" name="爆炸形 1 70670"/>
            <p:cNvSpPr>
              <a:spLocks noChangeArrowheads="1"/>
            </p:cNvSpPr>
            <p:nvPr/>
          </p:nvSpPr>
          <p:spPr bwMode="auto">
            <a:xfrm>
              <a:off x="2064" y="210"/>
              <a:ext cx="2653" cy="1134"/>
            </a:xfrm>
            <a:prstGeom prst="irregularSeal1">
              <a:avLst/>
            </a:prstGeom>
            <a:solidFill>
              <a:schemeClr val="accent1"/>
            </a:solidFill>
            <a:ln w="9525">
              <a:solidFill>
                <a:srgbClr val="008000"/>
              </a:solidFill>
              <a:miter lim="800000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8722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56" name="矩形 70671"/>
            <p:cNvSpPr>
              <a:spLocks noTextEdit="1"/>
            </p:cNvSpPr>
            <p:nvPr/>
          </p:nvSpPr>
          <p:spPr>
            <a:xfrm>
              <a:off x="2744" y="527"/>
              <a:ext cx="1406" cy="463"/>
            </a:xfrm>
            <a:prstGeom prst="rect">
              <a:avLst/>
            </a:prstGeom>
          </p:spPr>
          <p:txBody>
            <a:bodyPr wrap="none" fromWordArt="1">
              <a:prstTxWarp prst="textDoubleWave1">
                <a:avLst>
                  <a:gd name="adj1" fmla="val 6500"/>
                  <a:gd name="adj2" fmla="val 0"/>
                </a:avLst>
              </a:prstTxWarp>
              <a:normAutofit/>
            </a:bodyPr>
            <a:lstStyle/>
            <a:p>
              <a:pPr algn="ctr"/>
              <a:r>
                <a:rPr lang="zh-CN" altLang="en-US" sz="3600" b="1" i="1" spc="-360">
                  <a:ln w="12700" cap="flat" cmpd="sng">
                    <a:solidFill>
                      <a:srgbClr val="000099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33CCFF"/>
                  </a:solidFill>
                  <a:effectLst>
                    <a:outerShdw dist="125724" dir="18900000" algn="ctr" rotWithShape="0">
                      <a:schemeClr val="bg1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小作业</a:t>
              </a:r>
            </a:p>
          </p:txBody>
        </p:sp>
      </p:grpSp>
      <p:sp>
        <p:nvSpPr>
          <p:cNvPr id="30735" name="标题 70675"/>
          <p:cNvSpPr>
            <a:spLocks noGrp="1" noChangeArrowheads="1"/>
          </p:cNvSpPr>
          <p:nvPr>
            <p:ph type="ctrTitle"/>
          </p:nvPr>
        </p:nvSpPr>
        <p:spPr>
          <a:xfrm>
            <a:off x="7634288" y="0"/>
            <a:ext cx="1509713" cy="719138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小作业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9" grpId="0"/>
      <p:bldP spid="7067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文本框 72707"/>
          <p:cNvSpPr txBox="1">
            <a:spLocks noChangeArrowheads="1"/>
          </p:cNvSpPr>
          <p:nvPr/>
        </p:nvSpPr>
        <p:spPr bwMode="auto">
          <a:xfrm>
            <a:off x="3875088" y="836613"/>
            <a:ext cx="2425700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0" hangingPunct="0"/>
            <a:r>
              <a:rPr lang="zh-CN" altLang="en-US" sz="4400" dirty="0">
                <a:latin typeface="Arial" panose="020B0604020202020204" pitchFamily="34" charset="0"/>
                <a:ea typeface="楷体_GB2312" pitchFamily="49" charset="-122"/>
              </a:rPr>
              <a:t>会写的字</a:t>
            </a:r>
          </a:p>
        </p:txBody>
      </p:sp>
      <p:grpSp>
        <p:nvGrpSpPr>
          <p:cNvPr id="2" name="组合 72745"/>
          <p:cNvGrpSpPr/>
          <p:nvPr/>
        </p:nvGrpSpPr>
        <p:grpSpPr>
          <a:xfrm>
            <a:off x="2700338" y="2349500"/>
            <a:ext cx="4895850" cy="1223963"/>
            <a:chOff x="1701" y="1480"/>
            <a:chExt cx="3084" cy="771"/>
          </a:xfrm>
        </p:grpSpPr>
        <p:grpSp>
          <p:nvGrpSpPr>
            <p:cNvPr id="32792" name="组合 72708"/>
            <p:cNvGrpSpPr/>
            <p:nvPr/>
          </p:nvGrpSpPr>
          <p:grpSpPr>
            <a:xfrm>
              <a:off x="1701" y="1480"/>
              <a:ext cx="771" cy="771"/>
              <a:chOff x="2426" y="1253"/>
              <a:chExt cx="1815" cy="1814"/>
            </a:xfrm>
          </p:grpSpPr>
          <p:sp>
            <p:nvSpPr>
              <p:cNvPr id="32806" name="矩形 72709"/>
              <p:cNvSpPr/>
              <p:nvPr/>
            </p:nvSpPr>
            <p:spPr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lvl="0" eaLnBrk="0" hangingPunc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807" name="直接连接符 72710"/>
              <p:cNvSpPr/>
              <p:nvPr/>
            </p:nvSpPr>
            <p:spPr>
              <a:xfrm flipH="1">
                <a:off x="2426" y="2160"/>
                <a:ext cx="1815" cy="0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32808" name="直接连接符 72711"/>
              <p:cNvSpPr/>
              <p:nvPr/>
            </p:nvSpPr>
            <p:spPr>
              <a:xfrm>
                <a:off x="3334" y="1298"/>
                <a:ext cx="0" cy="1769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grpSp>
          <p:nvGrpSpPr>
            <p:cNvPr id="32793" name="组合 72712"/>
            <p:cNvGrpSpPr/>
            <p:nvPr/>
          </p:nvGrpSpPr>
          <p:grpSpPr>
            <a:xfrm>
              <a:off x="2472" y="1480"/>
              <a:ext cx="771" cy="771"/>
              <a:chOff x="2426" y="1253"/>
              <a:chExt cx="1815" cy="1814"/>
            </a:xfrm>
          </p:grpSpPr>
          <p:sp>
            <p:nvSpPr>
              <p:cNvPr id="32803" name="矩形 72713"/>
              <p:cNvSpPr/>
              <p:nvPr/>
            </p:nvSpPr>
            <p:spPr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lvl="0" eaLnBrk="0" hangingPunc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804" name="直接连接符 72714"/>
              <p:cNvSpPr/>
              <p:nvPr/>
            </p:nvSpPr>
            <p:spPr>
              <a:xfrm flipH="1">
                <a:off x="2426" y="2160"/>
                <a:ext cx="1815" cy="0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32805" name="直接连接符 72715"/>
              <p:cNvSpPr/>
              <p:nvPr/>
            </p:nvSpPr>
            <p:spPr>
              <a:xfrm>
                <a:off x="3334" y="1298"/>
                <a:ext cx="0" cy="1769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grpSp>
          <p:nvGrpSpPr>
            <p:cNvPr id="32794" name="组合 72716"/>
            <p:cNvGrpSpPr/>
            <p:nvPr/>
          </p:nvGrpSpPr>
          <p:grpSpPr>
            <a:xfrm>
              <a:off x="3243" y="1480"/>
              <a:ext cx="771" cy="771"/>
              <a:chOff x="2426" y="1253"/>
              <a:chExt cx="1815" cy="1814"/>
            </a:xfrm>
          </p:grpSpPr>
          <p:sp>
            <p:nvSpPr>
              <p:cNvPr id="32800" name="矩形 72717"/>
              <p:cNvSpPr/>
              <p:nvPr/>
            </p:nvSpPr>
            <p:spPr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lvl="0" eaLnBrk="0" hangingPunc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801" name="直接连接符 72718"/>
              <p:cNvSpPr/>
              <p:nvPr/>
            </p:nvSpPr>
            <p:spPr>
              <a:xfrm flipH="1">
                <a:off x="2426" y="2160"/>
                <a:ext cx="1815" cy="0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32802" name="直接连接符 72719"/>
              <p:cNvSpPr/>
              <p:nvPr/>
            </p:nvSpPr>
            <p:spPr>
              <a:xfrm>
                <a:off x="3334" y="1298"/>
                <a:ext cx="0" cy="1769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grpSp>
          <p:nvGrpSpPr>
            <p:cNvPr id="32795" name="组合 72720"/>
            <p:cNvGrpSpPr/>
            <p:nvPr/>
          </p:nvGrpSpPr>
          <p:grpSpPr>
            <a:xfrm>
              <a:off x="4014" y="1480"/>
              <a:ext cx="771" cy="771"/>
              <a:chOff x="2426" y="1253"/>
              <a:chExt cx="1815" cy="1814"/>
            </a:xfrm>
          </p:grpSpPr>
          <p:sp>
            <p:nvSpPr>
              <p:cNvPr id="32797" name="矩形 72721"/>
              <p:cNvSpPr/>
              <p:nvPr/>
            </p:nvSpPr>
            <p:spPr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lvl="0" eaLnBrk="0" hangingPunc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98" name="直接连接符 72722"/>
              <p:cNvSpPr/>
              <p:nvPr/>
            </p:nvSpPr>
            <p:spPr>
              <a:xfrm flipH="1">
                <a:off x="2426" y="2160"/>
                <a:ext cx="1815" cy="0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32799" name="直接连接符 72723"/>
              <p:cNvSpPr/>
              <p:nvPr/>
            </p:nvSpPr>
            <p:spPr>
              <a:xfrm>
                <a:off x="3334" y="1298"/>
                <a:ext cx="0" cy="1769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sp>
          <p:nvSpPr>
            <p:cNvPr id="32796" name="文本框 72740"/>
            <p:cNvSpPr txBox="1"/>
            <p:nvPr/>
          </p:nvSpPr>
          <p:spPr>
            <a:xfrm>
              <a:off x="1701" y="1480"/>
              <a:ext cx="3084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dist" eaLnBrk="0" hangingPunct="0"/>
              <a:r>
                <a:rPr lang="zh-CN" altLang="en-US" sz="7200" b="0" dirty="0">
                  <a:solidFill>
                    <a:srgbClr val="FF3300"/>
                  </a:solidFill>
                  <a:latin typeface="Arial" panose="020B0604020202020204" pitchFamily="34" charset="0"/>
                  <a:ea typeface="楷体_GB2312" pitchFamily="49" charset="-122"/>
                </a:rPr>
                <a:t>老故事百</a:t>
              </a:r>
            </a:p>
          </p:txBody>
        </p:sp>
      </p:grpSp>
      <p:grpSp>
        <p:nvGrpSpPr>
          <p:cNvPr id="7" name="组合 72746"/>
          <p:cNvGrpSpPr/>
          <p:nvPr/>
        </p:nvGrpSpPr>
        <p:grpSpPr>
          <a:xfrm>
            <a:off x="2700338" y="3933825"/>
            <a:ext cx="4895850" cy="1223963"/>
            <a:chOff x="1701" y="2478"/>
            <a:chExt cx="3084" cy="771"/>
          </a:xfrm>
        </p:grpSpPr>
        <p:grpSp>
          <p:nvGrpSpPr>
            <p:cNvPr id="32775" name="组合 72724"/>
            <p:cNvGrpSpPr/>
            <p:nvPr/>
          </p:nvGrpSpPr>
          <p:grpSpPr>
            <a:xfrm>
              <a:off x="1701" y="2478"/>
              <a:ext cx="771" cy="771"/>
              <a:chOff x="2426" y="1253"/>
              <a:chExt cx="1815" cy="1814"/>
            </a:xfrm>
          </p:grpSpPr>
          <p:sp>
            <p:nvSpPr>
              <p:cNvPr id="32789" name="矩形 72725"/>
              <p:cNvSpPr/>
              <p:nvPr/>
            </p:nvSpPr>
            <p:spPr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lvl="0" eaLnBrk="0" hangingPunc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90" name="直接连接符 72726"/>
              <p:cNvSpPr/>
              <p:nvPr/>
            </p:nvSpPr>
            <p:spPr>
              <a:xfrm flipH="1">
                <a:off x="2426" y="2160"/>
                <a:ext cx="1815" cy="0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32791" name="直接连接符 72727"/>
              <p:cNvSpPr/>
              <p:nvPr/>
            </p:nvSpPr>
            <p:spPr>
              <a:xfrm>
                <a:off x="3334" y="1298"/>
                <a:ext cx="0" cy="1769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grpSp>
          <p:nvGrpSpPr>
            <p:cNvPr id="32776" name="组合 72728"/>
            <p:cNvGrpSpPr/>
            <p:nvPr/>
          </p:nvGrpSpPr>
          <p:grpSpPr>
            <a:xfrm>
              <a:off x="2472" y="2478"/>
              <a:ext cx="771" cy="771"/>
              <a:chOff x="2426" y="1253"/>
              <a:chExt cx="1815" cy="1814"/>
            </a:xfrm>
          </p:grpSpPr>
          <p:sp>
            <p:nvSpPr>
              <p:cNvPr id="32786" name="矩形 72729"/>
              <p:cNvSpPr/>
              <p:nvPr/>
            </p:nvSpPr>
            <p:spPr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lvl="0" eaLnBrk="0" hangingPunc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87" name="直接连接符 72730"/>
              <p:cNvSpPr/>
              <p:nvPr/>
            </p:nvSpPr>
            <p:spPr>
              <a:xfrm flipH="1">
                <a:off x="2426" y="2160"/>
                <a:ext cx="1815" cy="0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32788" name="直接连接符 72731"/>
              <p:cNvSpPr/>
              <p:nvPr/>
            </p:nvSpPr>
            <p:spPr>
              <a:xfrm>
                <a:off x="3334" y="1298"/>
                <a:ext cx="0" cy="1769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grpSp>
          <p:nvGrpSpPr>
            <p:cNvPr id="32777" name="组合 72732"/>
            <p:cNvGrpSpPr/>
            <p:nvPr/>
          </p:nvGrpSpPr>
          <p:grpSpPr>
            <a:xfrm>
              <a:off x="3243" y="2478"/>
              <a:ext cx="771" cy="771"/>
              <a:chOff x="2426" y="1253"/>
              <a:chExt cx="1815" cy="1814"/>
            </a:xfrm>
          </p:grpSpPr>
          <p:sp>
            <p:nvSpPr>
              <p:cNvPr id="32783" name="矩形 72733"/>
              <p:cNvSpPr/>
              <p:nvPr/>
            </p:nvSpPr>
            <p:spPr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lvl="0" eaLnBrk="0" hangingPunc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84" name="直接连接符 72734"/>
              <p:cNvSpPr/>
              <p:nvPr/>
            </p:nvSpPr>
            <p:spPr>
              <a:xfrm flipH="1">
                <a:off x="2426" y="2160"/>
                <a:ext cx="1815" cy="0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32785" name="直接连接符 72735"/>
              <p:cNvSpPr/>
              <p:nvPr/>
            </p:nvSpPr>
            <p:spPr>
              <a:xfrm>
                <a:off x="3334" y="1298"/>
                <a:ext cx="0" cy="1769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grpSp>
          <p:nvGrpSpPr>
            <p:cNvPr id="32778" name="组合 72736"/>
            <p:cNvGrpSpPr/>
            <p:nvPr/>
          </p:nvGrpSpPr>
          <p:grpSpPr>
            <a:xfrm>
              <a:off x="4014" y="2478"/>
              <a:ext cx="771" cy="771"/>
              <a:chOff x="2426" y="1253"/>
              <a:chExt cx="1815" cy="1814"/>
            </a:xfrm>
          </p:grpSpPr>
          <p:sp>
            <p:nvSpPr>
              <p:cNvPr id="32780" name="矩形 72737"/>
              <p:cNvSpPr/>
              <p:nvPr/>
            </p:nvSpPr>
            <p:spPr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lvl="0" eaLnBrk="0" hangingPunc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81" name="直接连接符 72738"/>
              <p:cNvSpPr/>
              <p:nvPr/>
            </p:nvSpPr>
            <p:spPr>
              <a:xfrm flipH="1">
                <a:off x="2426" y="2160"/>
                <a:ext cx="1815" cy="0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32782" name="直接连接符 72739"/>
              <p:cNvSpPr/>
              <p:nvPr/>
            </p:nvSpPr>
            <p:spPr>
              <a:xfrm>
                <a:off x="3334" y="1298"/>
                <a:ext cx="0" cy="1769"/>
              </a:xfrm>
              <a:prstGeom prst="line">
                <a:avLst/>
              </a:prstGeom>
              <a:ln w="28575" cap="flat" cmpd="sng">
                <a:solidFill>
                  <a:srgbClr val="008000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sp>
          <p:nvSpPr>
            <p:cNvPr id="32779" name="文本框 72741"/>
            <p:cNvSpPr txBox="1"/>
            <p:nvPr/>
          </p:nvSpPr>
          <p:spPr>
            <a:xfrm>
              <a:off x="1746" y="2478"/>
              <a:ext cx="3039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dist" eaLnBrk="0" hangingPunct="0"/>
              <a:r>
                <a:rPr lang="zh-CN" altLang="en-US" sz="7200" b="0" dirty="0">
                  <a:solidFill>
                    <a:srgbClr val="FF3300"/>
                  </a:solidFill>
                  <a:latin typeface="Arial" panose="020B0604020202020204" pitchFamily="34" charset="0"/>
                  <a:ea typeface="楷体_GB2312" pitchFamily="49" charset="-122"/>
                </a:rPr>
                <a:t>岁安家唱</a:t>
              </a:r>
            </a:p>
          </p:txBody>
        </p:sp>
      </p:grpSp>
      <p:sp>
        <p:nvSpPr>
          <p:cNvPr id="72743" name="动作按钮: 影片 72742">
            <a:hlinkClick r:id="rId2" action="ppaction://program"/>
          </p:cNvPr>
          <p:cNvSpPr/>
          <p:nvPr/>
        </p:nvSpPr>
        <p:spPr>
          <a:xfrm>
            <a:off x="4211638" y="5734050"/>
            <a:ext cx="1871662" cy="576263"/>
          </a:xfrm>
          <a:prstGeom prst="actionButtonMovie">
            <a:avLst/>
          </a:prstGeom>
          <a:solidFill>
            <a:schemeClr val="accent1">
              <a:alpha val="45882"/>
            </a:schemeClr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83" name="标题 72743"/>
          <p:cNvSpPr>
            <a:spLocks noGrp="1" noChangeArrowheads="1"/>
          </p:cNvSpPr>
          <p:nvPr>
            <p:ph type="ctrTitle"/>
          </p:nvPr>
        </p:nvSpPr>
        <p:spPr>
          <a:xfrm>
            <a:off x="7273925" y="0"/>
            <a:ext cx="1870075" cy="603250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学写生字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27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2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79873"/>
          <p:cNvSpPr>
            <a:spLocks noGrp="1" noChangeArrowheads="1"/>
          </p:cNvSpPr>
          <p:nvPr>
            <p:ph type="title"/>
          </p:nvPr>
        </p:nvSpPr>
        <p:spPr>
          <a:xfrm>
            <a:off x="7164388" y="58738"/>
            <a:ext cx="1944688" cy="417513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r>
              <a:rPr lang="zh-CN" altLang="en-US" sz="3200" b="1" dirty="0">
                <a:solidFill>
                  <a:schemeClr val="bg1"/>
                </a:solidFill>
                <a:ea typeface="楷体_GB2312" pitchFamily="49" charset="-122"/>
              </a:rPr>
              <a:t>导入</a:t>
            </a:r>
          </a:p>
        </p:txBody>
      </p:sp>
      <p:sp>
        <p:nvSpPr>
          <p:cNvPr id="79876" name="文本框 79875"/>
          <p:cNvSpPr txBox="1">
            <a:spLocks noChangeArrowheads="1"/>
          </p:cNvSpPr>
          <p:nvPr/>
        </p:nvSpPr>
        <p:spPr bwMode="auto">
          <a:xfrm>
            <a:off x="1476375" y="2133600"/>
            <a:ext cx="7345363" cy="32607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0" hangingPunct="0">
              <a:lnSpc>
                <a:spcPct val="130000"/>
              </a:lnSpc>
            </a:pPr>
            <a:r>
              <a:rPr lang="en-US" altLang="zh-CN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老树爷爷这么大年纪了，他的心里一定装着数不清的故事。让我们一起来听听老树都讲了些什么故事呢？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ChangeArrowheads="1"/>
          </p:cNvSpPr>
          <p:nvPr>
            <p:ph type="ctrTitle"/>
          </p:nvPr>
        </p:nvSpPr>
        <p:spPr>
          <a:xfrm>
            <a:off x="1908175" y="2319338"/>
            <a:ext cx="6264275" cy="1973263"/>
          </a:xfrm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8800" b="1" kern="1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树的故事</a:t>
            </a:r>
          </a:p>
        </p:txBody>
      </p:sp>
      <p:sp>
        <p:nvSpPr>
          <p:cNvPr id="6147" name="文本框 2053"/>
          <p:cNvSpPr txBox="1"/>
          <p:nvPr/>
        </p:nvSpPr>
        <p:spPr>
          <a:xfrm>
            <a:off x="2535238" y="48895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0" hangingPunct="0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48" name="Group 2"/>
          <p:cNvGrpSpPr/>
          <p:nvPr/>
        </p:nvGrpSpPr>
        <p:grpSpPr>
          <a:xfrm>
            <a:off x="1331913" y="2565400"/>
            <a:ext cx="1538287" cy="1665288"/>
            <a:chOff x="0" y="0"/>
            <a:chExt cx="1488" cy="1488"/>
          </a:xfrm>
        </p:grpSpPr>
        <p:sp>
          <p:nvSpPr>
            <p:cNvPr id="6150" name="Rectangle 3"/>
            <p:cNvSpPr/>
            <p:nvPr/>
          </p:nvSpPr>
          <p:spPr>
            <a:xfrm>
              <a:off x="0" y="0"/>
              <a:ext cx="1488" cy="1488"/>
            </a:xfrm>
            <a:prstGeom prst="rect">
              <a:avLst/>
            </a:prstGeom>
            <a:solidFill>
              <a:srgbClr val="C8EEFA">
                <a:alpha val="61960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51" name="Line 4"/>
            <p:cNvSpPr/>
            <p:nvPr/>
          </p:nvSpPr>
          <p:spPr>
            <a:xfrm>
              <a:off x="0" y="750"/>
              <a:ext cx="14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152" name="Line 5"/>
            <p:cNvSpPr/>
            <p:nvPr/>
          </p:nvSpPr>
          <p:spPr>
            <a:xfrm>
              <a:off x="735" y="0"/>
              <a:ext cx="0" cy="14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6149" name="Text Box 6"/>
          <p:cNvSpPr txBox="1"/>
          <p:nvPr/>
        </p:nvSpPr>
        <p:spPr>
          <a:xfrm>
            <a:off x="1403350" y="2708275"/>
            <a:ext cx="1655763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老</a:t>
            </a:r>
          </a:p>
        </p:txBody>
      </p:sp>
    </p:spTree>
  </p:cSld>
  <p:clrMapOvr>
    <a:masterClrMapping/>
  </p:clrMapOvr>
  <p:transition spd="med">
    <p:checker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1454" descr="底图片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61450" descr="小学语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-26987"/>
            <a:ext cx="9180512" cy="688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矩形 6144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2" name="矩形 61441"/>
          <p:cNvSpPr/>
          <p:nvPr/>
        </p:nvSpPr>
        <p:spPr>
          <a:xfrm>
            <a:off x="2935288" y="741363"/>
            <a:ext cx="41576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老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树的故事</a:t>
            </a:r>
          </a:p>
        </p:txBody>
      </p:sp>
      <p:sp>
        <p:nvSpPr>
          <p:cNvPr id="61443" name="矩形 61442"/>
          <p:cNvSpPr>
            <a:spLocks noChangeArrowheads="1"/>
          </p:cNvSpPr>
          <p:nvPr/>
        </p:nvSpPr>
        <p:spPr bwMode="auto">
          <a:xfrm>
            <a:off x="1343025" y="1992313"/>
            <a:ext cx="4572000" cy="19145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老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树，老树，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你怎么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这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么大？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你有一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百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岁了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吗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？</a:t>
            </a:r>
          </a:p>
        </p:txBody>
      </p:sp>
      <p:sp>
        <p:nvSpPr>
          <p:cNvPr id="61444" name="矩形 61443"/>
          <p:cNvSpPr>
            <a:spLocks noChangeArrowheads="1"/>
          </p:cNvSpPr>
          <p:nvPr/>
        </p:nvSpPr>
        <p:spPr bwMode="auto">
          <a:xfrm>
            <a:off x="4716463" y="1920875"/>
            <a:ext cx="5029200" cy="19145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这些身穿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礼服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的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音乐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家，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是从哪儿来的？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唱得都是什么歌？</a:t>
            </a:r>
          </a:p>
        </p:txBody>
      </p:sp>
      <p:sp>
        <p:nvSpPr>
          <p:cNvPr id="61445" name="文本框 61444"/>
          <p:cNvSpPr txBox="1">
            <a:spLocks noChangeArrowheads="1"/>
          </p:cNvSpPr>
          <p:nvPr/>
        </p:nvSpPr>
        <p:spPr bwMode="auto">
          <a:xfrm>
            <a:off x="1271588" y="4289425"/>
            <a:ext cx="3479800" cy="2190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有多少鸟儿，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在你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身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上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安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过家？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和你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谈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过话？</a:t>
            </a:r>
          </a:p>
          <a:p>
            <a:pPr lvl="0" eaLnBrk="1" hangingPunct="1">
              <a:lnSpc>
                <a:spcPct val="90000"/>
              </a:lnSpc>
            </a:pPr>
            <a:endParaRPr lang="zh-CN" altLang="en-US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6" name="文本框 61445"/>
          <p:cNvSpPr txBox="1">
            <a:spLocks noChangeArrowheads="1"/>
          </p:cNvSpPr>
          <p:nvPr/>
        </p:nvSpPr>
        <p:spPr bwMode="auto">
          <a:xfrm>
            <a:off x="4716463" y="4248150"/>
            <a:ext cx="4300538" cy="2190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老树，老树，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告诉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我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吧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，告诉我</a:t>
            </a: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——</a:t>
            </a: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所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有的故事和</a:t>
            </a:r>
            <a:r>
              <a:rPr lang="zh-CN" altLang="en-US" sz="3200" dirty="0">
                <a:solidFill>
                  <a:srgbClr val="00B0F0"/>
                </a:solidFill>
                <a:latin typeface="Arial" panose="020B0604020202020204" pitchFamily="34" charset="0"/>
                <a:ea typeface="楷体_GB2312" pitchFamily="49" charset="-122"/>
              </a:rPr>
              <a:t>童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话。</a:t>
            </a:r>
          </a:p>
          <a:p>
            <a:pPr lvl="0" eaLnBrk="1" hangingPunct="1">
              <a:lnSpc>
                <a:spcPct val="90000"/>
              </a:lnSpc>
            </a:pPr>
            <a:endParaRPr lang="zh-CN" altLang="en-US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5" name="标题 61451"/>
          <p:cNvSpPr>
            <a:spLocks noGrp="1" noChangeArrowheads="1"/>
          </p:cNvSpPr>
          <p:nvPr>
            <p:ph type="ctrTitle"/>
          </p:nvPr>
        </p:nvSpPr>
        <p:spPr>
          <a:xfrm>
            <a:off x="6159500" y="44450"/>
            <a:ext cx="2949575" cy="577850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初读课文</a:t>
            </a:r>
          </a:p>
        </p:txBody>
      </p:sp>
      <p:pic>
        <p:nvPicPr>
          <p:cNvPr id="61454" name="老树的故事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15338" y="6129338"/>
            <a:ext cx="728662" cy="728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900"/>
                            </p:stCondLst>
                            <p:childTnLst>
                              <p:par>
                                <p:cTn id="2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399"/>
                            </p:stCondLst>
                            <p:childTnLst>
                              <p:par>
                                <p:cTn id="2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8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1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7024" fill="hold"/>
                                        <p:tgtEl>
                                          <p:spTgt spid="614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54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54"/>
                </p:tgtEl>
              </p:cMediaNode>
            </p:audio>
          </p:childTnLst>
        </p:cTn>
      </p:par>
    </p:tnLst>
    <p:bldLst>
      <p:bldP spid="61442" grpId="0"/>
      <p:bldP spid="61443" grpId="0"/>
      <p:bldP spid="61444" grpId="0"/>
      <p:bldP spid="61445" grpId="0"/>
      <p:bldP spid="614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图片 99329" descr="caod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1" name="图片 99330" descr="TREE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3999" contrast="30000"/>
          </a:blip>
          <a:stretch>
            <a:fillRect/>
          </a:stretch>
        </p:blipFill>
        <p:spPr>
          <a:xfrm>
            <a:off x="0" y="657225"/>
            <a:ext cx="6858000" cy="620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99331" descr="小学语文"/>
          <p:cNvPicPr>
            <a:picLocks noChangeAspect="1" noChangeArrowheads="1"/>
          </p:cNvPicPr>
          <p:nvPr/>
        </p:nvPicPr>
        <p:blipFill>
          <a:blip r:embed="rId5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-36513" y="0"/>
            <a:ext cx="9180513" cy="6884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80" name="标题 99332"/>
          <p:cNvSpPr>
            <a:spLocks noGrp="1" noChangeArrowheads="1"/>
          </p:cNvSpPr>
          <p:nvPr>
            <p:ph type="ctrTitle"/>
          </p:nvPr>
        </p:nvSpPr>
        <p:spPr>
          <a:xfrm>
            <a:off x="6589713" y="44450"/>
            <a:ext cx="2519363" cy="549275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仿演课文</a:t>
            </a:r>
          </a:p>
        </p:txBody>
      </p:sp>
      <p:pic>
        <p:nvPicPr>
          <p:cNvPr id="99334" name="图片 99333" descr="BOY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8400" y="4048125"/>
            <a:ext cx="2895600" cy="2809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99336"/>
          <p:cNvGrpSpPr/>
          <p:nvPr/>
        </p:nvGrpSpPr>
        <p:grpSpPr>
          <a:xfrm>
            <a:off x="3995738" y="476250"/>
            <a:ext cx="4537075" cy="2665413"/>
            <a:chOff x="2517" y="300"/>
            <a:chExt cx="2858" cy="1679"/>
          </a:xfrm>
        </p:grpSpPr>
        <p:sp>
          <p:nvSpPr>
            <p:cNvPr id="8208" name="云形标注 99334"/>
            <p:cNvSpPr/>
            <p:nvPr/>
          </p:nvSpPr>
          <p:spPr>
            <a:xfrm rot="243102">
              <a:off x="2517" y="300"/>
              <a:ext cx="2858" cy="1679"/>
            </a:xfrm>
            <a:prstGeom prst="cloudCallout">
              <a:avLst>
                <a:gd name="adj1" fmla="val 25060"/>
                <a:gd name="adj2" fmla="val 84949"/>
              </a:avLst>
            </a:prstGeom>
            <a:solidFill>
              <a:schemeClr val="accent1"/>
            </a:solidFill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 eaLnBrk="0" hangingPunct="0"/>
              <a:endPara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4" name="文本框 99335"/>
            <p:cNvSpPr txBox="1">
              <a:spLocks noChangeArrowheads="1"/>
            </p:cNvSpPr>
            <p:nvPr/>
          </p:nvSpPr>
          <p:spPr bwMode="auto">
            <a:xfrm>
              <a:off x="2812" y="482"/>
              <a:ext cx="2563" cy="1096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3600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老树，老树，</a:t>
              </a:r>
            </a:p>
            <a:p>
              <a:pPr lvl="0" eaLnBrk="1" hangingPunct="1"/>
              <a:r>
                <a:rPr lang="zh-CN" altLang="en-US" sz="3600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你怎么</a:t>
              </a:r>
              <a:r>
                <a:rPr lang="zh-CN" altLang="en-US" sz="36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这</a:t>
              </a:r>
              <a:r>
                <a:rPr lang="zh-CN" altLang="en-US" sz="3600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么大！</a:t>
              </a:r>
            </a:p>
            <a:p>
              <a:pPr lvl="0" eaLnBrk="1" hangingPunct="1"/>
              <a:r>
                <a:rPr lang="zh-CN" altLang="en-US" sz="3600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你有一百岁了</a:t>
              </a:r>
              <a:r>
                <a:rPr lang="zh-CN" altLang="en-US" sz="36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吗</a:t>
              </a:r>
              <a:r>
                <a:rPr lang="zh-CN" altLang="en-US" sz="3600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？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067175" y="3284538"/>
            <a:ext cx="108108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00563" y="3284538"/>
            <a:ext cx="554355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（这么）（这样）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4663" y="5373688"/>
            <a:ext cx="863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40200" y="4724400"/>
            <a:ext cx="1079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2725" y="5373688"/>
            <a:ext cx="19431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哪   吧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2725" y="4797425"/>
            <a:ext cx="11509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nǎ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56325" y="4797425"/>
            <a:ext cx="1079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ba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67625" y="1844675"/>
            <a:ext cx="12255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7281" descr="caod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97282" descr="TREE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3999" contrast="30000"/>
          </a:blip>
          <a:stretch>
            <a:fillRect/>
          </a:stretch>
        </p:blipFill>
        <p:spPr>
          <a:xfrm>
            <a:off x="0" y="657225"/>
            <a:ext cx="6858000" cy="620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7283" descr="小学语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0"/>
            <a:ext cx="9180512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标题 97284"/>
          <p:cNvSpPr>
            <a:spLocks noGrp="1" noChangeArrowheads="1"/>
          </p:cNvSpPr>
          <p:nvPr>
            <p:ph type="ctrTitle"/>
          </p:nvPr>
        </p:nvSpPr>
        <p:spPr>
          <a:xfrm>
            <a:off x="6589713" y="44450"/>
            <a:ext cx="2519363" cy="549275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仿演课文</a:t>
            </a:r>
          </a:p>
        </p:txBody>
      </p:sp>
      <p:pic>
        <p:nvPicPr>
          <p:cNvPr id="97286" name="图片 97285" descr="BOY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8400" y="4048125"/>
            <a:ext cx="2895600" cy="2809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97289"/>
          <p:cNvGrpSpPr/>
          <p:nvPr/>
        </p:nvGrpSpPr>
        <p:grpSpPr>
          <a:xfrm>
            <a:off x="3995738" y="476250"/>
            <a:ext cx="4537075" cy="2665413"/>
            <a:chOff x="2517" y="300"/>
            <a:chExt cx="2858" cy="1679"/>
          </a:xfrm>
        </p:grpSpPr>
        <p:sp>
          <p:nvSpPr>
            <p:cNvPr id="9227" name="云形标注 97286"/>
            <p:cNvSpPr/>
            <p:nvPr/>
          </p:nvSpPr>
          <p:spPr>
            <a:xfrm rot="243102">
              <a:off x="2517" y="300"/>
              <a:ext cx="2858" cy="1679"/>
            </a:xfrm>
            <a:prstGeom prst="cloudCallout">
              <a:avLst>
                <a:gd name="adj1" fmla="val 25060"/>
                <a:gd name="adj2" fmla="val 84949"/>
              </a:avLst>
            </a:prstGeom>
            <a:solidFill>
              <a:schemeClr val="accent1"/>
            </a:solidFill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 eaLnBrk="0" hangingPunct="0"/>
              <a:endPara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8" name="矩形 97288"/>
            <p:cNvSpPr>
              <a:spLocks noChangeArrowheads="1"/>
            </p:cNvSpPr>
            <p:nvPr/>
          </p:nvSpPr>
          <p:spPr bwMode="auto">
            <a:xfrm>
              <a:off x="2925" y="572"/>
              <a:ext cx="2359" cy="1096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lvl="0" eaLnBrk="0" hangingPunct="0"/>
              <a:r>
                <a:rPr lang="zh-CN" altLang="en-US" sz="3600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有多少鸟儿</a:t>
              </a:r>
            </a:p>
            <a:p>
              <a:pPr lvl="0" eaLnBrk="0" hangingPunct="0"/>
              <a:r>
                <a:rPr lang="zh-CN" altLang="en-US" sz="3600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在你身上安过家</a:t>
              </a:r>
              <a:r>
                <a:rPr lang="en-US" altLang="zh-CN" sz="3600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</a:p>
            <a:p>
              <a:pPr lvl="0" eaLnBrk="0" hangingPunct="0"/>
              <a:r>
                <a:rPr lang="zh-CN" altLang="en-US" sz="3600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和你</a:t>
              </a:r>
              <a:r>
                <a:rPr lang="zh-CN" altLang="en-US" sz="36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谈</a:t>
              </a:r>
              <a:r>
                <a:rPr lang="zh-CN" altLang="en-US" sz="3600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过</a:t>
              </a:r>
              <a:r>
                <a:rPr lang="zh-CN" altLang="en-US" sz="36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话</a:t>
              </a:r>
              <a:r>
                <a:rPr lang="en-US" altLang="zh-CN" sz="3600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?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356100" y="3213100"/>
            <a:ext cx="424815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谈    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40200" y="3860800"/>
            <a:ext cx="478790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偏旁：讠（跟说话   有关）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11638" y="5300663"/>
            <a:ext cx="4681537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谈 话  语  诉  记   讨</a:t>
            </a:r>
          </a:p>
        </p:txBody>
      </p:sp>
    </p:spTree>
  </p:cSld>
  <p:clrMapOvr>
    <a:masterClrMapping/>
  </p:clrMapOvr>
  <p:transition spd="slow">
    <p:strip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98305" descr="caod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98306" descr="TREE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3999" contrast="30000"/>
          </a:blip>
          <a:stretch>
            <a:fillRect/>
          </a:stretch>
        </p:blipFill>
        <p:spPr>
          <a:xfrm>
            <a:off x="0" y="657225"/>
            <a:ext cx="6858000" cy="620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98307" descr="小学语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0"/>
            <a:ext cx="9180512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标题 98308"/>
          <p:cNvSpPr>
            <a:spLocks noGrp="1" noChangeArrowheads="1"/>
          </p:cNvSpPr>
          <p:nvPr>
            <p:ph type="ctrTitle"/>
          </p:nvPr>
        </p:nvSpPr>
        <p:spPr>
          <a:xfrm>
            <a:off x="6589713" y="44450"/>
            <a:ext cx="2519363" cy="549275"/>
          </a:xfrm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lnSpc>
                <a:spcPct val="80000"/>
              </a:lnSpc>
              <a:buFont typeface="Arial" panose="020B0604020202020204" pitchFamily="34" charset="0"/>
            </a:pPr>
            <a:r>
              <a:rPr lang="zh-CN" altLang="en-US" sz="3200" b="1" kern="1200" dirty="0">
                <a:solidFill>
                  <a:schemeClr val="bg1"/>
                </a:solidFill>
                <a:latin typeface="+mj-lt"/>
                <a:ea typeface="楷体_GB2312" pitchFamily="49" charset="-122"/>
                <a:cs typeface="+mj-cs"/>
              </a:rPr>
              <a:t>仿演课文</a:t>
            </a:r>
          </a:p>
        </p:txBody>
      </p:sp>
      <p:pic>
        <p:nvPicPr>
          <p:cNvPr id="98310" name="图片 98309" descr="BOY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3573463"/>
            <a:ext cx="2895600" cy="2809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98313"/>
          <p:cNvGrpSpPr/>
          <p:nvPr/>
        </p:nvGrpSpPr>
        <p:grpSpPr>
          <a:xfrm>
            <a:off x="3276600" y="0"/>
            <a:ext cx="5056188" cy="3097213"/>
            <a:chOff x="2200" y="300"/>
            <a:chExt cx="3185" cy="1951"/>
          </a:xfrm>
        </p:grpSpPr>
        <p:sp>
          <p:nvSpPr>
            <p:cNvPr id="10249" name="云形标注 98310"/>
            <p:cNvSpPr/>
            <p:nvPr/>
          </p:nvSpPr>
          <p:spPr>
            <a:xfrm rot="243102">
              <a:off x="2200" y="300"/>
              <a:ext cx="3175" cy="1951"/>
            </a:xfrm>
            <a:prstGeom prst="cloudCallout">
              <a:avLst>
                <a:gd name="adj1" fmla="val 29435"/>
                <a:gd name="adj2" fmla="val 67204"/>
              </a:avLst>
            </a:prstGeom>
            <a:solidFill>
              <a:schemeClr val="accent1"/>
            </a:solidFill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 eaLnBrk="0" hangingPunct="0"/>
              <a:endPara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2" name="矩形 98312"/>
            <p:cNvSpPr>
              <a:spLocks noChangeArrowheads="1"/>
            </p:cNvSpPr>
            <p:nvPr/>
          </p:nvSpPr>
          <p:spPr bwMode="auto">
            <a:xfrm>
              <a:off x="2584" y="675"/>
              <a:ext cx="2801" cy="1162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lvl="0" eaLnBrk="0" hangingPunct="0"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rPr>
                <a:t>这些身穿</a:t>
              </a:r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礼服</a:t>
              </a:r>
              <a:r>
                <a:rPr lang="zh-CN" altLang="en-US" sz="32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rPr>
                <a:t>的</a:t>
              </a:r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音乐</a:t>
              </a:r>
              <a:r>
                <a:rPr lang="zh-CN" altLang="en-US" sz="32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rPr>
                <a:t>家</a:t>
              </a:r>
            </a:p>
            <a:p>
              <a:pPr lvl="0" eaLnBrk="0" hangingPunct="0"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rPr>
                <a:t>是从哪儿来的？</a:t>
              </a:r>
            </a:p>
            <a:p>
              <a:pPr lvl="0" eaLnBrk="0" hangingPunct="0"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rPr>
                <a:t>唱得都是什么歌？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140200" y="4005263"/>
            <a:ext cx="46085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礼服      音</a:t>
            </a:r>
            <a:r>
              <a:rPr lang="zh-CN" altLang="en-US" sz="4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26</TotalTime>
  <Words>1261</Words>
  <Paragraphs>256</Paragraphs>
  <Slides>34</Slides>
  <Notes>17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默认设计模板</vt:lpstr>
      <vt:lpstr>导入</vt:lpstr>
      <vt:lpstr>老树图片</vt:lpstr>
      <vt:lpstr>老树图片</vt:lpstr>
      <vt:lpstr>导入</vt:lpstr>
      <vt:lpstr>树的故事</vt:lpstr>
      <vt:lpstr>初读课文</vt:lpstr>
      <vt:lpstr>仿演课文</vt:lpstr>
      <vt:lpstr>仿演课文</vt:lpstr>
      <vt:lpstr>仿演课文</vt:lpstr>
      <vt:lpstr>会认的字</vt:lpstr>
      <vt:lpstr>仿演课文</vt:lpstr>
      <vt:lpstr>会认的字</vt:lpstr>
      <vt:lpstr>会认的字</vt:lpstr>
      <vt:lpstr>幻灯片 14</vt:lpstr>
      <vt:lpstr>会认的字</vt:lpstr>
      <vt:lpstr>幻灯片 16</vt:lpstr>
      <vt:lpstr>学习多音字</vt:lpstr>
      <vt:lpstr>学习多音字</vt:lpstr>
      <vt:lpstr>学习多音字</vt:lpstr>
      <vt:lpstr>我会写</vt:lpstr>
      <vt:lpstr>阅读理解</vt:lpstr>
      <vt:lpstr>阅读理解</vt:lpstr>
      <vt:lpstr>阅读理解</vt:lpstr>
      <vt:lpstr>阅读理解</vt:lpstr>
      <vt:lpstr>仿演课文</vt:lpstr>
      <vt:lpstr>阅读理解</vt:lpstr>
      <vt:lpstr>仿演课文</vt:lpstr>
      <vt:lpstr>仿演课文</vt:lpstr>
      <vt:lpstr>仿演课文</vt:lpstr>
      <vt:lpstr>仿演课文</vt:lpstr>
      <vt:lpstr>仿说练习</vt:lpstr>
      <vt:lpstr>组词</vt:lpstr>
      <vt:lpstr>小作业</vt:lpstr>
      <vt:lpstr>学写生字</vt:lpstr>
    </vt:vector>
  </TitlesOfParts>
  <Company>Micro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2005-03-24T11:45:55Z</dcterms:created>
  <dcterms:modified xsi:type="dcterms:W3CDTF">2018-09-13T01:49:30Z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