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sldIdLst>
    <p:sldId id="284" r:id="rId3"/>
    <p:sldId id="295" r:id="rId4"/>
    <p:sldId id="319" r:id="rId5"/>
    <p:sldId id="320" r:id="rId6"/>
    <p:sldId id="321" r:id="rId7"/>
    <p:sldId id="343" r:id="rId8"/>
    <p:sldId id="344" r:id="rId9"/>
    <p:sldId id="345" r:id="rId10"/>
    <p:sldId id="346" r:id="rId11"/>
    <p:sldId id="347" r:id="rId12"/>
    <p:sldId id="327" r:id="rId13"/>
    <p:sldId id="328" r:id="rId14"/>
    <p:sldId id="323" r:id="rId15"/>
    <p:sldId id="329" r:id="rId16"/>
    <p:sldId id="330" r:id="rId17"/>
    <p:sldId id="335" r:id="rId18"/>
    <p:sldId id="324" r:id="rId19"/>
    <p:sldId id="339" r:id="rId20"/>
  </p:sldIdLst>
  <p:sldSz cx="12192000" cy="6858000"/>
  <p:notesSz cx="6858000" cy="9144000"/>
  <p:embeddedFontLst>
    <p:embeddedFont>
      <p:font typeface="方正硬笔楷书简体" panose="03000509000000000000" pitchFamily="65" charset="-122"/>
      <p:regular r:id="rId22"/>
    </p:embeddedFont>
    <p:embeddedFont>
      <p:font typeface="华文新魏" panose="02010800040101010101" charset="-122"/>
      <p:regular r:id="rId23"/>
    </p:embeddedFont>
    <p:embeddedFont>
      <p:font typeface="楷体_GB2312" panose="02010609030101010101" charset="-122"/>
      <p:regular r:id="rId24"/>
    </p:embeddedFont>
    <p:embeddedFont>
      <p:font typeface="黑体" panose="02010609060101010101" charset="-122"/>
      <p:regular r:id="rId25"/>
    </p:embeddedFont>
    <p:embeddedFont>
      <p:font typeface="微软雅黑" panose="020B0503020204020204" charset="-122"/>
      <p:regular r:id="rId26"/>
    </p:embeddedFont>
    <p:embeddedFont>
      <p:font typeface="Calibri Light" panose="020F0302020204030204" charset="0"/>
      <p:regular r:id="rId27"/>
      <p:italic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90" y="204"/>
      </p:cViewPr>
      <p:guideLst>
        <p:guide orient="horz" pos="2143"/>
        <p:guide pos="41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tags" Target="tags/tag16.xml" /><Relationship Id="rId22" Type="http://schemas.openxmlformats.org/officeDocument/2006/relationships/font" Target="fonts/font1.fntdata" /><Relationship Id="rId23" Type="http://schemas.openxmlformats.org/officeDocument/2006/relationships/font" Target="fonts/font2.fntdata" /><Relationship Id="rId24" Type="http://schemas.openxmlformats.org/officeDocument/2006/relationships/font" Target="fonts/font3.fntdata" /><Relationship Id="rId25" Type="http://schemas.openxmlformats.org/officeDocument/2006/relationships/font" Target="fonts/font4.fntdata" /><Relationship Id="rId26" Type="http://schemas.openxmlformats.org/officeDocument/2006/relationships/font" Target="fonts/font5.fntdata" /><Relationship Id="rId27" Type="http://schemas.openxmlformats.org/officeDocument/2006/relationships/font" Target="fonts/font6.fntdata" /><Relationship Id="rId28" Type="http://schemas.openxmlformats.org/officeDocument/2006/relationships/font" Target="fonts/font7.fntdata" /><Relationship Id="rId29" Type="http://schemas.openxmlformats.org/officeDocument/2006/relationships/font" Target="fonts/font8.fntdata" /><Relationship Id="rId3" Type="http://schemas.openxmlformats.org/officeDocument/2006/relationships/slide" Target="slides/slide1.xml" /><Relationship Id="rId30" Type="http://schemas.openxmlformats.org/officeDocument/2006/relationships/font" Target="fonts/font9.fntdata" /><Relationship Id="rId31" Type="http://schemas.openxmlformats.org/officeDocument/2006/relationships/font" Target="fonts/font10.fntdata" /><Relationship Id="rId32" Type="http://schemas.openxmlformats.org/officeDocument/2006/relationships/font" Target="fonts/font11.fntdata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5"/>
            <a:ext cx="12192000" cy="685437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硬笔楷书简体" panose="03000509000000000000" pitchFamily="65" charset="-122"/>
              </a:defRPr>
            </a:lvl1pPr>
          </a:lstStyle>
          <a:p>
            <a:fld id="{73E734CC-2F71-4AF0-AA8F-F976019940A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硬笔楷书简体" panose="03000509000000000000" pitchFamily="65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硬笔楷书简体" panose="03000509000000000000" pitchFamily="65" charset="-122"/>
              </a:defRPr>
            </a:lvl1pPr>
          </a:lstStyle>
          <a:p>
            <a:fld id="{D8AEE035-2E89-4DC4-8A2C-0D230D2855F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硬笔楷书简体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硬笔楷书简体" panose="03000509000000000000" pitchFamily="65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硬笔楷书简体" panose="03000509000000000000" pitchFamily="65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硬笔楷书简体" panose="03000509000000000000" pitchFamily="65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硬笔楷书简体" panose="03000509000000000000" pitchFamily="65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硬笔楷书简体" panose="03000509000000000000" pitchFamily="65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9.xml" /><Relationship Id="rId3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0.xml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1.xml" /><Relationship Id="rId3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2.xml" /><Relationship Id="rId3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3.xml" /><Relationship Id="rId3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4.xml" /><Relationship Id="rId3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5.xml" /><Relationship Id="rId3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emf" /><Relationship Id="rId3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4.png" /><Relationship Id="rId3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.xml" /><Relationship Id="rId3" Type="http://schemas.openxmlformats.org/officeDocument/2006/relationships/image" Target="../media/image5.png" /><Relationship Id="rId4" Type="http://schemas.openxmlformats.org/officeDocument/2006/relationships/tags" Target="../tags/tag3.xml" /><Relationship Id="rId5" Type="http://schemas.openxmlformats.org/officeDocument/2006/relationships/image" Target="../media/image6.png" /><Relationship Id="rId6" Type="http://schemas.openxmlformats.org/officeDocument/2006/relationships/tags" Target="../tags/tag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6.xml" /><Relationship Id="rId3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.xml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.xml" /><Relationship Id="rId3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5"/>
            <a:ext cx="12192000" cy="6854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7680" y="1777683"/>
            <a:ext cx="6032500" cy="18611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1500" b="1">
                <a:ln w="22225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948067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大学之道</a:t>
            </a:r>
            <a:endParaRPr lang="zh-CN" altLang="en-US" sz="11500" b="1">
              <a:ln w="22225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948067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1150" y="4078605"/>
            <a:ext cx="384556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948067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《礼记》</a:t>
            </a:r>
            <a:endParaRPr lang="zh-CN" altLang="en-US" sz="7200" b="1">
              <a:ln w="22225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948067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4381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544830"/>
            <a:ext cx="1001458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致知在格物。物格而后知至；知至而后意诚；意诚而后心正；心正而后身修；身修而后家齐；家齐而后国治；国治而后天下平。自天子以至于庶人，壹是皆以修身为本。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8505" y="2573020"/>
            <a:ext cx="663702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4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译文：</a:t>
            </a:r>
            <a:r>
              <a:rPr sz="24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先要使自己革除不好的思想；认识最真的本心。通过伏灭革除内心不好的私欲、物欲，而彰显明德，认识本心，表里如一。意念才能真诚；意念真诚后心思才能端正；心思端正后才能修养品性；品性修养后才能管理好家庭和家族；管理好家庭和家族后才能治理好国家；治理好国家后天下才能太平。上自国家元首，下至平民百姓，人人都要以修养品性为根本。</a:t>
            </a:r>
            <a:endParaRPr sz="2400" b="1">
              <a:solidFill>
                <a:srgbClr val="3E5CDE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6505" y="3456940"/>
            <a:ext cx="287147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1.</a:t>
            </a:r>
            <a:r>
              <a:rPr lang="zh-CN" sz="2400" b="1">
                <a:latin typeface="+mn-ea"/>
              </a:rPr>
              <a:t>庶人：平民百姓</a:t>
            </a:r>
            <a:endParaRPr lang="zh-CN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2.</a:t>
            </a:r>
            <a:r>
              <a:rPr lang="zh-CN" altLang="en-US" sz="2400" b="1">
                <a:latin typeface="+mn-ea"/>
              </a:rPr>
              <a:t>壹是：一概，一律。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19050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1099820"/>
            <a:ext cx="10014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大学之道的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三纲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分别是什么？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6505" y="2501265"/>
            <a:ext cx="7490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三纲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：明明德、亲民、止于至善</a:t>
            </a:r>
            <a:endParaRPr lang="zh-CN" altLang="en-US" sz="3200" b="1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6505" y="3562350"/>
            <a:ext cx="98126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八目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：格物、致知、诚意、正心、修身</a:t>
            </a:r>
            <a:endParaRPr lang="zh-CN" altLang="en-US" sz="3200" b="1"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+mn-ea"/>
              </a:rPr>
              <a:t>          齐家、治国、平天下</a:t>
            </a:r>
            <a:endParaRPr lang="zh-CN" altLang="en-US" sz="32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19050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1099820"/>
            <a:ext cx="100145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三纲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之间的关系是怎样的？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0500" y="2475865"/>
            <a:ext cx="9246235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三纲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是总纲领、总目标。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八目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是实现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三纲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的具体步骤，二者是不可分割的一个整体。</a:t>
            </a:r>
            <a:endParaRPr lang="zh-CN" altLang="en-US" sz="32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3873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63625" y="1842135"/>
            <a:ext cx="2335530" cy="871220"/>
            <a:chOff x="2450" y="2674"/>
            <a:chExt cx="3678" cy="1372"/>
          </a:xfrm>
        </p:grpSpPr>
        <p:sp>
          <p:nvSpPr>
            <p:cNvPr id="6" name="矩形 5"/>
            <p:cNvSpPr/>
            <p:nvPr/>
          </p:nvSpPr>
          <p:spPr>
            <a:xfrm>
              <a:off x="2450" y="2674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674" y="2900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明明德</a:t>
              </a:r>
              <a:endParaRPr lang="zh-CN" altLang="en-US" sz="3200" b="1">
                <a:latin typeface="+mn-ea"/>
              </a:endParaRPr>
            </a:p>
          </p:txBody>
        </p:sp>
      </p:grpSp>
      <p:sp>
        <p:nvSpPr>
          <p:cNvPr id="31" name="右中括号 30"/>
          <p:cNvSpPr/>
          <p:nvPr/>
        </p:nvSpPr>
        <p:spPr>
          <a:xfrm>
            <a:off x="3460115" y="2084705"/>
            <a:ext cx="304165" cy="3625215"/>
          </a:xfrm>
          <a:prstGeom prst="rightBracke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63625" y="3413125"/>
            <a:ext cx="2335530" cy="871220"/>
            <a:chOff x="2450" y="5017"/>
            <a:chExt cx="3678" cy="1372"/>
          </a:xfrm>
        </p:grpSpPr>
        <p:sp>
          <p:nvSpPr>
            <p:cNvPr id="4" name="矩形 3"/>
            <p:cNvSpPr/>
            <p:nvPr/>
          </p:nvSpPr>
          <p:spPr>
            <a:xfrm>
              <a:off x="2450" y="5017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74" y="5244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亲 民</a:t>
              </a:r>
              <a:endParaRPr lang="zh-CN" altLang="en-US" sz="3200" b="1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63625" y="4983480"/>
            <a:ext cx="2335530" cy="871220"/>
            <a:chOff x="2450" y="7621"/>
            <a:chExt cx="3678" cy="1372"/>
          </a:xfrm>
        </p:grpSpPr>
        <p:sp>
          <p:nvSpPr>
            <p:cNvPr id="8" name="矩形 7"/>
            <p:cNvSpPr/>
            <p:nvPr/>
          </p:nvSpPr>
          <p:spPr>
            <a:xfrm>
              <a:off x="2450" y="7621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74" y="7847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止于至善</a:t>
              </a:r>
              <a:endParaRPr lang="zh-CN" altLang="en-US" sz="3200" b="1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19470" y="2358390"/>
            <a:ext cx="2541905" cy="655320"/>
            <a:chOff x="11137" y="2673"/>
            <a:chExt cx="2168" cy="1146"/>
          </a:xfrm>
        </p:grpSpPr>
        <p:sp>
          <p:nvSpPr>
            <p:cNvPr id="13" name="矩形 12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格物、致知</a:t>
              </a:r>
              <a:endParaRPr lang="zh-CN" altLang="en-US" sz="2800" b="1">
                <a:latin typeface="+mn-ea"/>
              </a:endParaRPr>
            </a:p>
          </p:txBody>
        </p:sp>
      </p:grpSp>
      <p:sp>
        <p:nvSpPr>
          <p:cNvPr id="71" name="右箭头 70"/>
          <p:cNvSpPr/>
          <p:nvPr/>
        </p:nvSpPr>
        <p:spPr>
          <a:xfrm>
            <a:off x="7395210" y="5287010"/>
            <a:ext cx="416560" cy="26543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右箭头 73"/>
          <p:cNvSpPr/>
          <p:nvPr/>
        </p:nvSpPr>
        <p:spPr>
          <a:xfrm>
            <a:off x="4095750" y="3093720"/>
            <a:ext cx="1110615" cy="177800"/>
          </a:xfrm>
          <a:prstGeom prst="rightArrow">
            <a:avLst>
              <a:gd name="adj1" fmla="val 50000"/>
              <a:gd name="adj2" fmla="val 64285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 rot="10800000">
            <a:off x="4095750" y="4450080"/>
            <a:ext cx="1110615" cy="177800"/>
          </a:xfrm>
          <a:prstGeom prst="rightArrow">
            <a:avLst>
              <a:gd name="adj1" fmla="val 50000"/>
              <a:gd name="adj2" fmla="val 64285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966470" y="670560"/>
            <a:ext cx="105143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三纲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      </a:t>
            </a:r>
            <a:endParaRPr lang="en-US" altLang="zh-CN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193280" y="670560"/>
            <a:ext cx="25311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017000" y="2358390"/>
            <a:ext cx="2550160" cy="655320"/>
            <a:chOff x="11137" y="2673"/>
            <a:chExt cx="2168" cy="1146"/>
          </a:xfrm>
        </p:grpSpPr>
        <p:sp>
          <p:nvSpPr>
            <p:cNvPr id="82" name="矩形 81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诚意、正心</a:t>
              </a:r>
              <a:endParaRPr lang="zh-CN" altLang="en-US" sz="2800" b="1">
                <a:latin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903720" y="5182870"/>
            <a:ext cx="3661410" cy="655388"/>
            <a:chOff x="11137" y="2673"/>
            <a:chExt cx="2168" cy="1146"/>
          </a:xfrm>
        </p:grpSpPr>
        <p:sp>
          <p:nvSpPr>
            <p:cNvPr id="92" name="矩形 91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齐家、治国、平天下</a:t>
              </a:r>
              <a:endParaRPr lang="zh-CN" altLang="en-US" sz="2800" b="1">
                <a:latin typeface="+mn-ea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001000" y="3714750"/>
            <a:ext cx="1466850" cy="655320"/>
            <a:chOff x="11137" y="2673"/>
            <a:chExt cx="2168" cy="1146"/>
          </a:xfrm>
        </p:grpSpPr>
        <p:sp>
          <p:nvSpPr>
            <p:cNvPr id="96" name="矩形 95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修身</a:t>
              </a:r>
              <a:endParaRPr lang="zh-CN" altLang="en-US" sz="2800" b="1">
                <a:latin typeface="+mn-ea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3950335" y="2684145"/>
            <a:ext cx="1375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宗旨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950335" y="4627880"/>
            <a:ext cx="1375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步骤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9" name="右中括号 108"/>
          <p:cNvSpPr/>
          <p:nvPr/>
        </p:nvSpPr>
        <p:spPr>
          <a:xfrm rot="10800000">
            <a:off x="5470525" y="2085340"/>
            <a:ext cx="304165" cy="3625215"/>
          </a:xfrm>
          <a:prstGeom prst="rightBracke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74" grpId="0"/>
      <p:bldP spid="75" grpId="0"/>
      <p:bldP spid="1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19050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900430"/>
            <a:ext cx="100145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之间的关系如何？其核心是什么？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0500" y="2034540"/>
            <a:ext cx="924623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八目</a:t>
            </a:r>
            <a:r>
              <a:rPr lang="en-US" altLang="zh-CN" sz="3200" b="1">
                <a:latin typeface="+mn-ea"/>
              </a:rPr>
              <a:t>”</a:t>
            </a:r>
            <a:r>
              <a:rPr lang="zh-CN" sz="3200" b="1">
                <a:latin typeface="+mn-ea"/>
              </a:rPr>
              <a:t>是逐一递进的关系，其核心是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修身</a:t>
            </a:r>
            <a:r>
              <a:rPr lang="en-US" altLang="zh-CN" sz="3200" b="1">
                <a:latin typeface="+mn-ea"/>
              </a:rPr>
              <a:t>”</a:t>
            </a:r>
            <a:endParaRPr lang="en-US" altLang="zh-CN" sz="3200" b="1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0500" y="3117215"/>
            <a:ext cx="9246235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latin typeface="+mn-ea"/>
              </a:rPr>
              <a:t>第一步：格物、致知</a:t>
            </a:r>
            <a:r>
              <a:rPr lang="zh-CN" sz="3200" b="1">
                <a:latin typeface="+mn-ea"/>
              </a:rPr>
              <a:t>，是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知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的功夫；</a:t>
            </a:r>
            <a:endParaRPr lang="zh-CN" altLang="en-US" sz="3200" b="1">
              <a:latin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>
                <a:latin typeface="+mn-ea"/>
              </a:rPr>
              <a:t>第二步：诚意、正心、修身，是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修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的功夫；</a:t>
            </a:r>
            <a:endParaRPr lang="zh-CN" altLang="en-US" sz="3200" b="1">
              <a:latin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>
                <a:latin typeface="+mn-ea"/>
              </a:rPr>
              <a:t>第三步：齐家、治国、平天下，是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用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的功夫</a:t>
            </a:r>
            <a:endParaRPr lang="zh-CN" altLang="en-US" sz="32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3873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63625" y="1842135"/>
            <a:ext cx="2335530" cy="871220"/>
            <a:chOff x="2450" y="2674"/>
            <a:chExt cx="3678" cy="1372"/>
          </a:xfrm>
        </p:grpSpPr>
        <p:sp>
          <p:nvSpPr>
            <p:cNvPr id="6" name="矩形 5"/>
            <p:cNvSpPr/>
            <p:nvPr/>
          </p:nvSpPr>
          <p:spPr>
            <a:xfrm>
              <a:off x="2450" y="2674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674" y="2900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明明德</a:t>
              </a:r>
              <a:endParaRPr lang="zh-CN" altLang="en-US" sz="3200" b="1">
                <a:latin typeface="+mn-ea"/>
              </a:endParaRPr>
            </a:p>
          </p:txBody>
        </p:sp>
      </p:grpSp>
      <p:sp>
        <p:nvSpPr>
          <p:cNvPr id="31" name="右中括号 30"/>
          <p:cNvSpPr/>
          <p:nvPr/>
        </p:nvSpPr>
        <p:spPr>
          <a:xfrm>
            <a:off x="3460115" y="2084705"/>
            <a:ext cx="304165" cy="3625215"/>
          </a:xfrm>
          <a:prstGeom prst="rightBracke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63625" y="3413125"/>
            <a:ext cx="2335530" cy="871220"/>
            <a:chOff x="2450" y="5017"/>
            <a:chExt cx="3678" cy="1372"/>
          </a:xfrm>
        </p:grpSpPr>
        <p:sp>
          <p:nvSpPr>
            <p:cNvPr id="4" name="矩形 3"/>
            <p:cNvSpPr/>
            <p:nvPr/>
          </p:nvSpPr>
          <p:spPr>
            <a:xfrm>
              <a:off x="2450" y="5017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74" y="5244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亲 民</a:t>
              </a:r>
              <a:endParaRPr lang="zh-CN" altLang="en-US" sz="3200" b="1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63625" y="4983480"/>
            <a:ext cx="2335530" cy="871220"/>
            <a:chOff x="2450" y="7621"/>
            <a:chExt cx="3678" cy="1372"/>
          </a:xfrm>
        </p:grpSpPr>
        <p:sp>
          <p:nvSpPr>
            <p:cNvPr id="8" name="矩形 7"/>
            <p:cNvSpPr/>
            <p:nvPr/>
          </p:nvSpPr>
          <p:spPr>
            <a:xfrm>
              <a:off x="2450" y="7621"/>
              <a:ext cx="3679" cy="1372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74" y="7847"/>
              <a:ext cx="32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+mn-ea"/>
                </a:rPr>
                <a:t>止于至善</a:t>
              </a:r>
              <a:endParaRPr lang="zh-CN" altLang="en-US" sz="3200" b="1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19470" y="2358390"/>
            <a:ext cx="2541905" cy="655320"/>
            <a:chOff x="11137" y="2673"/>
            <a:chExt cx="2168" cy="1146"/>
          </a:xfrm>
        </p:grpSpPr>
        <p:sp>
          <p:nvSpPr>
            <p:cNvPr id="13" name="矩形 12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格物、致知</a:t>
              </a:r>
              <a:endParaRPr lang="zh-CN" altLang="en-US" sz="2800" b="1">
                <a:latin typeface="+mn-ea"/>
              </a:endParaRPr>
            </a:p>
          </p:txBody>
        </p:sp>
      </p:grpSp>
      <p:sp>
        <p:nvSpPr>
          <p:cNvPr id="62" name="右箭头 61"/>
          <p:cNvSpPr/>
          <p:nvPr/>
        </p:nvSpPr>
        <p:spPr>
          <a:xfrm>
            <a:off x="8526145" y="2552065"/>
            <a:ext cx="416560" cy="26543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右箭头 68"/>
          <p:cNvSpPr/>
          <p:nvPr/>
        </p:nvSpPr>
        <p:spPr>
          <a:xfrm rot="5400000">
            <a:off x="8577580" y="4769485"/>
            <a:ext cx="416560" cy="26543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右箭头 69"/>
          <p:cNvSpPr/>
          <p:nvPr/>
        </p:nvSpPr>
        <p:spPr>
          <a:xfrm rot="7500000">
            <a:off x="9123680" y="3201670"/>
            <a:ext cx="416560" cy="26543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395210" y="5287010"/>
            <a:ext cx="416560" cy="26543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右箭头 73"/>
          <p:cNvSpPr/>
          <p:nvPr/>
        </p:nvSpPr>
        <p:spPr>
          <a:xfrm>
            <a:off x="4095750" y="3093720"/>
            <a:ext cx="1110615" cy="177800"/>
          </a:xfrm>
          <a:prstGeom prst="rightArrow">
            <a:avLst>
              <a:gd name="adj1" fmla="val 50000"/>
              <a:gd name="adj2" fmla="val 64285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 rot="10800000">
            <a:off x="4095750" y="4450080"/>
            <a:ext cx="1110615" cy="177800"/>
          </a:xfrm>
          <a:prstGeom prst="rightArrow">
            <a:avLst>
              <a:gd name="adj1" fmla="val 50000"/>
              <a:gd name="adj2" fmla="val 64285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966470" y="670560"/>
            <a:ext cx="105143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三纲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      </a:t>
            </a:r>
            <a:endParaRPr lang="en-US" altLang="zh-CN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193280" y="670560"/>
            <a:ext cx="25311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017000" y="2358390"/>
            <a:ext cx="2550160" cy="655320"/>
            <a:chOff x="11137" y="2673"/>
            <a:chExt cx="2168" cy="1146"/>
          </a:xfrm>
        </p:grpSpPr>
        <p:sp>
          <p:nvSpPr>
            <p:cNvPr id="82" name="矩形 81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诚意、正心</a:t>
              </a:r>
              <a:endParaRPr lang="zh-CN" altLang="en-US" sz="2800" b="1">
                <a:latin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903720" y="5182870"/>
            <a:ext cx="3661410" cy="655388"/>
            <a:chOff x="11137" y="2673"/>
            <a:chExt cx="2168" cy="1146"/>
          </a:xfrm>
        </p:grpSpPr>
        <p:sp>
          <p:nvSpPr>
            <p:cNvPr id="92" name="矩形 91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齐家、治国、平天下</a:t>
              </a:r>
              <a:endParaRPr lang="zh-CN" altLang="en-US" sz="2800" b="1">
                <a:latin typeface="+mn-ea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001000" y="3714750"/>
            <a:ext cx="1466850" cy="655320"/>
            <a:chOff x="11137" y="2673"/>
            <a:chExt cx="2168" cy="1146"/>
          </a:xfrm>
        </p:grpSpPr>
        <p:sp>
          <p:nvSpPr>
            <p:cNvPr id="96" name="矩形 95"/>
            <p:cNvSpPr/>
            <p:nvPr/>
          </p:nvSpPr>
          <p:spPr>
            <a:xfrm>
              <a:off x="11137" y="2673"/>
              <a:ext cx="2168" cy="1146"/>
            </a:xfrm>
            <a:prstGeom prst="rect">
              <a:avLst/>
            </a:prstGeom>
            <a:solidFill>
              <a:srgbClr val="E4D4BD"/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1211" y="2787"/>
              <a:ext cx="2020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ea"/>
                </a:rPr>
                <a:t>修身</a:t>
              </a:r>
              <a:endParaRPr lang="zh-CN" altLang="en-US" sz="2800" b="1">
                <a:latin typeface="+mn-ea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9467850" y="3313430"/>
            <a:ext cx="137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B050"/>
                </a:solidFill>
              </a:rPr>
              <a:t>（修）</a:t>
            </a:r>
            <a:endParaRPr lang="zh-CN" altLang="en-US" sz="3600" b="1">
              <a:solidFill>
                <a:srgbClr val="00B05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03035" y="1713230"/>
            <a:ext cx="137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B050"/>
                </a:solidFill>
              </a:rPr>
              <a:t>（知）</a:t>
            </a:r>
            <a:endParaRPr lang="zh-CN" altLang="en-US" sz="3600" b="1">
              <a:solidFill>
                <a:srgbClr val="00B050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092440" y="5873115"/>
            <a:ext cx="137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B050"/>
                </a:solidFill>
              </a:rPr>
              <a:t>（用）</a:t>
            </a:r>
            <a:endParaRPr lang="zh-CN" altLang="en-US" sz="3600" b="1">
              <a:solidFill>
                <a:srgbClr val="00B050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950335" y="2684145"/>
            <a:ext cx="1375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宗旨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950335" y="4627880"/>
            <a:ext cx="1375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步骤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7559040" y="3382645"/>
            <a:ext cx="2283460" cy="1275080"/>
          </a:xfrm>
          <a:prstGeom prst="ellipse">
            <a:avLst/>
          </a:prstGeom>
          <a:noFill/>
          <a:ln w="57150">
            <a:solidFill>
              <a:srgbClr val="3E5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右中括号 108"/>
          <p:cNvSpPr/>
          <p:nvPr/>
        </p:nvSpPr>
        <p:spPr>
          <a:xfrm rot="10800000">
            <a:off x="5470525" y="2085340"/>
            <a:ext cx="304165" cy="3625215"/>
          </a:xfrm>
          <a:prstGeom prst="rightBracke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0" grpId="0"/>
      <p:bldP spid="69" grpId="0"/>
      <p:bldP spid="100" grpId="0"/>
      <p:bldP spid="99" grpId="0"/>
      <p:bldP spid="105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19050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900430"/>
            <a:ext cx="100145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谈一谈：结合自己的实际，谈谈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三纲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八目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的在现实生活中的指导意义。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1910" y="1775460"/>
            <a:ext cx="1106170" cy="3521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课堂小结</a:t>
            </a:r>
            <a:endParaRPr lang="zh-CN" altLang="en-US" sz="6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8655" y="944880"/>
            <a:ext cx="9188450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之道》通过“三纲”明确了为人修身的根本宗旨，并以“修身”为核心，指出具体步骤。进一步指出修身的步骤，即“八目”。通过学习，我们可以得知，在长期占据中国封建统治思想主导地位的儒家文化中，修身、齐家、治国、平天下乃文人志士之所向往，个人、家族、民族、国家、天下联系密切。</a:t>
            </a:r>
            <a:endParaRPr sz="3200" b="1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443944" y="4630710"/>
            <a:ext cx="2239123" cy="1230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453700" y="544543"/>
            <a:ext cx="2239123" cy="1230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85" y="5003800"/>
            <a:ext cx="1483360" cy="185420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1910" y="1775460"/>
            <a:ext cx="1106170" cy="3521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课后作业</a:t>
            </a:r>
            <a:endParaRPr lang="zh-CN" altLang="en-US" sz="6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5625" y="1461770"/>
            <a:ext cx="9188450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在了解课文含义的基础上，背诵课文。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 拓展完成《礼记》的内容，结合生活实际理解其指导意义。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685" y="5003800"/>
            <a:ext cx="1483360" cy="1854200"/>
          </a:xfrm>
          <a:prstGeom prst="rect">
            <a:avLst/>
          </a:prstGeom>
        </p:spPr>
      </p:pic>
      <p:pic>
        <p:nvPicPr>
          <p:cNvPr id="8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382500" y="11226800"/>
            <a:ext cx="469900" cy="355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260" y="1619550"/>
            <a:ext cx="1044007" cy="34150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1930" y="1619250"/>
            <a:ext cx="10163175" cy="3138170"/>
            <a:chOff x="2915" y="2597"/>
            <a:chExt cx="12985" cy="494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" y="3234"/>
              <a:ext cx="1183" cy="64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" y="6432"/>
              <a:ext cx="1183" cy="643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" y="4833"/>
              <a:ext cx="1183" cy="64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611" y="2597"/>
              <a:ext cx="11289" cy="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1. </a:t>
              </a:r>
              <a:r>
                <a:rPr lang="zh-CN" altLang="en-US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了解本课相关的文化常识。</a:t>
              </a:r>
              <a:endParaRPr lang="zh-CN" altLang="en-US" sz="44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2. </a:t>
              </a:r>
              <a:r>
                <a:rPr lang="zh-CN" altLang="en-US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准确理解文本的意义。</a:t>
              </a:r>
              <a:endParaRPr lang="zh-CN" altLang="en-US" sz="44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3. </a:t>
              </a:r>
              <a:r>
                <a:rPr lang="zh-CN" altLang="en-US" sz="4400" b="1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理解文本在现代社会的指导意义</a:t>
              </a:r>
              <a:endParaRPr lang="zh-CN" altLang="en-US" sz="44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1910" y="1775460"/>
            <a:ext cx="1106170" cy="3521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《礼 记》</a:t>
            </a:r>
            <a:endParaRPr lang="zh-CN" altLang="en-US" sz="6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0995" y="626110"/>
            <a:ext cx="10046335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（西汉时期学者、礼学家），</a:t>
            </a:r>
            <a:endParaRPr lang="zh-CN" altLang="en-US" sz="3200" b="1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又称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，和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。《礼记》是古代一部重要的典章制度选集，共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，其主要内容：一是介绍先秦的礼制条文，二是阐述了周礼的意义。此外，个别篇目对《礼仪》进行了解释说明。《礼记》是研究先秦社会的重要资料，是儒家思想的资料汇编，对儒家文化传承、当代文化教育和德行教养，对社会和谐建设起着重要的影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8740" y="70294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戴圣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22220" y="1372235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《小戴礼记》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8395" y="1372235"/>
            <a:ext cx="2029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《周礼》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16595" y="1372235"/>
            <a:ext cx="2029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《礼仪》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1910" y="1691005"/>
            <a:ext cx="1106170" cy="3521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课题解读</a:t>
            </a:r>
            <a:endParaRPr lang="zh-CN" altLang="en-US" sz="6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6560" y="600710"/>
            <a:ext cx="9554210" cy="37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大学之道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是儒学经典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开篇的第一句。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《大学》原本是《礼记》中的一篇，后宋代人把它从《礼记》中抽出来，与 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3200" b="1" u="sng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合称为“四书”。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3320" y="1520190"/>
            <a:ext cx="183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《大学》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1910" y="2879090"/>
            <a:ext cx="183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《论语》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9810" y="2879090"/>
            <a:ext cx="183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《孟子》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1345" y="3548380"/>
            <a:ext cx="183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《中庸》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4500" y="3307080"/>
            <a:ext cx="2285365" cy="35515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86560" y="4680585"/>
            <a:ext cx="9554210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大学之道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指的是： 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的根本原则。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8710" y="4759960"/>
            <a:ext cx="1301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穷理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18780" y="4759325"/>
            <a:ext cx="1315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正心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3735" y="5404485"/>
            <a:ext cx="1289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修身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3320" y="5405120"/>
            <a:ext cx="1301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治人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-16510"/>
            <a:ext cx="12192000" cy="6857365"/>
          </a:xfrm>
          <a:prstGeom prst="rect">
            <a:avLst/>
          </a:prstGeom>
          <a:solidFill>
            <a:srgbClr val="F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-25400" y="-16510"/>
            <a:ext cx="12218035" cy="6874510"/>
          </a:xfrm>
          <a:prstGeom prst="frame">
            <a:avLst>
              <a:gd name="adj1" fmla="val 4239"/>
            </a:avLst>
          </a:prstGeom>
          <a:solidFill>
            <a:srgbClr val="E4D4BD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313236">
                  <a:alpha val="21569"/>
                </a:srgbClr>
              </a:clrFrom>
              <a:clrTo>
                <a:srgbClr val="31323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4" b="34289"/>
          <a:stretch>
            <a:fillRect/>
          </a:stretch>
        </p:blipFill>
        <p:spPr>
          <a:xfrm flipH="1">
            <a:off x="280670" y="1884045"/>
            <a:ext cx="11605895" cy="47485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419985" y="1884045"/>
            <a:ext cx="7352030" cy="110934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000" b="1" spc="300">
                <a:ln w="22225">
                  <a:solidFill>
                    <a:srgbClr val="948067"/>
                  </a:solidFill>
                  <a:prstDash val="solid"/>
                </a:ln>
                <a:solidFill>
                  <a:srgbClr val="04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阅读课文·知晓文意</a:t>
            </a:r>
            <a:endParaRPr lang="zh-CN" altLang="en-US" sz="6000" b="1" spc="300">
              <a:ln w="22225">
                <a:solidFill>
                  <a:srgbClr val="948067"/>
                </a:solidFill>
                <a:prstDash val="solid"/>
              </a:ln>
              <a:solidFill>
                <a:srgbClr val="040000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pic>
        <p:nvPicPr>
          <p:cNvPr id="20" name="图片 19" descr="shutterstock_3765326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900160" y="0"/>
            <a:ext cx="3841750" cy="56388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8880">
                <a:moveTo>
                  <a:pt x="0" y="0"/>
                </a:moveTo>
                <a:lnTo>
                  <a:pt x="8400" y="0"/>
                </a:lnTo>
                <a:lnTo>
                  <a:pt x="840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3152775" y="3576320"/>
            <a:ext cx="694182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小组合作学习要求：</a:t>
            </a:r>
            <a:endParaRPr lang="zh-CN" altLang="en-US" sz="3200" b="1">
              <a:solidFill>
                <a:srgbClr val="C00000"/>
              </a:solidFill>
              <a:latin typeface="楷体_GB2312"/>
              <a:ea typeface="楷体_GB231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参照书下注释，翻译课文。</a:t>
            </a:r>
            <a:endParaRPr lang="zh-CN" altLang="en-US" sz="3200" b="1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理解</a:t>
            </a:r>
            <a:r>
              <a:rPr lang="en-US" altLang="zh-CN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三纲</a:t>
            </a:r>
            <a:r>
              <a:rPr lang="en-US" altLang="zh-CN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八目</a:t>
            </a:r>
            <a:r>
              <a:rPr lang="en-US" altLang="zh-CN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的具体含义</a:t>
            </a:r>
            <a:endParaRPr lang="zh-CN" altLang="en-US" sz="3200" b="1">
              <a:solidFill>
                <a:srgbClr val="C00000"/>
              </a:solidFill>
              <a:latin typeface="楷体_GB2312"/>
              <a:ea typeface="楷体_GB2312" charset="0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4381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1099820"/>
            <a:ext cx="10014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大学之道，在明明德，在亲民，在止于至善。 </a:t>
            </a:r>
            <a:endParaRPr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725" y="4773295"/>
            <a:ext cx="996315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译文：</a:t>
            </a:r>
            <a:r>
              <a:rPr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大学的宗旨在于弘扬光明正大的品德，在于</a:t>
            </a:r>
            <a:r>
              <a:rPr lang="zh-CN"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亲近抚爱民众</a:t>
            </a:r>
            <a:r>
              <a:rPr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，在于使人达到最完善的境界。 </a:t>
            </a:r>
            <a:endParaRPr sz="2800" b="1">
              <a:solidFill>
                <a:srgbClr val="3E5CDE"/>
              </a:solidFill>
              <a:latin typeface="楷体_GB2312"/>
              <a:ea typeface="楷体_GB2312" charset="0"/>
              <a:cs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6505" y="2476500"/>
            <a:ext cx="747712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1.</a:t>
            </a:r>
            <a:r>
              <a:rPr lang="zh-CN" sz="2400" b="1">
                <a:latin typeface="+mn-ea"/>
              </a:rPr>
              <a:t>明明德：彰显美好的德行。第一个</a:t>
            </a:r>
            <a:r>
              <a:rPr lang="en-US" altLang="zh-CN" sz="2400" b="1">
                <a:latin typeface="+mn-ea"/>
              </a:rPr>
              <a:t>“</a:t>
            </a:r>
            <a:r>
              <a:rPr lang="zh-CN" sz="2400" b="1">
                <a:latin typeface="+mn-ea"/>
              </a:rPr>
              <a:t>明</a:t>
            </a:r>
            <a:r>
              <a:rPr lang="en-US" altLang="zh-CN" sz="2400" b="1">
                <a:latin typeface="+mn-ea"/>
              </a:rPr>
              <a:t>”</a:t>
            </a:r>
            <a:r>
              <a:rPr lang="zh-CN" altLang="en-US" sz="2400" b="1">
                <a:latin typeface="+mn-ea"/>
              </a:rPr>
              <a:t>，彰明。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2.</a:t>
            </a:r>
            <a:r>
              <a:rPr lang="zh-CN" altLang="en-US" sz="2400" b="1">
                <a:latin typeface="+mn-ea"/>
              </a:rPr>
              <a:t>亲民：亲近抚爱民众。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3.</a:t>
            </a:r>
            <a:r>
              <a:rPr lang="zh-CN" altLang="en-US" sz="2400" b="1">
                <a:latin typeface="+mn-ea"/>
              </a:rPr>
              <a:t>止于至善：达到道德修养的最高境界。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4381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897890"/>
            <a:ext cx="1001458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知止而后有定；定而后能静；静而后能安；安而后能虑；虑而后能得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endParaRPr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0940" y="2690495"/>
            <a:ext cx="476313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译文：</a:t>
            </a:r>
            <a:r>
              <a:rPr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知道应达到的境界才能够志向坚定；志向坚定才能够镇静不躁；镇静不躁才能够心安理得；心安理得才能够思虑周详；思虑周详才能够有所收获</a:t>
            </a:r>
            <a:r>
              <a:rPr lang="zh-CN"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sz="2800" b="1">
              <a:solidFill>
                <a:srgbClr val="3E5CDE"/>
              </a:solidFill>
              <a:latin typeface="楷体_GB2312"/>
              <a:ea typeface="楷体_GB2312" charset="0"/>
              <a:cs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6505" y="2691765"/>
            <a:ext cx="3830955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1.</a:t>
            </a:r>
            <a:r>
              <a:rPr lang="zh-CN" sz="2400" b="1">
                <a:latin typeface="+mn-ea"/>
              </a:rPr>
              <a:t>知止：知道要达到的</a:t>
            </a:r>
            <a:r>
              <a:rPr lang="en-US" altLang="zh-CN" sz="2400" b="1">
                <a:latin typeface="+mn-ea"/>
              </a:rPr>
              <a:t>“</a:t>
            </a:r>
            <a:r>
              <a:rPr lang="zh-CN" altLang="en-US" sz="2400" b="1">
                <a:latin typeface="+mn-ea"/>
              </a:rPr>
              <a:t>至善</a:t>
            </a:r>
            <a:r>
              <a:rPr lang="en-US" altLang="zh-CN" sz="2400" b="1">
                <a:latin typeface="+mn-ea"/>
              </a:rPr>
              <a:t>”</a:t>
            </a:r>
            <a:r>
              <a:rPr lang="zh-CN" altLang="en-US" sz="2400" b="1">
                <a:latin typeface="+mn-ea"/>
              </a:rPr>
              <a:t>境界，则志向坚定不移。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2.</a:t>
            </a:r>
            <a:r>
              <a:rPr lang="zh-CN" altLang="en-US" sz="2400" b="1">
                <a:latin typeface="+mn-ea"/>
              </a:rPr>
              <a:t>静：心不妄动。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3.安</a:t>
            </a:r>
            <a:r>
              <a:rPr lang="zh-CN" altLang="en-US" sz="2400" b="1">
                <a:latin typeface="+mn-ea"/>
              </a:rPr>
              <a:t>：性情安和。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4.</a:t>
            </a:r>
            <a:r>
              <a:rPr lang="zh-CN" altLang="en-US" sz="2400" b="1">
                <a:latin typeface="+mn-ea"/>
              </a:rPr>
              <a:t>虑：思虑静详。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  <a:sym typeface="+mn-ea"/>
              </a:rPr>
              <a:t>5.</a:t>
            </a:r>
            <a:r>
              <a:rPr lang="zh-CN" sz="2400" b="1">
                <a:latin typeface="+mn-ea"/>
                <a:sym typeface="+mn-ea"/>
              </a:rPr>
              <a:t>得：处事合宜。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4381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1440815"/>
            <a:ext cx="1001458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物有本末，事有终始。知所先后，则近道矣。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6505" y="3245485"/>
            <a:ext cx="976757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译文：</a:t>
            </a:r>
            <a:r>
              <a:rPr sz="28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每样东西都有根本有枝末，每件事情都有开始有终结。明白 了这本末始终的道理，就接近事物发展的规律了。 </a:t>
            </a:r>
            <a:endParaRPr sz="2800" b="1">
              <a:solidFill>
                <a:srgbClr val="3E5CDE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400" y="43815"/>
            <a:ext cx="12218035" cy="6874510"/>
            <a:chOff x="-41" y="-26"/>
            <a:chExt cx="19241" cy="10826"/>
          </a:xfrm>
        </p:grpSpPr>
        <p:sp>
          <p:nvSpPr>
            <p:cNvPr id="3" name="矩形 2"/>
            <p:cNvSpPr/>
            <p:nvPr userDrawn="1">
              <p:custDataLst>
                <p:tags r:id="rId2"/>
              </p:custDataLst>
            </p:nvPr>
          </p:nvSpPr>
          <p:spPr>
            <a:xfrm>
              <a:off x="-20" y="-26"/>
              <a:ext cx="19200" cy="10799"/>
            </a:xfrm>
            <a:prstGeom prst="rect">
              <a:avLst/>
            </a:prstGeom>
            <a:solidFill>
              <a:srgbClr val="F8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-41" y="-26"/>
              <a:ext cx="19241" cy="10826"/>
            </a:xfrm>
            <a:prstGeom prst="frame">
              <a:avLst>
                <a:gd name="adj1" fmla="val 4239"/>
              </a:avLst>
            </a:prstGeom>
            <a:solidFill>
              <a:srgbClr val="E4D4BD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313236">
                    <a:alpha val="21569"/>
                  </a:srgbClr>
                </a:clrFrom>
                <a:clrTo>
                  <a:srgbClr val="31323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4" b="34289"/>
            <a:stretch>
              <a:fillRect/>
            </a:stretch>
          </p:blipFill>
          <p:spPr>
            <a:xfrm flipH="1">
              <a:off x="461" y="2814"/>
              <a:ext cx="18277" cy="74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46505" y="544830"/>
            <a:ext cx="1001458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古之欲明明德于天下者，先治其国；欲治其国者，先齐其家；欲齐其家者，先修其身；欲修其身者，先正其心；欲正其心者，先诚其意；欲诚其意者，先致其知；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8505" y="2573020"/>
            <a:ext cx="6637020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4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译文：</a:t>
            </a:r>
            <a:r>
              <a:rPr sz="2400" b="1">
                <a:solidFill>
                  <a:srgbClr val="3E5CDE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古代那些要想在天下弘扬光明正大品德的人，先要治理好自己的国家；要想治理好自己的国家，先要管理好自己的家庭和家族；要想管理好自己的家庭和家族，先要修养自身的品性；要想修养自身的品性，先要端正自己的心思；要想端正自己的心思，先要使自己的意念真诚；要想使自己的意念真诚，先要使自己革除不好的思想；</a:t>
            </a:r>
            <a:endParaRPr sz="2400" b="1">
              <a:solidFill>
                <a:srgbClr val="3E5CDE"/>
              </a:solidFill>
              <a:latin typeface="楷体_GB2312"/>
              <a:ea typeface="楷体_GB2312" charset="0"/>
              <a:cs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6505" y="2573020"/>
            <a:ext cx="2871470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1.</a:t>
            </a:r>
            <a:r>
              <a:rPr lang="zh-CN" altLang="en-US" sz="2400" b="1">
                <a:latin typeface="+mn-ea"/>
              </a:rPr>
              <a:t>齐其家：使家族中的各种关系整齐有序。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2.</a:t>
            </a:r>
            <a:r>
              <a:rPr lang="zh-CN" altLang="en-US" sz="2400" b="1">
                <a:latin typeface="+mn-ea"/>
              </a:rPr>
              <a:t>格物：推究事务的原理。</a:t>
            </a:r>
            <a:endParaRPr lang="zh-CN" altLang="en-US" sz="2400" b="1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3.</a:t>
            </a:r>
            <a:r>
              <a:rPr lang="zh-CN" altLang="en-US" sz="2400" b="1">
                <a:latin typeface="+mn-ea"/>
              </a:rPr>
              <a:t>知至：对外物之理认识充分。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restig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331.4661417322841,&quot;width&quot;:5361.6204724409445}"/>
</p:tagLst>
</file>

<file path=ppt/tags/tag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3.xml><?xml version="1.0" encoding="utf-8"?>
<p:tagLst xmlns:p="http://schemas.openxmlformats.org/presentationml/2006/main">
  <p:tag name="KSO_WM_ASSEMBLE_CHIP_INDEX" val="4b6c483a4682450d8c59d6e87d51a9b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LOCK" val="0"/>
  <p:tag name="KSO_WM_UNIT_COMPATIBLE" val="0"/>
  <p:tag name="KSO_WM_UNIT_DEC_AREA_ID" val="914117756a14447a88a6bb6623bbb8fa"/>
  <p:tag name="KSO_WM_UNIT_DEFAULT_FONT" val="24;44;4"/>
  <p:tag name="KSO_WM_UNIT_DIAGRAM_ISNUMVISUAL" val="0"/>
  <p:tag name="KSO_WM_UNIT_DIAGRAM_ISREFERUNIT" val="0"/>
  <p:tag name="KSO_WM_UNIT_HIGHLIGHT" val="0"/>
  <p:tag name="KSO_WM_UNIT_ID" val="diagram202073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.xml><?xml version="1.0" encoding="utf-8"?>
<p:tagLst xmlns:p="http://schemas.openxmlformats.org/presentationml/2006/main">
  <p:tag name="KSO_WM_ASSEMBLE_CHIP_INDEX" val="2a55eb9a26d245f98bb5dea96ba15fff"/>
  <p:tag name="KSO_WM_BEAUTIFY_FLAG" val="#wm#"/>
  <p:tag name="KSO_WM_CHIP_GROUPID" val="5ea29566660c33b3b8e6812e"/>
  <p:tag name="KSO_WM_CHIP_XID" val="5ea29566660c33b3b8e6812f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COMPATIBLE" val="0"/>
  <p:tag name="KSO_WM_UNIT_DEC_AREA_ID" val="c664a9042f9440e9b03fdfafc3853f35"/>
  <p:tag name="KSO_WM_UNIT_DIAGRAM_ISNUMVISUAL" val="0"/>
  <p:tag name="KSO_WM_UNIT_DIAGRAM_ISREFERUNIT" val="0"/>
  <p:tag name="KSO_WM_UNIT_HIGHLIGHT" val="0"/>
  <p:tag name="KSO_WM_UNIT_ID" val="diagram20207392_1*d*1"/>
  <p:tag name="KSO_WM_UNIT_INDEX" val="1"/>
  <p:tag name="KSO_WM_UNIT_LAYERLEVEL" val="1"/>
  <p:tag name="KSO_WM_UNIT_PICTURE_CLIP_FLAG" val="0"/>
  <p:tag name="KSO_WM_UNIT_PLACING_PICTURE" val="2a55eb9a26d245f98bb5dea96ba15fff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565*1481"/>
</p:tagLst>
</file>

<file path=ppt/tags/tag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48"/>
  <p:tag name="KSO_WM_TEMPLATE_ASSEMBLE_XID" val="5eecbaf6a758c1ec0b708b48"/>
  <p:tag name="KSO_WM_TEMPLATE_CATEGORY" val="diagram"/>
  <p:tag name="KSO_WM_TEMPLATE_INDEX" val="2020739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9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97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8">
      <vt:lpstr>Arial</vt:lpstr>
      <vt:lpstr>Calibri Light</vt:lpstr>
      <vt:lpstr>Calibri</vt:lpstr>
      <vt:lpstr>方正硬笔楷书简体</vt:lpstr>
      <vt:lpstr>华文新魏</vt:lpstr>
      <vt:lpstr>宋体</vt:lpstr>
      <vt:lpstr>楷体_GB2312</vt:lpstr>
      <vt:lpstr>黑体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chen</dc:creator>
  <cp:lastModifiedBy>ʚ武佳ɞ</cp:lastModifiedBy>
  <cp:revision>31</cp:revision>
  <dcterms:created xsi:type="dcterms:W3CDTF">2019-05-27T06:46:00Z</dcterms:created>
  <dcterms:modified xsi:type="dcterms:W3CDTF">2020-09-08T02:27:39Z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2052-11.1.0.9926</vt:lpwstr>
  </property>
</Properties>
</file>