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notesSlides/notesSlide304.xml" ContentType="application/vnd.openxmlformats-officedocument.presentationml.notesSl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notesSlides/notesSlide309.xml" ContentType="application/vnd.openxmlformats-officedocument.presentationml.notesSlide+xml"/>
  <Override PartName="/ppt/notesSlides/notesSlide31.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notesSlides/notesSlide313.xml" ContentType="application/vnd.openxmlformats-officedocument.presentationml.notesSlide+xml"/>
  <Override PartName="/ppt/notesSlides/notesSlide314.xml" ContentType="application/vnd.openxmlformats-officedocument.presentationml.notesSlide+xml"/>
  <Override PartName="/ppt/notesSlides/notesSlide315.xml" ContentType="application/vnd.openxmlformats-officedocument.presentationml.notesSlide+xml"/>
  <Override PartName="/ppt/notesSlides/notesSlide316.xml" ContentType="application/vnd.openxmlformats-officedocument.presentationml.notesSlide+xml"/>
  <Override PartName="/ppt/notesSlides/notesSlide317.xml" ContentType="application/vnd.openxmlformats-officedocument.presentationml.notesSlide+xml"/>
  <Override PartName="/ppt/notesSlides/notesSlide318.xml" ContentType="application/vnd.openxmlformats-officedocument.presentationml.notesSlide+xml"/>
  <Override PartName="/ppt/notesSlides/notesSlide319.xml" ContentType="application/vnd.openxmlformats-officedocument.presentationml.notesSlide+xml"/>
  <Override PartName="/ppt/notesSlides/notesSlide32.xml" ContentType="application/vnd.openxmlformats-officedocument.presentationml.notesSlide+xml"/>
  <Override PartName="/ppt/notesSlides/notesSlide320.xml" ContentType="application/vnd.openxmlformats-officedocument.presentationml.notesSlide+xml"/>
  <Override PartName="/ppt/notesSlides/notesSlide321.xml" ContentType="application/vnd.openxmlformats-officedocument.presentationml.notesSlide+xml"/>
  <Override PartName="/ppt/notesSlides/notesSlide322.xml" ContentType="application/vnd.openxmlformats-officedocument.presentationml.notesSlide+xml"/>
  <Override PartName="/ppt/notesSlides/notesSlide323.xml" ContentType="application/vnd.openxmlformats-officedocument.presentationml.notesSlide+xml"/>
  <Override PartName="/ppt/notesSlides/notesSlide324.xml" ContentType="application/vnd.openxmlformats-officedocument.presentationml.notesSlide+xml"/>
  <Override PartName="/ppt/notesSlides/notesSlide325.xml" ContentType="application/vnd.openxmlformats-officedocument.presentationml.notesSlide+xml"/>
  <Override PartName="/ppt/notesSlides/notesSlide326.xml" ContentType="application/vnd.openxmlformats-officedocument.presentationml.notesSlide+xml"/>
  <Override PartName="/ppt/notesSlides/notesSlide327.xml" ContentType="application/vnd.openxmlformats-officedocument.presentationml.notesSlide+xml"/>
  <Override PartName="/ppt/notesSlides/notesSlide328.xml" ContentType="application/vnd.openxmlformats-officedocument.presentationml.notesSlide+xml"/>
  <Override PartName="/ppt/notesSlides/notesSlide329.xml" ContentType="application/vnd.openxmlformats-officedocument.presentationml.notesSlide+xml"/>
  <Override PartName="/ppt/notesSlides/notesSlide33.xml" ContentType="application/vnd.openxmlformats-officedocument.presentationml.notesSlide+xml"/>
  <Override PartName="/ppt/notesSlides/notesSlide330.xml" ContentType="application/vnd.openxmlformats-officedocument.presentationml.notesSlide+xml"/>
  <Override PartName="/ppt/notesSlides/notesSlide331.xml" ContentType="application/vnd.openxmlformats-officedocument.presentationml.notesSlide+xml"/>
  <Override PartName="/ppt/notesSlides/notesSlide332.xml" ContentType="application/vnd.openxmlformats-officedocument.presentationml.notesSlide+xml"/>
  <Override PartName="/ppt/notesSlides/notesSlide333.xml" ContentType="application/vnd.openxmlformats-officedocument.presentationml.notesSlide+xml"/>
  <Override PartName="/ppt/notesSlides/notesSlide334.xml" ContentType="application/vnd.openxmlformats-officedocument.presentationml.notesSlide+xml"/>
  <Override PartName="/ppt/notesSlides/notesSlide335.xml" ContentType="application/vnd.openxmlformats-officedocument.presentationml.notesSlide+xml"/>
  <Override PartName="/ppt/notesSlides/notesSlide336.xml" ContentType="application/vnd.openxmlformats-officedocument.presentationml.notesSlide+xml"/>
  <Override PartName="/ppt/notesSlides/notesSlide337.xml" ContentType="application/vnd.openxmlformats-officedocument.presentationml.notesSlide+xml"/>
  <Override PartName="/ppt/notesSlides/notesSlide338.xml" ContentType="application/vnd.openxmlformats-officedocument.presentationml.notesSlide+xml"/>
  <Override PartName="/ppt/notesSlides/notesSlide339.xml" ContentType="application/vnd.openxmlformats-officedocument.presentationml.notesSlide+xml"/>
  <Override PartName="/ppt/notesSlides/notesSlide34.xml" ContentType="application/vnd.openxmlformats-officedocument.presentationml.notesSlide+xml"/>
  <Override PartName="/ppt/notesSlides/notesSlide340.xml" ContentType="application/vnd.openxmlformats-officedocument.presentationml.notesSlide+xml"/>
  <Override PartName="/ppt/notesSlides/notesSlide341.xml" ContentType="application/vnd.openxmlformats-officedocument.presentationml.notesSlide+xml"/>
  <Override PartName="/ppt/notesSlides/notesSlide342.xml" ContentType="application/vnd.openxmlformats-officedocument.presentationml.notesSlide+xml"/>
  <Override PartName="/ppt/notesSlides/notesSlide343.xml" ContentType="application/vnd.openxmlformats-officedocument.presentationml.notesSlide+xml"/>
  <Override PartName="/ppt/notesSlides/notesSlide344.xml" ContentType="application/vnd.openxmlformats-officedocument.presentationml.notesSlide+xml"/>
  <Override PartName="/ppt/notesSlides/notesSlide345.xml" ContentType="application/vnd.openxmlformats-officedocument.presentationml.notesSlide+xml"/>
  <Override PartName="/ppt/notesSlides/notesSlide346.xml" ContentType="application/vnd.openxmlformats-officedocument.presentationml.notesSlide+xml"/>
  <Override PartName="/ppt/notesSlides/notesSlide347.xml" ContentType="application/vnd.openxmlformats-officedocument.presentationml.notesSlide+xml"/>
  <Override PartName="/ppt/notesSlides/notesSlide348.xml" ContentType="application/vnd.openxmlformats-officedocument.presentationml.notesSlide+xml"/>
  <Override PartName="/ppt/notesSlides/notesSlide349.xml" ContentType="application/vnd.openxmlformats-officedocument.presentationml.notesSlide+xml"/>
  <Override PartName="/ppt/notesSlides/notesSlide35.xml" ContentType="application/vnd.openxmlformats-officedocument.presentationml.notesSlide+xml"/>
  <Override PartName="/ppt/notesSlides/notesSlide350.xml" ContentType="application/vnd.openxmlformats-officedocument.presentationml.notesSlide+xml"/>
  <Override PartName="/ppt/notesSlides/notesSlide351.xml" ContentType="application/vnd.openxmlformats-officedocument.presentationml.notesSlide+xml"/>
  <Override PartName="/ppt/notesSlides/notesSlide352.xml" ContentType="application/vnd.openxmlformats-officedocument.presentationml.notesSlide+xml"/>
  <Override PartName="/ppt/notesSlides/notesSlide353.xml" ContentType="application/vnd.openxmlformats-officedocument.presentationml.notesSlide+xml"/>
  <Override PartName="/ppt/notesSlides/notesSlide354.xml" ContentType="application/vnd.openxmlformats-officedocument.presentationml.notesSlide+xml"/>
  <Override PartName="/ppt/notesSlides/notesSlide35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0" r:id="rId7"/>
    <p:sldId id="261" r:id="rId8"/>
    <p:sldId id="262" r:id="rId9"/>
    <p:sldId id="263" r:id="rId10"/>
    <p:sldId id="265" r:id="rId11"/>
    <p:sldId id="266" r:id="rId12"/>
    <p:sldId id="267" r:id="rId13"/>
    <p:sldId id="268" r:id="rId14"/>
    <p:sldId id="269" r:id="rId15"/>
    <p:sldId id="270" r:id="rId16"/>
    <p:sldId id="271" r:id="rId17"/>
    <p:sldId id="273" r:id="rId18"/>
    <p:sldId id="274" r:id="rId19"/>
    <p:sldId id="275" r:id="rId20"/>
    <p:sldId id="276" r:id="rId21"/>
    <p:sldId id="277"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2" r:id="rId35"/>
    <p:sldId id="293" r:id="rId36"/>
    <p:sldId id="294" r:id="rId37"/>
    <p:sldId id="295" r:id="rId38"/>
    <p:sldId id="296" r:id="rId39"/>
    <p:sldId id="298" r:id="rId40"/>
    <p:sldId id="299" r:id="rId41"/>
    <p:sldId id="300" r:id="rId42"/>
    <p:sldId id="301" r:id="rId43"/>
    <p:sldId id="302" r:id="rId44"/>
    <p:sldId id="303"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340" r:id="rId81"/>
    <p:sldId id="341" r:id="rId82"/>
    <p:sldId id="342" r:id="rId83"/>
    <p:sldId id="343" r:id="rId84"/>
    <p:sldId id="344" r:id="rId85"/>
    <p:sldId id="345" r:id="rId86"/>
    <p:sldId id="346" r:id="rId87"/>
    <p:sldId id="347" r:id="rId88"/>
    <p:sldId id="348" r:id="rId89"/>
    <p:sldId id="350" r:id="rId90"/>
    <p:sldId id="351" r:id="rId91"/>
    <p:sldId id="352" r:id="rId92"/>
    <p:sldId id="353" r:id="rId93"/>
    <p:sldId id="354" r:id="rId94"/>
    <p:sldId id="355" r:id="rId95"/>
    <p:sldId id="356" r:id="rId96"/>
    <p:sldId id="358" r:id="rId97"/>
    <p:sldId id="359" r:id="rId98"/>
    <p:sldId id="361" r:id="rId99"/>
    <p:sldId id="362" r:id="rId100"/>
    <p:sldId id="363" r:id="rId101"/>
    <p:sldId id="364" r:id="rId102"/>
    <p:sldId id="365" r:id="rId103"/>
    <p:sldId id="366" r:id="rId104"/>
    <p:sldId id="367" r:id="rId105"/>
    <p:sldId id="368" r:id="rId106"/>
    <p:sldId id="369" r:id="rId107"/>
    <p:sldId id="370" r:id="rId108"/>
    <p:sldId id="371" r:id="rId109"/>
    <p:sldId id="373" r:id="rId110"/>
    <p:sldId id="374" r:id="rId111"/>
    <p:sldId id="375" r:id="rId112"/>
    <p:sldId id="376" r:id="rId113"/>
    <p:sldId id="377" r:id="rId114"/>
    <p:sldId id="378" r:id="rId115"/>
    <p:sldId id="380" r:id="rId116"/>
    <p:sldId id="381" r:id="rId117"/>
    <p:sldId id="382" r:id="rId118"/>
    <p:sldId id="383" r:id="rId119"/>
    <p:sldId id="384" r:id="rId120"/>
    <p:sldId id="385" r:id="rId121"/>
    <p:sldId id="386" r:id="rId122"/>
    <p:sldId id="388" r:id="rId123"/>
    <p:sldId id="389" r:id="rId124"/>
    <p:sldId id="390" r:id="rId125"/>
    <p:sldId id="392" r:id="rId126"/>
    <p:sldId id="393" r:id="rId127"/>
    <p:sldId id="394" r:id="rId128"/>
    <p:sldId id="395" r:id="rId129"/>
    <p:sldId id="396" r:id="rId130"/>
    <p:sldId id="397" r:id="rId131"/>
    <p:sldId id="398" r:id="rId132"/>
    <p:sldId id="399" r:id="rId133"/>
    <p:sldId id="400" r:id="rId134"/>
    <p:sldId id="401" r:id="rId135"/>
    <p:sldId id="402" r:id="rId136"/>
    <p:sldId id="403" r:id="rId137"/>
    <p:sldId id="404" r:id="rId138"/>
    <p:sldId id="406" r:id="rId139"/>
    <p:sldId id="407" r:id="rId140"/>
    <p:sldId id="408" r:id="rId141"/>
    <p:sldId id="409" r:id="rId142"/>
    <p:sldId id="410" r:id="rId143"/>
    <p:sldId id="412" r:id="rId144"/>
    <p:sldId id="413" r:id="rId145"/>
    <p:sldId id="414" r:id="rId146"/>
    <p:sldId id="415" r:id="rId147"/>
    <p:sldId id="416" r:id="rId148"/>
    <p:sldId id="417" r:id="rId149"/>
    <p:sldId id="418" r:id="rId150"/>
    <p:sldId id="419" r:id="rId151"/>
    <p:sldId id="420" r:id="rId152"/>
    <p:sldId id="421" r:id="rId153"/>
    <p:sldId id="422" r:id="rId154"/>
    <p:sldId id="424" r:id="rId155"/>
    <p:sldId id="425" r:id="rId156"/>
    <p:sldId id="426" r:id="rId157"/>
    <p:sldId id="427" r:id="rId158"/>
    <p:sldId id="428" r:id="rId159"/>
    <p:sldId id="430" r:id="rId160"/>
    <p:sldId id="431" r:id="rId161"/>
    <p:sldId id="432" r:id="rId162"/>
    <p:sldId id="433" r:id="rId163"/>
    <p:sldId id="434" r:id="rId164"/>
    <p:sldId id="435" r:id="rId165"/>
    <p:sldId id="436" r:id="rId166"/>
    <p:sldId id="437" r:id="rId167"/>
    <p:sldId id="438" r:id="rId168"/>
    <p:sldId id="440" r:id="rId169"/>
    <p:sldId id="441" r:id="rId170"/>
    <p:sldId id="442" r:id="rId171"/>
    <p:sldId id="443" r:id="rId172"/>
    <p:sldId id="444" r:id="rId173"/>
    <p:sldId id="445" r:id="rId174"/>
    <p:sldId id="446" r:id="rId175"/>
    <p:sldId id="448" r:id="rId176"/>
    <p:sldId id="449" r:id="rId177"/>
    <p:sldId id="450" r:id="rId178"/>
    <p:sldId id="451" r:id="rId179"/>
    <p:sldId id="452" r:id="rId180"/>
    <p:sldId id="453" r:id="rId181"/>
    <p:sldId id="454" r:id="rId182"/>
    <p:sldId id="455" r:id="rId183"/>
    <p:sldId id="456" r:id="rId184"/>
    <p:sldId id="457" r:id="rId185"/>
    <p:sldId id="458" r:id="rId186"/>
    <p:sldId id="459" r:id="rId187"/>
    <p:sldId id="460" r:id="rId188"/>
    <p:sldId id="461" r:id="rId189"/>
    <p:sldId id="462" r:id="rId190"/>
    <p:sldId id="463" r:id="rId191"/>
    <p:sldId id="464" r:id="rId192"/>
    <p:sldId id="465" r:id="rId193"/>
    <p:sldId id="466" r:id="rId194"/>
    <p:sldId id="467" r:id="rId195"/>
    <p:sldId id="468" r:id="rId196"/>
    <p:sldId id="469" r:id="rId197"/>
    <p:sldId id="470" r:id="rId198"/>
    <p:sldId id="471" r:id="rId199"/>
    <p:sldId id="472" r:id="rId200"/>
    <p:sldId id="473" r:id="rId201"/>
    <p:sldId id="474" r:id="rId202"/>
    <p:sldId id="475" r:id="rId203"/>
    <p:sldId id="476" r:id="rId204"/>
    <p:sldId id="477" r:id="rId205"/>
    <p:sldId id="479" r:id="rId206"/>
    <p:sldId id="480" r:id="rId207"/>
    <p:sldId id="481" r:id="rId208"/>
    <p:sldId id="482" r:id="rId209"/>
    <p:sldId id="483" r:id="rId210"/>
    <p:sldId id="484" r:id="rId211"/>
    <p:sldId id="486" r:id="rId212"/>
    <p:sldId id="487" r:id="rId213"/>
    <p:sldId id="488" r:id="rId214"/>
    <p:sldId id="489" r:id="rId215"/>
    <p:sldId id="490" r:id="rId216"/>
    <p:sldId id="491" r:id="rId217"/>
    <p:sldId id="492" r:id="rId218"/>
    <p:sldId id="493" r:id="rId219"/>
    <p:sldId id="494" r:id="rId220"/>
    <p:sldId id="495" r:id="rId221"/>
    <p:sldId id="496" r:id="rId222"/>
    <p:sldId id="498" r:id="rId223"/>
    <p:sldId id="499" r:id="rId224"/>
    <p:sldId id="500" r:id="rId225"/>
    <p:sldId id="501" r:id="rId226"/>
    <p:sldId id="502" r:id="rId227"/>
    <p:sldId id="503" r:id="rId228"/>
    <p:sldId id="504" r:id="rId229"/>
    <p:sldId id="505" r:id="rId230"/>
    <p:sldId id="506" r:id="rId231"/>
    <p:sldId id="507" r:id="rId232"/>
    <p:sldId id="508" r:id="rId233"/>
    <p:sldId id="509" r:id="rId234"/>
    <p:sldId id="510" r:id="rId235"/>
    <p:sldId id="511" r:id="rId236"/>
    <p:sldId id="512" r:id="rId237"/>
    <p:sldId id="513" r:id="rId238"/>
    <p:sldId id="514" r:id="rId239"/>
    <p:sldId id="515" r:id="rId240"/>
    <p:sldId id="516" r:id="rId241"/>
    <p:sldId id="517" r:id="rId242"/>
    <p:sldId id="518" r:id="rId243"/>
    <p:sldId id="519" r:id="rId244"/>
    <p:sldId id="520" r:id="rId245"/>
    <p:sldId id="521" r:id="rId246"/>
    <p:sldId id="523" r:id="rId247"/>
    <p:sldId id="524" r:id="rId248"/>
    <p:sldId id="525" r:id="rId249"/>
    <p:sldId id="526" r:id="rId250"/>
    <p:sldId id="527" r:id="rId251"/>
    <p:sldId id="528" r:id="rId252"/>
    <p:sldId id="529" r:id="rId253"/>
    <p:sldId id="530" r:id="rId254"/>
    <p:sldId id="531" r:id="rId255"/>
    <p:sldId id="532" r:id="rId256"/>
    <p:sldId id="533" r:id="rId257"/>
    <p:sldId id="534" r:id="rId258"/>
    <p:sldId id="535" r:id="rId259"/>
    <p:sldId id="536" r:id="rId260"/>
    <p:sldId id="537" r:id="rId261"/>
    <p:sldId id="538" r:id="rId262"/>
    <p:sldId id="539" r:id="rId263"/>
    <p:sldId id="540" r:id="rId264"/>
    <p:sldId id="541" r:id="rId265"/>
    <p:sldId id="542" r:id="rId266"/>
    <p:sldId id="543" r:id="rId267"/>
    <p:sldId id="544" r:id="rId268"/>
    <p:sldId id="545" r:id="rId269"/>
    <p:sldId id="546" r:id="rId270"/>
    <p:sldId id="547" r:id="rId271"/>
    <p:sldId id="548" r:id="rId272"/>
    <p:sldId id="549" r:id="rId273"/>
    <p:sldId id="551" r:id="rId274"/>
    <p:sldId id="552" r:id="rId275"/>
    <p:sldId id="553" r:id="rId276"/>
    <p:sldId id="555" r:id="rId277"/>
    <p:sldId id="556" r:id="rId278"/>
    <p:sldId id="557" r:id="rId279"/>
    <p:sldId id="558" r:id="rId280"/>
    <p:sldId id="559" r:id="rId281"/>
    <p:sldId id="560" r:id="rId282"/>
    <p:sldId id="561" r:id="rId283"/>
    <p:sldId id="562" r:id="rId284"/>
    <p:sldId id="563" r:id="rId285"/>
    <p:sldId id="564" r:id="rId286"/>
    <p:sldId id="565" r:id="rId287"/>
    <p:sldId id="566" r:id="rId288"/>
    <p:sldId id="567" r:id="rId289"/>
    <p:sldId id="568" r:id="rId290"/>
    <p:sldId id="569" r:id="rId291"/>
    <p:sldId id="570" r:id="rId292"/>
    <p:sldId id="571" r:id="rId293"/>
    <p:sldId id="572" r:id="rId294"/>
    <p:sldId id="573" r:id="rId295"/>
    <p:sldId id="574" r:id="rId296"/>
    <p:sldId id="575" r:id="rId297"/>
    <p:sldId id="576" r:id="rId298"/>
    <p:sldId id="577" r:id="rId299"/>
    <p:sldId id="578" r:id="rId300"/>
    <p:sldId id="579" r:id="rId301"/>
    <p:sldId id="580" r:id="rId302"/>
    <p:sldId id="582" r:id="rId303"/>
    <p:sldId id="583" r:id="rId304"/>
    <p:sldId id="584" r:id="rId305"/>
    <p:sldId id="585" r:id="rId306"/>
    <p:sldId id="586" r:id="rId307"/>
    <p:sldId id="587" r:id="rId308"/>
    <p:sldId id="589" r:id="rId309"/>
    <p:sldId id="590" r:id="rId310"/>
    <p:sldId id="591" r:id="rId311"/>
    <p:sldId id="592" r:id="rId312"/>
    <p:sldId id="593" r:id="rId313"/>
    <p:sldId id="594" r:id="rId314"/>
    <p:sldId id="595" r:id="rId315"/>
    <p:sldId id="596" r:id="rId316"/>
    <p:sldId id="597" r:id="rId317"/>
    <p:sldId id="598" r:id="rId318"/>
    <p:sldId id="599" r:id="rId319"/>
    <p:sldId id="601" r:id="rId320"/>
    <p:sldId id="602" r:id="rId321"/>
    <p:sldId id="603" r:id="rId322"/>
    <p:sldId id="604" r:id="rId323"/>
    <p:sldId id="605" r:id="rId324"/>
    <p:sldId id="606" r:id="rId325"/>
    <p:sldId id="607" r:id="rId326"/>
    <p:sldId id="608" r:id="rId327"/>
    <p:sldId id="609" r:id="rId328"/>
    <p:sldId id="610" r:id="rId329"/>
    <p:sldId id="611" r:id="rId330"/>
    <p:sldId id="612" r:id="rId331"/>
    <p:sldId id="614" r:id="rId332"/>
    <p:sldId id="615" r:id="rId333"/>
    <p:sldId id="616" r:id="rId334"/>
    <p:sldId id="617" r:id="rId335"/>
    <p:sldId id="618" r:id="rId336"/>
    <p:sldId id="619" r:id="rId337"/>
    <p:sldId id="620" r:id="rId338"/>
    <p:sldId id="622" r:id="rId339"/>
    <p:sldId id="623" r:id="rId340"/>
    <p:sldId id="624" r:id="rId341"/>
    <p:sldId id="625" r:id="rId342"/>
    <p:sldId id="626" r:id="rId343"/>
    <p:sldId id="627" r:id="rId344"/>
    <p:sldId id="628" r:id="rId345"/>
    <p:sldId id="629" r:id="rId346"/>
    <p:sldId id="630" r:id="rId347"/>
    <p:sldId id="631" r:id="rId348"/>
    <p:sldId id="632" r:id="rId349"/>
    <p:sldId id="633" r:id="rId350"/>
    <p:sldId id="634" r:id="rId351"/>
    <p:sldId id="635" r:id="rId352"/>
    <p:sldId id="636" r:id="rId353"/>
    <p:sldId id="637" r:id="rId354"/>
    <p:sldId id="638" r:id="rId355"/>
    <p:sldId id="639" r:id="rId356"/>
    <p:sldId id="641" r:id="rId357"/>
    <p:sldId id="642" r:id="rId358"/>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65" d="100"/>
          <a:sy n="65" d="100"/>
        </p:scale>
        <p:origin x="-1314" y="-108"/>
      </p:cViewPr>
      <p:guideLst>
        <p:guide orient="horz" pos="2160"/>
        <p:guide pos="288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1" Type="http://schemas.openxmlformats.org/officeDocument/2006/relationships/tableStyles" Target="tableStyles.xml"/><Relationship Id="rId360" Type="http://schemas.openxmlformats.org/officeDocument/2006/relationships/viewProps" Target="viewProps.xml"/><Relationship Id="rId36" Type="http://schemas.openxmlformats.org/officeDocument/2006/relationships/slide" Target="slides/slide33.xml"/><Relationship Id="rId359" Type="http://schemas.openxmlformats.org/officeDocument/2006/relationships/presProps" Target="presProps.xml"/><Relationship Id="rId358" Type="http://schemas.openxmlformats.org/officeDocument/2006/relationships/slide" Target="slides/slide355.xml"/><Relationship Id="rId357" Type="http://schemas.openxmlformats.org/officeDocument/2006/relationships/slide" Target="slides/slide354.xml"/><Relationship Id="rId356" Type="http://schemas.openxmlformats.org/officeDocument/2006/relationships/slide" Target="slides/slide353.xml"/><Relationship Id="rId355" Type="http://schemas.openxmlformats.org/officeDocument/2006/relationships/slide" Target="slides/slide352.xml"/><Relationship Id="rId354" Type="http://schemas.openxmlformats.org/officeDocument/2006/relationships/slide" Target="slides/slide351.xml"/><Relationship Id="rId353" Type="http://schemas.openxmlformats.org/officeDocument/2006/relationships/slide" Target="slides/slide350.xml"/><Relationship Id="rId352" Type="http://schemas.openxmlformats.org/officeDocument/2006/relationships/slide" Target="slides/slide349.xml"/><Relationship Id="rId351" Type="http://schemas.openxmlformats.org/officeDocument/2006/relationships/slide" Target="slides/slide348.xml"/><Relationship Id="rId350" Type="http://schemas.openxmlformats.org/officeDocument/2006/relationships/slide" Target="slides/slide347.xml"/><Relationship Id="rId35" Type="http://schemas.openxmlformats.org/officeDocument/2006/relationships/slide" Target="slides/slide32.xml"/><Relationship Id="rId349" Type="http://schemas.openxmlformats.org/officeDocument/2006/relationships/slide" Target="slides/slide346.xml"/><Relationship Id="rId348" Type="http://schemas.openxmlformats.org/officeDocument/2006/relationships/slide" Target="slides/slide345.xml"/><Relationship Id="rId347" Type="http://schemas.openxmlformats.org/officeDocument/2006/relationships/slide" Target="slides/slide344.xml"/><Relationship Id="rId346" Type="http://schemas.openxmlformats.org/officeDocument/2006/relationships/slide" Target="slides/slide343.xml"/><Relationship Id="rId345" Type="http://schemas.openxmlformats.org/officeDocument/2006/relationships/slide" Target="slides/slide342.xml"/><Relationship Id="rId344" Type="http://schemas.openxmlformats.org/officeDocument/2006/relationships/slide" Target="slides/slide341.xml"/><Relationship Id="rId343" Type="http://schemas.openxmlformats.org/officeDocument/2006/relationships/slide" Target="slides/slide340.xml"/><Relationship Id="rId342" Type="http://schemas.openxmlformats.org/officeDocument/2006/relationships/slide" Target="slides/slide339.xml"/><Relationship Id="rId341" Type="http://schemas.openxmlformats.org/officeDocument/2006/relationships/slide" Target="slides/slide338.xml"/><Relationship Id="rId340" Type="http://schemas.openxmlformats.org/officeDocument/2006/relationships/slide" Target="slides/slide337.xml"/><Relationship Id="rId34" Type="http://schemas.openxmlformats.org/officeDocument/2006/relationships/slide" Target="slides/slide31.xml"/><Relationship Id="rId339" Type="http://schemas.openxmlformats.org/officeDocument/2006/relationships/slide" Target="slides/slide336.xml"/><Relationship Id="rId338" Type="http://schemas.openxmlformats.org/officeDocument/2006/relationships/slide" Target="slides/slide335.xml"/><Relationship Id="rId337" Type="http://schemas.openxmlformats.org/officeDocument/2006/relationships/slide" Target="slides/slide334.xml"/><Relationship Id="rId336" Type="http://schemas.openxmlformats.org/officeDocument/2006/relationships/slide" Target="slides/slide333.xml"/><Relationship Id="rId335" Type="http://schemas.openxmlformats.org/officeDocument/2006/relationships/slide" Target="slides/slide332.xml"/><Relationship Id="rId334" Type="http://schemas.openxmlformats.org/officeDocument/2006/relationships/slide" Target="slides/slide331.xml"/><Relationship Id="rId333" Type="http://schemas.openxmlformats.org/officeDocument/2006/relationships/slide" Target="slides/slide330.xml"/><Relationship Id="rId332" Type="http://schemas.openxmlformats.org/officeDocument/2006/relationships/slide" Target="slides/slide329.xml"/><Relationship Id="rId331" Type="http://schemas.openxmlformats.org/officeDocument/2006/relationships/slide" Target="slides/slide328.xml"/><Relationship Id="rId330" Type="http://schemas.openxmlformats.org/officeDocument/2006/relationships/slide" Target="slides/slide327.xml"/><Relationship Id="rId33" Type="http://schemas.openxmlformats.org/officeDocument/2006/relationships/slide" Target="slides/slide30.xml"/><Relationship Id="rId329" Type="http://schemas.openxmlformats.org/officeDocument/2006/relationships/slide" Target="slides/slide326.xml"/><Relationship Id="rId328" Type="http://schemas.openxmlformats.org/officeDocument/2006/relationships/slide" Target="slides/slide325.xml"/><Relationship Id="rId327" Type="http://schemas.openxmlformats.org/officeDocument/2006/relationships/slide" Target="slides/slide324.xml"/><Relationship Id="rId326" Type="http://schemas.openxmlformats.org/officeDocument/2006/relationships/slide" Target="slides/slide323.xml"/><Relationship Id="rId325" Type="http://schemas.openxmlformats.org/officeDocument/2006/relationships/slide" Target="slides/slide322.xml"/><Relationship Id="rId324" Type="http://schemas.openxmlformats.org/officeDocument/2006/relationships/slide" Target="slides/slide321.xml"/><Relationship Id="rId323" Type="http://schemas.openxmlformats.org/officeDocument/2006/relationships/slide" Target="slides/slide320.xml"/><Relationship Id="rId322" Type="http://schemas.openxmlformats.org/officeDocument/2006/relationships/slide" Target="slides/slide319.xml"/><Relationship Id="rId321" Type="http://schemas.openxmlformats.org/officeDocument/2006/relationships/slide" Target="slides/slide318.xml"/><Relationship Id="rId320" Type="http://schemas.openxmlformats.org/officeDocument/2006/relationships/slide" Target="slides/slide317.xml"/><Relationship Id="rId32" Type="http://schemas.openxmlformats.org/officeDocument/2006/relationships/slide" Target="slides/slide29.xml"/><Relationship Id="rId319" Type="http://schemas.openxmlformats.org/officeDocument/2006/relationships/slide" Target="slides/slide316.xml"/><Relationship Id="rId318" Type="http://schemas.openxmlformats.org/officeDocument/2006/relationships/slide" Target="slides/slide315.xml"/><Relationship Id="rId317" Type="http://schemas.openxmlformats.org/officeDocument/2006/relationships/slide" Target="slides/slide314.xml"/><Relationship Id="rId316" Type="http://schemas.openxmlformats.org/officeDocument/2006/relationships/slide" Target="slides/slide313.xml"/><Relationship Id="rId315" Type="http://schemas.openxmlformats.org/officeDocument/2006/relationships/slide" Target="slides/slide312.xml"/><Relationship Id="rId314" Type="http://schemas.openxmlformats.org/officeDocument/2006/relationships/slide" Target="slides/slide311.xml"/><Relationship Id="rId313" Type="http://schemas.openxmlformats.org/officeDocument/2006/relationships/slide" Target="slides/slide310.xml"/><Relationship Id="rId312" Type="http://schemas.openxmlformats.org/officeDocument/2006/relationships/slide" Target="slides/slide309.xml"/><Relationship Id="rId311" Type="http://schemas.openxmlformats.org/officeDocument/2006/relationships/slide" Target="slides/slide308.xml"/><Relationship Id="rId310" Type="http://schemas.openxmlformats.org/officeDocument/2006/relationships/slide" Target="slides/slide307.xml"/><Relationship Id="rId31" Type="http://schemas.openxmlformats.org/officeDocument/2006/relationships/slide" Target="slides/slide28.xml"/><Relationship Id="rId309" Type="http://schemas.openxmlformats.org/officeDocument/2006/relationships/slide" Target="slides/slide306.xml"/><Relationship Id="rId308" Type="http://schemas.openxmlformats.org/officeDocument/2006/relationships/slide" Target="slides/slide305.xml"/><Relationship Id="rId307" Type="http://schemas.openxmlformats.org/officeDocument/2006/relationships/slide" Target="slides/slide304.xml"/><Relationship Id="rId306" Type="http://schemas.openxmlformats.org/officeDocument/2006/relationships/slide" Target="slides/slide303.xml"/><Relationship Id="rId305" Type="http://schemas.openxmlformats.org/officeDocument/2006/relationships/slide" Target="slides/slide302.xml"/><Relationship Id="rId304" Type="http://schemas.openxmlformats.org/officeDocument/2006/relationships/slide" Target="slides/slide301.xml"/><Relationship Id="rId303" Type="http://schemas.openxmlformats.org/officeDocument/2006/relationships/slide" Target="slides/slide300.xml"/><Relationship Id="rId302" Type="http://schemas.openxmlformats.org/officeDocument/2006/relationships/slide" Target="slides/slide299.xml"/><Relationship Id="rId301" Type="http://schemas.openxmlformats.org/officeDocument/2006/relationships/slide" Target="slides/slide298.xml"/><Relationship Id="rId300" Type="http://schemas.openxmlformats.org/officeDocument/2006/relationships/slide" Target="slides/slide297.xml"/><Relationship Id="rId30" Type="http://schemas.openxmlformats.org/officeDocument/2006/relationships/slide" Target="slides/slide27.xml"/><Relationship Id="rId3" Type="http://schemas.openxmlformats.org/officeDocument/2006/relationships/slide" Target="slides/slide1.xml"/><Relationship Id="rId299" Type="http://schemas.openxmlformats.org/officeDocument/2006/relationships/slide" Target="slides/slide296.xml"/><Relationship Id="rId298" Type="http://schemas.openxmlformats.org/officeDocument/2006/relationships/slide" Target="slides/slide295.xml"/><Relationship Id="rId297" Type="http://schemas.openxmlformats.org/officeDocument/2006/relationships/slide" Target="slides/slide294.xml"/><Relationship Id="rId296" Type="http://schemas.openxmlformats.org/officeDocument/2006/relationships/slide" Target="slides/slide293.xml"/><Relationship Id="rId295" Type="http://schemas.openxmlformats.org/officeDocument/2006/relationships/slide" Target="slides/slide292.xml"/><Relationship Id="rId294" Type="http://schemas.openxmlformats.org/officeDocument/2006/relationships/slide" Target="slides/slide291.xml"/><Relationship Id="rId293" Type="http://schemas.openxmlformats.org/officeDocument/2006/relationships/slide" Target="slides/slide290.xml"/><Relationship Id="rId292" Type="http://schemas.openxmlformats.org/officeDocument/2006/relationships/slide" Target="slides/slide289.xml"/><Relationship Id="rId291" Type="http://schemas.openxmlformats.org/officeDocument/2006/relationships/slide" Target="slides/slide288.xml"/><Relationship Id="rId290" Type="http://schemas.openxmlformats.org/officeDocument/2006/relationships/slide" Target="slides/slide287.xml"/><Relationship Id="rId29" Type="http://schemas.openxmlformats.org/officeDocument/2006/relationships/slide" Target="slides/slide26.xml"/><Relationship Id="rId289" Type="http://schemas.openxmlformats.org/officeDocument/2006/relationships/slide" Target="slides/slide286.xml"/><Relationship Id="rId288" Type="http://schemas.openxmlformats.org/officeDocument/2006/relationships/slide" Target="slides/slide285.xml"/><Relationship Id="rId287" Type="http://schemas.openxmlformats.org/officeDocument/2006/relationships/slide" Target="slides/slide284.xml"/><Relationship Id="rId286" Type="http://schemas.openxmlformats.org/officeDocument/2006/relationships/slide" Target="slides/slide283.xml"/><Relationship Id="rId285" Type="http://schemas.openxmlformats.org/officeDocument/2006/relationships/slide" Target="slides/slide282.xml"/><Relationship Id="rId284" Type="http://schemas.openxmlformats.org/officeDocument/2006/relationships/slide" Target="slides/slide281.xml"/><Relationship Id="rId283" Type="http://schemas.openxmlformats.org/officeDocument/2006/relationships/slide" Target="slides/slide280.xml"/><Relationship Id="rId282" Type="http://schemas.openxmlformats.org/officeDocument/2006/relationships/slide" Target="slides/slide279.xml"/><Relationship Id="rId281" Type="http://schemas.openxmlformats.org/officeDocument/2006/relationships/slide" Target="slides/slide278.xml"/><Relationship Id="rId280" Type="http://schemas.openxmlformats.org/officeDocument/2006/relationships/slide" Target="slides/slide277.xml"/><Relationship Id="rId28" Type="http://schemas.openxmlformats.org/officeDocument/2006/relationships/slide" Target="slides/slide25.xml"/><Relationship Id="rId279" Type="http://schemas.openxmlformats.org/officeDocument/2006/relationships/slide" Target="slides/slide276.xml"/><Relationship Id="rId278" Type="http://schemas.openxmlformats.org/officeDocument/2006/relationships/slide" Target="slides/slide275.xml"/><Relationship Id="rId277" Type="http://schemas.openxmlformats.org/officeDocument/2006/relationships/slide" Target="slides/slide274.xml"/><Relationship Id="rId276" Type="http://schemas.openxmlformats.org/officeDocument/2006/relationships/slide" Target="slides/slide273.xml"/><Relationship Id="rId275" Type="http://schemas.openxmlformats.org/officeDocument/2006/relationships/slide" Target="slides/slide272.xml"/><Relationship Id="rId274" Type="http://schemas.openxmlformats.org/officeDocument/2006/relationships/slide" Target="slides/slide271.xml"/><Relationship Id="rId273" Type="http://schemas.openxmlformats.org/officeDocument/2006/relationships/slide" Target="slides/slide270.xml"/><Relationship Id="rId272" Type="http://schemas.openxmlformats.org/officeDocument/2006/relationships/slide" Target="slides/slide269.xml"/><Relationship Id="rId271" Type="http://schemas.openxmlformats.org/officeDocument/2006/relationships/slide" Target="slides/slide268.xml"/><Relationship Id="rId270" Type="http://schemas.openxmlformats.org/officeDocument/2006/relationships/slide" Target="slides/slide267.xml"/><Relationship Id="rId27" Type="http://schemas.openxmlformats.org/officeDocument/2006/relationships/slide" Target="slides/slide24.xml"/><Relationship Id="rId269" Type="http://schemas.openxmlformats.org/officeDocument/2006/relationships/slide" Target="slides/slide266.xml"/><Relationship Id="rId268" Type="http://schemas.openxmlformats.org/officeDocument/2006/relationships/slide" Target="slides/slide265.xml"/><Relationship Id="rId267" Type="http://schemas.openxmlformats.org/officeDocument/2006/relationships/slide" Target="slides/slide264.xml"/><Relationship Id="rId266" Type="http://schemas.openxmlformats.org/officeDocument/2006/relationships/slide" Target="slides/slide263.xml"/><Relationship Id="rId265" Type="http://schemas.openxmlformats.org/officeDocument/2006/relationships/slide" Target="slides/slide262.xml"/><Relationship Id="rId264" Type="http://schemas.openxmlformats.org/officeDocument/2006/relationships/slide" Target="slides/slide261.xml"/><Relationship Id="rId263" Type="http://schemas.openxmlformats.org/officeDocument/2006/relationships/slide" Target="slides/slide260.xml"/><Relationship Id="rId262" Type="http://schemas.openxmlformats.org/officeDocument/2006/relationships/slide" Target="slides/slide259.xml"/><Relationship Id="rId261" Type="http://schemas.openxmlformats.org/officeDocument/2006/relationships/slide" Target="slides/slide258.xml"/><Relationship Id="rId260" Type="http://schemas.openxmlformats.org/officeDocument/2006/relationships/slide" Target="slides/slide257.xml"/><Relationship Id="rId26" Type="http://schemas.openxmlformats.org/officeDocument/2006/relationships/slide" Target="slides/slide23.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2.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1.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0.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8.wmf"/><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4" Type="http://schemas.openxmlformats.org/officeDocument/2006/relationships/image" Target="../media/image47.wmf"/><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11.vml.rels><?xml version="1.0" encoding="UTF-8" standalone="yes"?>
<Relationships xmlns="http://schemas.openxmlformats.org/package/2006/relationships"><Relationship Id="rId4" Type="http://schemas.openxmlformats.org/officeDocument/2006/relationships/image" Target="../media/image51.wmf"/><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image" Target="../media/image48.wmf"/></Relationships>
</file>

<file path=ppt/drawings/_rels/vmlDrawing12.vml.rels><?xml version="1.0" encoding="UTF-8" standalone="yes"?>
<Relationships xmlns="http://schemas.openxmlformats.org/package/2006/relationships"><Relationship Id="rId4" Type="http://schemas.openxmlformats.org/officeDocument/2006/relationships/image" Target="../media/image55.wmf"/><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52.wmf"/></Relationships>
</file>

<file path=ppt/drawings/_rels/vmlDrawing13.vml.rels><?xml version="1.0" encoding="UTF-8" standalone="yes"?>
<Relationships xmlns="http://schemas.openxmlformats.org/package/2006/relationships"><Relationship Id="rId4" Type="http://schemas.openxmlformats.org/officeDocument/2006/relationships/image" Target="../media/image61.wmf"/><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s>
</file>

<file path=ppt/drawings/_rels/vmlDrawing14.vml.rels><?xml version="1.0" encoding="UTF-8" standalone="yes"?>
<Relationships xmlns="http://schemas.openxmlformats.org/package/2006/relationships"><Relationship Id="rId4" Type="http://schemas.openxmlformats.org/officeDocument/2006/relationships/image" Target="../media/image65.wmf"/><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image" Target="../media/image62.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71.wmf"/><Relationship Id="rId1" Type="http://schemas.openxmlformats.org/officeDocument/2006/relationships/image" Target="../media/image70.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image" Target="../media/image73.wmf"/></Relationships>
</file>

<file path=ppt/drawings/_rels/vmlDrawing2.vml.rels><?xml version="1.0" encoding="UTF-8" standalone="yes"?>
<Relationships xmlns="http://schemas.openxmlformats.org/package/2006/relationships"><Relationship Id="rId4" Type="http://schemas.openxmlformats.org/officeDocument/2006/relationships/image" Target="../media/image12.wmf"/><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16.wmf"/><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21.wmf"/><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s>
</file>

<file path=ppt/drawings/_rels/vmlDrawing6.vml.rels><?xml version="1.0" encoding="UTF-8" standalone="yes"?>
<Relationships xmlns="http://schemas.openxmlformats.org/package/2006/relationships"><Relationship Id="rId4" Type="http://schemas.openxmlformats.org/officeDocument/2006/relationships/image" Target="../media/image29.wmf"/><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drawings/_rels/vmlDrawing7.vml.rels><?xml version="1.0" encoding="UTF-8" standalone="yes"?>
<Relationships xmlns="http://schemas.openxmlformats.org/package/2006/relationships"><Relationship Id="rId4" Type="http://schemas.openxmlformats.org/officeDocument/2006/relationships/image" Target="../media/image33.wmf"/><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s>
</file>

<file path=ppt/drawings/_rels/vmlDrawing8.vml.rels><?xml version="1.0" encoding="UTF-8" standalone="yes"?>
<Relationships xmlns="http://schemas.openxmlformats.org/package/2006/relationships"><Relationship Id="rId4" Type="http://schemas.openxmlformats.org/officeDocument/2006/relationships/image" Target="../media/image37.wmf"/><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s>
</file>

<file path=ppt/drawings/_rels/vmlDrawing9.vml.rels><?xml version="1.0" encoding="UTF-8" standalone="yes"?>
<Relationships xmlns="http://schemas.openxmlformats.org/package/2006/relationships"><Relationship Id="rId4" Type="http://schemas.openxmlformats.org/officeDocument/2006/relationships/image" Target="../media/image42.wmf"/><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7.xml"/></Relationships>
</file>

<file path=ppt/notesSlides/_rels/notesSlide1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8.xml"/></Relationships>
</file>

<file path=ppt/notesSlides/_rels/notesSlide1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0.xml"/></Relationships>
</file>

<file path=ppt/notesSlides/_rels/notesSlide1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1.xml"/></Relationships>
</file>

<file path=ppt/notesSlides/_rels/notesSlide1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2.xml"/></Relationships>
</file>

<file path=ppt/notesSlides/_rels/notesSlide1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_rels/notesSlide1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1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5.xml"/></Relationships>
</file>

<file path=ppt/notesSlides/_rels/notesSlide1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6.xml"/></Relationships>
</file>

<file path=ppt/notesSlides/_rels/notesSlide1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7.xml"/></Relationships>
</file>

<file path=ppt/notesSlides/_rels/notesSlide1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8.xml"/></Relationships>
</file>

<file path=ppt/notesSlides/_rels/notesSlide1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0.xml"/></Relationships>
</file>

<file path=ppt/notesSlides/_rels/notesSlide1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1.xml"/></Relationships>
</file>

<file path=ppt/notesSlides/_rels/notesSlide1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2.xml"/></Relationships>
</file>

<file path=ppt/notesSlides/_rels/notesSlide1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3.xml"/></Relationships>
</file>

<file path=ppt/notesSlides/_rels/notesSlide1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4.xml"/></Relationships>
</file>

<file path=ppt/notesSlides/_rels/notesSlide1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5.xml"/></Relationships>
</file>

<file path=ppt/notesSlides/_rels/notesSlide1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6.xml"/></Relationships>
</file>

<file path=ppt/notesSlides/_rels/notesSlide1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7.xml"/></Relationships>
</file>

<file path=ppt/notesSlides/_rels/notesSlide1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8.xml"/></Relationships>
</file>

<file path=ppt/notesSlides/_rels/notesSlide1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0.xml"/></Relationships>
</file>

<file path=ppt/notesSlides/_rels/notesSlide2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1.xml"/></Relationships>
</file>

<file path=ppt/notesSlides/_rels/notesSlide2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2.xml"/></Relationships>
</file>

<file path=ppt/notesSlides/_rels/notesSlide2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3.xml"/></Relationships>
</file>

<file path=ppt/notesSlides/_rels/notesSlide2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4.xml"/></Relationships>
</file>

<file path=ppt/notesSlides/_rels/notesSlide2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5.xml"/></Relationships>
</file>

<file path=ppt/notesSlides/_rels/notesSlide2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6.xml"/></Relationships>
</file>

<file path=ppt/notesSlides/_rels/notesSlide2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7.xml"/></Relationships>
</file>

<file path=ppt/notesSlides/_rels/notesSlide2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8.xml"/></Relationships>
</file>

<file path=ppt/notesSlides/_rels/notesSlide2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0.xml"/></Relationships>
</file>

<file path=ppt/notesSlides/_rels/notesSlide2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1.xml"/></Relationships>
</file>

<file path=ppt/notesSlides/_rels/notesSlide2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2.xml"/></Relationships>
</file>

<file path=ppt/notesSlides/_rels/notesSlide2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3.xml"/></Relationships>
</file>

<file path=ppt/notesSlides/_rels/notesSlide2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4.xml"/></Relationships>
</file>

<file path=ppt/notesSlides/_rels/notesSlide2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5.xml"/></Relationships>
</file>

<file path=ppt/notesSlides/_rels/notesSlide2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6.xml"/></Relationships>
</file>

<file path=ppt/notesSlides/_rels/notesSlide2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7.xml"/></Relationships>
</file>

<file path=ppt/notesSlides/_rels/notesSlide2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8.xml"/></Relationships>
</file>

<file path=ppt/notesSlides/_rels/notesSlide2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0.xml"/></Relationships>
</file>

<file path=ppt/notesSlides/_rels/notesSlide2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1.xml"/></Relationships>
</file>

<file path=ppt/notesSlides/_rels/notesSlide2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2.xml"/></Relationships>
</file>

<file path=ppt/notesSlides/_rels/notesSlide2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3.xml"/></Relationships>
</file>

<file path=ppt/notesSlides/_rels/notesSlide2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4.xml"/></Relationships>
</file>

<file path=ppt/notesSlides/_rels/notesSlide2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5.xml"/></Relationships>
</file>

<file path=ppt/notesSlides/_rels/notesSlide2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6.xml"/></Relationships>
</file>

<file path=ppt/notesSlides/_rels/notesSlide2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7.xml"/></Relationships>
</file>

<file path=ppt/notesSlides/_rels/notesSlide2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8.xml"/></Relationships>
</file>

<file path=ppt/notesSlides/_rels/notesSlide2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0.xml"/></Relationships>
</file>

<file path=ppt/notesSlides/_rels/notesSlide2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1.xml"/></Relationships>
</file>

<file path=ppt/notesSlides/_rels/notesSlide2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2.xml"/></Relationships>
</file>

<file path=ppt/notesSlides/_rels/notesSlide2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3.xml"/></Relationships>
</file>

<file path=ppt/notesSlides/_rels/notesSlide2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4.xml"/></Relationships>
</file>

<file path=ppt/notesSlides/_rels/notesSlide2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5.xml"/></Relationships>
</file>

<file path=ppt/notesSlides/_rels/notesSlide2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6.xml"/></Relationships>
</file>

<file path=ppt/notesSlides/_rels/notesSlide2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7.xml"/></Relationships>
</file>

<file path=ppt/notesSlides/_rels/notesSlide2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8.xml"/></Relationships>
</file>

<file path=ppt/notesSlides/_rels/notesSlide2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0.xml"/></Relationships>
</file>

<file path=ppt/notesSlides/_rels/notesSlide2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1.xml"/></Relationships>
</file>

<file path=ppt/notesSlides/_rels/notesSlide2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2.xml"/></Relationships>
</file>

<file path=ppt/notesSlides/_rels/notesSlide2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3.xml"/></Relationships>
</file>

<file path=ppt/notesSlides/_rels/notesSlide2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4.xml"/></Relationships>
</file>

<file path=ppt/notesSlides/_rels/notesSlide2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5.xml"/></Relationships>
</file>

<file path=ppt/notesSlides/_rels/notesSlide2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6.xml"/></Relationships>
</file>

<file path=ppt/notesSlides/_rels/notesSlide2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7.xml"/></Relationships>
</file>

<file path=ppt/notesSlides/_rels/notesSlide2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8.xml"/></Relationships>
</file>

<file path=ppt/notesSlides/_rels/notesSlide2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0.xml"/></Relationships>
</file>

<file path=ppt/notesSlides/_rels/notesSlide2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1.xml"/></Relationships>
</file>

<file path=ppt/notesSlides/_rels/notesSlide2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2.xml"/></Relationships>
</file>

<file path=ppt/notesSlides/_rels/notesSlide2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3.xml"/></Relationships>
</file>

<file path=ppt/notesSlides/_rels/notesSlide2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4.xml"/></Relationships>
</file>

<file path=ppt/notesSlides/_rels/notesSlide2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5.xml"/></Relationships>
</file>

<file path=ppt/notesSlides/_rels/notesSlide2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6.xml"/></Relationships>
</file>

<file path=ppt/notesSlides/_rels/notesSlide2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7.xml"/></Relationships>
</file>

<file path=ppt/notesSlides/_rels/notesSlide2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8.xml"/></Relationships>
</file>

<file path=ppt/notesSlides/_rels/notesSlide2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0.xml"/></Relationships>
</file>

<file path=ppt/notesSlides/_rels/notesSlide2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1.xml"/></Relationships>
</file>

<file path=ppt/notesSlides/_rels/notesSlide2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2.xml"/></Relationships>
</file>

<file path=ppt/notesSlides/_rels/notesSlide2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3.xml"/></Relationships>
</file>

<file path=ppt/notesSlides/_rels/notesSlide2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4.xml"/></Relationships>
</file>

<file path=ppt/notesSlides/_rels/notesSlide2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5.xml"/></Relationships>
</file>

<file path=ppt/notesSlides/_rels/notesSlide2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6.xml"/></Relationships>
</file>

<file path=ppt/notesSlides/_rels/notesSlide2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7.xml"/></Relationships>
</file>

<file path=ppt/notesSlides/_rels/notesSlide2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8.xml"/></Relationships>
</file>

<file path=ppt/notesSlides/_rels/notesSlide2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0.xml"/></Relationships>
</file>

<file path=ppt/notesSlides/_rels/notesSlide2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1.xml"/></Relationships>
</file>

<file path=ppt/notesSlides/_rels/notesSlide2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2.xml"/></Relationships>
</file>

<file path=ppt/notesSlides/_rels/notesSlide2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3.xml"/></Relationships>
</file>

<file path=ppt/notesSlides/_rels/notesSlide2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4.xml"/></Relationships>
</file>

<file path=ppt/notesSlides/_rels/notesSlide2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5.xml"/></Relationships>
</file>

<file path=ppt/notesSlides/_rels/notesSlide2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6.xml"/></Relationships>
</file>

<file path=ppt/notesSlides/_rels/notesSlide2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7.xml"/></Relationships>
</file>

<file path=ppt/notesSlides/_rels/notesSlide2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8.xml"/></Relationships>
</file>

<file path=ppt/notesSlides/_rels/notesSlide2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0.xml"/></Relationships>
</file>

<file path=ppt/notesSlides/_rels/notesSlide2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1.xml"/></Relationships>
</file>

<file path=ppt/notesSlides/_rels/notesSlide2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2.xml"/></Relationships>
</file>

<file path=ppt/notesSlides/_rels/notesSlide2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3.xml"/></Relationships>
</file>

<file path=ppt/notesSlides/_rels/notesSlide2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4.xml"/></Relationships>
</file>

<file path=ppt/notesSlides/_rels/notesSlide2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5.xml"/></Relationships>
</file>

<file path=ppt/notesSlides/_rels/notesSlide2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6.xml"/></Relationships>
</file>

<file path=ppt/notesSlides/_rels/notesSlide2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7.xml"/></Relationships>
</file>

<file path=ppt/notesSlides/_rels/notesSlide2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8.xml"/></Relationships>
</file>

<file path=ppt/notesSlides/_rels/notesSlide2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0.xml"/></Relationships>
</file>

<file path=ppt/notesSlides/_rels/notesSlide2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1.xml"/></Relationships>
</file>

<file path=ppt/notesSlides/_rels/notesSlide2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2.xml"/></Relationships>
</file>

<file path=ppt/notesSlides/_rels/notesSlide2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3.xml"/></Relationships>
</file>

<file path=ppt/notesSlides/_rels/notesSlide2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4.xml"/></Relationships>
</file>

<file path=ppt/notesSlides/_rels/notesSlide2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5.xml"/></Relationships>
</file>

<file path=ppt/notesSlides/_rels/notesSlide2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6.xml"/></Relationships>
</file>

<file path=ppt/notesSlides/_rels/notesSlide2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7.xml"/></Relationships>
</file>

<file path=ppt/notesSlides/_rels/notesSlide2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8.xml"/></Relationships>
</file>

<file path=ppt/notesSlides/_rels/notesSlide2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0.xml"/></Relationships>
</file>

<file path=ppt/notesSlides/_rels/notesSlide3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1.xml"/></Relationships>
</file>

<file path=ppt/notesSlides/_rels/notesSlide3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2.xml"/></Relationships>
</file>

<file path=ppt/notesSlides/_rels/notesSlide3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3.xml"/></Relationships>
</file>

<file path=ppt/notesSlides/_rels/notesSlide3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4.xml"/></Relationships>
</file>

<file path=ppt/notesSlides/_rels/notesSlide3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5.xml"/></Relationships>
</file>

<file path=ppt/notesSlides/_rels/notesSlide3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6.xml"/></Relationships>
</file>

<file path=ppt/notesSlides/_rels/notesSlide3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7.xml"/></Relationships>
</file>

<file path=ppt/notesSlides/_rels/notesSlide3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8.xml"/></Relationships>
</file>

<file path=ppt/notesSlides/_rels/notesSlide3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0.xml"/></Relationships>
</file>

<file path=ppt/notesSlides/_rels/notesSlide3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1.xml"/></Relationships>
</file>

<file path=ppt/notesSlides/_rels/notesSlide3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2.xml"/></Relationships>
</file>

<file path=ppt/notesSlides/_rels/notesSlide3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3.xml"/></Relationships>
</file>

<file path=ppt/notesSlides/_rels/notesSlide3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4.xml"/></Relationships>
</file>

<file path=ppt/notesSlides/_rels/notesSlide3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5.xml"/></Relationships>
</file>

<file path=ppt/notesSlides/_rels/notesSlide3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6.xml"/></Relationships>
</file>

<file path=ppt/notesSlides/_rels/notesSlide3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7.xml"/></Relationships>
</file>

<file path=ppt/notesSlides/_rels/notesSlide3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8.xml"/></Relationships>
</file>

<file path=ppt/notesSlides/_rels/notesSlide3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0.xml"/></Relationships>
</file>

<file path=ppt/notesSlides/_rels/notesSlide3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1.xml"/></Relationships>
</file>

<file path=ppt/notesSlides/_rels/notesSlide3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2.xml"/></Relationships>
</file>

<file path=ppt/notesSlides/_rels/notesSlide3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3.xml"/></Relationships>
</file>

<file path=ppt/notesSlides/_rels/notesSlide3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4.xml"/></Relationships>
</file>

<file path=ppt/notesSlides/_rels/notesSlide3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5.xml"/></Relationships>
</file>

<file path=ppt/notesSlides/_rels/notesSlide3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6.xml"/></Relationships>
</file>

<file path=ppt/notesSlides/_rels/notesSlide3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7.xml"/></Relationships>
</file>

<file path=ppt/notesSlides/_rels/notesSlide3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8.xml"/></Relationships>
</file>

<file path=ppt/notesSlides/_rels/notesSlide3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0.xml"/></Relationships>
</file>

<file path=ppt/notesSlides/_rels/notesSlide3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1.xml"/></Relationships>
</file>

<file path=ppt/notesSlides/_rels/notesSlide3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2.xml"/></Relationships>
</file>

<file path=ppt/notesSlides/_rels/notesSlide3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3.xml"/></Relationships>
</file>

<file path=ppt/notesSlides/_rels/notesSlide3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4.xml"/></Relationships>
</file>

<file path=ppt/notesSlides/_rels/notesSlide3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5.xml"/></Relationships>
</file>

<file path=ppt/notesSlides/_rels/notesSlide3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6.xml"/></Relationships>
</file>

<file path=ppt/notesSlides/_rels/notesSlide3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7.xml"/></Relationships>
</file>

<file path=ppt/notesSlides/_rels/notesSlide3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8.xml"/></Relationships>
</file>

<file path=ppt/notesSlides/_rels/notesSlide3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0.xml"/></Relationships>
</file>

<file path=ppt/notesSlides/_rels/notesSlide3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1.xml"/></Relationships>
</file>

<file path=ppt/notesSlides/_rels/notesSlide3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2.xml"/></Relationships>
</file>

<file path=ppt/notesSlides/_rels/notesSlide3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3.xml"/></Relationships>
</file>

<file path=ppt/notesSlides/_rels/notesSlide3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4.xml"/></Relationships>
</file>

<file path=ppt/notesSlides/_rels/notesSlide3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5.xml"/></Relationships>
</file>

<file path=ppt/notesSlides/_rels/notesSlide3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6.xml"/></Relationships>
</file>

<file path=ppt/notesSlides/_rels/notesSlide3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7.xml"/></Relationships>
</file>

<file path=ppt/notesSlides/_rels/notesSlide3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8.xml"/></Relationships>
</file>

<file path=ppt/notesSlides/_rels/notesSlide3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0.xml"/></Relationships>
</file>

<file path=ppt/notesSlides/_rels/notesSlide3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1.xml"/></Relationships>
</file>

<file path=ppt/notesSlides/_rels/notesSlide3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2.xml"/></Relationships>
</file>

<file path=ppt/notesSlides/_rels/notesSlide3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3.xml"/></Relationships>
</file>

<file path=ppt/notesSlides/_rels/notesSlide3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4.xml"/></Relationships>
</file>

<file path=ppt/notesSlides/_rels/notesSlide3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53Bppt模板1-04"/>
          <p:cNvPicPr>
            <a:picLocks noChangeAspect="1"/>
          </p:cNvPicPr>
          <p:nvPr/>
        </p:nvPicPr>
        <p:blipFill>
          <a:blip r:embed="rId2" cstate="print"/>
          <a:stretch>
            <a:fillRect/>
          </a:stretch>
        </p:blipFill>
        <p:spPr>
          <a:xfrm>
            <a:off x="-102235" y="-5700"/>
            <a:ext cx="9360535" cy="6844972"/>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 Target="../slides/slide284.xml"/><Relationship Id="rId6" Type="http://schemas.openxmlformats.org/officeDocument/2006/relationships/slide" Target="../slides/slide2.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823200" y="-969076"/>
            <a:ext cx="928688" cy="962742"/>
            <a:chOff x="7893906" y="683558"/>
            <a:chExt cx="928694" cy="965862"/>
          </a:xfrm>
        </p:grpSpPr>
        <p:sp>
          <p:nvSpPr>
            <p:cNvPr id="15" name="圆角矩形 14"/>
            <p:cNvSpPr/>
            <p:nvPr/>
          </p:nvSpPr>
          <p:spPr>
            <a:xfrm>
              <a:off x="7898669" y="683558"/>
              <a:ext cx="889006" cy="965862"/>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93906" y="1072762"/>
              <a:ext cx="928694" cy="52232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6" action="ppaction://hlinksldjump"/>
                </a:rPr>
                <a:t>五年高考</a:t>
              </a:r>
              <a:endPar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7" action="ppaction://hlinksldjump"/>
                </a:rPr>
                <a:t>三年模拟</a:t>
              </a:r>
              <a:endParaRPr kumimoji="0" lang="zh-CN" altLang="en-US" sz="1400" b="1" i="0" u="none" strike="noStrike" kern="1200" cap="none" spc="0" normalizeH="0" baseline="0" noProof="0" dirty="0">
                <a:ln>
                  <a:noFill/>
                </a:ln>
                <a:solidFill>
                  <a:srgbClr val="7030A0"/>
                </a:solidFill>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713346" y="-633"/>
            <a:ext cx="1461135" cy="815164"/>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endPar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image" Target="../media/image17.jpeg"/></Relationships>
</file>

<file path=ppt/slides/_rels/slide10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21.wmf"/><Relationship Id="rId7" Type="http://schemas.openxmlformats.org/officeDocument/2006/relationships/oleObject" Target="../embeddings/oleObject16.bin"/><Relationship Id="rId6" Type="http://schemas.openxmlformats.org/officeDocument/2006/relationships/image" Target="../media/image20.wmf"/><Relationship Id="rId5" Type="http://schemas.openxmlformats.org/officeDocument/2006/relationships/oleObject" Target="../embeddings/oleObject15.bin"/><Relationship Id="rId4" Type="http://schemas.openxmlformats.org/officeDocument/2006/relationships/image" Target="../media/image19.wmf"/><Relationship Id="rId3" Type="http://schemas.openxmlformats.org/officeDocument/2006/relationships/oleObject" Target="../embeddings/oleObject14.bin"/><Relationship Id="rId2" Type="http://schemas.openxmlformats.org/officeDocument/2006/relationships/image" Target="../media/image18.wmf"/><Relationship Id="rId11" Type="http://schemas.openxmlformats.org/officeDocument/2006/relationships/notesSlide" Target="../notesSlides/notesSlide108.xml"/><Relationship Id="rId10" Type="http://schemas.openxmlformats.org/officeDocument/2006/relationships/vmlDrawing" Target="../drawings/vmlDrawing4.vml"/><Relationship Id="rId1" Type="http://schemas.openxmlformats.org/officeDocument/2006/relationships/oleObject" Target="../embeddings/oleObject13.bin"/></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9" Type="http://schemas.openxmlformats.org/officeDocument/2006/relationships/vmlDrawing" Target="../drawings/vmlDrawing5.vml"/><Relationship Id="rId8" Type="http://schemas.openxmlformats.org/officeDocument/2006/relationships/slideLayout" Target="../slideLayouts/slideLayout4.xml"/><Relationship Id="rId7" Type="http://schemas.openxmlformats.org/officeDocument/2006/relationships/image" Target="../media/image25.wmf"/><Relationship Id="rId6" Type="http://schemas.openxmlformats.org/officeDocument/2006/relationships/oleObject" Target="../embeddings/oleObject19.bin"/><Relationship Id="rId5" Type="http://schemas.openxmlformats.org/officeDocument/2006/relationships/image" Target="../media/image24.wmf"/><Relationship Id="rId4" Type="http://schemas.openxmlformats.org/officeDocument/2006/relationships/oleObject" Target="../embeddings/oleObject18.bin"/><Relationship Id="rId3" Type="http://schemas.openxmlformats.org/officeDocument/2006/relationships/image" Target="../media/image23.wmf"/><Relationship Id="rId2" Type="http://schemas.openxmlformats.org/officeDocument/2006/relationships/oleObject" Target="../embeddings/oleObject17.bin"/><Relationship Id="rId10" Type="http://schemas.openxmlformats.org/officeDocument/2006/relationships/notesSlide" Target="../notesSlides/notesSlide115.xml"/><Relationship Id="rId1" Type="http://schemas.openxmlformats.org/officeDocument/2006/relationships/image" Target="../media/image22.jpeg"/></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29.wmf"/><Relationship Id="rId7" Type="http://schemas.openxmlformats.org/officeDocument/2006/relationships/oleObject" Target="../embeddings/oleObject23.bin"/><Relationship Id="rId6" Type="http://schemas.openxmlformats.org/officeDocument/2006/relationships/image" Target="../media/image28.wmf"/><Relationship Id="rId5" Type="http://schemas.openxmlformats.org/officeDocument/2006/relationships/oleObject" Target="../embeddings/oleObject22.bin"/><Relationship Id="rId4" Type="http://schemas.openxmlformats.org/officeDocument/2006/relationships/image" Target="../media/image27.wmf"/><Relationship Id="rId3" Type="http://schemas.openxmlformats.org/officeDocument/2006/relationships/oleObject" Target="../embeddings/oleObject21.bin"/><Relationship Id="rId2" Type="http://schemas.openxmlformats.org/officeDocument/2006/relationships/image" Target="../media/image26.wmf"/><Relationship Id="rId11" Type="http://schemas.openxmlformats.org/officeDocument/2006/relationships/notesSlide" Target="../notesSlides/notesSlide148.xml"/><Relationship Id="rId10" Type="http://schemas.openxmlformats.org/officeDocument/2006/relationships/vmlDrawing" Target="../drawings/vmlDrawing6.vml"/><Relationship Id="rId1" Type="http://schemas.openxmlformats.org/officeDocument/2006/relationships/oleObject" Target="../embeddings/oleObject20.bin"/></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33.wmf"/><Relationship Id="rId7" Type="http://schemas.openxmlformats.org/officeDocument/2006/relationships/oleObject" Target="../embeddings/oleObject27.bin"/><Relationship Id="rId6" Type="http://schemas.openxmlformats.org/officeDocument/2006/relationships/image" Target="../media/image32.wmf"/><Relationship Id="rId5" Type="http://schemas.openxmlformats.org/officeDocument/2006/relationships/oleObject" Target="../embeddings/oleObject26.bin"/><Relationship Id="rId4" Type="http://schemas.openxmlformats.org/officeDocument/2006/relationships/image" Target="../media/image31.wmf"/><Relationship Id="rId3" Type="http://schemas.openxmlformats.org/officeDocument/2006/relationships/oleObject" Target="../embeddings/oleObject25.bin"/><Relationship Id="rId2" Type="http://schemas.openxmlformats.org/officeDocument/2006/relationships/image" Target="../media/image30.wmf"/><Relationship Id="rId11" Type="http://schemas.openxmlformats.org/officeDocument/2006/relationships/notesSlide" Target="../notesSlides/notesSlide165.xml"/><Relationship Id="rId10" Type="http://schemas.openxmlformats.org/officeDocument/2006/relationships/vmlDrawing" Target="../drawings/vmlDrawing7.vml"/><Relationship Id="rId1" Type="http://schemas.openxmlformats.org/officeDocument/2006/relationships/oleObject" Target="../embeddings/oleObject24.bin"/></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37.wmf"/><Relationship Id="rId7" Type="http://schemas.openxmlformats.org/officeDocument/2006/relationships/oleObject" Target="../embeddings/oleObject31.bin"/><Relationship Id="rId6" Type="http://schemas.openxmlformats.org/officeDocument/2006/relationships/image" Target="../media/image36.wmf"/><Relationship Id="rId5" Type="http://schemas.openxmlformats.org/officeDocument/2006/relationships/oleObject" Target="../embeddings/oleObject30.bin"/><Relationship Id="rId4" Type="http://schemas.openxmlformats.org/officeDocument/2006/relationships/image" Target="../media/image35.wmf"/><Relationship Id="rId3" Type="http://schemas.openxmlformats.org/officeDocument/2006/relationships/oleObject" Target="../embeddings/oleObject29.bin"/><Relationship Id="rId2" Type="http://schemas.openxmlformats.org/officeDocument/2006/relationships/image" Target="../media/image34.wmf"/><Relationship Id="rId11" Type="http://schemas.openxmlformats.org/officeDocument/2006/relationships/notesSlide" Target="../notesSlides/notesSlide175.xml"/><Relationship Id="rId10" Type="http://schemas.openxmlformats.org/officeDocument/2006/relationships/vmlDrawing" Target="../drawings/vmlDrawing8.vml"/><Relationship Id="rId1" Type="http://schemas.openxmlformats.org/officeDocument/2006/relationships/oleObject" Target="../embeddings/oleObject28.bin"/></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4.xml"/><Relationship Id="rId1" Type="http://schemas.openxmlformats.org/officeDocument/2006/relationships/image" Target="../media/image38.jpeg"/></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42.wmf"/><Relationship Id="rId7" Type="http://schemas.openxmlformats.org/officeDocument/2006/relationships/oleObject" Target="../embeddings/oleObject35.bin"/><Relationship Id="rId6" Type="http://schemas.openxmlformats.org/officeDocument/2006/relationships/image" Target="../media/image41.wmf"/><Relationship Id="rId5" Type="http://schemas.openxmlformats.org/officeDocument/2006/relationships/oleObject" Target="../embeddings/oleObject34.bin"/><Relationship Id="rId4" Type="http://schemas.openxmlformats.org/officeDocument/2006/relationships/image" Target="../media/image40.wmf"/><Relationship Id="rId3" Type="http://schemas.openxmlformats.org/officeDocument/2006/relationships/oleObject" Target="../embeddings/oleObject33.bin"/><Relationship Id="rId2" Type="http://schemas.openxmlformats.org/officeDocument/2006/relationships/image" Target="../media/image39.wmf"/><Relationship Id="rId11" Type="http://schemas.openxmlformats.org/officeDocument/2006/relationships/notesSlide" Target="../notesSlides/notesSlide188.xml"/><Relationship Id="rId10" Type="http://schemas.openxmlformats.org/officeDocument/2006/relationships/vmlDrawing" Target="../drawings/vmlDrawing9.vml"/><Relationship Id="rId1" Type="http://schemas.openxmlformats.org/officeDocument/2006/relationships/oleObject" Target="../embeddings/oleObject32.bin"/></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4.xml"/></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206.xml"/><Relationship Id="rId2" Type="http://schemas.openxmlformats.org/officeDocument/2006/relationships/slideLayout" Target="../slideLayouts/slideLayout4.xml"/><Relationship Id="rId1" Type="http://schemas.openxmlformats.org/officeDocument/2006/relationships/image" Target="../media/image43.jpeg"/></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47.wmf"/><Relationship Id="rId7" Type="http://schemas.openxmlformats.org/officeDocument/2006/relationships/oleObject" Target="../embeddings/oleObject39.bin"/><Relationship Id="rId6" Type="http://schemas.openxmlformats.org/officeDocument/2006/relationships/image" Target="../media/image46.wmf"/><Relationship Id="rId5" Type="http://schemas.openxmlformats.org/officeDocument/2006/relationships/oleObject" Target="../embeddings/oleObject38.bin"/><Relationship Id="rId4" Type="http://schemas.openxmlformats.org/officeDocument/2006/relationships/image" Target="../media/image45.wmf"/><Relationship Id="rId3" Type="http://schemas.openxmlformats.org/officeDocument/2006/relationships/oleObject" Target="../embeddings/oleObject37.bin"/><Relationship Id="rId2" Type="http://schemas.openxmlformats.org/officeDocument/2006/relationships/image" Target="../media/image44.wmf"/><Relationship Id="rId11" Type="http://schemas.openxmlformats.org/officeDocument/2006/relationships/notesSlide" Target="../notesSlides/notesSlide215.xml"/><Relationship Id="rId10" Type="http://schemas.openxmlformats.org/officeDocument/2006/relationships/vmlDrawing" Target="../drawings/vmlDrawing10.vml"/><Relationship Id="rId1" Type="http://schemas.openxmlformats.org/officeDocument/2006/relationships/oleObject" Target="../embeddings/oleObject36.bin"/></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4.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4.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51.wmf"/><Relationship Id="rId7" Type="http://schemas.openxmlformats.org/officeDocument/2006/relationships/oleObject" Target="../embeddings/oleObject43.bin"/><Relationship Id="rId6" Type="http://schemas.openxmlformats.org/officeDocument/2006/relationships/image" Target="../media/image50.wmf"/><Relationship Id="rId5" Type="http://schemas.openxmlformats.org/officeDocument/2006/relationships/oleObject" Target="../embeddings/oleObject42.bin"/><Relationship Id="rId4" Type="http://schemas.openxmlformats.org/officeDocument/2006/relationships/image" Target="../media/image49.wmf"/><Relationship Id="rId3" Type="http://schemas.openxmlformats.org/officeDocument/2006/relationships/oleObject" Target="../embeddings/oleObject41.bin"/><Relationship Id="rId2" Type="http://schemas.openxmlformats.org/officeDocument/2006/relationships/image" Target="../media/image48.wmf"/><Relationship Id="rId11" Type="http://schemas.openxmlformats.org/officeDocument/2006/relationships/notesSlide" Target="../notesSlides/notesSlide222.xml"/><Relationship Id="rId10" Type="http://schemas.openxmlformats.org/officeDocument/2006/relationships/vmlDrawing" Target="../drawings/vmlDrawing11.vml"/><Relationship Id="rId1" Type="http://schemas.openxmlformats.org/officeDocument/2006/relationships/oleObject" Target="../embeddings/oleObject40.bin"/></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4.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4.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4.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4.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4.xml"/></Relationships>
</file>

<file path=ppt/slides/_rels/slide229.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55.wmf"/><Relationship Id="rId7" Type="http://schemas.openxmlformats.org/officeDocument/2006/relationships/oleObject" Target="../embeddings/oleObject47.bin"/><Relationship Id="rId6" Type="http://schemas.openxmlformats.org/officeDocument/2006/relationships/image" Target="../media/image54.wmf"/><Relationship Id="rId5" Type="http://schemas.openxmlformats.org/officeDocument/2006/relationships/oleObject" Target="../embeddings/oleObject46.bin"/><Relationship Id="rId4" Type="http://schemas.openxmlformats.org/officeDocument/2006/relationships/image" Target="../media/image53.wmf"/><Relationship Id="rId3" Type="http://schemas.openxmlformats.org/officeDocument/2006/relationships/oleObject" Target="../embeddings/oleObject45.bin"/><Relationship Id="rId2" Type="http://schemas.openxmlformats.org/officeDocument/2006/relationships/image" Target="../media/image52.wmf"/><Relationship Id="rId11" Type="http://schemas.openxmlformats.org/officeDocument/2006/relationships/notesSlide" Target="../notesSlides/notesSlide229.xml"/><Relationship Id="rId10" Type="http://schemas.openxmlformats.org/officeDocument/2006/relationships/vmlDrawing" Target="../drawings/vmlDrawing12.vml"/><Relationship Id="rId1" Type="http://schemas.openxmlformats.org/officeDocument/2006/relationships/oleObject" Target="../embeddings/oleObject44.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4.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3" Type="http://schemas.openxmlformats.org/officeDocument/2006/relationships/notesSlide" Target="../notesSlides/notesSlide235.xml"/><Relationship Id="rId2" Type="http://schemas.openxmlformats.org/officeDocument/2006/relationships/slideLayout" Target="../slideLayouts/slideLayout4.xml"/><Relationship Id="rId1" Type="http://schemas.openxmlformats.org/officeDocument/2006/relationships/image" Target="../media/image56.jpeg"/></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3" Type="http://schemas.openxmlformats.org/officeDocument/2006/relationships/notesSlide" Target="../notesSlides/notesSlide237.xml"/><Relationship Id="rId2" Type="http://schemas.openxmlformats.org/officeDocument/2006/relationships/slideLayout" Target="../slideLayouts/slideLayout4.xml"/><Relationship Id="rId1" Type="http://schemas.openxmlformats.org/officeDocument/2006/relationships/image" Target="../media/image57.jpeg"/></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4.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4.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4.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4.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4.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4.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4.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61.wmf"/><Relationship Id="rId7" Type="http://schemas.openxmlformats.org/officeDocument/2006/relationships/oleObject" Target="../embeddings/oleObject51.bin"/><Relationship Id="rId6" Type="http://schemas.openxmlformats.org/officeDocument/2006/relationships/image" Target="../media/image60.wmf"/><Relationship Id="rId5" Type="http://schemas.openxmlformats.org/officeDocument/2006/relationships/oleObject" Target="../embeddings/oleObject50.bin"/><Relationship Id="rId4" Type="http://schemas.openxmlformats.org/officeDocument/2006/relationships/image" Target="../media/image59.wmf"/><Relationship Id="rId3" Type="http://schemas.openxmlformats.org/officeDocument/2006/relationships/oleObject" Target="../embeddings/oleObject49.bin"/><Relationship Id="rId2" Type="http://schemas.openxmlformats.org/officeDocument/2006/relationships/image" Target="../media/image58.wmf"/><Relationship Id="rId11" Type="http://schemas.openxmlformats.org/officeDocument/2006/relationships/notesSlide" Target="../notesSlides/notesSlide248.xml"/><Relationship Id="rId10" Type="http://schemas.openxmlformats.org/officeDocument/2006/relationships/vmlDrawing" Target="../drawings/vmlDrawing13.vml"/><Relationship Id="rId1" Type="http://schemas.openxmlformats.org/officeDocument/2006/relationships/oleObject" Target="../embeddings/oleObject48.bin"/></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4.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4.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4.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4.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4.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4.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4.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4.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4.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4.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4.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4.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64.xml"/><Relationship Id="rId1" Type="http://schemas.openxmlformats.org/officeDocument/2006/relationships/slideLayout" Target="../slideLayouts/slideLayout4.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4.xml"/></Relationships>
</file>

<file path=ppt/slides/_rels/slide26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65.wmf"/><Relationship Id="rId7" Type="http://schemas.openxmlformats.org/officeDocument/2006/relationships/oleObject" Target="../embeddings/oleObject55.bin"/><Relationship Id="rId6" Type="http://schemas.openxmlformats.org/officeDocument/2006/relationships/image" Target="../media/image64.wmf"/><Relationship Id="rId5" Type="http://schemas.openxmlformats.org/officeDocument/2006/relationships/oleObject" Target="../embeddings/oleObject54.bin"/><Relationship Id="rId4" Type="http://schemas.openxmlformats.org/officeDocument/2006/relationships/image" Target="../media/image63.wmf"/><Relationship Id="rId3" Type="http://schemas.openxmlformats.org/officeDocument/2006/relationships/oleObject" Target="../embeddings/oleObject53.bin"/><Relationship Id="rId2" Type="http://schemas.openxmlformats.org/officeDocument/2006/relationships/image" Target="../media/image62.wmf"/><Relationship Id="rId11" Type="http://schemas.openxmlformats.org/officeDocument/2006/relationships/notesSlide" Target="../notesSlides/notesSlide266.xml"/><Relationship Id="rId10" Type="http://schemas.openxmlformats.org/officeDocument/2006/relationships/vmlDrawing" Target="../drawings/vmlDrawing14.vml"/><Relationship Id="rId1" Type="http://schemas.openxmlformats.org/officeDocument/2006/relationships/oleObject" Target="../embeddings/oleObject52.bin"/></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4.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4.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4.xml"/></Relationships>
</file>

<file path=ppt/slides/_rels/slide271.xml.rels><?xml version="1.0" encoding="UTF-8" standalone="yes"?>
<Relationships xmlns="http://schemas.openxmlformats.org/package/2006/relationships"><Relationship Id="rId3" Type="http://schemas.openxmlformats.org/officeDocument/2006/relationships/notesSlide" Target="../notesSlides/notesSlide271.xml"/><Relationship Id="rId2" Type="http://schemas.openxmlformats.org/officeDocument/2006/relationships/slideLayout" Target="../slideLayouts/slideLayout4.xml"/><Relationship Id="rId1" Type="http://schemas.openxmlformats.org/officeDocument/2006/relationships/image" Target="../media/image66.jpeg"/></Relationships>
</file>

<file path=ppt/slides/_rels/slide272.xml.rels><?xml version="1.0" encoding="UTF-8" standalone="yes"?>
<Relationships xmlns="http://schemas.openxmlformats.org/package/2006/relationships"><Relationship Id="rId5" Type="http://schemas.openxmlformats.org/officeDocument/2006/relationships/notesSlide" Target="../notesSlides/notesSlide272.xml"/><Relationship Id="rId4" Type="http://schemas.openxmlformats.org/officeDocument/2006/relationships/slideLayout" Target="../slideLayouts/slideLayout4.xml"/><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image" Target="../media/image66.jpeg"/></Relationships>
</file>

<file path=ppt/slides/_rels/slide273.xml.rels><?xml version="1.0" encoding="UTF-8" standalone="yes"?>
<Relationships xmlns="http://schemas.openxmlformats.org/package/2006/relationships"><Relationship Id="rId9" Type="http://schemas.openxmlformats.org/officeDocument/2006/relationships/notesSlide" Target="../notesSlides/notesSlide273.xml"/><Relationship Id="rId8" Type="http://schemas.openxmlformats.org/officeDocument/2006/relationships/vmlDrawing" Target="../drawings/vmlDrawing15.vml"/><Relationship Id="rId7" Type="http://schemas.openxmlformats.org/officeDocument/2006/relationships/slideLayout" Target="../slideLayouts/slideLayout4.xml"/><Relationship Id="rId6" Type="http://schemas.openxmlformats.org/officeDocument/2006/relationships/image" Target="../media/image71.wmf"/><Relationship Id="rId5" Type="http://schemas.openxmlformats.org/officeDocument/2006/relationships/oleObject" Target="../embeddings/oleObject57.bin"/><Relationship Id="rId4" Type="http://schemas.openxmlformats.org/officeDocument/2006/relationships/image" Target="../media/image70.wmf"/><Relationship Id="rId3" Type="http://schemas.openxmlformats.org/officeDocument/2006/relationships/oleObject" Target="../embeddings/oleObject56.bin"/><Relationship Id="rId2" Type="http://schemas.openxmlformats.org/officeDocument/2006/relationships/image" Target="../media/image67.jpeg"/><Relationship Id="rId1" Type="http://schemas.openxmlformats.org/officeDocument/2006/relationships/image" Target="../media/image69.jpeg"/></Relationships>
</file>

<file path=ppt/slides/_rels/slide274.xml.rels><?xml version="1.0" encoding="UTF-8" standalone="yes"?>
<Relationships xmlns="http://schemas.openxmlformats.org/package/2006/relationships"><Relationship Id="rId4" Type="http://schemas.openxmlformats.org/officeDocument/2006/relationships/notesSlide" Target="../notesSlides/notesSlide274.xml"/><Relationship Id="rId3" Type="http://schemas.openxmlformats.org/officeDocument/2006/relationships/slideLayout" Target="../slideLayouts/slideLayout4.xml"/><Relationship Id="rId2" Type="http://schemas.openxmlformats.org/officeDocument/2006/relationships/image" Target="../media/image66.jpeg"/><Relationship Id="rId1" Type="http://schemas.openxmlformats.org/officeDocument/2006/relationships/image" Target="../media/image67.jpeg"/></Relationships>
</file>

<file path=ppt/slides/_rels/slide275.xml.rels><?xml version="1.0" encoding="UTF-8" standalone="yes"?>
<Relationships xmlns="http://schemas.openxmlformats.org/package/2006/relationships"><Relationship Id="rId3" Type="http://schemas.openxmlformats.org/officeDocument/2006/relationships/notesSlide" Target="../notesSlides/notesSlide275.xml"/><Relationship Id="rId2" Type="http://schemas.openxmlformats.org/officeDocument/2006/relationships/slideLayout" Target="../slideLayouts/slideLayout4.xml"/><Relationship Id="rId1" Type="http://schemas.openxmlformats.org/officeDocument/2006/relationships/image" Target="../media/image66.jpeg"/></Relationships>
</file>

<file path=ppt/slides/_rels/slide276.xml.rels><?xml version="1.0" encoding="UTF-8" standalone="yes"?>
<Relationships xmlns="http://schemas.openxmlformats.org/package/2006/relationships"><Relationship Id="rId3" Type="http://schemas.openxmlformats.org/officeDocument/2006/relationships/notesSlide" Target="../notesSlides/notesSlide276.xml"/><Relationship Id="rId2" Type="http://schemas.openxmlformats.org/officeDocument/2006/relationships/slideLayout" Target="../slideLayouts/slideLayout4.xml"/><Relationship Id="rId1" Type="http://schemas.openxmlformats.org/officeDocument/2006/relationships/image" Target="../media/image66.jpeg"/></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4.xml"/></Relationships>
</file>

<file path=ppt/slides/_rels/slide278.xml.rels><?xml version="1.0" encoding="UTF-8" standalone="yes"?>
<Relationships xmlns="http://schemas.openxmlformats.org/package/2006/relationships"><Relationship Id="rId5" Type="http://schemas.openxmlformats.org/officeDocument/2006/relationships/notesSlide" Target="../notesSlides/notesSlide278.xml"/><Relationship Id="rId4" Type="http://schemas.openxmlformats.org/officeDocument/2006/relationships/vmlDrawing" Target="../drawings/vmlDrawing16.vml"/><Relationship Id="rId3" Type="http://schemas.openxmlformats.org/officeDocument/2006/relationships/slideLayout" Target="../slideLayouts/slideLayout4.xml"/><Relationship Id="rId2" Type="http://schemas.openxmlformats.org/officeDocument/2006/relationships/image" Target="../media/image72.wmf"/><Relationship Id="rId1" Type="http://schemas.openxmlformats.org/officeDocument/2006/relationships/oleObject" Target="../embeddings/oleObject58.bin"/></Relationships>
</file>

<file path=ppt/slides/_rels/slide279.xml.rels><?xml version="1.0" encoding="UTF-8" standalone="yes"?>
<Relationships xmlns="http://schemas.openxmlformats.org/package/2006/relationships"><Relationship Id="rId9" Type="http://schemas.openxmlformats.org/officeDocument/2006/relationships/notesSlide" Target="../notesSlides/notesSlide279.xml"/><Relationship Id="rId8" Type="http://schemas.openxmlformats.org/officeDocument/2006/relationships/vmlDrawing" Target="../drawings/vmlDrawing17.vml"/><Relationship Id="rId7" Type="http://schemas.openxmlformats.org/officeDocument/2006/relationships/slideLayout" Target="../slideLayouts/slideLayout4.xml"/><Relationship Id="rId6" Type="http://schemas.openxmlformats.org/officeDocument/2006/relationships/image" Target="../media/image75.wmf"/><Relationship Id="rId5" Type="http://schemas.openxmlformats.org/officeDocument/2006/relationships/oleObject" Target="../embeddings/oleObject61.bin"/><Relationship Id="rId4" Type="http://schemas.openxmlformats.org/officeDocument/2006/relationships/image" Target="../media/image74.wmf"/><Relationship Id="rId3" Type="http://schemas.openxmlformats.org/officeDocument/2006/relationships/oleObject" Target="../embeddings/oleObject60.bin"/><Relationship Id="rId2" Type="http://schemas.openxmlformats.org/officeDocument/2006/relationships/image" Target="../media/image73.wmf"/><Relationship Id="rId1" Type="http://schemas.openxmlformats.org/officeDocument/2006/relationships/oleObject" Target="../embeddings/oleObject59.bin"/></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4.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4.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4.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4.xml"/></Relationships>
</file>

<file path=ppt/slides/_rels/slide284.xml.rels><?xml version="1.0" encoding="UTF-8" standalone="yes"?>
<Relationships xmlns="http://schemas.openxmlformats.org/package/2006/relationships"><Relationship Id="rId3" Type="http://schemas.openxmlformats.org/officeDocument/2006/relationships/notesSlide" Target="../notesSlides/notesSlide284.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285.xml"/><Relationship Id="rId1" Type="http://schemas.openxmlformats.org/officeDocument/2006/relationships/slideLayout" Target="../slideLayouts/slideLayout4.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86.xml"/><Relationship Id="rId1" Type="http://schemas.openxmlformats.org/officeDocument/2006/relationships/slideLayout" Target="../slideLayouts/slideLayout4.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287.xml"/><Relationship Id="rId1" Type="http://schemas.openxmlformats.org/officeDocument/2006/relationships/slideLayout" Target="../slideLayouts/slideLayout4.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4.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290.xml.rels><?xml version="1.0" encoding="UTF-8" standalone="yes"?>
<Relationships xmlns="http://schemas.openxmlformats.org/package/2006/relationships"><Relationship Id="rId3" Type="http://schemas.openxmlformats.org/officeDocument/2006/relationships/notesSlide" Target="../notesSlides/notesSlide290.xml"/><Relationship Id="rId2" Type="http://schemas.openxmlformats.org/officeDocument/2006/relationships/slideLayout" Target="../slideLayouts/slideLayout4.xml"/><Relationship Id="rId1" Type="http://schemas.openxmlformats.org/officeDocument/2006/relationships/image" Target="../media/image76.jpeg"/></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4.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4.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4.xml"/></Relationships>
</file>

<file path=ppt/slides/_rels/slide294.xml.rels><?xml version="1.0" encoding="UTF-8" standalone="yes"?>
<Relationships xmlns="http://schemas.openxmlformats.org/package/2006/relationships"><Relationship Id="rId3" Type="http://schemas.openxmlformats.org/officeDocument/2006/relationships/notesSlide" Target="../notesSlides/notesSlide294.xml"/><Relationship Id="rId2" Type="http://schemas.openxmlformats.org/officeDocument/2006/relationships/slideLayout" Target="../slideLayouts/slideLayout4.xml"/><Relationship Id="rId1" Type="http://schemas.openxmlformats.org/officeDocument/2006/relationships/image" Target="../media/image76.jpeg"/></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295.xml"/><Relationship Id="rId1" Type="http://schemas.openxmlformats.org/officeDocument/2006/relationships/slideLayout" Target="../slideLayouts/slideLayout4.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296.xml"/><Relationship Id="rId1" Type="http://schemas.openxmlformats.org/officeDocument/2006/relationships/slideLayout" Target="../slideLayouts/slideLayout4.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297.xml"/><Relationship Id="rId1" Type="http://schemas.openxmlformats.org/officeDocument/2006/relationships/slideLayout" Target="../slideLayouts/slideLayout4.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98.xml"/><Relationship Id="rId1" Type="http://schemas.openxmlformats.org/officeDocument/2006/relationships/slideLayout" Target="../slideLayouts/slideLayout4.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29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00.xml.rels><?xml version="1.0" encoding="UTF-8" standalone="yes"?>
<Relationships xmlns="http://schemas.openxmlformats.org/package/2006/relationships"><Relationship Id="rId2" Type="http://schemas.openxmlformats.org/officeDocument/2006/relationships/notesSlide" Target="../notesSlides/notesSlide300.xml"/><Relationship Id="rId1" Type="http://schemas.openxmlformats.org/officeDocument/2006/relationships/slideLayout" Target="../slideLayouts/slideLayout4.xml"/></Relationships>
</file>

<file path=ppt/slides/_rels/slide301.xml.rels><?xml version="1.0" encoding="UTF-8" standalone="yes"?>
<Relationships xmlns="http://schemas.openxmlformats.org/package/2006/relationships"><Relationship Id="rId2" Type="http://schemas.openxmlformats.org/officeDocument/2006/relationships/notesSlide" Target="../notesSlides/notesSlide301.xml"/><Relationship Id="rId1" Type="http://schemas.openxmlformats.org/officeDocument/2006/relationships/slideLayout" Target="../slideLayouts/slideLayout4.xml"/></Relationships>
</file>

<file path=ppt/slides/_rels/slide302.xml.rels><?xml version="1.0" encoding="UTF-8" standalone="yes"?>
<Relationships xmlns="http://schemas.openxmlformats.org/package/2006/relationships"><Relationship Id="rId3" Type="http://schemas.openxmlformats.org/officeDocument/2006/relationships/notesSlide" Target="../notesSlides/notesSlide302.xml"/><Relationship Id="rId2" Type="http://schemas.openxmlformats.org/officeDocument/2006/relationships/slideLayout" Target="../slideLayouts/slideLayout4.xml"/><Relationship Id="rId1" Type="http://schemas.openxmlformats.org/officeDocument/2006/relationships/image" Target="../media/image77.jpeg"/></Relationships>
</file>

<file path=ppt/slides/_rels/slide303.xml.rels><?xml version="1.0" encoding="UTF-8" standalone="yes"?>
<Relationships xmlns="http://schemas.openxmlformats.org/package/2006/relationships"><Relationship Id="rId2" Type="http://schemas.openxmlformats.org/officeDocument/2006/relationships/notesSlide" Target="../notesSlides/notesSlide303.xml"/><Relationship Id="rId1" Type="http://schemas.openxmlformats.org/officeDocument/2006/relationships/slideLayout" Target="../slideLayouts/slideLayout4.xml"/></Relationships>
</file>

<file path=ppt/slides/_rels/slide304.xml.rels><?xml version="1.0" encoding="UTF-8" standalone="yes"?>
<Relationships xmlns="http://schemas.openxmlformats.org/package/2006/relationships"><Relationship Id="rId2" Type="http://schemas.openxmlformats.org/officeDocument/2006/relationships/notesSlide" Target="../notesSlides/notesSlide304.xml"/><Relationship Id="rId1" Type="http://schemas.openxmlformats.org/officeDocument/2006/relationships/slideLayout" Target="../slideLayouts/slideLayout4.xml"/></Relationships>
</file>

<file path=ppt/slides/_rels/slide305.xml.rels><?xml version="1.0" encoding="UTF-8" standalone="yes"?>
<Relationships xmlns="http://schemas.openxmlformats.org/package/2006/relationships"><Relationship Id="rId3" Type="http://schemas.openxmlformats.org/officeDocument/2006/relationships/notesSlide" Target="../notesSlides/notesSlide305.xml"/><Relationship Id="rId2" Type="http://schemas.openxmlformats.org/officeDocument/2006/relationships/slideLayout" Target="../slideLayouts/slideLayout4.xml"/><Relationship Id="rId1" Type="http://schemas.openxmlformats.org/officeDocument/2006/relationships/image" Target="../media/image78.jpeg"/></Relationships>
</file>

<file path=ppt/slides/_rels/slide306.xml.rels><?xml version="1.0" encoding="UTF-8" standalone="yes"?>
<Relationships xmlns="http://schemas.openxmlformats.org/package/2006/relationships"><Relationship Id="rId3" Type="http://schemas.openxmlformats.org/officeDocument/2006/relationships/notesSlide" Target="../notesSlides/notesSlide306.xml"/><Relationship Id="rId2" Type="http://schemas.openxmlformats.org/officeDocument/2006/relationships/slideLayout" Target="../slideLayouts/slideLayout4.xml"/><Relationship Id="rId1" Type="http://schemas.openxmlformats.org/officeDocument/2006/relationships/image" Target="../media/image77.jpeg"/></Relationships>
</file>

<file path=ppt/slides/_rels/slide307.xml.rels><?xml version="1.0" encoding="UTF-8" standalone="yes"?>
<Relationships xmlns="http://schemas.openxmlformats.org/package/2006/relationships"><Relationship Id="rId2" Type="http://schemas.openxmlformats.org/officeDocument/2006/relationships/notesSlide" Target="../notesSlides/notesSlide307.xml"/><Relationship Id="rId1" Type="http://schemas.openxmlformats.org/officeDocument/2006/relationships/slideLayout" Target="../slideLayouts/slideLayout4.xml"/></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308.xml"/><Relationship Id="rId1" Type="http://schemas.openxmlformats.org/officeDocument/2006/relationships/slideLayout" Target="../slideLayouts/slideLayout4.xml"/></Relationships>
</file>

<file path=ppt/slides/_rels/slide309.xml.rels><?xml version="1.0" encoding="UTF-8" standalone="yes"?>
<Relationships xmlns="http://schemas.openxmlformats.org/package/2006/relationships"><Relationship Id="rId2" Type="http://schemas.openxmlformats.org/officeDocument/2006/relationships/notesSlide" Target="../notesSlides/notesSlide30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310.xml"/><Relationship Id="rId1" Type="http://schemas.openxmlformats.org/officeDocument/2006/relationships/slideLayout" Target="../slideLayouts/slideLayout4.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311.xml"/><Relationship Id="rId1" Type="http://schemas.openxmlformats.org/officeDocument/2006/relationships/slideLayout" Target="../slideLayouts/slideLayout4.xml"/></Relationships>
</file>

<file path=ppt/slides/_rels/slide312.xml.rels><?xml version="1.0" encoding="UTF-8" standalone="yes"?>
<Relationships xmlns="http://schemas.openxmlformats.org/package/2006/relationships"><Relationship Id="rId2" Type="http://schemas.openxmlformats.org/officeDocument/2006/relationships/notesSlide" Target="../notesSlides/notesSlide312.xml"/><Relationship Id="rId1" Type="http://schemas.openxmlformats.org/officeDocument/2006/relationships/slideLayout" Target="../slideLayouts/slideLayout4.xml"/></Relationships>
</file>

<file path=ppt/slides/_rels/slide313.xml.rels><?xml version="1.0" encoding="UTF-8" standalone="yes"?>
<Relationships xmlns="http://schemas.openxmlformats.org/package/2006/relationships"><Relationship Id="rId2" Type="http://schemas.openxmlformats.org/officeDocument/2006/relationships/notesSlide" Target="../notesSlides/notesSlide313.xml"/><Relationship Id="rId1" Type="http://schemas.openxmlformats.org/officeDocument/2006/relationships/slideLayout" Target="../slideLayouts/slideLayout4.xml"/></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314.xml"/><Relationship Id="rId1" Type="http://schemas.openxmlformats.org/officeDocument/2006/relationships/slideLayout" Target="../slideLayouts/slideLayout4.xml"/></Relationships>
</file>

<file path=ppt/slides/_rels/slide315.xml.rels><?xml version="1.0" encoding="UTF-8" standalone="yes"?>
<Relationships xmlns="http://schemas.openxmlformats.org/package/2006/relationships"><Relationship Id="rId2" Type="http://schemas.openxmlformats.org/officeDocument/2006/relationships/notesSlide" Target="../notesSlides/notesSlide315.xml"/><Relationship Id="rId1" Type="http://schemas.openxmlformats.org/officeDocument/2006/relationships/slideLayout" Target="../slideLayouts/slideLayout4.xml"/></Relationships>
</file>

<file path=ppt/slides/_rels/slide316.xml.rels><?xml version="1.0" encoding="UTF-8" standalone="yes"?>
<Relationships xmlns="http://schemas.openxmlformats.org/package/2006/relationships"><Relationship Id="rId2" Type="http://schemas.openxmlformats.org/officeDocument/2006/relationships/notesSlide" Target="../notesSlides/notesSlide316.xml"/><Relationship Id="rId1" Type="http://schemas.openxmlformats.org/officeDocument/2006/relationships/slideLayout" Target="../slideLayouts/slideLayout4.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317.xml"/><Relationship Id="rId1" Type="http://schemas.openxmlformats.org/officeDocument/2006/relationships/slideLayout" Target="../slideLayouts/slideLayout4.xml"/></Relationships>
</file>

<file path=ppt/slides/_rels/slide318.xml.rels><?xml version="1.0" encoding="UTF-8" standalone="yes"?>
<Relationships xmlns="http://schemas.openxmlformats.org/package/2006/relationships"><Relationship Id="rId2" Type="http://schemas.openxmlformats.org/officeDocument/2006/relationships/notesSlide" Target="../notesSlides/notesSlide318.xml"/><Relationship Id="rId1" Type="http://schemas.openxmlformats.org/officeDocument/2006/relationships/slideLayout" Target="../slideLayouts/slideLayout4.xml"/></Relationships>
</file>

<file path=ppt/slides/_rels/slide319.xml.rels><?xml version="1.0" encoding="UTF-8" standalone="yes"?>
<Relationships xmlns="http://schemas.openxmlformats.org/package/2006/relationships"><Relationship Id="rId2" Type="http://schemas.openxmlformats.org/officeDocument/2006/relationships/notesSlide" Target="../notesSlides/notesSlide31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20.xml.rels><?xml version="1.0" encoding="UTF-8" standalone="yes"?>
<Relationships xmlns="http://schemas.openxmlformats.org/package/2006/relationships"><Relationship Id="rId2" Type="http://schemas.openxmlformats.org/officeDocument/2006/relationships/notesSlide" Target="../notesSlides/notesSlide320.xml"/><Relationship Id="rId1" Type="http://schemas.openxmlformats.org/officeDocument/2006/relationships/slideLayout" Target="../slideLayouts/slideLayout4.xml"/></Relationships>
</file>

<file path=ppt/slides/_rels/slide321.xml.rels><?xml version="1.0" encoding="UTF-8" standalone="yes"?>
<Relationships xmlns="http://schemas.openxmlformats.org/package/2006/relationships"><Relationship Id="rId2" Type="http://schemas.openxmlformats.org/officeDocument/2006/relationships/notesSlide" Target="../notesSlides/notesSlide321.xml"/><Relationship Id="rId1" Type="http://schemas.openxmlformats.org/officeDocument/2006/relationships/slideLayout" Target="../slideLayouts/slideLayout4.xml"/></Relationships>
</file>

<file path=ppt/slides/_rels/slide322.xml.rels><?xml version="1.0" encoding="UTF-8" standalone="yes"?>
<Relationships xmlns="http://schemas.openxmlformats.org/package/2006/relationships"><Relationship Id="rId2" Type="http://schemas.openxmlformats.org/officeDocument/2006/relationships/notesSlide" Target="../notesSlides/notesSlide322.xml"/><Relationship Id="rId1" Type="http://schemas.openxmlformats.org/officeDocument/2006/relationships/slideLayout" Target="../slideLayouts/slideLayout4.xml"/></Relationships>
</file>

<file path=ppt/slides/_rels/slide323.xml.rels><?xml version="1.0" encoding="UTF-8" standalone="yes"?>
<Relationships xmlns="http://schemas.openxmlformats.org/package/2006/relationships"><Relationship Id="rId2" Type="http://schemas.openxmlformats.org/officeDocument/2006/relationships/notesSlide" Target="../notesSlides/notesSlide323.xml"/><Relationship Id="rId1" Type="http://schemas.openxmlformats.org/officeDocument/2006/relationships/slideLayout" Target="../slideLayouts/slideLayout4.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324.xml"/><Relationship Id="rId1" Type="http://schemas.openxmlformats.org/officeDocument/2006/relationships/slideLayout" Target="../slideLayouts/slideLayout4.xml"/></Relationships>
</file>

<file path=ppt/slides/_rels/slide325.xml.rels><?xml version="1.0" encoding="UTF-8" standalone="yes"?>
<Relationships xmlns="http://schemas.openxmlformats.org/package/2006/relationships"><Relationship Id="rId2" Type="http://schemas.openxmlformats.org/officeDocument/2006/relationships/notesSlide" Target="../notesSlides/notesSlide325.xml"/><Relationship Id="rId1" Type="http://schemas.openxmlformats.org/officeDocument/2006/relationships/slideLayout" Target="../slideLayouts/slideLayout4.xml"/></Relationships>
</file>

<file path=ppt/slides/_rels/slide326.xml.rels><?xml version="1.0" encoding="UTF-8" standalone="yes"?>
<Relationships xmlns="http://schemas.openxmlformats.org/package/2006/relationships"><Relationship Id="rId2" Type="http://schemas.openxmlformats.org/officeDocument/2006/relationships/notesSlide" Target="../notesSlides/notesSlide326.xml"/><Relationship Id="rId1" Type="http://schemas.openxmlformats.org/officeDocument/2006/relationships/slideLayout" Target="../slideLayouts/slideLayout4.xml"/></Relationships>
</file>

<file path=ppt/slides/_rels/slide327.xml.rels><?xml version="1.0" encoding="UTF-8" standalone="yes"?>
<Relationships xmlns="http://schemas.openxmlformats.org/package/2006/relationships"><Relationship Id="rId2" Type="http://schemas.openxmlformats.org/officeDocument/2006/relationships/notesSlide" Target="../notesSlides/notesSlide327.xml"/><Relationship Id="rId1" Type="http://schemas.openxmlformats.org/officeDocument/2006/relationships/slideLayout" Target="../slideLayouts/slideLayout4.xml"/></Relationships>
</file>

<file path=ppt/slides/_rels/slide328.xml.rels><?xml version="1.0" encoding="UTF-8" standalone="yes"?>
<Relationships xmlns="http://schemas.openxmlformats.org/package/2006/relationships"><Relationship Id="rId2" Type="http://schemas.openxmlformats.org/officeDocument/2006/relationships/notesSlide" Target="../notesSlides/notesSlide328.xml"/><Relationship Id="rId1" Type="http://schemas.openxmlformats.org/officeDocument/2006/relationships/slideLayout" Target="../slideLayouts/slideLayout4.xml"/></Relationships>
</file>

<file path=ppt/slides/_rels/slide329.xml.rels><?xml version="1.0" encoding="UTF-8" standalone="yes"?>
<Relationships xmlns="http://schemas.openxmlformats.org/package/2006/relationships"><Relationship Id="rId2" Type="http://schemas.openxmlformats.org/officeDocument/2006/relationships/notesSlide" Target="../notesSlides/notesSlide329.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30.xml.rels><?xml version="1.0" encoding="UTF-8" standalone="yes"?>
<Relationships xmlns="http://schemas.openxmlformats.org/package/2006/relationships"><Relationship Id="rId2" Type="http://schemas.openxmlformats.org/officeDocument/2006/relationships/notesSlide" Target="../notesSlides/notesSlide330.xml"/><Relationship Id="rId1" Type="http://schemas.openxmlformats.org/officeDocument/2006/relationships/slideLayout" Target="../slideLayouts/slideLayout4.xml"/></Relationships>
</file>

<file path=ppt/slides/_rels/slide331.xml.rels><?xml version="1.0" encoding="UTF-8" standalone="yes"?>
<Relationships xmlns="http://schemas.openxmlformats.org/package/2006/relationships"><Relationship Id="rId2" Type="http://schemas.openxmlformats.org/officeDocument/2006/relationships/notesSlide" Target="../notesSlides/notesSlide331.xml"/><Relationship Id="rId1" Type="http://schemas.openxmlformats.org/officeDocument/2006/relationships/slideLayout" Target="../slideLayouts/slideLayout4.xml"/></Relationships>
</file>

<file path=ppt/slides/_rels/slide332.xml.rels><?xml version="1.0" encoding="UTF-8" standalone="yes"?>
<Relationships xmlns="http://schemas.openxmlformats.org/package/2006/relationships"><Relationship Id="rId2" Type="http://schemas.openxmlformats.org/officeDocument/2006/relationships/notesSlide" Target="../notesSlides/notesSlide332.xml"/><Relationship Id="rId1" Type="http://schemas.openxmlformats.org/officeDocument/2006/relationships/slideLayout" Target="../slideLayouts/slideLayout4.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333.xml"/><Relationship Id="rId1" Type="http://schemas.openxmlformats.org/officeDocument/2006/relationships/slideLayout" Target="../slideLayouts/slideLayout4.xml"/></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334.xml"/><Relationship Id="rId1" Type="http://schemas.openxmlformats.org/officeDocument/2006/relationships/slideLayout" Target="../slideLayouts/slideLayout4.xml"/></Relationships>
</file>

<file path=ppt/slides/_rels/slide335.xml.rels><?xml version="1.0" encoding="UTF-8" standalone="yes"?>
<Relationships xmlns="http://schemas.openxmlformats.org/package/2006/relationships"><Relationship Id="rId2" Type="http://schemas.openxmlformats.org/officeDocument/2006/relationships/notesSlide" Target="../notesSlides/notesSlide335.xml"/><Relationship Id="rId1" Type="http://schemas.openxmlformats.org/officeDocument/2006/relationships/slideLayout" Target="../slideLayouts/slideLayout4.xml"/></Relationships>
</file>

<file path=ppt/slides/_rels/slide336.xml.rels><?xml version="1.0" encoding="UTF-8" standalone="yes"?>
<Relationships xmlns="http://schemas.openxmlformats.org/package/2006/relationships"><Relationship Id="rId2" Type="http://schemas.openxmlformats.org/officeDocument/2006/relationships/notesSlide" Target="../notesSlides/notesSlide336.xml"/><Relationship Id="rId1" Type="http://schemas.openxmlformats.org/officeDocument/2006/relationships/slideLayout" Target="../slideLayouts/slideLayout4.xml"/></Relationships>
</file>

<file path=ppt/slides/_rels/slide337.xml.rels><?xml version="1.0" encoding="UTF-8" standalone="yes"?>
<Relationships xmlns="http://schemas.openxmlformats.org/package/2006/relationships"><Relationship Id="rId2" Type="http://schemas.openxmlformats.org/officeDocument/2006/relationships/notesSlide" Target="../notesSlides/notesSlide337.xml"/><Relationship Id="rId1" Type="http://schemas.openxmlformats.org/officeDocument/2006/relationships/slideLayout" Target="../slideLayouts/slideLayout4.xml"/></Relationships>
</file>

<file path=ppt/slides/_rels/slide338.xml.rels><?xml version="1.0" encoding="UTF-8" standalone="yes"?>
<Relationships xmlns="http://schemas.openxmlformats.org/package/2006/relationships"><Relationship Id="rId2" Type="http://schemas.openxmlformats.org/officeDocument/2006/relationships/notesSlide" Target="../notesSlides/notesSlide338.xml"/><Relationship Id="rId1" Type="http://schemas.openxmlformats.org/officeDocument/2006/relationships/slideLayout" Target="../slideLayouts/slideLayout4.xml"/></Relationships>
</file>

<file path=ppt/slides/_rels/slide339.xml.rels><?xml version="1.0" encoding="UTF-8" standalone="yes"?>
<Relationships xmlns="http://schemas.openxmlformats.org/package/2006/relationships"><Relationship Id="rId2" Type="http://schemas.openxmlformats.org/officeDocument/2006/relationships/notesSlide" Target="../notesSlides/notesSlide33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40.xml.rels><?xml version="1.0" encoding="UTF-8" standalone="yes"?>
<Relationships xmlns="http://schemas.openxmlformats.org/package/2006/relationships"><Relationship Id="rId2" Type="http://schemas.openxmlformats.org/officeDocument/2006/relationships/notesSlide" Target="../notesSlides/notesSlide340.xml"/><Relationship Id="rId1" Type="http://schemas.openxmlformats.org/officeDocument/2006/relationships/slideLayout" Target="../slideLayouts/slideLayout4.xml"/></Relationships>
</file>

<file path=ppt/slides/_rels/slide341.xml.rels><?xml version="1.0" encoding="UTF-8" standalone="yes"?>
<Relationships xmlns="http://schemas.openxmlformats.org/package/2006/relationships"><Relationship Id="rId2" Type="http://schemas.openxmlformats.org/officeDocument/2006/relationships/notesSlide" Target="../notesSlides/notesSlide341.xml"/><Relationship Id="rId1" Type="http://schemas.openxmlformats.org/officeDocument/2006/relationships/slideLayout" Target="../slideLayouts/slideLayout4.xml"/></Relationships>
</file>

<file path=ppt/slides/_rels/slide342.xml.rels><?xml version="1.0" encoding="UTF-8" standalone="yes"?>
<Relationships xmlns="http://schemas.openxmlformats.org/package/2006/relationships"><Relationship Id="rId2" Type="http://schemas.openxmlformats.org/officeDocument/2006/relationships/notesSlide" Target="../notesSlides/notesSlide342.xml"/><Relationship Id="rId1" Type="http://schemas.openxmlformats.org/officeDocument/2006/relationships/slideLayout" Target="../slideLayouts/slideLayout4.xml"/></Relationships>
</file>

<file path=ppt/slides/_rels/slide343.xml.rels><?xml version="1.0" encoding="UTF-8" standalone="yes"?>
<Relationships xmlns="http://schemas.openxmlformats.org/package/2006/relationships"><Relationship Id="rId2" Type="http://schemas.openxmlformats.org/officeDocument/2006/relationships/notesSlide" Target="../notesSlides/notesSlide343.xml"/><Relationship Id="rId1" Type="http://schemas.openxmlformats.org/officeDocument/2006/relationships/slideLayout" Target="../slideLayouts/slideLayout4.xml"/></Relationships>
</file>

<file path=ppt/slides/_rels/slide344.xml.rels><?xml version="1.0" encoding="UTF-8" standalone="yes"?>
<Relationships xmlns="http://schemas.openxmlformats.org/package/2006/relationships"><Relationship Id="rId2" Type="http://schemas.openxmlformats.org/officeDocument/2006/relationships/notesSlide" Target="../notesSlides/notesSlide344.xml"/><Relationship Id="rId1" Type="http://schemas.openxmlformats.org/officeDocument/2006/relationships/slideLayout" Target="../slideLayouts/slideLayout4.xml"/></Relationships>
</file>

<file path=ppt/slides/_rels/slide345.xml.rels><?xml version="1.0" encoding="UTF-8" standalone="yes"?>
<Relationships xmlns="http://schemas.openxmlformats.org/package/2006/relationships"><Relationship Id="rId2" Type="http://schemas.openxmlformats.org/officeDocument/2006/relationships/notesSlide" Target="../notesSlides/notesSlide345.xml"/><Relationship Id="rId1" Type="http://schemas.openxmlformats.org/officeDocument/2006/relationships/slideLayout" Target="../slideLayouts/slideLayout4.xml"/></Relationships>
</file>

<file path=ppt/slides/_rels/slide346.xml.rels><?xml version="1.0" encoding="UTF-8" standalone="yes"?>
<Relationships xmlns="http://schemas.openxmlformats.org/package/2006/relationships"><Relationship Id="rId2" Type="http://schemas.openxmlformats.org/officeDocument/2006/relationships/notesSlide" Target="../notesSlides/notesSlide346.xml"/><Relationship Id="rId1" Type="http://schemas.openxmlformats.org/officeDocument/2006/relationships/slideLayout" Target="../slideLayouts/slideLayout4.xml"/></Relationships>
</file>

<file path=ppt/slides/_rels/slide347.xml.rels><?xml version="1.0" encoding="UTF-8" standalone="yes"?>
<Relationships xmlns="http://schemas.openxmlformats.org/package/2006/relationships"><Relationship Id="rId2" Type="http://schemas.openxmlformats.org/officeDocument/2006/relationships/notesSlide" Target="../notesSlides/notesSlide347.xml"/><Relationship Id="rId1" Type="http://schemas.openxmlformats.org/officeDocument/2006/relationships/slideLayout" Target="../slideLayouts/slideLayout4.xml"/></Relationships>
</file>

<file path=ppt/slides/_rels/slide348.xml.rels><?xml version="1.0" encoding="UTF-8" standalone="yes"?>
<Relationships xmlns="http://schemas.openxmlformats.org/package/2006/relationships"><Relationship Id="rId2" Type="http://schemas.openxmlformats.org/officeDocument/2006/relationships/notesSlide" Target="../notesSlides/notesSlide348.xml"/><Relationship Id="rId1" Type="http://schemas.openxmlformats.org/officeDocument/2006/relationships/slideLayout" Target="../slideLayouts/slideLayout4.xml"/></Relationships>
</file>

<file path=ppt/slides/_rels/slide349.xml.rels><?xml version="1.0" encoding="UTF-8" standalone="yes"?>
<Relationships xmlns="http://schemas.openxmlformats.org/package/2006/relationships"><Relationship Id="rId2" Type="http://schemas.openxmlformats.org/officeDocument/2006/relationships/notesSlide" Target="../notesSlides/notesSlide34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50.xml.rels><?xml version="1.0" encoding="UTF-8" standalone="yes"?>
<Relationships xmlns="http://schemas.openxmlformats.org/package/2006/relationships"><Relationship Id="rId3" Type="http://schemas.openxmlformats.org/officeDocument/2006/relationships/notesSlide" Target="../notesSlides/notesSlide350.xml"/><Relationship Id="rId2" Type="http://schemas.openxmlformats.org/officeDocument/2006/relationships/slideLayout" Target="../slideLayouts/slideLayout4.xml"/><Relationship Id="rId1" Type="http://schemas.openxmlformats.org/officeDocument/2006/relationships/image" Target="../media/image79.jpeg"/></Relationships>
</file>

<file path=ppt/slides/_rels/slide351.xml.rels><?xml version="1.0" encoding="UTF-8" standalone="yes"?>
<Relationships xmlns="http://schemas.openxmlformats.org/package/2006/relationships"><Relationship Id="rId2" Type="http://schemas.openxmlformats.org/officeDocument/2006/relationships/notesSlide" Target="../notesSlides/notesSlide351.xml"/><Relationship Id="rId1" Type="http://schemas.openxmlformats.org/officeDocument/2006/relationships/slideLayout" Target="../slideLayouts/slideLayout4.xml"/></Relationships>
</file>

<file path=ppt/slides/_rels/slide352.xml.rels><?xml version="1.0" encoding="UTF-8" standalone="yes"?>
<Relationships xmlns="http://schemas.openxmlformats.org/package/2006/relationships"><Relationship Id="rId2" Type="http://schemas.openxmlformats.org/officeDocument/2006/relationships/notesSlide" Target="../notesSlides/notesSlide352.xml"/><Relationship Id="rId1" Type="http://schemas.openxmlformats.org/officeDocument/2006/relationships/slideLayout" Target="../slideLayouts/slideLayout4.xml"/></Relationships>
</file>

<file path=ppt/slides/_rels/slide353.xml.rels><?xml version="1.0" encoding="UTF-8" standalone="yes"?>
<Relationships xmlns="http://schemas.openxmlformats.org/package/2006/relationships"><Relationship Id="rId3" Type="http://schemas.openxmlformats.org/officeDocument/2006/relationships/notesSlide" Target="../notesSlides/notesSlide353.xml"/><Relationship Id="rId2" Type="http://schemas.openxmlformats.org/officeDocument/2006/relationships/slideLayout" Target="../slideLayouts/slideLayout4.xml"/><Relationship Id="rId1" Type="http://schemas.openxmlformats.org/officeDocument/2006/relationships/image" Target="../media/image80.jpeg"/></Relationships>
</file>

<file path=ppt/slides/_rels/slide354.xml.rels><?xml version="1.0" encoding="UTF-8" standalone="yes"?>
<Relationships xmlns="http://schemas.openxmlformats.org/package/2006/relationships"><Relationship Id="rId3" Type="http://schemas.openxmlformats.org/officeDocument/2006/relationships/notesSlide" Target="../notesSlides/notesSlide354.xml"/><Relationship Id="rId2" Type="http://schemas.openxmlformats.org/officeDocument/2006/relationships/slideLayout" Target="../slideLayouts/slideLayout4.xml"/><Relationship Id="rId1" Type="http://schemas.openxmlformats.org/officeDocument/2006/relationships/image" Target="../media/image79.jpeg"/></Relationships>
</file>

<file path=ppt/slides/_rels/slide355.xml.rels><?xml version="1.0" encoding="UTF-8" standalone="yes"?>
<Relationships xmlns="http://schemas.openxmlformats.org/package/2006/relationships"><Relationship Id="rId2" Type="http://schemas.openxmlformats.org/officeDocument/2006/relationships/notesSlide" Target="../notesSlides/notesSlide35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8.wmf"/><Relationship Id="rId7" Type="http://schemas.openxmlformats.org/officeDocument/2006/relationships/oleObject" Target="../embeddings/oleObject4.bin"/><Relationship Id="rId6" Type="http://schemas.openxmlformats.org/officeDocument/2006/relationships/image" Target="../media/image7.wmf"/><Relationship Id="rId5" Type="http://schemas.openxmlformats.org/officeDocument/2006/relationships/oleObject" Target="../embeddings/oleObject3.bin"/><Relationship Id="rId4" Type="http://schemas.openxmlformats.org/officeDocument/2006/relationships/image" Target="../media/image6.wmf"/><Relationship Id="rId3" Type="http://schemas.openxmlformats.org/officeDocument/2006/relationships/oleObject" Target="../embeddings/oleObject2.bin"/><Relationship Id="rId2" Type="http://schemas.openxmlformats.org/officeDocument/2006/relationships/image" Target="../media/image5.wmf"/><Relationship Id="rId11" Type="http://schemas.openxmlformats.org/officeDocument/2006/relationships/notesSlide" Target="../notesSlides/notesSlide75.xml"/><Relationship Id="rId10" Type="http://schemas.openxmlformats.org/officeDocument/2006/relationships/vmlDrawing" Target="../drawings/vmlDrawing1.vml"/><Relationship Id="rId1" Type="http://schemas.openxmlformats.org/officeDocument/2006/relationships/oleObject" Target="../embeddings/oleObject1.bin"/></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12.wmf"/><Relationship Id="rId7" Type="http://schemas.openxmlformats.org/officeDocument/2006/relationships/oleObject" Target="../embeddings/oleObject8.bin"/><Relationship Id="rId6" Type="http://schemas.openxmlformats.org/officeDocument/2006/relationships/image" Target="../media/image11.wmf"/><Relationship Id="rId5" Type="http://schemas.openxmlformats.org/officeDocument/2006/relationships/oleObject" Target="../embeddings/oleObject7.bin"/><Relationship Id="rId4" Type="http://schemas.openxmlformats.org/officeDocument/2006/relationships/image" Target="../media/image10.wmf"/><Relationship Id="rId3" Type="http://schemas.openxmlformats.org/officeDocument/2006/relationships/oleObject" Target="../embeddings/oleObject6.bin"/><Relationship Id="rId2" Type="http://schemas.openxmlformats.org/officeDocument/2006/relationships/image" Target="../media/image9.wmf"/><Relationship Id="rId11" Type="http://schemas.openxmlformats.org/officeDocument/2006/relationships/notesSlide" Target="../notesSlides/notesSlide81.xml"/><Relationship Id="rId10" Type="http://schemas.openxmlformats.org/officeDocument/2006/relationships/vmlDrawing" Target="../drawings/vmlDrawing2.vml"/><Relationship Id="rId1" Type="http://schemas.openxmlformats.org/officeDocument/2006/relationships/oleObject" Target="../embeddings/oleObject5.bin"/></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16.wmf"/><Relationship Id="rId7" Type="http://schemas.openxmlformats.org/officeDocument/2006/relationships/oleObject" Target="../embeddings/oleObject12.bin"/><Relationship Id="rId6" Type="http://schemas.openxmlformats.org/officeDocument/2006/relationships/image" Target="../media/image15.wmf"/><Relationship Id="rId5" Type="http://schemas.openxmlformats.org/officeDocument/2006/relationships/oleObject" Target="../embeddings/oleObject11.bin"/><Relationship Id="rId4" Type="http://schemas.openxmlformats.org/officeDocument/2006/relationships/image" Target="../media/image14.wmf"/><Relationship Id="rId3" Type="http://schemas.openxmlformats.org/officeDocument/2006/relationships/oleObject" Target="../embeddings/oleObject10.bin"/><Relationship Id="rId2" Type="http://schemas.openxmlformats.org/officeDocument/2006/relationships/image" Target="../media/image13.wmf"/><Relationship Id="rId11" Type="http://schemas.openxmlformats.org/officeDocument/2006/relationships/notesSlide" Target="../notesSlides/notesSlide89.xml"/><Relationship Id="rId10" Type="http://schemas.openxmlformats.org/officeDocument/2006/relationships/vmlDrawing" Target="../drawings/vmlDrawing3.vml"/><Relationship Id="rId1"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985" y="4729480"/>
            <a:ext cx="9144000" cy="1117600"/>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solidFill>
                  <a:srgbClr val="FFFF00"/>
                </a:solidFill>
                <a:latin typeface="黑体" panose="02010609060101010101" pitchFamily="49" charset="-122"/>
                <a:ea typeface="黑体" panose="02010609060101010101" pitchFamily="49" charset="-122"/>
                <a:cs typeface="+mj-cs"/>
              </a:rPr>
              <a:t>专题四 文言文阅读</a:t>
            </a:r>
            <a:endPar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endParaRPr>
          </a:p>
        </p:txBody>
      </p:sp>
      <p:sp>
        <p:nvSpPr>
          <p:cNvPr id="3" name="Rectangle 2"/>
          <p:cNvSpPr txBox="1"/>
          <p:nvPr/>
        </p:nvSpPr>
        <p:spPr>
          <a:xfrm>
            <a:off x="635" y="3936365"/>
            <a:ext cx="9144000" cy="685800"/>
          </a:xfrm>
          <a:prstGeom prst="rect">
            <a:avLst/>
          </a:prstGeom>
          <a:noFill/>
          <a:ln w="9525">
            <a:noFill/>
          </a:ln>
        </p:spPr>
        <p:txBody>
          <a:bodyPr/>
          <a:lstStyle>
            <a:lvl1pPr lvl="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高考语文</a:t>
            </a:r>
            <a:r>
              <a:rPr kumimoji="0" lang="zh-CN" altLang="en-US" sz="40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 </a:t>
            </a:r>
            <a:r>
              <a:rPr kumimoji="0" lang="zh-CN" altLang="en-US" sz="18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(课标专用)</a:t>
            </a:r>
            <a:endParaRPr kumimoji="0" lang="zh-CN" altLang="en-US" sz="1800" b="0" i="0" u="none" strike="noStrike" kern="0" cap="none" spc="0" normalizeH="0" baseline="0" noProof="0" dirty="0">
              <a:ln>
                <a:noFill/>
              </a:ln>
              <a:solidFill>
                <a:schemeClr val="bg1"/>
              </a:solidFill>
              <a:effectLst/>
              <a:uLnTx/>
              <a:uFillTx/>
              <a:latin typeface="+mj-lt"/>
              <a:ea typeface="黑体" panose="02010609060101010101" pitchFamily="49"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21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A.赵憙耿直磊落,为人光明正大。他自小有节操,从兄被害,为给从兄报仇,他有备而往,但知道仇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家患病后,不愿乘人之困,因而暂时放过仇家。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B.赵憙忠于朝廷,除恶得到支持。他虽与邓奉友善,但屡次谴责邓谋反,最终受到皇上赞赏。担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任怀令时,坚持诛杀李子春,皇上也拒绝了赵王求情。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C.赵憙制止祸患,大力推崇义行。他担任平原太守时,诛杀盗贼首领,但对待余党却能区别处理,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只是将他们迁往异地,并教导他们应该弃恶从善。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D.赵憙忠于职守,身后深享哀荣。他官拜太尉时,南单于称臣,乌桓等来朝,于是受命对边事作长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久规划。他患病去世期间,皇上亲自前往慰问吊唁。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(1)帝曰:“吏奉法,律不可枉也,更道它所欲。”王无复言。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(2)后青州大蝗,侵入平原界辄死,岁屡有年,百姓歌之。</a:t>
            </a:r>
            <a:endParaRPr lang="zh-CN" alt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宗质乾道庚寅为洪倅,时予为奉新县令,屡谒之,不知其母子间也。明年,予官中都,宗质造朝,</a:t>
            </a:r>
            <a:r>
              <a:rPr lang="zh-CN" altLang="en-US" sz="1500" u="sng" kern="0" dirty="0" smtClean="0">
                <a:solidFill>
                  <a:srgbClr val="000000"/>
                </a:solidFill>
                <a:latin typeface="Times New Roman" panose="02020603050405020304" pitchFamily="65" charset="-122"/>
                <a:ea typeface="宋体" panose="02010600030101010101" pitchFamily="2" charset="-122"/>
              </a:rPr>
              <a:t>除</a:t>
            </a:r>
            <a:r>
              <a:rPr lang="zh-CN" altLang="en-US" sz="1500" kern="0" dirty="0" smtClean="0">
                <a:solidFill>
                  <a:srgbClr val="000000"/>
                </a:solidFill>
                <a:latin typeface="Times New Roman" panose="02020603050405020304" pitchFamily="65" charset="-122"/>
                <a:ea typeface="宋体" panose="02010600030101010101" pitchFamily="2" charset="-122"/>
              </a:rPr>
              <a:t>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台州。朝士云:“李台州,曾觌姻家也。觌无子,子台州之子。”予一见不敢再</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,亦未知其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后十七年,台州既没,予与丞相京公同为宰掾。谈间,公为予言李台州母子事。予生八年,丧先太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夫人,终身</a:t>
            </a:r>
            <a:r>
              <a:rPr lang="zh-CN" altLang="en-US" sz="1500" u="sng" kern="0" dirty="0" smtClean="0">
                <a:solidFill>
                  <a:srgbClr val="000000"/>
                </a:solidFill>
                <a:latin typeface="Times New Roman" panose="02020603050405020304" pitchFamily="65" charset="-122"/>
                <a:ea typeface="宋体" panose="02010600030101010101" pitchFamily="2" charset="-122"/>
              </a:rPr>
              <a:t>饮</a:t>
            </a:r>
            <a:r>
              <a:rPr lang="zh-CN" altLang="en-US" sz="1500" kern="0" dirty="0" smtClean="0">
                <a:solidFill>
                  <a:srgbClr val="000000"/>
                </a:solidFill>
                <a:latin typeface="Times New Roman" panose="02020603050405020304" pitchFamily="65" charset="-122"/>
                <a:ea typeface="宋体" panose="02010600030101010101" pitchFamily="2" charset="-122"/>
              </a:rPr>
              <a:t>恨。闻之,泣不能止,感而为之传。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赞曰:孔子曰:“孝悌之至通于神明。”若李台州,生而不知失母,壮而知求母,求母而不得,不得而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不懈,遍天下之半,老而乃得之。昔东坡先生颂朱寿昌,至今咏歌以为美谈。</a:t>
            </a:r>
            <a:r>
              <a:rPr lang="zh-CN" altLang="en-US" sz="1500" u="sng" kern="0" dirty="0" smtClean="0">
                <a:solidFill>
                  <a:srgbClr val="000000"/>
                </a:solidFill>
                <a:latin typeface="Times New Roman" panose="02020603050405020304" pitchFamily="65" charset="-122"/>
                <a:ea typeface="宋体" panose="02010600030101010101" pitchFamily="2" charset="-122"/>
              </a:rPr>
              <a:t>若李台州,其事与寿</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昌岂异也,兹不谓之至孝通于神明乎?</a:t>
            </a:r>
            <a:r>
              <a:rPr lang="zh-CN" altLang="en-US" sz="1500" kern="0" dirty="0" smtClean="0">
                <a:solidFill>
                  <a:srgbClr val="000000"/>
                </a:solidFill>
                <a:latin typeface="Times New Roman" panose="02020603050405020304" pitchFamily="65" charset="-122"/>
                <a:ea typeface="宋体" panose="02010600030101010101" pitchFamily="2" charset="-122"/>
              </a:rPr>
              <a:t>非至孝奚而通神明,非通神明奚而得母?予每为士大夫言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之,闻者必泣。人谁无母?有母谁无是心哉?</a:t>
            </a:r>
            <a:r>
              <a:rPr lang="zh-CN" altLang="en-US" sz="1500" u="sng" kern="0" dirty="0" smtClean="0">
                <a:solidFill>
                  <a:srgbClr val="000000"/>
                </a:solidFill>
                <a:latin typeface="Times New Roman" panose="02020603050405020304" pitchFamily="65" charset="-122"/>
                <a:ea typeface="宋体" panose="02010600030101010101" pitchFamily="2" charset="-122"/>
              </a:rPr>
              <a:t>彼有未尝失母而有母不待求母而母存或忽而不敬或</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悖而不爱者独何心欤?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(选自《杨万里集笺校》)</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对下列各句中加点词的解释,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A.生宗质而</a:t>
            </a:r>
            <a:r>
              <a:rPr lang="zh-CN" altLang="en-US" sz="1500" u="sng" kern="0" dirty="0" smtClean="0">
                <a:solidFill>
                  <a:srgbClr val="000000"/>
                </a:solidFill>
                <a:latin typeface="Times New Roman" panose="02020603050405020304" pitchFamily="65" charset="-122"/>
                <a:ea typeface="宋体" panose="02010600030101010101" pitchFamily="2" charset="-122"/>
              </a:rPr>
              <a:t>罹</a:t>
            </a:r>
            <a:r>
              <a:rPr lang="zh-CN" altLang="en-US" sz="1500" kern="0" dirty="0" smtClean="0">
                <a:solidFill>
                  <a:srgbClr val="000000"/>
                </a:solidFill>
                <a:latin typeface="Times New Roman" panose="02020603050405020304" pitchFamily="65" charset="-122"/>
                <a:ea typeface="宋体" panose="02010600030101010101" pitchFamily="2" charset="-122"/>
              </a:rPr>
              <a:t>靖康之乱　　　罹:遭遇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B.愿</a:t>
            </a:r>
            <a:r>
              <a:rPr lang="zh-CN" altLang="en-US" sz="1500" u="sng" kern="0" dirty="0" smtClean="0">
                <a:solidFill>
                  <a:srgbClr val="000000"/>
                </a:solidFill>
                <a:latin typeface="Times New Roman" panose="02020603050405020304" pitchFamily="65" charset="-122"/>
                <a:ea typeface="宋体" panose="02010600030101010101" pitchFamily="2" charset="-122"/>
              </a:rPr>
              <a:t>霁</a:t>
            </a:r>
            <a:r>
              <a:rPr lang="zh-CN" altLang="en-US" sz="1500" kern="0" dirty="0" smtClean="0">
                <a:solidFill>
                  <a:srgbClr val="000000"/>
                </a:solidFill>
                <a:latin typeface="Times New Roman" panose="02020603050405020304" pitchFamily="65" charset="-122"/>
                <a:ea typeface="宋体" panose="02010600030101010101" pitchFamily="2" charset="-122"/>
              </a:rPr>
              <a:t>怒　　霁:停止</a:t>
            </a:r>
            <a:endParaRPr lang="zh-CN" alt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1500" u="sng" kern="0" dirty="0" smtClean="0">
                <a:solidFill>
                  <a:srgbClr val="000000"/>
                </a:solidFill>
                <a:latin typeface="Times New Roman" panose="02020603050405020304" pitchFamily="65" charset="-122"/>
                <a:ea typeface="宋体" panose="02010600030101010101" pitchFamily="2" charset="-122"/>
              </a:rPr>
              <a:t>除</a:t>
            </a:r>
            <a:r>
              <a:rPr lang="zh-CN" altLang="en-US" sz="1500" kern="0" dirty="0" smtClean="0">
                <a:solidFill>
                  <a:srgbClr val="000000"/>
                </a:solidFill>
                <a:latin typeface="Times New Roman" panose="02020603050405020304" pitchFamily="65" charset="-122"/>
                <a:ea typeface="宋体" panose="02010600030101010101" pitchFamily="2" charset="-122"/>
              </a:rPr>
              <a:t>知台州　　除:罢免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D.终身</a:t>
            </a:r>
            <a:r>
              <a:rPr lang="zh-CN" altLang="en-US" sz="1500" u="sng" kern="0" dirty="0" smtClean="0">
                <a:solidFill>
                  <a:srgbClr val="000000"/>
                </a:solidFill>
                <a:latin typeface="Times New Roman" panose="02020603050405020304" pitchFamily="65" charset="-122"/>
                <a:ea typeface="宋体" panose="02010600030101010101" pitchFamily="2" charset="-122"/>
              </a:rPr>
              <a:t>饮</a:t>
            </a:r>
            <a:r>
              <a:rPr lang="zh-CN" altLang="en-US" sz="1500" kern="0" dirty="0" smtClean="0">
                <a:solidFill>
                  <a:srgbClr val="000000"/>
                </a:solidFill>
                <a:latin typeface="Times New Roman" panose="02020603050405020304" pitchFamily="65" charset="-122"/>
                <a:ea typeface="宋体" panose="02010600030101010101" pitchFamily="2" charset="-122"/>
              </a:rPr>
              <a:t>恨　　饮:含着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依次填入文中空白处的虚词,最恰当的一项是(3分)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①东南无之,必也蜀</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②必宽譬之,</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饮泣强食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③宗质负其母</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④予一见不敢再</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A.焉　乃　于　者　　　B.乎　其　以　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C.乎　乃　以　也　　D.焉　其　于　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文末画波浪线的句子,断句最合理的一项是(3分)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A.彼有未尝失母/而有母不待/求母而母存/或忽而不敬/或悖而不爱者独/何心欤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B.彼有未尝失母/而有母不待求母/而母存或忽而不敬/或悖而不爱者/独何心欤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C.彼有未尝/失母而有母/不待求母/而母存或忽而不敬/或悖而不爱者/独何心欤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D.彼有未尝/失母而有母不待/求母而母存/或忽而不敬/或悖而不爱者/独何心欤</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以下六句话分编为四组,全都直接表现李台州“至孝”的一组是(3分)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①既长,仕所至必求母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②舟所经过州,若县若村市,必登岸,遍其地大声号呼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③某倒囊钱为阿婆寿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④右袒示之,于是母子相持而哭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⑤自是奉板舆孝养者十余年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⑥觌无子,子台州之子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A.①②⑤　　　　B.①③④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C.①⑤⑥　　D.②④⑥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下面对原文的理解与分析,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A.李宗质出生后因战乱母子失散,长大后曾四处寻访母亲下落而不得,以至茶饭不思,黯然神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B.作者杨万里素来仰慕李台州至孝之名,但直到李台州去世之后,才写作此文,并在士大夫中传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颂其事迹。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C.为一位官员作传,不注重其政治事功,却记叙其寻母尽孝之事,杨万里有褒扬孝道、规劝世风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之意。</a:t>
            </a:r>
            <a:endParaRPr lang="zh-CN" altLang="en-US"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410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D.文章记李台州事迹,以寻母、认母、侍母为线索,集中笔墨描写认母场景,详略得当,主次分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(1)季思秩满东下,所经复然,竟不得。(2分)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(2)宗质起揖之坐,礼以客主。(3分)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(3)若李台州,其事与寿昌岂异也,兹不谓之至孝通于神明乎?(3分)</a:t>
            </a:r>
            <a:endParaRPr lang="zh-CN" altLang="en-US" dirty="0"/>
          </a:p>
        </p:txBody>
      </p:sp>
      <p:sp>
        <p:nvSpPr>
          <p:cNvPr id="3" name="矩形 2"/>
          <p:cNvSpPr/>
          <p:nvPr/>
        </p:nvSpPr>
        <p:spPr>
          <a:xfrm>
            <a:off x="571472" y="3205955"/>
            <a:ext cx="8072494" cy="2519664"/>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除</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官职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①“必</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乎”为固定句式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表揣度语气。②“乃”是承接连词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表示前后两事在</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情理上的顺承或时间上的紧接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可译为“才”“这才”“就”等。从语意上看前后有顺承关系</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故选“乃”。③“以”表示修饰关系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相当于“而”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作连词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连接动词“归”</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而介词“于”后</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只能跟名词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故选“以”。④“也”用在句末</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表示感叹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者”一般用在句中表停顿。此为句</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末语气词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故选“也”。</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590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“未尝失母”为完整表述,后面断开;“不待求母”为动宾短语,后面断开;“或忽而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不敬”与“或悖而不爱”形成对偶,中间要断开;“独</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欤”为固定句式,前面要断开。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A　③是两人未真正认识之前李台州说的话,不能表现“至孝”;④写知道彼此为母子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后两人痛哭,不能表现“至孝”;⑥是写曾觌,不能表现李台州“至孝”。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B    “素来仰慕李台州至孝之名”错,原文是“亦未知其孝”“后十七年,台州既没</a:t>
            </a:r>
            <a:r>
              <a:rPr lang="zh-CN" altLang="en-US" sz="1500" kern="0" dirty="0" smtClean="0">
                <a:solidFill>
                  <a:srgbClr val="000000"/>
                </a:solidFill>
                <a:latin typeface="黑体" panose="02010609060101010101" pitchFamily="49" charset="-122"/>
                <a:ea typeface="宋体" panose="02010600030101010101" pitchFamily="2" charset="-122"/>
              </a:rPr>
              <a:t>…</a:t>
            </a:r>
            <a:br>
              <a:rPr dirty="0"/>
            </a:b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闻之,泣不能止,感而为之传”。</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6.答案</a:t>
            </a:r>
            <a:r>
              <a:rPr lang="zh-CN" altLang="en-US" sz="1500" kern="0" dirty="0" smtClean="0">
                <a:solidFill>
                  <a:srgbClr val="000000"/>
                </a:solidFill>
                <a:latin typeface="Times New Roman" panose="02020603050405020304" pitchFamily="65" charset="-122"/>
                <a:ea typeface="宋体" panose="02010600030101010101" pitchFamily="2" charset="-122"/>
              </a:rPr>
              <a:t>　(1)季思任期已满,向东而下,所经过的地方李台州仍然这样,始终没有找到。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(2)宗质站起来向她作揖请她坐下,用主客之礼礼待她。</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像李台州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他的事迹难道和朱寿昌有什么不同吗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这不就是所说的至孝和神明相通吗</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翻译句子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需要注意以下关键点</a:t>
            </a:r>
            <a:r>
              <a:rPr lang="en-US" altLang="zh-CN" sz="1500" kern="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重点词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任期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名词作状语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向东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始</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名词作动词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作揖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不一样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a:t>
            </a:r>
            <a:r>
              <a:rPr lang="en-US" altLang="zh-CN" sz="1500" kern="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特殊句式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如礼以客主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以主客之礼对待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兹不谓之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这不是叫作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这不是所说的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等</a:t>
            </a:r>
            <a:r>
              <a:rPr lang="en-US" altLang="zh-CN" sz="1500" kern="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语句要通顺。</a:t>
            </a:r>
            <a:endParaRPr lang="en-US" altLang="zh-CN" sz="1500" kern="0" dirty="0" smtClean="0">
              <a:solidFill>
                <a:srgbClr val="000000"/>
              </a:solidFill>
              <a:latin typeface="Times New Roman" panose="02020603050405020304" pitchFamily="65" charset="-122"/>
              <a:ea typeface="宋体" panose="02010600030101010101" pitchFamily="2" charset="-122"/>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681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李台州名宗质,字某,是北地人,但不知在什么郡里。母亲姓展,是父亲的妾,生下宗质后,遭遇靖康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之乱,母子失散。宗质因为父亲功勋取得入仕权利,长大后,做官所到之处必定寻找母亲,但终无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所获。他的姻亲司马季思到蜀地做官,宗质说:“我寻找母亲,找遍东南一带都没有,会不会在蜀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地呀?”(于是)跟随司马季思到西面去。船只经过的各州,若是郡县、村市,他一定登岸,遍地大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声呼号,喊“展婆,展婆”。到天黑,哭泣着回来,也不肯吃饭。司马家人也为他哀痛,必设法宽慰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劝解他,他才一边抽泣一边勉强吃点东西。季思任期已满,向东而下,所经过的地方李台州仍然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这样,始终没有找到。到达荆州,又是这样。每天早晚哭号,直至咽喉疼痛,气息虚弱,才在茶楼休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息一下,哭泣流泪。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坐了一会儿,一个老年女乞讨者走到他跟前,躬身作揖说:“大人给我一两文钱吧。”宗质站起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来向她作揖请她坐下,用主客之礼礼待她。喝过茶后,问她的居处、姓氏。老人却勃然大怒说:</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“大人能给我几个钱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何必急忙问我姓名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我并非乞丐。”宗质站起来恭敬地道歉说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我内心</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惶恐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触怒了阿婆。希望你平息怒气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不妨说说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有什么害处呢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恐怕是邻里或者亲戚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我愿倾其所</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有为您祝福。”老人面露喜色说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我姓氏特别</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不可对他人说。”宗质极力恳求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她忽然说</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19939"/>
            <a:ext cx="8158472" cy="5840731"/>
            <a:chOff x="540000" y="1080000"/>
            <a:chExt cx="8158472" cy="5840731"/>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“我姓展。”宗质惊讶地站起来,抱着她大哭,说:“您是我的母亲啊。”老人说:“大人不要误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会,我的儿子有胎记,右边腋下有颗紫痣,大小若杯口。”宗质起身拜了拜说:“对。”袒露右臂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让她看,于是母子两人拉着手哭了。观看的有上百人,无不感叹哭泣。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宗质背着他的母亲回来,季思与家人子也哭了。从此边做官边奉养母亲十多年,母亲以高龄寿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终,宗质也老了。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宗质在乾道庚寅时在洪州任副职,当时我做奉新县令,多次拜访他,不知道他们母子分离的事。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第二年,我在中都做官,宗质到达朝廷,被授予台州知州。朝中大臣说:“李台州,是曾觌的亲家。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曾觌没有孩子,就把李台州的孩子当成自己的孩子。”没有再见面,我也不知道他的孝迹。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十七年后,李台州已经去世,我与丞相京公同朝辅政。谈话间,京公为我说起李台州母子的事。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我八岁时,母亲去世,终身饱含遗憾。听到他的事,我哭泣不止,内心触动,为他作传。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称赞说:孔子说:“对父母至孝、对兄弟至爱可以与神明相通。”就像李台州,生下来不知有失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散的母亲,长大后懂得寻找母亲,寻找而不得,找不到又不停止,走遍大半天下,到老才找到母亲。</a:t>
              </a:r>
              <a:endParaRPr lang="zh-CN" altLang="en-US" dirty="0"/>
            </a:p>
          </p:txBody>
        </p:sp>
        <p:sp>
          <p:nvSpPr>
            <p:cNvPr id="3" name="TextBox 2"/>
            <p:cNvSpPr txBox="1"/>
            <p:nvPr/>
          </p:nvSpPr>
          <p:spPr>
            <a:xfrm>
              <a:off x="571472" y="5186923"/>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当年苏东坡颂赞朱寿昌,至今咏叹,传为美谈。像李台州,他的事迹难道和朱寿昌有什么不同吗?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这不就是所说的至孝和神明相通吗?若不是至孝怎能与神明相通,若非与神明相通怎能找到母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亲?我每次对士大夫说起这件事,听到的人必定哭泣。谁没有母亲?有母亲谁没有这个心呢?那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不曾失去母亲,有母亲在不必寻找母亲,对母亲的存在疏忽或不孝敬母亲,或是悖逆不关爱的人,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又居心何在?</a:t>
              </a:r>
              <a:endParaRPr lang="zh-CN" altLang="en-US" dirty="0"/>
            </a:p>
          </p:txBody>
        </p:sp>
      </p:gr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六、(2016浙江,16—20)阅读下面的文言文,回答问题。(19分)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琅嬛福地记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[明]张岱</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晋太康中,张茂先</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为建安从事,游于洞山。缘溪深入,有老人枕书石上卧,茂先坐</a:t>
            </a:r>
            <a:r>
              <a:rPr lang="zh-CN" altLang="en-US" sz="1500" u="sng" kern="0" dirty="0" smtClean="0">
                <a:solidFill>
                  <a:srgbClr val="000000"/>
                </a:solidFill>
                <a:latin typeface="Times New Roman" panose="02020603050405020304" pitchFamily="65" charset="-122"/>
                <a:ea typeface="宋体" panose="02010600030101010101" pitchFamily="2" charset="-122"/>
              </a:rPr>
              <a:t>与</a:t>
            </a:r>
            <a:r>
              <a:rPr lang="zh-CN" altLang="en-US" sz="1500" kern="0" dirty="0" smtClean="0">
                <a:solidFill>
                  <a:srgbClr val="000000"/>
                </a:solidFill>
                <a:latin typeface="Times New Roman" panose="02020603050405020304" pitchFamily="65" charset="-122"/>
                <a:ea typeface="宋体" panose="02010600030101010101" pitchFamily="2" charset="-122"/>
              </a:rPr>
              <a:t>论说。视其所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枕书,皆蝌蚪文,莫能辨,茂先异之。老人问茂先曰:“君读书几何?”茂先曰:“华之未读者,二十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年内书,</a:t>
            </a:r>
            <a:r>
              <a:rPr lang="zh-CN" altLang="en-US" sz="1500" u="sng" kern="0" dirty="0" smtClean="0">
                <a:solidFill>
                  <a:srgbClr val="000000"/>
                </a:solidFill>
                <a:latin typeface="Times New Roman" panose="02020603050405020304" pitchFamily="65" charset="-122"/>
                <a:ea typeface="宋体" panose="02010600030101010101" pitchFamily="2" charset="-122"/>
              </a:rPr>
              <a:t>若</a:t>
            </a:r>
            <a:r>
              <a:rPr lang="zh-CN" altLang="en-US" sz="1500" kern="0" dirty="0" smtClean="0">
                <a:solidFill>
                  <a:srgbClr val="000000"/>
                </a:solidFill>
                <a:latin typeface="Times New Roman" panose="02020603050405020304" pitchFamily="65" charset="-122"/>
                <a:ea typeface="宋体" panose="02010600030101010101" pitchFamily="2" charset="-122"/>
              </a:rPr>
              <a:t>二十年外书,则华固已读尽之矣。”老人微笑,把茂先臂走石壁下,忽有门入,途径甚宽,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至一精舍,藏书万卷。问老人曰:“何书?”曰:“世史也。”又至一室,藏书愈富。又问:“何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书?”老人曰:“万国志也。”后至一密室,扃钥甚固,有二黑犬守之,上有署篆,曰“琅嬛福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地”。问老人曰:“何地?”曰:“此玉京、紫微、金真、七瑛、丹书、秘籍。”指二犬曰:“此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痴龙也,守此二千年矣。”开门</a:t>
            </a:r>
            <a:r>
              <a:rPr lang="zh-CN" altLang="en-US" sz="1500" u="sng" kern="0" dirty="0" smtClean="0">
                <a:solidFill>
                  <a:srgbClr val="000000"/>
                </a:solidFill>
                <a:latin typeface="Times New Roman" panose="02020603050405020304" pitchFamily="65" charset="-122"/>
                <a:ea typeface="宋体" panose="02010600030101010101" pitchFamily="2" charset="-122"/>
              </a:rPr>
              <a:t>肃</a:t>
            </a:r>
            <a:r>
              <a:rPr lang="zh-CN" altLang="en-US" sz="1500" kern="0" dirty="0" smtClean="0">
                <a:solidFill>
                  <a:srgbClr val="000000"/>
                </a:solidFill>
                <a:latin typeface="Times New Roman" panose="02020603050405020304" pitchFamily="65" charset="-122"/>
                <a:ea typeface="宋体" panose="02010600030101010101" pitchFamily="2" charset="-122"/>
              </a:rPr>
              <a:t>茂先入,见所藏书,皆秦汉以前及海外诸国事,多</a:t>
            </a:r>
            <a:r>
              <a:rPr lang="zh-CN" altLang="en-US" sz="1500" u="sng" kern="0" dirty="0" smtClean="0">
                <a:solidFill>
                  <a:srgbClr val="000000"/>
                </a:solidFill>
                <a:latin typeface="Times New Roman" panose="02020603050405020304" pitchFamily="65" charset="-122"/>
                <a:ea typeface="宋体" panose="02010600030101010101" pitchFamily="2" charset="-122"/>
              </a:rPr>
              <a:t>所</a:t>
            </a:r>
            <a:r>
              <a:rPr lang="zh-CN" altLang="en-US" sz="1500" kern="0" dirty="0" smtClean="0">
                <a:solidFill>
                  <a:srgbClr val="000000"/>
                </a:solidFill>
                <a:latin typeface="Times New Roman" panose="02020603050405020304" pitchFamily="65" charset="-122"/>
                <a:ea typeface="宋体" panose="02010600030101010101" pitchFamily="2" charset="-122"/>
              </a:rPr>
              <a:t>未闻,如《三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坟》《九丘》《连山》《归藏》《梼杌》《春秋》诸书,亦皆在焉。</a:t>
            </a:r>
            <a:r>
              <a:rPr lang="zh-CN" altLang="en-US" sz="1500" u="sng" kern="0" dirty="0" smtClean="0">
                <a:solidFill>
                  <a:srgbClr val="000000"/>
                </a:solidFill>
                <a:latin typeface="Times New Roman" panose="02020603050405020304" pitchFamily="65" charset="-122"/>
                <a:ea typeface="宋体" panose="02010600030101010101" pitchFamily="2" charset="-122"/>
              </a:rPr>
              <a:t>茂先爽然自失。老人乃出</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酒果饷之,鲜洁非人世所有。</a:t>
            </a:r>
            <a:r>
              <a:rPr lang="zh-CN" altLang="en-US" sz="1500" kern="0" dirty="0" smtClean="0">
                <a:solidFill>
                  <a:srgbClr val="000000"/>
                </a:solidFill>
                <a:latin typeface="Times New Roman" panose="02020603050405020304" pitchFamily="65" charset="-122"/>
                <a:ea typeface="宋体" panose="02010600030101010101" pitchFamily="2" charset="-122"/>
              </a:rPr>
              <a:t>茂先为停</a:t>
            </a:r>
            <a:r>
              <a:rPr lang="zh-CN" altLang="en-US" sz="1500" u="sng" kern="0" dirty="0" smtClean="0">
                <a:solidFill>
                  <a:srgbClr val="000000"/>
                </a:solidFill>
                <a:latin typeface="Times New Roman" panose="02020603050405020304" pitchFamily="65" charset="-122"/>
                <a:ea typeface="宋体" panose="02010600030101010101" pitchFamily="2" charset="-122"/>
              </a:rPr>
              <a:t>信宿</a:t>
            </a:r>
            <a:r>
              <a:rPr lang="zh-CN" altLang="en-US" sz="1500" kern="0" dirty="0" smtClean="0">
                <a:solidFill>
                  <a:srgbClr val="000000"/>
                </a:solidFill>
                <a:latin typeface="Times New Roman" panose="02020603050405020304" pitchFamily="65" charset="-122"/>
                <a:ea typeface="宋体" panose="02010600030101010101" pitchFamily="2" charset="-122"/>
              </a:rPr>
              <a:t>而出,谓老人曰:“异日</a:t>
            </a:r>
            <a:r>
              <a:rPr lang="zh-CN" altLang="en-US" sz="1500" u="sng" kern="0" dirty="0" smtClean="0">
                <a:solidFill>
                  <a:srgbClr val="000000"/>
                </a:solidFill>
                <a:latin typeface="Times New Roman" panose="02020603050405020304" pitchFamily="65" charset="-122"/>
                <a:ea typeface="宋体" panose="02010600030101010101" pitchFamily="2" charset="-122"/>
              </a:rPr>
              <a:t>裹粮</a:t>
            </a:r>
            <a:r>
              <a:rPr lang="zh-CN" altLang="en-US" sz="1500" kern="0" dirty="0" smtClean="0">
                <a:solidFill>
                  <a:srgbClr val="000000"/>
                </a:solidFill>
                <a:latin typeface="Times New Roman" panose="02020603050405020304" pitchFamily="65" charset="-122"/>
                <a:ea typeface="宋体" panose="02010600030101010101" pitchFamily="2" charset="-122"/>
              </a:rPr>
              <a:t>再访,纵观群书。”老人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笑不答,送茂先出。甫出,门石忽然自闭。茂先回视之,但见杂草藤萝,绕石而生,石上苔藓亦合,初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无缝隙。茂先痴</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伫视,望石再拜</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嬴氏焚书史,咸阳火正炽。此中有全书,并不遗只字。上溯书契前,结绳亦有记。繇前视伏羲,已</a:t>
            </a:r>
            <a:endParaRPr lang="zh-CN" altLang="en-US"/>
          </a:p>
        </p:txBody>
      </p:sp>
      <p:pic>
        <p:nvPicPr>
          <p:cNvPr id="3" name="图片 3" descr="textimage0.jpeg"/>
          <p:cNvPicPr>
            <a:picLocks noChangeAspect="1"/>
          </p:cNvPicPr>
          <p:nvPr/>
        </p:nvPicPr>
        <p:blipFill>
          <a:blip r:embed="rId1"/>
          <a:stretch>
            <a:fillRect/>
          </a:stretch>
        </p:blipFill>
        <p:spPr>
          <a:xfrm>
            <a:off x="1875600" y="5682231"/>
            <a:ext cx="171450" cy="171449"/>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是其叔季。海外多名邦,九州一黑痣。读书三十</a:t>
            </a:r>
            <a:r>
              <a:rPr lang="zh-CN" altLang="en-US" sz="1500" u="sng" kern="0" dirty="0" smtClean="0">
                <a:solidFill>
                  <a:srgbClr val="000000"/>
                </a:solidFill>
                <a:latin typeface="Times New Roman" panose="02020603050405020304" pitchFamily="65" charset="-122"/>
                <a:ea typeface="宋体" panose="02010600030101010101" pitchFamily="2" charset="-122"/>
              </a:rPr>
              <a:t>乘</a:t>
            </a:r>
            <a:r>
              <a:rPr lang="zh-CN" altLang="en-US" sz="1500" kern="0" dirty="0" smtClean="0">
                <a:solidFill>
                  <a:srgbClr val="000000"/>
                </a:solidFill>
                <a:latin typeface="Times New Roman" panose="02020603050405020304" pitchFamily="65" charset="-122"/>
                <a:ea typeface="宋体" panose="02010600030101010101" pitchFamily="2" charset="-122"/>
              </a:rPr>
              <a:t>,千万中一二。</a:t>
            </a:r>
            <a:r>
              <a:rPr lang="zh-CN" altLang="en-US" sz="1500" u="sng" kern="0" dirty="0" smtClean="0">
                <a:solidFill>
                  <a:srgbClr val="000000"/>
                </a:solidFill>
                <a:latin typeface="Times New Roman" panose="02020603050405020304" pitchFamily="65" charset="-122"/>
                <a:ea typeface="宋体" panose="02010600030101010101" pitchFamily="2" charset="-122"/>
              </a:rPr>
              <a:t>方知余见小,春秋问蛄蟪。</a:t>
            </a:r>
            <a:r>
              <a:rPr lang="zh-CN" altLang="en-US" sz="1500" kern="0" dirty="0" smtClean="0">
                <a:solidFill>
                  <a:srgbClr val="000000"/>
                </a:solidFill>
                <a:latin typeface="Times New Roman" panose="02020603050405020304" pitchFamily="65" charset="-122"/>
                <a:ea typeface="宋体" panose="02010600030101010101" pitchFamily="2" charset="-122"/>
              </a:rPr>
              <a:t>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彭与凫毛,所见同儿稚。欲入问老人,路迷不得至。回首绝壁间,荒蔓惟薜荔。懊恨一出门,可望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不可企。坐卧十年许,此中或开示。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①张茂先:名华,字茂先。西晋文学家。</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对下列句子中加点词语的解释,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A.开门</a:t>
            </a:r>
            <a:r>
              <a:rPr lang="zh-CN" altLang="en-US" sz="1500" u="sng" kern="0" dirty="0" smtClean="0">
                <a:solidFill>
                  <a:srgbClr val="000000"/>
                </a:solidFill>
                <a:latin typeface="Times New Roman" panose="02020603050405020304" pitchFamily="65" charset="-122"/>
                <a:ea typeface="宋体" panose="02010600030101010101" pitchFamily="2" charset="-122"/>
              </a:rPr>
              <a:t>肃</a:t>
            </a:r>
            <a:r>
              <a:rPr lang="zh-CN" altLang="en-US" sz="1500" kern="0" dirty="0" smtClean="0">
                <a:solidFill>
                  <a:srgbClr val="000000"/>
                </a:solidFill>
                <a:latin typeface="Times New Roman" panose="02020603050405020304" pitchFamily="65" charset="-122"/>
                <a:ea typeface="宋体" panose="02010600030101010101" pitchFamily="2" charset="-122"/>
              </a:rPr>
              <a:t>茂先入　　　　　　　　　肃:恭敬的样子。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B.茂先为停</a:t>
            </a:r>
            <a:r>
              <a:rPr lang="zh-CN" altLang="en-US" sz="1500" u="sng" kern="0" dirty="0" smtClean="0">
                <a:solidFill>
                  <a:srgbClr val="000000"/>
                </a:solidFill>
                <a:latin typeface="Times New Roman" panose="02020603050405020304" pitchFamily="65" charset="-122"/>
                <a:ea typeface="宋体" panose="02010600030101010101" pitchFamily="2" charset="-122"/>
              </a:rPr>
              <a:t>信宿</a:t>
            </a:r>
            <a:r>
              <a:rPr lang="zh-CN" altLang="en-US" sz="1500" kern="0" dirty="0" smtClean="0">
                <a:solidFill>
                  <a:srgbClr val="000000"/>
                </a:solidFill>
                <a:latin typeface="Times New Roman" panose="02020603050405020304" pitchFamily="65" charset="-122"/>
                <a:ea typeface="宋体" panose="02010600030101010101" pitchFamily="2" charset="-122"/>
              </a:rPr>
              <a:t>而出　　信宿:两三天。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C.异日</a:t>
            </a:r>
            <a:r>
              <a:rPr lang="zh-CN" altLang="en-US" sz="1500" u="sng" kern="0" dirty="0" smtClean="0">
                <a:solidFill>
                  <a:srgbClr val="000000"/>
                </a:solidFill>
                <a:latin typeface="Times New Roman" panose="02020603050405020304" pitchFamily="65" charset="-122"/>
                <a:ea typeface="宋体" panose="02010600030101010101" pitchFamily="2" charset="-122"/>
              </a:rPr>
              <a:t>裹粮</a:t>
            </a:r>
            <a:r>
              <a:rPr lang="zh-CN" altLang="en-US" sz="1500" kern="0" dirty="0" smtClean="0">
                <a:solidFill>
                  <a:srgbClr val="000000"/>
                </a:solidFill>
                <a:latin typeface="Times New Roman" panose="02020603050405020304" pitchFamily="65" charset="-122"/>
                <a:ea typeface="宋体" panose="02010600030101010101" pitchFamily="2" charset="-122"/>
              </a:rPr>
              <a:t>再访　　裹粮:携带粮食。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D.读书三十</a:t>
            </a:r>
            <a:r>
              <a:rPr lang="zh-CN" altLang="en-US" sz="1500" u="sng" kern="0" dirty="0" smtClean="0">
                <a:solidFill>
                  <a:srgbClr val="000000"/>
                </a:solidFill>
                <a:latin typeface="Times New Roman" panose="02020603050405020304" pitchFamily="65" charset="-122"/>
                <a:ea typeface="宋体" panose="02010600030101010101" pitchFamily="2" charset="-122"/>
              </a:rPr>
              <a:t>乘</a:t>
            </a:r>
            <a:r>
              <a:rPr lang="zh-CN" altLang="en-US" sz="1500" kern="0" dirty="0" smtClean="0">
                <a:solidFill>
                  <a:srgbClr val="000000"/>
                </a:solidFill>
                <a:latin typeface="Times New Roman" panose="02020603050405020304" pitchFamily="65" charset="-122"/>
                <a:ea typeface="宋体" panose="02010600030101010101" pitchFamily="2" charset="-122"/>
              </a:rPr>
              <a:t>　　乘:车。</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下列各组句子中,加点词的意义和用法</a:t>
            </a:r>
            <a:r>
              <a:rPr lang="zh-CN" altLang="en-US" sz="1500" u="sng" kern="0" dirty="0" smtClean="0">
                <a:solidFill>
                  <a:srgbClr val="000000"/>
                </a:solidFill>
                <a:latin typeface="Times New Roman" panose="02020603050405020304" pitchFamily="65" charset="-122"/>
                <a:ea typeface="宋体" panose="02010600030101010101" pitchFamily="2" charset="-122"/>
              </a:rPr>
              <a:t>不相同</a:t>
            </a:r>
            <a:r>
              <a:rPr lang="zh-CN" altLang="en-US" sz="1500" kern="0" dirty="0" smtClean="0">
                <a:solidFill>
                  <a:srgbClr val="000000"/>
                </a:solidFill>
                <a:latin typeface="Times New Roman" panose="02020603050405020304" pitchFamily="65" charset="-122"/>
                <a:ea typeface="宋体" panose="02010600030101010101" pitchFamily="2" charset="-122"/>
              </a:rPr>
              <a:t>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1204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B.</a:t>
            </a:r>
            <a:r>
              <a:rPr lang="zh-CN" altLang="en-US" sz="2285" kern="0" spc="67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1346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D.</a:t>
            </a:r>
            <a:r>
              <a:rPr lang="zh-CN" altLang="en-US" sz="2285" kern="0" spc="67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下列对原文有关内容的概括与赏析,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A.在张茂先的自矜面前,老人“微笑”;当张茂先提出“裹粮再访”的请求时,老人又笑而不</a:t>
            </a:r>
            <a:endParaRPr lang="zh-CN" altLang="en-US" dirty="0"/>
          </a:p>
        </p:txBody>
      </p:sp>
      <p:graphicFrame>
        <p:nvGraphicFramePr>
          <p:cNvPr id="4" name="对象 3"/>
          <p:cNvGraphicFramePr>
            <a:graphicFrameLocks noChangeAspect="1"/>
          </p:cNvGraphicFramePr>
          <p:nvPr/>
        </p:nvGraphicFramePr>
        <p:xfrm>
          <a:off x="725489" y="4634365"/>
          <a:ext cx="1819275" cy="514349"/>
        </p:xfrm>
        <a:graphic>
          <a:graphicData uri="http://schemas.openxmlformats.org/presentationml/2006/ole">
            <mc:AlternateContent xmlns:mc="http://schemas.openxmlformats.org/markup-compatibility/2006">
              <mc:Choice xmlns:v="urn:schemas-microsoft-com:vml" Requires="v">
                <p:oleObj spid="_x0000_s4097" name="Equation" r:id="rId1" imgW="48158400" imgH="13716000" progId="Equation.DSMT4">
                  <p:embed/>
                </p:oleObj>
              </mc:Choice>
              <mc:Fallback>
                <p:oleObj name="Equation" r:id="rId1" imgW="48158400" imgH="13716000" progId="Equation.DSMT4">
                  <p:embed/>
                  <p:pic>
                    <p:nvPicPr>
                      <p:cNvPr id="0" name="图片 4096"/>
                      <p:cNvPicPr>
                        <a:picLocks noChangeAspect="1"/>
                      </p:cNvPicPr>
                      <p:nvPr/>
                    </p:nvPicPr>
                    <p:blipFill>
                      <a:blip r:embed="rId2"/>
                      <a:stretch>
                        <a:fillRect/>
                      </a:stretch>
                    </p:blipFill>
                    <p:spPr>
                      <a:xfrm>
                        <a:off x="725489" y="4634365"/>
                        <a:ext cx="1819275" cy="51434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864526" y="4634365"/>
          <a:ext cx="1143000" cy="514349"/>
        </p:xfrm>
        <a:graphic>
          <a:graphicData uri="http://schemas.openxmlformats.org/presentationml/2006/ole">
            <mc:AlternateContent xmlns:mc="http://schemas.openxmlformats.org/markup-compatibility/2006">
              <mc:Choice xmlns:v="urn:schemas-microsoft-com:vml" Requires="v">
                <p:oleObj spid="_x0000_s4099" name="Equation" r:id="rId3" imgW="30175200" imgH="13716000" progId="Equation.DSMT4">
                  <p:embed/>
                </p:oleObj>
              </mc:Choice>
              <mc:Fallback>
                <p:oleObj name="Equation" r:id="rId3" imgW="30175200" imgH="13716000" progId="Equation.DSMT4">
                  <p:embed/>
                  <p:pic>
                    <p:nvPicPr>
                      <p:cNvPr id="0" name="图片 4098"/>
                      <p:cNvPicPr>
                        <a:picLocks noChangeAspect="1"/>
                      </p:cNvPicPr>
                      <p:nvPr/>
                    </p:nvPicPr>
                    <p:blipFill>
                      <a:blip r:embed="rId4"/>
                      <a:stretch>
                        <a:fillRect/>
                      </a:stretch>
                    </p:blipFill>
                    <p:spPr>
                      <a:xfrm>
                        <a:off x="3864526" y="4634365"/>
                        <a:ext cx="1143000" cy="5143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4962" y="5183759"/>
          <a:ext cx="2000250" cy="514349"/>
        </p:xfrm>
        <a:graphic>
          <a:graphicData uri="http://schemas.openxmlformats.org/presentationml/2006/ole">
            <mc:AlternateContent xmlns:mc="http://schemas.openxmlformats.org/markup-compatibility/2006">
              <mc:Choice xmlns:v="urn:schemas-microsoft-com:vml" Requires="v">
                <p:oleObj spid="_x0000_s4100" name="Equation" r:id="rId5" imgW="53035200" imgH="13716000" progId="Equation.DSMT4">
                  <p:embed/>
                </p:oleObj>
              </mc:Choice>
              <mc:Fallback>
                <p:oleObj name="Equation" r:id="rId5" imgW="53035200" imgH="13716000" progId="Equation.DSMT4">
                  <p:embed/>
                  <p:pic>
                    <p:nvPicPr>
                      <p:cNvPr id="0" name="图片 4099"/>
                      <p:cNvPicPr>
                        <a:picLocks noChangeAspect="1"/>
                      </p:cNvPicPr>
                      <p:nvPr/>
                    </p:nvPicPr>
                    <p:blipFill>
                      <a:blip r:embed="rId6"/>
                      <a:stretch>
                        <a:fillRect/>
                      </a:stretch>
                    </p:blipFill>
                    <p:spPr>
                      <a:xfrm>
                        <a:off x="714962" y="5183759"/>
                        <a:ext cx="2000250" cy="5143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3282301" y="5183759"/>
          <a:ext cx="1143000" cy="514349"/>
        </p:xfrm>
        <a:graphic>
          <a:graphicData uri="http://schemas.openxmlformats.org/presentationml/2006/ole">
            <mc:AlternateContent xmlns:mc="http://schemas.openxmlformats.org/markup-compatibility/2006">
              <mc:Choice xmlns:v="urn:schemas-microsoft-com:vml" Requires="v">
                <p:oleObj spid="_x0000_s4101" name="Equation" r:id="rId7" imgW="30175200" imgH="13716000" progId="Equation.DSMT4">
                  <p:embed/>
                </p:oleObj>
              </mc:Choice>
              <mc:Fallback>
                <p:oleObj name="Equation" r:id="rId7" imgW="30175200" imgH="13716000" progId="Equation.DSMT4">
                  <p:embed/>
                  <p:pic>
                    <p:nvPicPr>
                      <p:cNvPr id="0" name="图片 4100"/>
                      <p:cNvPicPr>
                        <a:picLocks noChangeAspect="1"/>
                      </p:cNvPicPr>
                      <p:nvPr/>
                    </p:nvPicPr>
                    <p:blipFill>
                      <a:blip r:embed="rId8"/>
                      <a:stretch>
                        <a:fillRect/>
                      </a:stretch>
                    </p:blipFill>
                    <p:spPr>
                      <a:xfrm>
                        <a:off x="3282301" y="5183759"/>
                        <a:ext cx="1143000" cy="514349"/>
                      </a:xfrm>
                      <a:prstGeom prst="rect">
                        <a:avLst/>
                      </a:prstGeom>
                      <a:noFill/>
                      <a:ln w="9525">
                        <a:noFill/>
                      </a:ln>
                    </p:spPr>
                  </p:pic>
                </p:oleObj>
              </mc:Fallback>
            </mc:AlternateContent>
          </a:graphicData>
        </a:graphic>
      </p:graphicFrame>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51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答。两“笑”之下,老人宽容、神秘的形象呼之欲出。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B.本文借一个充满神异色彩的故事,揭示了山外有山、不可妄自尊大的道理;《桃花源记》则借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虚构桃源仙境寄托社会理想:两文有异曲同工之妙。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C.本文叙事简练,描写细腻,结尾议及“嬴氏焚书史”,旨在批评秦王嬴政焚书坑儒,导致典籍损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毁的行为,体现了“记”叙议结合的特征。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D.张岱行文善于渲染,笔墨传神:说老人,则有“枕书石上卧”;写福地,则有痴龙“守此二千年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矣”。结尾用韵文的形式点明主旨,发人深思。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把文中画线的句子译成现代汉语。(7分)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(1)茂先爽然自失。老人乃出酒果饷之,鲜洁非人世所有。(3分)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(2)方知余见小,春秋问蛄蟪。(4分)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用“/”给下面的文段断句。(3分)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进言者皆曰天下已安已治矣臣独以为未也曰安且治者非愚则谀皆非事实知治乱之体者也夫抱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火厝之积薪之下而寝其上火未及燃因谓之安方今之势何以异此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(选自贾谊《治安策》)</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本题考查文言断句的能力。四个选项的前三处断句均一致,从第四处开始不同。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结合画波浪线部分的大意,舞阴大姓李氏不肯投降,皇帝派人去招降,他仍不肯投降,故应断为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“不肯”;“云”在此处意为“说”,“云”字以下为不肯投降的理由,故其前后均需断开。在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“闻宛之赵氏有孤孙憙”中,“孤孙”表示辈分(南阳赵氏家族单传的孙子),“憙”是人名,“孤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孙憙”一起做该句的宾语。如果将“孙憙”作为人名(姓孙名憙)单独拉出来,做“信义著名”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的主语,就篡改文意了。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断句的标志词</a:t>
            </a:r>
            <a:endParaRPr lang="zh-CN" altLang="en-US"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①时间、地点词;②朝代、国别词;③人称、字号词;④关联词;⑤“说”词(云、道、谓、曰等);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⑥虚词(含语气词);⑦表特殊句式的词(“为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所”表被动,“</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者</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也”表判断,等等)。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本题考查了解并掌握古代文化常识的能力。B.“考”的意思是“拷问,刑讯(逼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供)”,而非“考察,取证”。A项的“下车”和D项的“京师”在高中必修教材《张衡传》中出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现过,如“衡下车,治威严,整法度”“游于三辅,因入京师”。C项“车驾”除了指帝王所乘的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车外,也可指普通“马车”。</a:t>
            </a:r>
            <a:endParaRPr lang="zh-CN" alt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“开门肃茂先入”的“肃”,形容词作动词,意为“恭敬地引入”。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A.两个“与”都是介词,“和,跟,同”的意思。B.前一个“若”是连词,意思为“假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如,如果”;后一个“若”的意思为“好像”。C.两个“所”都是“所”字结构,“所”+动词,构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成名词性短语。D.两个“而”都是连词,表承接。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C　文中议及“嬴氏焚书史”,只是为了说明世间已无大量六国书籍,同洞山“此中有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全书,并不遗只字”形成对比,强调洞山密室藏书之丰富,而非选项中“旨在批评秦王嬴政焚书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坑儒,导致典籍损毁的行为”。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(1)张茂先感到茫然、失落。老人于是拿出酒菜果品给他吃,食物的鲜美洁净不是人间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能拥有的。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(2)(经过此事)才知道我见识浅陋,就像夏生秋死(或“春生夏死”)的蝉不知道四季的转换。</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(1)“爽然”的意思为“茫然若失的样子”。“自失”意为“失落”。“饷”在这里活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用为动词,给</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吃。“非人世所有”翻译为“不是人世间能拥有的”,判断句必须翻译出来。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(2)“见小”意思为“见识浅陋”。“春秋”是四季的代称,指“一年”。“蛄蟪”即“蟪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蛄”,指“寒蝉”,《逍遥游》中有“蟪蛄不知春秋”的句子。</a:t>
            </a:r>
            <a:endParaRPr lang="zh-CN" altLang="en-US"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进言者皆曰//天下已安已治矣/臣独以为未也/曰安且治者/非愚则谀/皆非事实知治乱之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体者也/夫抱火厝之积薪之下而寝其上/火未及燃/因谓之安/方今之势//何以异此</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在通读而初步理解的基础上,抓特征字词,理特殊句式,以助断句。文段的意思是,进言的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人都说:“现在天下已经安定已经大治了,我却单认为还没有。”说安定且大治的人,不是愚蠢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之人就是阿谀之徒,都不是真的懂得治与乱的规律的人。就像抱着火放到堆积的柴草下面,而自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己睡在柴草上面,在火还没有燃着的时候,就说这很安全。现在的国家形势,与这有什么区别?断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句时,抓住“曰”“矣”“也”“者”“者也”“因”这些特征字词,再抓“非</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则</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“皆非</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者也”等句式,以及文言讲究对仗的特点,即可准确断句。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晋代太康年间,张茂先担任建安从事,到洞山游玩。沿着溪流进入洞山深处(中心),见到一位老人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枕着书躺在岩石上,茂先坐下和老人谈论交流。看老人所枕的书,都是周代的古文字,没有一个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字能辨认,茂先觉得很奇怪。老人问茂先:“你读了多少书?”茂先回答:“我没有读的,是近二十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年内的书,假如是二十年以前的书,我当然已经读完了。”老人微笑着,拉着茂先的手臂快步走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到石壁下面,忽然有一扇门可以进入,路非常宽,到了一间精美的屋舍,里面藏有很多书。(茂先)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问老人:“这些是什么书?”(老人)回答:“是世史。”又到了一间房屋,藏书更加丰富。(茂先)</a:t>
            </a:r>
            <a:endParaRPr lang="zh-CN" altLang="en-US"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991377"/>
            <a:ext cx="8150034" cy="5819874"/>
            <a:chOff x="516966" y="1080000"/>
            <a:chExt cx="8150034" cy="581987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又问:“什么书?”老人回答:“是万国志。”之后到了一间密室,门闩钥匙非常牢固,有两条黑狗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守着,上面有题写的篆文“琅嬛福地”。(茂先)问老人:“这是什么地方?”(老人)回答:“这是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玉京、紫微、金真、七瑛、丹书、秘籍。”指着两条黑狗说:“这是痴龙,守在这儿两千年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了。”(老人)打开门恭敬地请茂先进去。(茂先)看见的所收藏的书,(记载的)都是秦汉之前以及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海外众多国家的事情,大多是他所没有听过的,像《三坟》《九丘》《连山》《归藏》《梼杌》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《春秋》之类的书,也全在这里。茂先感到茫然、失落。老人于是拿出酒菜果品给他吃,食物的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鲜美洁净不是人间能拥有的。茂先因此停留了两三天才离开,对老人说:“他日携带干粮再次拜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访,纵览群书。”老人笑笑没有说话,送茂先出来。刚一出来,石门忽然自行关闭。茂先回头看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这个地方,只看见杂草和藤萝围绕岩石生长,石上也被苔藓覆盖,像原来一样没有一点缝隙。茂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先呆呆地长久站立看着,对着岩石拜了两拜后离开。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秦始皇嬴政焚烧书籍,咸阳的火正旺盛。这里有全部的书,并没有遗漏一个字。往前推究文字出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现之前,结绳记事的内容这里也有记载。从结绳时代看伏羲时代,已经是前者的末期了。海外有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很多有名的国家,古九州就是一个黑点。读书三十车,只是这儿藏书的千万分之一二。(经过此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事)才知道我见识浅陋,就像夏生秋死的蝉不知道四季的转换。陆敬叔和张华能识别出(传说中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已少有人知晓)怪兽彭侯和海凫毛,但他们的见识就和儿童一样幼稚。想进入密室询问老人,但</a:t>
              </a:r>
              <a:endParaRPr lang="zh-CN" altLang="en-US"/>
            </a:p>
          </p:txBody>
        </p:sp>
        <p:sp>
          <p:nvSpPr>
            <p:cNvPr id="3" name="TextBox 2"/>
            <p:cNvSpPr txBox="1"/>
            <p:nvPr/>
          </p:nvSpPr>
          <p:spPr>
            <a:xfrm>
              <a:off x="516966" y="6206351"/>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是迷了路不能进去。回头看绝壁之间,只有荒草和薜荔。懊悔一出石门,可以看到而不可企及。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经过十多年,这其中或许已经显示。</a:t>
              </a:r>
              <a:endParaRPr lang="zh-CN" altLang="en-US" dirty="0"/>
            </a:p>
          </p:txBody>
        </p:sp>
      </p:gr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七、(2016北京,9—14)阅读下面的文言文,回答问题。(24分)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桓公问于管子曰:“楚者,山东之强国也,</a:t>
            </a:r>
            <a:r>
              <a:rPr lang="zh-CN" altLang="en-US" sz="1500" u="sng" kern="0" dirty="0" smtClean="0">
                <a:solidFill>
                  <a:srgbClr val="000000"/>
                </a:solidFill>
                <a:latin typeface="Times New Roman" panose="02020603050405020304" pitchFamily="65" charset="-122"/>
                <a:ea typeface="宋体" panose="02010600030101010101" pitchFamily="2" charset="-122"/>
              </a:rPr>
              <a:t>其</a:t>
            </a:r>
            <a:r>
              <a:rPr lang="zh-CN" altLang="en-US" sz="1500" kern="0" dirty="0" smtClean="0">
                <a:solidFill>
                  <a:srgbClr val="000000"/>
                </a:solidFill>
                <a:latin typeface="Times New Roman" panose="02020603050405020304" pitchFamily="65" charset="-122"/>
                <a:ea typeface="宋体" panose="02010600030101010101" pitchFamily="2" charset="-122"/>
              </a:rPr>
              <a:t>人民习战斗之道。举兵伐之,恐力不能过,兵弊于楚。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为之奈何?”管子对曰:“即以战斗之道当之矣。”公曰:“何谓也?”管子对曰:“公贵买其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桓公即使人</a:t>
            </a:r>
            <a:r>
              <a:rPr lang="zh-CN" altLang="en-US" sz="1500" u="sng" kern="0" dirty="0" smtClean="0">
                <a:solidFill>
                  <a:srgbClr val="000000"/>
                </a:solidFill>
                <a:latin typeface="Times New Roman" panose="02020603050405020304" pitchFamily="65" charset="-122"/>
                <a:ea typeface="宋体" panose="02010600030101010101" pitchFamily="2" charset="-122"/>
              </a:rPr>
              <a:t>之</a:t>
            </a:r>
            <a:r>
              <a:rPr lang="zh-CN" altLang="en-US" sz="1500" kern="0" dirty="0" smtClean="0">
                <a:solidFill>
                  <a:srgbClr val="000000"/>
                </a:solidFill>
                <a:latin typeface="Times New Roman" panose="02020603050405020304" pitchFamily="65" charset="-122"/>
                <a:ea typeface="宋体" panose="02010600030101010101" pitchFamily="2" charset="-122"/>
              </a:rPr>
              <a:t>楚买生鹿。管子即令桓公告民,</a:t>
            </a:r>
            <a:r>
              <a:rPr lang="zh-CN" altLang="en-US" sz="1500" u="sng" kern="0" dirty="0" smtClean="0">
                <a:solidFill>
                  <a:srgbClr val="000000"/>
                </a:solidFill>
                <a:latin typeface="Times New Roman" panose="02020603050405020304" pitchFamily="65" charset="-122"/>
                <a:ea typeface="宋体" panose="02010600030101010101" pitchFamily="2" charset="-122"/>
              </a:rPr>
              <a:t>藏谷十之六</a:t>
            </a:r>
            <a:r>
              <a:rPr lang="zh-CN" altLang="en-US" sz="1500" kern="0" dirty="0" smtClean="0">
                <a:solidFill>
                  <a:srgbClr val="000000"/>
                </a:solidFill>
                <a:latin typeface="Times New Roman" panose="02020603050405020304" pitchFamily="65" charset="-122"/>
                <a:ea typeface="宋体" panose="02010600030101010101" pitchFamily="2" charset="-122"/>
              </a:rPr>
              <a:t>。令左司马伯公</a:t>
            </a:r>
            <a:r>
              <a:rPr lang="zh-CN" altLang="en-US" sz="1500" u="sng" kern="0" dirty="0" smtClean="0">
                <a:solidFill>
                  <a:srgbClr val="000000"/>
                </a:solidFill>
                <a:latin typeface="Times New Roman" panose="02020603050405020304" pitchFamily="65" charset="-122"/>
                <a:ea typeface="宋体" panose="02010600030101010101" pitchFamily="2" charset="-122"/>
              </a:rPr>
              <a:t>将</a:t>
            </a:r>
            <a:r>
              <a:rPr lang="zh-CN" altLang="en-US" sz="1500" kern="0" dirty="0" smtClean="0">
                <a:solidFill>
                  <a:srgbClr val="000000"/>
                </a:solidFill>
                <a:latin typeface="Times New Roman" panose="02020603050405020304" pitchFamily="65" charset="-122"/>
                <a:ea typeface="宋体" panose="02010600030101010101" pitchFamily="2" charset="-122"/>
              </a:rPr>
              <a:t>白徒而铸钱于庄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山。令中大夫王邑载钱二千万,求生鹿于楚。楚王闻之,告其相曰:“彼金钱,人之所重也,国之所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以存,明王之所以赏有功。禽兽者,群害也,明王之所弃逐也。今齐</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其重宝贵买吾群害,则是楚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之福也。</a:t>
            </a:r>
            <a:r>
              <a:rPr lang="zh-CN" altLang="en-US" sz="1500" u="sng" kern="0" dirty="0" smtClean="0">
                <a:solidFill>
                  <a:srgbClr val="000000"/>
                </a:solidFill>
                <a:latin typeface="Times New Roman" panose="02020603050405020304" pitchFamily="65" charset="-122"/>
                <a:ea typeface="宋体" panose="02010600030101010101" pitchFamily="2" charset="-122"/>
              </a:rPr>
              <a:t>天且以齐私楚也</a:t>
            </a:r>
            <a:r>
              <a:rPr lang="zh-CN" altLang="en-US" sz="1500" kern="0" dirty="0" smtClean="0">
                <a:solidFill>
                  <a:srgbClr val="000000"/>
                </a:solidFill>
                <a:latin typeface="Times New Roman" panose="02020603050405020304" pitchFamily="65" charset="-122"/>
                <a:ea typeface="宋体" panose="02010600030101010101" pitchFamily="2" charset="-122"/>
              </a:rPr>
              <a:t>。子告吾民,急求生鹿,以尽齐之宝。”</a:t>
            </a:r>
            <a:r>
              <a:rPr lang="zh-CN" altLang="en-US" sz="1500" u="sng" kern="0" dirty="0" smtClean="0">
                <a:solidFill>
                  <a:srgbClr val="000000"/>
                </a:solidFill>
                <a:latin typeface="Times New Roman" panose="02020603050405020304" pitchFamily="65" charset="-122"/>
                <a:ea typeface="宋体" panose="02010600030101010101" pitchFamily="2" charset="-122"/>
              </a:rPr>
              <a:t>楚民即释其耕农而畋鹿</a:t>
            </a:r>
            <a:r>
              <a:rPr lang="zh-CN" altLang="en-US" sz="1500" kern="0" dirty="0" smtClean="0">
                <a:solidFill>
                  <a:srgbClr val="000000"/>
                </a:solidFill>
                <a:latin typeface="Times New Roman" panose="02020603050405020304" pitchFamily="65" charset="-122"/>
                <a:ea typeface="宋体" panose="02010600030101010101" pitchFamily="2" charset="-122"/>
              </a:rPr>
              <a:t>。管子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告楚之贾人曰:“子为我至生鹿,二十赐子金百斤,</a:t>
            </a:r>
            <a:r>
              <a:rPr lang="zh-CN" altLang="en-US" sz="1500" u="sng" kern="0" dirty="0" smtClean="0">
                <a:solidFill>
                  <a:srgbClr val="000000"/>
                </a:solidFill>
                <a:latin typeface="Times New Roman" panose="02020603050405020304" pitchFamily="65" charset="-122"/>
                <a:ea typeface="宋体" panose="02010600030101010101" pitchFamily="2" charset="-122"/>
              </a:rPr>
              <a:t>什</a:t>
            </a:r>
            <a:r>
              <a:rPr lang="zh-CN" altLang="en-US" sz="1500" kern="0" dirty="0" smtClean="0">
                <a:solidFill>
                  <a:srgbClr val="000000"/>
                </a:solidFill>
                <a:latin typeface="Times New Roman" panose="02020603050405020304" pitchFamily="65" charset="-122"/>
                <a:ea typeface="宋体" panose="02010600030101010101" pitchFamily="2" charset="-122"/>
              </a:rPr>
              <a:t>至而金千斤也。则是楚不</a:t>
            </a:r>
            <a:r>
              <a:rPr lang="zh-CN" altLang="en-US" sz="1500" u="sng" kern="0" dirty="0" smtClean="0">
                <a:solidFill>
                  <a:srgbClr val="000000"/>
                </a:solidFill>
                <a:latin typeface="Times New Roman" panose="02020603050405020304" pitchFamily="65" charset="-122"/>
                <a:ea typeface="宋体" panose="02010600030101010101" pitchFamily="2" charset="-122"/>
              </a:rPr>
              <a:t>赋</a:t>
            </a:r>
            <a:r>
              <a:rPr lang="zh-CN" altLang="en-US" sz="1500" kern="0" dirty="0" smtClean="0">
                <a:solidFill>
                  <a:srgbClr val="000000"/>
                </a:solidFill>
                <a:latin typeface="Times New Roman" panose="02020603050405020304" pitchFamily="65" charset="-122"/>
                <a:ea typeface="宋体" panose="02010600030101010101" pitchFamily="2" charset="-122"/>
              </a:rPr>
              <a:t>于民而财用足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楚之男女皆居外求鹿。隰朋</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教民藏谷五倍;楚</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生鹿藏钱五倍。管子曰:“楚可下矣。”公曰: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“奈何?”管子对曰:“楚钱五倍,其君且自得而求谷。”桓公曰:“诺。”因令人闭关,不与楚通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使。楚王</a:t>
            </a:r>
            <a:r>
              <a:rPr lang="zh-CN" altLang="en-US" sz="1500" u="sng" kern="0" dirty="0" smtClean="0">
                <a:solidFill>
                  <a:srgbClr val="000000"/>
                </a:solidFill>
                <a:latin typeface="Times New Roman" panose="02020603050405020304" pitchFamily="65" charset="-122"/>
                <a:ea typeface="宋体" panose="02010600030101010101" pitchFamily="2" charset="-122"/>
              </a:rPr>
              <a:t>果</a:t>
            </a:r>
            <a:r>
              <a:rPr lang="zh-CN" altLang="en-US" sz="1500" kern="0" dirty="0" smtClean="0">
                <a:solidFill>
                  <a:srgbClr val="000000"/>
                </a:solidFill>
                <a:latin typeface="Times New Roman" panose="02020603050405020304" pitchFamily="65" charset="-122"/>
                <a:ea typeface="宋体" panose="02010600030101010101" pitchFamily="2" charset="-122"/>
              </a:rPr>
              <a:t>自得而求谷。谷不可三月而得也,楚籴石四百。齐因令人载粟处芊</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之南,楚人降齐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者十之四。三年而楚服。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桓公问于管子曰:“吾欲求制衡山</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之术,为之奈何?”管子对曰:“公</a:t>
            </a:r>
            <a:r>
              <a:rPr lang="zh-CN" altLang="en-US" sz="1500" u="sng" kern="0" dirty="0" smtClean="0">
                <a:solidFill>
                  <a:srgbClr val="000000"/>
                </a:solidFill>
                <a:latin typeface="Times New Roman" panose="02020603050405020304" pitchFamily="65" charset="-122"/>
                <a:ea typeface="宋体" panose="02010600030101010101" pitchFamily="2" charset="-122"/>
              </a:rPr>
              <a:t>其</a:t>
            </a:r>
            <a:r>
              <a:rPr lang="zh-CN" altLang="en-US" sz="1500" kern="0" dirty="0" smtClean="0">
                <a:solidFill>
                  <a:srgbClr val="000000"/>
                </a:solidFill>
                <a:latin typeface="Times New Roman" panose="02020603050405020304" pitchFamily="65" charset="-122"/>
                <a:ea typeface="宋体" panose="02010600030101010101" pitchFamily="2" charset="-122"/>
              </a:rPr>
              <a:t>令人贵买衡山之械器,</a:t>
            </a:r>
            <a:endParaRPr lang="zh-CN" altLang="en-US"/>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燕、代必从公而买之。秦、赵闻之,必与公争之,</a:t>
            </a:r>
            <a:r>
              <a:rPr lang="zh-CN" altLang="en-US" sz="1500" u="sng" kern="0" dirty="0" smtClean="0">
                <a:solidFill>
                  <a:srgbClr val="000000"/>
                </a:solidFill>
                <a:latin typeface="Times New Roman" panose="02020603050405020304" pitchFamily="65" charset="-122"/>
                <a:ea typeface="宋体" panose="02010600030101010101" pitchFamily="2" charset="-122"/>
              </a:rPr>
              <a:t>衡山之械器必倍其价</a:t>
            </a:r>
            <a:r>
              <a:rPr lang="zh-CN" altLang="en-US" sz="1500" kern="0" dirty="0" smtClean="0">
                <a:solidFill>
                  <a:srgbClr val="000000"/>
                </a:solidFill>
                <a:latin typeface="Times New Roman" panose="02020603050405020304" pitchFamily="65" charset="-122"/>
                <a:ea typeface="宋体" panose="02010600030101010101" pitchFamily="2" charset="-122"/>
              </a:rPr>
              <a:t>。天下争之,衡山械器必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十倍以上。”公曰:“诺。”因令人之衡山求买械器,不敢辩其价。齐修械器</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00" kern="0" dirty="0" smtClean="0">
                <a:solidFill>
                  <a:srgbClr val="000000"/>
                </a:solidFill>
                <a:latin typeface="Times New Roman" panose="02020603050405020304" pitchFamily="65" charset="-122"/>
                <a:ea typeface="宋体" panose="02010600030101010101" pitchFamily="2" charset="-122"/>
              </a:rPr>
              <a:t>于衡山十月,燕、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代闻之,</a:t>
            </a:r>
            <a:r>
              <a:rPr lang="zh-CN" altLang="en-US" sz="1500" u="sng" kern="0" dirty="0" smtClean="0">
                <a:solidFill>
                  <a:srgbClr val="000000"/>
                </a:solidFill>
                <a:latin typeface="Times New Roman" panose="02020603050405020304" pitchFamily="65" charset="-122"/>
                <a:ea typeface="宋体" panose="02010600030101010101" pitchFamily="2" charset="-122"/>
              </a:rPr>
              <a:t>果</a:t>
            </a:r>
            <a:r>
              <a:rPr lang="zh-CN" altLang="en-US" sz="1500" kern="0" dirty="0" smtClean="0">
                <a:solidFill>
                  <a:srgbClr val="000000"/>
                </a:solidFill>
                <a:latin typeface="Times New Roman" panose="02020603050405020304" pitchFamily="65" charset="-122"/>
                <a:ea typeface="宋体" panose="02010600030101010101" pitchFamily="2" charset="-122"/>
              </a:rPr>
              <a:t>令人之衡山求买械器。燕、代修三月,秦国闻之,果令人之衡山求买械器。衡山之君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告其相曰:“天下争吾械器,令其价再什以上。”衡山之民释其</a:t>
            </a:r>
            <a:r>
              <a:rPr lang="zh-CN" altLang="en-US" sz="1500" u="sng" kern="0" dirty="0" smtClean="0">
                <a:solidFill>
                  <a:srgbClr val="000000"/>
                </a:solidFill>
                <a:latin typeface="Times New Roman" panose="02020603050405020304" pitchFamily="65" charset="-122"/>
                <a:ea typeface="宋体" panose="02010600030101010101" pitchFamily="2" charset="-122"/>
              </a:rPr>
              <a:t>本</a:t>
            </a:r>
            <a:r>
              <a:rPr lang="zh-CN" altLang="en-US" sz="1500" kern="0" dirty="0" smtClean="0">
                <a:solidFill>
                  <a:srgbClr val="000000"/>
                </a:solidFill>
                <a:latin typeface="Times New Roman" panose="02020603050405020304" pitchFamily="65" charset="-122"/>
                <a:ea typeface="宋体" panose="02010600030101010101" pitchFamily="2" charset="-122"/>
              </a:rPr>
              <a:t>,修械器之巧。齐即令隰朋购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粟于赵。赵粜石十五,隰朋取之石五十。天下闻之,载粟而</a:t>
            </a:r>
            <a:r>
              <a:rPr lang="zh-CN" altLang="en-US" sz="1500" u="sng" kern="0" dirty="0" smtClean="0">
                <a:solidFill>
                  <a:srgbClr val="000000"/>
                </a:solidFill>
                <a:latin typeface="Times New Roman" panose="02020603050405020304" pitchFamily="65" charset="-122"/>
                <a:ea typeface="宋体" panose="02010600030101010101" pitchFamily="2" charset="-122"/>
              </a:rPr>
              <a:t>之</a:t>
            </a:r>
            <a:r>
              <a:rPr lang="zh-CN" altLang="en-US" sz="1500" kern="0" dirty="0" smtClean="0">
                <a:solidFill>
                  <a:srgbClr val="000000"/>
                </a:solidFill>
                <a:latin typeface="Times New Roman" panose="02020603050405020304" pitchFamily="65" charset="-122"/>
                <a:ea typeface="宋体" panose="02010600030101010101" pitchFamily="2" charset="-122"/>
              </a:rPr>
              <a:t>齐。齐修械器十七月,修籴五月,即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闭关不与衡山通使。</a:t>
            </a:r>
            <a:r>
              <a:rPr lang="zh-CN" altLang="en-US" sz="1500" u="sng" kern="0" dirty="0" smtClean="0">
                <a:solidFill>
                  <a:srgbClr val="000000"/>
                </a:solidFill>
                <a:latin typeface="Times New Roman" panose="02020603050405020304" pitchFamily="65" charset="-122"/>
                <a:ea typeface="宋体" panose="02010600030101010101" pitchFamily="2" charset="-122"/>
              </a:rPr>
              <a:t>燕、代、秦即引其使而归</a:t>
            </a:r>
            <a:r>
              <a:rPr lang="zh-CN" altLang="en-US" sz="1500" kern="0" dirty="0" smtClean="0">
                <a:solidFill>
                  <a:srgbClr val="000000"/>
                </a:solidFill>
                <a:latin typeface="Times New Roman" panose="02020603050405020304" pitchFamily="65" charset="-122"/>
                <a:ea typeface="宋体" panose="02010600030101010101" pitchFamily="2" charset="-122"/>
              </a:rPr>
              <a:t>。衡山械器尽,鲁削衡山之南,齐削衡山之北。</a:t>
            </a:r>
            <a:r>
              <a:rPr lang="zh-CN" altLang="en-US" sz="1500" u="sng" kern="0" dirty="0" smtClean="0">
                <a:solidFill>
                  <a:srgbClr val="000000"/>
                </a:solidFill>
                <a:latin typeface="Times New Roman" panose="02020603050405020304" pitchFamily="65" charset="-122"/>
                <a:ea typeface="宋体" panose="02010600030101010101" pitchFamily="2" charset="-122"/>
              </a:rPr>
              <a:t>内</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自量无械器以应二敌,即奉国而归齐矣</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(取材于《管子·轻重》)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①隰朋:春秋时齐国大夫。②芊:地名。位于齐楚接壤处。③衡山:齐鲁之间的小国。④修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械器:意思是施行购买兵器的策略。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下列对句中加点词的解释,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A.令左司马伯公</a:t>
            </a:r>
            <a:r>
              <a:rPr lang="zh-CN" altLang="en-US" sz="1500" u="sng" kern="0" dirty="0" smtClean="0">
                <a:solidFill>
                  <a:srgbClr val="000000"/>
                </a:solidFill>
                <a:latin typeface="Times New Roman" panose="02020603050405020304" pitchFamily="65" charset="-122"/>
                <a:ea typeface="宋体" panose="02010600030101010101" pitchFamily="2" charset="-122"/>
              </a:rPr>
              <a:t>将</a:t>
            </a:r>
            <a:r>
              <a:rPr lang="zh-CN" altLang="en-US" sz="1500" kern="0" dirty="0" smtClean="0">
                <a:solidFill>
                  <a:srgbClr val="000000"/>
                </a:solidFill>
                <a:latin typeface="Times New Roman" panose="02020603050405020304" pitchFamily="65" charset="-122"/>
                <a:ea typeface="宋体" panose="02010600030101010101" pitchFamily="2" charset="-122"/>
              </a:rPr>
              <a:t>白徒而铸钱于庄山　　　将:率领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1500" u="sng" kern="0" dirty="0" smtClean="0">
                <a:solidFill>
                  <a:srgbClr val="000000"/>
                </a:solidFill>
                <a:latin typeface="Times New Roman" panose="02020603050405020304" pitchFamily="65" charset="-122"/>
                <a:ea typeface="宋体" panose="02010600030101010101" pitchFamily="2" charset="-122"/>
              </a:rPr>
              <a:t>什</a:t>
            </a:r>
            <a:r>
              <a:rPr lang="zh-CN" altLang="en-US" sz="1500" kern="0" dirty="0" smtClean="0">
                <a:solidFill>
                  <a:srgbClr val="000000"/>
                </a:solidFill>
                <a:latin typeface="Times New Roman" panose="02020603050405020304" pitchFamily="65" charset="-122"/>
                <a:ea typeface="宋体" panose="02010600030101010101" pitchFamily="2" charset="-122"/>
              </a:rPr>
              <a:t>至而金千斤也　　什:十倍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C.楚不</a:t>
            </a:r>
            <a:r>
              <a:rPr lang="zh-CN" altLang="en-US" sz="1500" u="sng" kern="0" dirty="0" smtClean="0">
                <a:solidFill>
                  <a:srgbClr val="000000"/>
                </a:solidFill>
                <a:latin typeface="Times New Roman" panose="02020603050405020304" pitchFamily="65" charset="-122"/>
                <a:ea typeface="宋体" panose="02010600030101010101" pitchFamily="2" charset="-122"/>
              </a:rPr>
              <a:t>赋</a:t>
            </a:r>
            <a:r>
              <a:rPr lang="zh-CN" altLang="en-US" sz="1500" kern="0" dirty="0" smtClean="0">
                <a:solidFill>
                  <a:srgbClr val="000000"/>
                </a:solidFill>
                <a:latin typeface="Times New Roman" panose="02020603050405020304" pitchFamily="65" charset="-122"/>
                <a:ea typeface="宋体" panose="02010600030101010101" pitchFamily="2" charset="-122"/>
              </a:rPr>
              <a:t>于民而财用足也　　赋:给予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D.衡山之民释其</a:t>
            </a:r>
            <a:r>
              <a:rPr lang="zh-CN" altLang="en-US" sz="1500" u="sng" kern="0" dirty="0" smtClean="0">
                <a:solidFill>
                  <a:srgbClr val="000000"/>
                </a:solidFill>
                <a:latin typeface="Times New Roman" panose="02020603050405020304" pitchFamily="65" charset="-122"/>
                <a:ea typeface="宋体" panose="02010600030101010101" pitchFamily="2" charset="-122"/>
              </a:rPr>
              <a:t>本</a:t>
            </a:r>
            <a:r>
              <a:rPr lang="zh-CN" altLang="en-US" sz="1500" kern="0" dirty="0" smtClean="0">
                <a:solidFill>
                  <a:srgbClr val="000000"/>
                </a:solidFill>
                <a:latin typeface="Times New Roman" panose="02020603050405020304" pitchFamily="65" charset="-122"/>
                <a:ea typeface="宋体" panose="02010600030101010101" pitchFamily="2" charset="-122"/>
              </a:rPr>
              <a:t>　　本:农耕</a:t>
            </a:r>
            <a:endParaRPr lang="zh-CN" altLang="en-US"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下列各组语句中加点词的意义和用法,</a:t>
              </a:r>
              <a:r>
                <a:rPr lang="zh-CN" altLang="en-US" sz="1500" u="sng" kern="0" dirty="0" smtClean="0">
                  <a:solidFill>
                    <a:srgbClr val="000000"/>
                  </a:solidFill>
                  <a:latin typeface="Times New Roman" panose="02020603050405020304" pitchFamily="65" charset="-122"/>
                  <a:ea typeface="宋体" panose="02010600030101010101" pitchFamily="2" charset="-122"/>
                </a:rPr>
                <a:t>不同</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806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B.</a:t>
              </a:r>
              <a:r>
                <a:rPr lang="zh-CN" altLang="en-US" sz="2285" kern="0" spc="133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1211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D.</a:t>
              </a:r>
              <a:r>
                <a:rPr lang="zh-CN" altLang="en-US" sz="2200" kern="0" spc="1505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下列对文中语句的理解,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A.藏谷十之六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把十分之六的粮食储藏起来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B.天且以齐私楚也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上天将用齐国(的金钱)惠及楚国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C.衡山之械器必倍其价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衡山兵器的价格一定翻倍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D.燕、代、秦即引其使而归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燕、代、秦就带领衡山的使节回国</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将下面的句子译为现代汉语。(6分)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①楚民即释其耕农而畋鹿。(3分)</a:t>
              </a:r>
              <a:endParaRPr lang="zh-CN" altLang="en-US" dirty="0"/>
            </a:p>
          </p:txBody>
        </p:sp>
        <p:pic>
          <p:nvPicPr>
            <p:cNvPr id="3" name="图片 3" descr="textimage1.jpeg"/>
            <p:cNvPicPr>
              <a:picLocks noChangeAspect="1"/>
            </p:cNvPicPr>
            <p:nvPr/>
          </p:nvPicPr>
          <p:blipFill>
            <a:blip r:embed="rId1"/>
            <a:stretch>
              <a:fillRect/>
            </a:stretch>
          </p:blipFill>
          <p:spPr>
            <a:xfrm>
              <a:off x="3110851" y="2032596"/>
              <a:ext cx="2190750" cy="495300"/>
            </a:xfrm>
            <a:prstGeom prst="rect">
              <a:avLst/>
            </a:prstGeom>
          </p:spPr>
        </p:pic>
        <p:graphicFrame>
          <p:nvGraphicFramePr>
            <p:cNvPr id="5" name="对象 4"/>
            <p:cNvGraphicFramePr>
              <a:graphicFrameLocks noChangeAspect="1"/>
            </p:cNvGraphicFramePr>
            <p:nvPr/>
          </p:nvGraphicFramePr>
          <p:xfrm>
            <a:off x="725489" y="1509061"/>
            <a:ext cx="1314450" cy="514350"/>
          </p:xfrm>
          <a:graphic>
            <a:graphicData uri="http://schemas.openxmlformats.org/presentationml/2006/ole">
              <mc:AlternateContent xmlns:mc="http://schemas.openxmlformats.org/markup-compatibility/2006">
                <mc:Choice xmlns:v="urn:schemas-microsoft-com:vml" Requires="v">
                  <p:oleObj spid="_x0000_s5121" name="Equation" r:id="rId2" imgW="34747200" imgH="13716000" progId="Equation.DSMT4">
                    <p:embed/>
                  </p:oleObj>
                </mc:Choice>
                <mc:Fallback>
                  <p:oleObj name="Equation" r:id="rId2" imgW="34747200" imgH="13716000" progId="Equation.DSMT4">
                    <p:embed/>
                    <p:pic>
                      <p:nvPicPr>
                        <p:cNvPr id="0" name="图片 5120"/>
                        <p:cNvPicPr>
                          <a:picLocks noChangeAspect="1"/>
                        </p:cNvPicPr>
                        <p:nvPr/>
                      </p:nvPicPr>
                      <p:blipFill>
                        <a:blip r:embed="rId3"/>
                        <a:stretch>
                          <a:fillRect/>
                        </a:stretch>
                      </p:blipFill>
                      <p:spPr>
                        <a:xfrm>
                          <a:off x="725489" y="1509061"/>
                          <a:ext cx="1314450" cy="5143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2978101" y="1509061"/>
            <a:ext cx="1990725" cy="514350"/>
          </p:xfrm>
          <a:graphic>
            <a:graphicData uri="http://schemas.openxmlformats.org/presentationml/2006/ole">
              <mc:AlternateContent xmlns:mc="http://schemas.openxmlformats.org/markup-compatibility/2006">
                <mc:Choice xmlns:v="urn:schemas-microsoft-com:vml" Requires="v">
                  <p:oleObj spid="_x0000_s5123" name="Equation" r:id="rId4" imgW="52730400" imgH="13716000" progId="Equation.DSMT4">
                    <p:embed/>
                  </p:oleObj>
                </mc:Choice>
                <mc:Fallback>
                  <p:oleObj name="Equation" r:id="rId4" imgW="52730400" imgH="13716000" progId="Equation.DSMT4">
                    <p:embed/>
                    <p:pic>
                      <p:nvPicPr>
                        <p:cNvPr id="0" name="图片 5122"/>
                        <p:cNvPicPr>
                          <a:picLocks noChangeAspect="1"/>
                        </p:cNvPicPr>
                        <p:nvPr/>
                      </p:nvPicPr>
                      <p:blipFill>
                        <a:blip r:embed="rId5"/>
                        <a:stretch>
                          <a:fillRect/>
                        </a:stretch>
                      </p:blipFill>
                      <p:spPr>
                        <a:xfrm>
                          <a:off x="2978101" y="1509061"/>
                          <a:ext cx="1990725" cy="5143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714962" y="2058455"/>
            <a:ext cx="1828800" cy="514350"/>
          </p:xfrm>
          <a:graphic>
            <a:graphicData uri="http://schemas.openxmlformats.org/presentationml/2006/ole">
              <mc:AlternateContent xmlns:mc="http://schemas.openxmlformats.org/markup-compatibility/2006">
                <mc:Choice xmlns:v="urn:schemas-microsoft-com:vml" Requires="v">
                  <p:oleObj spid="_x0000_s5124" name="Equation" r:id="rId6" imgW="48463200" imgH="13716000" progId="Equation.DSMT4">
                    <p:embed/>
                  </p:oleObj>
                </mc:Choice>
                <mc:Fallback>
                  <p:oleObj name="Equation" r:id="rId6" imgW="48463200" imgH="13716000" progId="Equation.DSMT4">
                    <p:embed/>
                    <p:pic>
                      <p:nvPicPr>
                        <p:cNvPr id="0" name="图片 5123"/>
                        <p:cNvPicPr>
                          <a:picLocks noChangeAspect="1"/>
                        </p:cNvPicPr>
                        <p:nvPr/>
                      </p:nvPicPr>
                      <p:blipFill>
                        <a:blip r:embed="rId7"/>
                        <a:stretch>
                          <a:fillRect/>
                        </a:stretch>
                      </p:blipFill>
                      <p:spPr>
                        <a:xfrm>
                          <a:off x="714962" y="2058455"/>
                          <a:ext cx="1828800" cy="514350"/>
                        </a:xfrm>
                        <a:prstGeom prst="rect">
                          <a:avLst/>
                        </a:prstGeom>
                        <a:noFill/>
                        <a:ln w="9525">
                          <a:noFill/>
                        </a:ln>
                      </p:spPr>
                    </p:pic>
                  </p:oleObj>
                </mc:Fallback>
              </mc:AlternateContent>
            </a:graphicData>
          </a:graphic>
        </p:graphicFrame>
      </p:gr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②内自量无械器以应二敌,即奉国而归齐矣。(3分)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在下面每个人物后的横线上写出一个恰当的熟语或成语,用来评价人物在文中的表现。(4分)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①桓公</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②管子</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③衡山之君</a:t>
            </a:r>
            <a:r>
              <a:rPr lang="zh-CN" altLang="en-US" sz="150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本文讲述了管子运用谋略的故事,你从中获得了哪些启示?请结合文章内容具体回答。(5分)</a:t>
            </a:r>
            <a:endParaRPr lang="zh-CN" altLang="en-US" dirty="0"/>
          </a:p>
        </p:txBody>
      </p:sp>
      <p:sp>
        <p:nvSpPr>
          <p:cNvPr id="3" name="矩形 2"/>
          <p:cNvSpPr/>
          <p:nvPr/>
        </p:nvSpPr>
        <p:spPr>
          <a:xfrm>
            <a:off x="428596" y="3205955"/>
            <a:ext cx="8001056" cy="3213187"/>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七、</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动词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征税。</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动词。</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它的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代词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语气副词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加强祈使语气。</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果然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副词。</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介</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词。</a:t>
            </a:r>
            <a:endParaRPr lang="zh-CN" altLang="en-US" dirty="0" smtClean="0">
              <a:solidFill>
                <a:srgbClr val="000000"/>
              </a:solidFill>
            </a:endParaRPr>
          </a:p>
          <a:p>
            <a:pPr lvl="0"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燕、代、秦三国也从衡山召回了自己的使者。</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①楚国百姓就放弃了农耕而去捕鹿。</a:t>
            </a:r>
            <a:endParaRPr lang="zh-CN" altLang="en-US" dirty="0" smtClean="0">
              <a:solidFill>
                <a:srgbClr val="000000"/>
              </a:solidFill>
            </a:endParaRPr>
          </a:p>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衡山之君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心里估量没有武器来应对两个敌国</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就带领全国归顺齐国了。</a:t>
            </a:r>
            <a:endParaRPr lang="zh-CN" altLang="en-US" dirty="0" smtClean="0">
              <a:solidFill>
                <a:srgbClr val="000000"/>
              </a:solidFill>
            </a:endParaRPr>
          </a:p>
          <a:p>
            <a:pPr lvl="0"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①即</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放下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放弃。而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表顺承。畋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捕猎。</a:t>
            </a:r>
            <a:endParaRPr lang="zh-CN" altLang="en-US" dirty="0" smtClean="0">
              <a:solidFill>
                <a:srgbClr val="000000"/>
              </a:solidFill>
            </a:endParaRPr>
          </a:p>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②以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表目的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来。奉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献上。归</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归附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归顺。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65544"/>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(示例)桓公:从善如流(虚心纳谏　择善而从　从谏如流)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管子:不战而屈人之兵(审时度势　知己知彼　神机妙算)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衡山之君:因小失大(捡了芝麻丢了西瓜　愚不可及　目光短浅)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本题考查考生对人物形象的评价能力和成语(或熟语)的运用能力。需要有一定的知识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积累,也需要考生对文言文中的人物性格有清晰的了解。管仲对齐国与楚国、衡山国的对峙,能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够审时度势,知己知彼,从长计议,提出一系列的建议;对于管仲的建议,桓公能虚心纳谏,从善如</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而衡山国君则目光短浅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只看眼前利益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舍本逐末</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因小失大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最终导致国家灭亡。据此寻找恰</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当的熟语或成语进行评价。</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6.</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参考角度</a:t>
            </a:r>
            <a:r>
              <a:rPr lang="en-US" altLang="zh-CN" sz="1500" kern="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用经济、金融手段战胜敌国。</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②粮食安全对一个国家是极为重要的。</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③上下一心是成功实施谋略的保证。</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本题考查考生对作品内容的思考、领悟和探究能力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答案只要言之成理即可。但需要注</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意的是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此题要点有二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一为结合“管子运用谋略的故事”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一为启示。答题时先结合管子运用</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谋略的故事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再答从中获得了什么启示。</a:t>
            </a:r>
            <a:endParaRPr lang="zh-CN" altLang="en-US"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91377"/>
            <a:ext cx="8127000" cy="588930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桓公问管仲说:“楚,是崤山以东的强国,它的人民熟习战斗的方法。出兵攻伐它,恐怕实力不能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胜过它,被楚国打败。怎么办呢?”管仲回答说:“就用战斗的方法来对付它。”桓公说:“这怎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么讲?”管仲回答说:“您可用高价收购楚国的活鹿。”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桓公就派人到楚国购买活鹿。管仲就让桓公通告百姓,贮藏国内十分之六的粮食。再派左司马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伯公率民夫到庄山铸币。然后派中大夫王邑带上两千万钱,到楚国收购生鹿。楚王得知后,告诉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他的丞相说:“钱币是谁都重视的,国家靠它维持,明君靠它赏赐功臣。禽兽,不过是一群害人之</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是明君所抛弃驱逐的。现在齐国用他们的重宝高价收买我们的害兽</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那么是楚国的福分。上</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天将要拿齐国来偏爱楚国了。请您通告百姓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赶快猎取活鹿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来换取齐国的全部财宝。”楚国百</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姓就放弃了农耕而去捕鹿。管仲还对楚国商人说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您给我贩来活鹿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二十头就给您黄金百斤</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增加十倍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就给您黄金千斤。如果这样楚国即使不向百姓征税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财富也充足了。”</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楚国的男女都住在野外猎取活鹿。隰朋让齐国百姓贮藏了五倍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于过去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的粮食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楚国凭借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出</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活鹿贮藏了五倍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于过去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的钱币。管仲说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这回可以制服楚国了。”桓公说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怎么办</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管仲回答说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楚国的存钱是原来的五倍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楚王将以自鸣得意的心情经营农业。”桓公说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错。”于是派人封闭关卡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不和楚国互通使节。楚王果然以自鸣得意的心情开始经营农业。但</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粮食不是三个月内就能生产出来的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楚国买一石粮食要四百钱。齐国便派人运粮到与楚国交界</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的芊地南部出卖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楚人投降齐国的有十分之四。经过三年时间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楚国就降服了。</a:t>
            </a:r>
            <a:endParaRPr lang="zh-CN" altLang="en-US"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4126219"/>
            <a:chOff x="540000" y="1080000"/>
            <a:chExt cx="8127000" cy="4126219"/>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桓公问管仲说:“我要找一个控制衡山国的办法,应怎样进行?”管仲回答说:“您可派人出高价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收购衡山国的兵器,这样,燕国和代国一定跟着您去买。秦国和赵国听说后,一定同您争着买,衡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山兵器的价格一定翻倍。若天下争相购买,衡山兵器一定涨价十倍以上。”桓公说:“可以。”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便派人到衡山寻求购买兵器,不可同他们讨价还价。齐国施行购买衡山兵器的策略十个月以后,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燕、代两国听说,果然也派人到衡山收购兵器。燕、代两国施行这一策略三个月以后,秦国听</a:t>
              </a:r>
              <a:endParaRPr lang="zh-CN" altLang="en-US" dirty="0"/>
            </a:p>
          </p:txBody>
        </p:sp>
        <p:sp>
          <p:nvSpPr>
            <p:cNvPr id="3" name="TextBox 2"/>
            <p:cNvSpPr txBox="1"/>
            <p:nvPr/>
          </p:nvSpPr>
          <p:spPr>
            <a:xfrm>
              <a:off x="540000" y="2778888"/>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说,果然也派人到衡山国购买兵器。衡山国君告诉他的丞相说:“天下各国都争购我国兵器,可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使价钱提高二十倍以上。”衡山国的百姓放弃农业,发展制造兵器的工艺。齐国则派隰朋到赵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国购买粮食,赵国卖粮价每石十五钱,隰朋按每石五十钱收购。天下各国听说后,都运粮到齐国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来卖。齐国施行购买兵器的策略十七个月,施行购买粮食的策略五个月,然后就封闭关卡,不与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衡山国互通使节。燕、代、秦三国也从衡山召回了自己的使者。衡山国的兵器已经卖光,鲁国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侵占了它的南部,齐国侵占了它的北部。(衡山之君)心里估量没有武器来应付两个敌国,就带领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全国归顺齐国了。</a:t>
              </a:r>
              <a:endParaRPr lang="zh-CN" altLang="en-US" dirty="0"/>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714348" y="1134253"/>
            <a:ext cx="7929618" cy="4755099"/>
            <a:chOff x="714348" y="1134253"/>
            <a:chExt cx="7929618" cy="4755099"/>
          </a:xfrm>
        </p:grpSpPr>
        <p:grpSp>
          <p:nvGrpSpPr>
            <p:cNvPr id="5" name="组合 4"/>
            <p:cNvGrpSpPr/>
            <p:nvPr/>
          </p:nvGrpSpPr>
          <p:grpSpPr>
            <a:xfrm>
              <a:off x="714348" y="1134253"/>
              <a:ext cx="6218519" cy="2912809"/>
              <a:chOff x="785786" y="1348567"/>
              <a:chExt cx="6218519" cy="2912809"/>
            </a:xfrm>
          </p:grpSpPr>
          <p:sp>
            <p:nvSpPr>
              <p:cNvPr id="3" name="矩形 2"/>
              <p:cNvSpPr/>
              <p:nvPr/>
            </p:nvSpPr>
            <p:spPr>
              <a:xfrm>
                <a:off x="785786" y="1348567"/>
                <a:ext cx="3262432" cy="393762"/>
              </a:xfrm>
              <a:prstGeom prst="rect">
                <a:avLst/>
              </a:prstGeom>
            </p:spPr>
            <p:txBody>
              <a:bodyPr wrap="non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00" kern="0" dirty="0" smtClean="0">
                    <a:solidFill>
                      <a:srgbClr val="000000"/>
                    </a:solidFill>
                    <a:latin typeface="Times New Roman" panose="02020603050405020304" pitchFamily="65" charset="-122"/>
                    <a:ea typeface="宋体" panose="02010600030101010101" pitchFamily="2" charset="-122"/>
                  </a:rPr>
                  <a:t>　官职调动方面的文化常识</a:t>
                </a:r>
                <a:endParaRPr lang="zh-CN" altLang="en-US" sz="1500" dirty="0"/>
              </a:p>
            </p:txBody>
          </p:sp>
          <p:pic>
            <p:nvPicPr>
              <p:cNvPr id="140289" name="Picture 1"/>
              <p:cNvPicPr>
                <a:picLocks noChangeAspect="1" noChangeArrowheads="1"/>
              </p:cNvPicPr>
              <p:nvPr/>
            </p:nvPicPr>
            <p:blipFill>
              <a:blip r:embed="rId1"/>
              <a:srcRect/>
              <a:stretch>
                <a:fillRect/>
              </a:stretch>
            </p:blipFill>
            <p:spPr bwMode="auto">
              <a:xfrm>
                <a:off x="857224" y="1777195"/>
                <a:ext cx="6147081" cy="2484181"/>
              </a:xfrm>
              <a:prstGeom prst="rect">
                <a:avLst/>
              </a:prstGeom>
              <a:noFill/>
              <a:ln w="9525">
                <a:noFill/>
                <a:miter lim="800000"/>
                <a:headEnd/>
                <a:tailEnd/>
              </a:ln>
              <a:effectLst/>
            </p:spPr>
          </p:pic>
        </p:grpSp>
        <p:sp>
          <p:nvSpPr>
            <p:cNvPr id="6" name="矩形 5"/>
            <p:cNvSpPr/>
            <p:nvPr/>
          </p:nvSpPr>
          <p:spPr>
            <a:xfrm>
              <a:off x="785786" y="4063211"/>
              <a:ext cx="7858180" cy="1826141"/>
            </a:xfrm>
            <a:prstGeom prst="rect">
              <a:avLst/>
            </a:prstGeom>
          </p:spPr>
          <p:txBody>
            <a:bodyPr wrap="square">
              <a:spAutoFit/>
            </a:bodyPr>
            <a:lstStyle/>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本题考查归纳内容要点、概括中心意思的能力。</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项有两处错误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一是赵憙仅仅是</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建议皇帝将其他盗贼迁移到京城附近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皇帝采纳了他的建议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并下令将这些人迁移到颍川、陈</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故“将他们迁往异地”的主语应是皇帝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而非赵憙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二是选项中的“教导他们应该弃恶从</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善”属无中生有。</a:t>
              </a:r>
              <a:endParaRPr lang="zh-CN" altLang="en-US" dirty="0">
                <a:solidFill>
                  <a:srgbClr val="000000"/>
                </a:solidFill>
              </a:endParaRPr>
            </a:p>
          </p:txBody>
        </p:sp>
      </p:gr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八、(2014辽宁,4—7)阅读下面的文言文,回答问题。(19分)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赵立,徐州张益村人。以敢勇隶兵籍。靖康初,金人大入,盗贼群起,立数有战功,为武卫都虞候。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建炎三年,金人攻徐,王复拒守,命立督战,中六矢,战益</a:t>
            </a:r>
            <a:r>
              <a:rPr lang="zh-CN" altLang="en-US" sz="1500" u="sng" kern="0" dirty="0" smtClean="0">
                <a:solidFill>
                  <a:srgbClr val="000000"/>
                </a:solidFill>
                <a:latin typeface="Times New Roman" panose="02020603050405020304" pitchFamily="65" charset="-122"/>
                <a:ea typeface="宋体" panose="02010600030101010101" pitchFamily="2" charset="-122"/>
              </a:rPr>
              <a:t>厉</a:t>
            </a:r>
            <a:r>
              <a:rPr lang="zh-CN" altLang="en-US" sz="1500" kern="0" dirty="0" smtClean="0">
                <a:solidFill>
                  <a:srgbClr val="000000"/>
                </a:solidFill>
                <a:latin typeface="Times New Roman" panose="02020603050405020304" pitchFamily="65" charset="-122"/>
                <a:ea typeface="宋体" panose="02010600030101010101" pitchFamily="2" charset="-122"/>
              </a:rPr>
              <a:t>。城始破,立巷战,夺门以出,金人击之死,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夜半得微雨而苏,乃杀守者,阴结乡民为收复计。金人北还,立率残兵</a:t>
            </a:r>
            <a:r>
              <a:rPr lang="zh-CN" altLang="en-US" sz="1500" u="sng" kern="0" dirty="0" smtClean="0">
                <a:solidFill>
                  <a:srgbClr val="000000"/>
                </a:solidFill>
                <a:latin typeface="Times New Roman" panose="02020603050405020304" pitchFamily="65" charset="-122"/>
                <a:ea typeface="宋体" panose="02010600030101010101" pitchFamily="2" charset="-122"/>
              </a:rPr>
              <a:t>邀</a:t>
            </a:r>
            <a:r>
              <a:rPr lang="zh-CN" altLang="en-US" sz="1500" kern="0" dirty="0" smtClean="0">
                <a:solidFill>
                  <a:srgbClr val="000000"/>
                </a:solidFill>
                <a:latin typeface="Times New Roman" panose="02020603050405020304" pitchFamily="65" charset="-122"/>
                <a:ea typeface="宋体" panose="02010600030101010101" pitchFamily="2" charset="-122"/>
              </a:rPr>
              <a:t>击,断其归路,夺舟船金帛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以千计,军声复振。乃尽结乡民为兵,遂复徐州。</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时山东诸郡莽为盗区,立介居其间,威名</a:t>
            </a:r>
            <a:r>
              <a:rPr lang="zh-CN" altLang="en-US" sz="1500" u="sng" kern="0" dirty="0" smtClean="0">
                <a:solidFill>
                  <a:srgbClr val="000000"/>
                </a:solidFill>
                <a:latin typeface="Times New Roman" panose="02020603050405020304" pitchFamily="65" charset="-122"/>
                <a:ea typeface="宋体" panose="02010600030101010101" pitchFamily="2" charset="-122"/>
              </a:rPr>
              <a:t>流</a:t>
            </a:r>
            <a:r>
              <a:rPr lang="zh-CN" altLang="en-US" sz="1500" kern="0" dirty="0" smtClean="0">
                <a:solidFill>
                  <a:srgbClr val="000000"/>
                </a:solidFill>
                <a:latin typeface="Times New Roman" panose="02020603050405020304" pitchFamily="65" charset="-122"/>
                <a:ea typeface="宋体" panose="02010600030101010101" pitchFamily="2" charset="-122"/>
              </a:rPr>
              <a:t>闻。会金左将军昌围楚州急,通守贾敦诗欲以城降,宣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抚使杜充命立将所部兵往赴之。且战且行,连七战胜而后能达楚。两颊中流矢,不能言,以手指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麾,既入城休士,而后拔镞。诏以立守楚州。明年正月,金人攻城,立命撤废屋,城下然火池,壮士持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长矛以待。金人登城,钩取投火中。金人选死士突入,又搏杀之,乃稍引退。五月,兀术北归,筑高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台六合,以辎重假道于楚,立斩其使。兀术怒,乃设南北两屯,绝楚饷道。承、楚间有樊梁、新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开、白马三湖,</a:t>
            </a:r>
            <a:r>
              <a:rPr lang="zh-CN" altLang="en-US" sz="1500" u="sng" kern="0" dirty="0" smtClean="0">
                <a:solidFill>
                  <a:srgbClr val="000000"/>
                </a:solidFill>
                <a:latin typeface="Times New Roman" panose="02020603050405020304" pitchFamily="65" charset="-122"/>
                <a:ea typeface="宋体" panose="02010600030101010101" pitchFamily="2" charset="-122"/>
              </a:rPr>
              <a:t>贼张敌万</a:t>
            </a:r>
            <a:r>
              <a:rPr lang="zh-CN" altLang="en-US" sz="1130" u="sng"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u="sng" kern="0" dirty="0" smtClean="0">
                <a:solidFill>
                  <a:srgbClr val="000000"/>
                </a:solidFill>
                <a:latin typeface="Times New Roman" panose="02020603050405020304" pitchFamily="65" charset="-122"/>
                <a:ea typeface="宋体" panose="02010600030101010101" pitchFamily="2" charset="-122"/>
              </a:rPr>
              <a:t>窟穴其间,立绝不与通,故楚粮道愈梗</a:t>
            </a:r>
            <a:r>
              <a:rPr lang="zh-CN" altLang="en-US" sz="1500" kern="0" dirty="0" smtClean="0">
                <a:solidFill>
                  <a:srgbClr val="000000"/>
                </a:solidFill>
                <a:latin typeface="Times New Roman" panose="02020603050405020304" pitchFamily="65" charset="-122"/>
                <a:ea typeface="宋体" panose="02010600030101010101" pitchFamily="2" charset="-122"/>
              </a:rPr>
              <a:t>。始受围,菽麦野生,泽有凫茨可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采,后皆尽,至屑榆皮食之。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立遣人诣朝廷告急。签书枢密院事赵鼎欲遣张俊救之,俊不肯行。乃命刘光世督淮南诸镇救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楚。高宗览立奏,叹曰:“立坚守孤城,虽古名将无以逾之。”</a:t>
            </a:r>
            <a:r>
              <a:rPr lang="zh-CN" altLang="en-US" sz="1500" u="sng" kern="0" dirty="0" smtClean="0">
                <a:solidFill>
                  <a:srgbClr val="000000"/>
                </a:solidFill>
                <a:latin typeface="Times New Roman" panose="02020603050405020304" pitchFamily="65" charset="-122"/>
                <a:ea typeface="宋体" panose="02010600030101010101" pitchFamily="2" charset="-122"/>
              </a:rPr>
              <a:t>以书趣光世会兵者五,光世讫不</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行。</a:t>
            </a:r>
            <a:r>
              <a:rPr lang="zh-CN" altLang="en-US" sz="1500" kern="0" dirty="0" smtClean="0">
                <a:solidFill>
                  <a:srgbClr val="000000"/>
                </a:solidFill>
                <a:latin typeface="Times New Roman" panose="02020603050405020304" pitchFamily="65" charset="-122"/>
                <a:ea typeface="宋体" panose="02010600030101010101" pitchFamily="2" charset="-122"/>
              </a:rPr>
              <a:t>金知外救绝,围益急。九月,攻东城,立登磴道以观,飞炮中其首,左右驰救之,立曰:“我终不</a:t>
            </a:r>
            <a:endParaRPr lang="zh-CN" alt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能为国殄贼矣。”言讫而绝,年三十有七。众巷哭。金人疑立诈死,不敢动。越旬余,城始陷。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立家先残于徐,以单骑入楚。为人木强,不知书,忠义出天性。善骑射,不喜声色财利,与士卒均廪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给。每战擐</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甲胄先登,有退却者,捽而斩之。仇视金人,言之必嚼齿而怒,所俘获磔以示众。忠义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之声远近皆</a:t>
            </a:r>
            <a:r>
              <a:rPr lang="zh-CN" altLang="en-US" sz="1500" u="sng" kern="0" dirty="0" smtClean="0">
                <a:solidFill>
                  <a:srgbClr val="000000"/>
                </a:solidFill>
                <a:latin typeface="Times New Roman" panose="02020603050405020304" pitchFamily="65" charset="-122"/>
                <a:ea typeface="宋体" panose="02010600030101010101" pitchFamily="2" charset="-122"/>
              </a:rPr>
              <a:t>倾</a:t>
            </a:r>
            <a:r>
              <a:rPr lang="zh-CN" altLang="en-US" sz="1500" kern="0" dirty="0" smtClean="0">
                <a:solidFill>
                  <a:srgbClr val="000000"/>
                </a:solidFill>
                <a:latin typeface="Times New Roman" panose="02020603050405020304" pitchFamily="65" charset="-122"/>
                <a:ea typeface="宋体" panose="02010600030101010101" pitchFamily="2" charset="-122"/>
              </a:rPr>
              <a:t>下之,金人不敢斥其名。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讣闻,辍朝,谥忠烈。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(节选自《宋史·赵立传》)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①张敌万:盗贼首领。②擐(huàn):穿。</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A.中六矢,战益</a:t>
            </a:r>
            <a:r>
              <a:rPr lang="zh-CN" altLang="en-US" sz="1500" u="sng" kern="0" dirty="0" smtClean="0">
                <a:solidFill>
                  <a:srgbClr val="000000"/>
                </a:solidFill>
                <a:latin typeface="Times New Roman" panose="02020603050405020304" pitchFamily="65" charset="-122"/>
                <a:ea typeface="宋体" panose="02010600030101010101" pitchFamily="2" charset="-122"/>
              </a:rPr>
              <a:t>厉</a:t>
            </a:r>
            <a:r>
              <a:rPr lang="zh-CN" altLang="en-US" sz="1500" kern="0" dirty="0" smtClean="0">
                <a:solidFill>
                  <a:srgbClr val="000000"/>
                </a:solidFill>
                <a:latin typeface="Times New Roman" panose="02020603050405020304" pitchFamily="65" charset="-122"/>
                <a:ea typeface="宋体" panose="02010600030101010101" pitchFamily="2" charset="-122"/>
              </a:rPr>
              <a:t>　　　　　　　厉:激烈。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B.立率残兵</a:t>
            </a:r>
            <a:r>
              <a:rPr lang="zh-CN" altLang="en-US" sz="1500" u="sng" kern="0" dirty="0" smtClean="0">
                <a:solidFill>
                  <a:srgbClr val="000000"/>
                </a:solidFill>
                <a:latin typeface="Times New Roman" panose="02020603050405020304" pitchFamily="65" charset="-122"/>
                <a:ea typeface="宋体" panose="02010600030101010101" pitchFamily="2" charset="-122"/>
              </a:rPr>
              <a:t>邀</a:t>
            </a:r>
            <a:r>
              <a:rPr lang="zh-CN" altLang="en-US" sz="1500" kern="0" dirty="0" smtClean="0">
                <a:solidFill>
                  <a:srgbClr val="000000"/>
                </a:solidFill>
                <a:latin typeface="Times New Roman" panose="02020603050405020304" pitchFamily="65" charset="-122"/>
                <a:ea typeface="宋体" panose="02010600030101010101" pitchFamily="2" charset="-122"/>
              </a:rPr>
              <a:t>击　　邀:阻截。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C.立介居其间,威名</a:t>
            </a:r>
            <a:r>
              <a:rPr lang="zh-CN" altLang="en-US" sz="1500" u="sng" kern="0" dirty="0" smtClean="0">
                <a:solidFill>
                  <a:srgbClr val="000000"/>
                </a:solidFill>
                <a:latin typeface="Times New Roman" panose="02020603050405020304" pitchFamily="65" charset="-122"/>
                <a:ea typeface="宋体" panose="02010600030101010101" pitchFamily="2" charset="-122"/>
              </a:rPr>
              <a:t>流</a:t>
            </a:r>
            <a:r>
              <a:rPr lang="zh-CN" altLang="en-US" sz="1500" kern="0" dirty="0" smtClean="0">
                <a:solidFill>
                  <a:srgbClr val="000000"/>
                </a:solidFill>
                <a:latin typeface="Times New Roman" panose="02020603050405020304" pitchFamily="65" charset="-122"/>
                <a:ea typeface="宋体" panose="02010600030101010101" pitchFamily="2" charset="-122"/>
              </a:rPr>
              <a:t>闻　　流:传布。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D.忠义之声远近皆</a:t>
            </a:r>
            <a:r>
              <a:rPr lang="zh-CN" altLang="en-US" sz="1500" u="sng" kern="0" dirty="0" smtClean="0">
                <a:solidFill>
                  <a:srgbClr val="000000"/>
                </a:solidFill>
                <a:latin typeface="Times New Roman" panose="02020603050405020304" pitchFamily="65" charset="-122"/>
                <a:ea typeface="宋体" panose="02010600030101010101" pitchFamily="2" charset="-122"/>
              </a:rPr>
              <a:t>倾</a:t>
            </a:r>
            <a:r>
              <a:rPr lang="zh-CN" altLang="en-US" sz="1500" kern="0" dirty="0" smtClean="0">
                <a:solidFill>
                  <a:srgbClr val="000000"/>
                </a:solidFill>
                <a:latin typeface="Times New Roman" panose="02020603050405020304" pitchFamily="65" charset="-122"/>
                <a:ea typeface="宋体" panose="02010600030101010101" pitchFamily="2" charset="-122"/>
              </a:rPr>
              <a:t>下之　　倾:钦佩。</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以下各组句子中,全都表明赵立“敢勇”的一组是(3分)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①城始破,立巷战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②两颊中流矢,不能言,以手指麾</a:t>
            </a:r>
            <a:endParaRPr lang="zh-CN" altLang="en-US"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91377"/>
            <a:ext cx="8229910" cy="5819874"/>
            <a:chOff x="540000" y="1080000"/>
            <a:chExt cx="8229910" cy="581987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③金人登城,钩取投火中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④立斩其使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⑤立家先残于徐,以单骑入楚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⑥每战擐甲胄先登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A.①②⑥　　　B.①③⑤　　　C.②④⑤　　　D.③④⑥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A.赵立军事才能突出。在徐州保卫战中,他临危受命,抗击金军;绝地血战后及时整合乡民和残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部的力量,击溃撤退中的敌军,收复徐州。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B.赵立为人正直,治军严明。在孤守楚州期间,虽然被金军重重围困,粮草、野菜全部吃光,但他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和部下宁愿吃磨碎的榆树皮,也不扰民。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C.赵立屡建战功,威名显赫。皇帝看到他的奏章后,为他坚守孤城而感叹,认为即使是古代的名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将也无法超越他。金人甚至不敢直呼其名。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D.赵立一生都怀有忠义报国之心。他痛恨金人,临终前还为自己不能继续为国杀敌而悲愤叹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息。对于他的忠义,朝廷给予了非常高的评价。</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p:txBody>
        </p:sp>
        <p:sp>
          <p:nvSpPr>
            <p:cNvPr id="3" name="TextBox 2"/>
            <p:cNvSpPr txBox="1"/>
            <p:nvPr/>
          </p:nvSpPr>
          <p:spPr>
            <a:xfrm>
              <a:off x="642910" y="6206351"/>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(1)贼张敌万窟穴其间,立绝不与通,故楚粮道愈梗。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(2)以书趣光世会兵者五,光世讫不行。</a:t>
              </a:r>
              <a:endParaRPr lang="zh-CN" altLang="en-US" dirty="0"/>
            </a:p>
          </p:txBody>
        </p:sp>
      </p:gr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厉:勇猛。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③“钩取投火中”的主语是“壮士”;⑤体现不出“敢勇”。</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无中生有,文中没有“也不扰民”的内容。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(1)盗贼张敌万在这中间建造巢穴,赵立坚决不跟他往来,所以楚州运粮的道路更加阻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(2)五次用书信催促(刘)光世聚集军队,光世最终没有执行。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(1)窟穴:建造巢穴。绝:坚决。通:往来。梗:阻塞。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(2)书:书信。趣:催促。会:聚集。讫:最终。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赵立,徐州张益村人。因为勇敢,隶属军籍。靖康初年,金人大举入侵,盗贼蜂拥而起,赵立屡次立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下战功,担任武卫都虞候。建炎三年,金人攻打徐州,王复守卫抵抗,命令赵立督战,赵立中了六箭,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作战却更加勇猛。都城刚被攻破,赵立就在街道内战斗,夺门而出,金人把他打死,半夜被小雨淋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湿苏醒过来,就杀了守卫的人,暗中集结百姓制订收复的计划。金人向北撤军,赵立率领残余的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军队阻击他们,阻断了金人回去的路,夺取了成千的船只、金银、布帛,军队的声势又振作起</a:t>
            </a:r>
            <a:endParaRPr lang="zh-CN" altLang="en-US"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来。于是把百姓都集结起来组成军队,就收复了徐州。</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当时山东的各郡大都沦为敌占区,赵立独处其间,威武的名声传播很远。适逢金国的左将军昌围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攻楚州,形势非常紧急,通守贾敦诗想要举城投降,宣抚使杜充命令赵立率领自己统辖的军队前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往救援。赵立一面战斗一面前进,七战七胜后才到达楚州。两颊都中了流箭,不能说话,用手指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挥,进入城中安顿好士兵之后,才拔出箭头。圣旨命令赵立守卫楚州。第二年正月,金人攻打楚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州,赵立命令拆除废旧的房屋,城下烧起火池,壮士手拿长矛,严阵以待。金人登上城墙,壮士就用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钩子钩住他们扔到火中。金人选取了敢死队冲进城里,赵立又战斗消灭他们,金人才逐渐撤退。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五月,金兀术向北撤兵,在六合修筑高台,想在楚州借道运送军用物资,赵立杀了他的使臣。金兀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术恼怒,就设立了南北两屯,断绝了楚州的粮道。承州和楚州之间有樊梁、新开和白马三个湖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泊,盗贼张敌万在这中间建造巢穴,赵立坚决不跟他往来,所以楚州运粮的道路更加阻塞。刚被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围的时候,菽麦在野地里生长,池塘湖泊里面有凫茨可以采摘,后来都采摘尽了,以至于把榆树皮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研成碎末来吃。</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赵立派人到朝廷告急。签书枢密院事赵鼎想要派遣张俊救赵立,张俊不肯前往,就命令刘光世率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领淮南各镇救援楚州。高宗看了赵立的奏折,感叹地说:“赵立坚守孤城,即使是古代的名将也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不能超过他啊。”(高宗)五次用书信催促(刘)光世聚集军队,光世最终没有执行。金军知道外</a:t>
            </a:r>
            <a:endParaRPr lang="zh-CN" altLang="en-US"/>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面的救援断绝,围攻得更加紧急。九月份,攻打东城,赵立登上磴道来观看,飞炮打中了他的头,侍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从跑过去救他,赵立说:“我最终不能为国家消灭贼寇了。”说完就死了,年仅三十七岁。众人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聚哭于巷。金人怀疑赵立是假死,不敢轻举妄动。过了十多天,楚州城才陷落。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赵立的家先前在徐州已被毁坏,赵立就单枪匹马进入楚州。赵立为人质朴倔强,不认识字,忠诚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和仁义是天生的。赵立擅长骑马射箭,不喜欢声色和财物,和士兵均分给养。每次战斗都穿着盔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甲冲锋在前,有退却的人,他一定要揪住杀掉他。赵立仇视金人,说到金人一定咬牙切齿发怒,俘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虏的金兵都要实行分裂尸体的刑罚来示众。忠诚和仁义的名声让远近的人钦佩,金人不敢直呼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报丧的消息报告上来,朝廷中止朝见,谥号忠烈。</a:t>
            </a:r>
            <a:endParaRPr lang="zh-CN" alt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20049"/>
            <a:ext cx="8127000" cy="554767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一、(2011课标全国,4—7)阅读下面的文言文,回答问题。(19分)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何灌字仲源,开封祥符人。武选登第,为河东从事。经略使韩缜语之曰:“君奇士也,他日当据吾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坐。”为府州、火山军巡检。辽人常越境而</a:t>
            </a:r>
            <a:r>
              <a:rPr lang="zh-CN" altLang="en-US" sz="1500" u="sng" kern="0" dirty="0" smtClean="0">
                <a:solidFill>
                  <a:srgbClr val="000000"/>
                </a:solidFill>
                <a:latin typeface="Times New Roman" panose="02020603050405020304" pitchFamily="65" charset="-122"/>
                <a:ea typeface="宋体" panose="02010600030101010101" pitchFamily="2" charset="-122"/>
              </a:rPr>
              <a:t>汲</a:t>
            </a:r>
            <a:r>
              <a:rPr lang="zh-CN" altLang="en-US" sz="1500" kern="0" dirty="0" smtClean="0">
                <a:solidFill>
                  <a:srgbClr val="000000"/>
                </a:solidFill>
                <a:latin typeface="Times New Roman" panose="02020603050405020304" pitchFamily="65" charset="-122"/>
                <a:ea typeface="宋体" panose="02010600030101010101" pitchFamily="2" charset="-122"/>
              </a:rPr>
              <a:t>,灌亲申画界堠,遏其来,忿而举兵犯我。灌</a:t>
            </a:r>
            <a:r>
              <a:rPr lang="zh-CN" altLang="en-US" sz="1500" u="sng" kern="0" dirty="0" smtClean="0">
                <a:solidFill>
                  <a:srgbClr val="000000"/>
                </a:solidFill>
                <a:latin typeface="Times New Roman" panose="02020603050405020304" pitchFamily="65" charset="-122"/>
                <a:ea typeface="宋体" panose="02010600030101010101" pitchFamily="2" charset="-122"/>
              </a:rPr>
              <a:t>迎</a:t>
            </a:r>
            <a:r>
              <a:rPr lang="zh-CN" altLang="en-US" sz="1500" kern="0" dirty="0" smtClean="0">
                <a:solidFill>
                  <a:srgbClr val="000000"/>
                </a:solidFill>
                <a:latin typeface="Times New Roman" panose="02020603050405020304" pitchFamily="65" charset="-122"/>
                <a:ea typeface="宋体" panose="02010600030101010101" pitchFamily="2" charset="-122"/>
              </a:rPr>
              <a:t>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射之,发辄中,或著崖石皆没镞,敌惊以为神,逡巡</a:t>
            </a:r>
            <a:r>
              <a:rPr lang="zh-CN" altLang="en-US" sz="1500" u="sng" kern="0" dirty="0" smtClean="0">
                <a:solidFill>
                  <a:srgbClr val="000000"/>
                </a:solidFill>
                <a:latin typeface="Times New Roman" panose="02020603050405020304" pitchFamily="65" charset="-122"/>
                <a:ea typeface="宋体" panose="02010600030101010101" pitchFamily="2" charset="-122"/>
              </a:rPr>
              <a:t>敛</a:t>
            </a:r>
            <a:r>
              <a:rPr lang="zh-CN" altLang="en-US" sz="1500" kern="0" dirty="0" smtClean="0">
                <a:solidFill>
                  <a:srgbClr val="000000"/>
                </a:solidFill>
                <a:latin typeface="Times New Roman" panose="02020603050405020304" pitchFamily="65" charset="-122"/>
                <a:ea typeface="宋体" panose="02010600030101010101" pitchFamily="2" charset="-122"/>
              </a:rPr>
              <a:t>去。后二十多年,契丹萧太师与灌会,道曩事,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数何巡检神射,灌曰:“即灌是也。”萧矍然起拜。为河东将,与夏人遇,铁骑来追,灌射皆</a:t>
            </a:r>
            <a:r>
              <a:rPr lang="zh-CN" altLang="en-US" sz="1500" u="sng" kern="0" dirty="0" smtClean="0">
                <a:solidFill>
                  <a:srgbClr val="000000"/>
                </a:solidFill>
                <a:latin typeface="Times New Roman" panose="02020603050405020304" pitchFamily="65" charset="-122"/>
                <a:ea typeface="宋体" panose="02010600030101010101" pitchFamily="2" charset="-122"/>
              </a:rPr>
              <a:t>彻</a:t>
            </a:r>
            <a:r>
              <a:rPr lang="zh-CN" altLang="en-US" sz="1500" kern="0" dirty="0" smtClean="0">
                <a:solidFill>
                  <a:srgbClr val="000000"/>
                </a:solidFill>
                <a:latin typeface="Times New Roman" panose="02020603050405020304" pitchFamily="65" charset="-122"/>
                <a:ea typeface="宋体" panose="02010600030101010101" pitchFamily="2" charset="-122"/>
              </a:rPr>
              <a:t>甲,至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洞胸出背,叠贯后骑,羌惧而引却。张康国荐于徽宗,召对,问西北边事,以笏画御榻,指坐衣花纹为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形势。帝曰:“敌在吾目中矣。”提点河东刑狱,迁西上阁门使、领威州刺史、知沧州。以治城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障功,转引进使。诏运粟三十万石于并塞三州,灌言:“水浅不胜舟,陆当用车八千乘,沿边方登麦,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愿以运费增价就籴之。”奏上,报可。未几,知岷州,引邈川水溉闲田千顷,湟人号广利渠。徙河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州,复守岷,提举熙河兰湟弓箭手。入言:“若先葺渠引水,使田不病旱,则人乐应募,而射士之额足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矣。”从之。甫半岁,得善田二万六千顷,募士七千四百人,为他路最。陪辽使射玉津园,一发破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的,再发则否。客曰:“太尉不能耶?”曰:“非也,以礼让客耳。”</a:t>
            </a:r>
            <a:r>
              <a:rPr lang="zh-CN" altLang="en-US" sz="1500" u="sng" kern="0" dirty="0" smtClean="0">
                <a:solidFill>
                  <a:srgbClr val="000000"/>
                </a:solidFill>
                <a:latin typeface="Times New Roman" panose="02020603050405020304" pitchFamily="65" charset="-122"/>
                <a:ea typeface="宋体" panose="02010600030101010101" pitchFamily="2" charset="-122"/>
              </a:rPr>
              <a:t>整弓复中之,观者诵叹,帝亲赐</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酒劳之。</a:t>
            </a:r>
            <a:r>
              <a:rPr lang="zh-CN" altLang="en-US" sz="1500" kern="0" dirty="0" smtClean="0">
                <a:solidFill>
                  <a:srgbClr val="000000"/>
                </a:solidFill>
                <a:latin typeface="Times New Roman" panose="02020603050405020304" pitchFamily="65" charset="-122"/>
                <a:ea typeface="宋体" panose="02010600030101010101" pitchFamily="2" charset="-122"/>
              </a:rPr>
              <a:t>迁步军都虞候。金师南下,悉出禁旅付梁方平守黎阳。靖康元年正月二日,次滑州,方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平南奔,灌亦望风迎溃。黄河南岸无一人御敌,金师遂直叩京城。</a:t>
            </a:r>
            <a:r>
              <a:rPr lang="zh-CN" altLang="en-US" sz="1500" u="sng" kern="0" dirty="0" smtClean="0">
                <a:solidFill>
                  <a:srgbClr val="000000"/>
                </a:solidFill>
                <a:latin typeface="Times New Roman" panose="02020603050405020304" pitchFamily="65" charset="-122"/>
                <a:ea typeface="宋体" panose="02010600030101010101" pitchFamily="2" charset="-122"/>
              </a:rPr>
              <a:t>灌至,乞入见,不许,而令控守西</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隅。</a:t>
            </a:r>
            <a:r>
              <a:rPr lang="zh-CN" altLang="en-US" sz="1500" kern="0" dirty="0" smtClean="0">
                <a:solidFill>
                  <a:srgbClr val="000000"/>
                </a:solidFill>
                <a:latin typeface="Times New Roman" panose="02020603050405020304" pitchFamily="65" charset="-122"/>
                <a:ea typeface="宋体" panose="02010600030101010101" pitchFamily="2" charset="-122"/>
              </a:rPr>
              <a:t>背城拒战凡三日,被创,没于阵,年六十二。</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(节选自《宋史·何灌传》)</a:t>
            </a:r>
            <a:endParaRPr lang="zh-CN" altLang="en-US" dirty="0"/>
          </a:p>
        </p:txBody>
      </p:sp>
      <p:sp>
        <p:nvSpPr>
          <p:cNvPr id="3" name="TextBox 2"/>
          <p:cNvSpPr txBox="1"/>
          <p:nvPr/>
        </p:nvSpPr>
        <p:spPr>
          <a:xfrm>
            <a:off x="3000364" y="919939"/>
            <a:ext cx="2380780"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sz="2000" b="1" dirty="0">
              <a:latin typeface="黑体" panose="02010609060101010101" pitchFamily="49" charset="-122"/>
              <a:ea typeface="黑体" panose="02010609060101010101" pitchFamily="49" charset="-122"/>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A.辽人常越境而</a:t>
            </a:r>
            <a:r>
              <a:rPr lang="zh-CN" altLang="en-US" sz="1500" u="sng" kern="0" dirty="0" smtClean="0">
                <a:solidFill>
                  <a:srgbClr val="000000"/>
                </a:solidFill>
                <a:latin typeface="Times New Roman" panose="02020603050405020304" pitchFamily="65" charset="-122"/>
                <a:ea typeface="宋体" panose="02010600030101010101" pitchFamily="2" charset="-122"/>
              </a:rPr>
              <a:t>汲</a:t>
            </a:r>
            <a:r>
              <a:rPr lang="zh-CN" altLang="en-US" sz="1500" kern="0" dirty="0" smtClean="0">
                <a:solidFill>
                  <a:srgbClr val="000000"/>
                </a:solidFill>
                <a:latin typeface="Times New Roman" panose="02020603050405020304" pitchFamily="65" charset="-122"/>
                <a:ea typeface="宋体" panose="02010600030101010101" pitchFamily="2" charset="-122"/>
              </a:rPr>
              <a:t>　　　　　　　　汲:取水。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B.灌</a:t>
            </a:r>
            <a:r>
              <a:rPr lang="zh-CN" altLang="en-US" sz="1500" u="sng" kern="0" dirty="0" smtClean="0">
                <a:solidFill>
                  <a:srgbClr val="000000"/>
                </a:solidFill>
                <a:latin typeface="Times New Roman" panose="02020603050405020304" pitchFamily="65" charset="-122"/>
                <a:ea typeface="宋体" panose="02010600030101010101" pitchFamily="2" charset="-122"/>
              </a:rPr>
              <a:t>迎</a:t>
            </a:r>
            <a:r>
              <a:rPr lang="zh-CN" altLang="en-US" sz="1500" kern="0" dirty="0" smtClean="0">
                <a:solidFill>
                  <a:srgbClr val="000000"/>
                </a:solidFill>
                <a:latin typeface="Times New Roman" panose="02020603050405020304" pitchFamily="65" charset="-122"/>
                <a:ea typeface="宋体" panose="02010600030101010101" pitchFamily="2" charset="-122"/>
              </a:rPr>
              <a:t>高射之,发辄中　　迎:面对。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C.敌惊以为神,逡巡</a:t>
            </a:r>
            <a:r>
              <a:rPr lang="zh-CN" altLang="en-US" sz="1500" u="sng" kern="0" dirty="0" smtClean="0">
                <a:solidFill>
                  <a:srgbClr val="000000"/>
                </a:solidFill>
                <a:latin typeface="Times New Roman" panose="02020603050405020304" pitchFamily="65" charset="-122"/>
                <a:ea typeface="宋体" panose="02010600030101010101" pitchFamily="2" charset="-122"/>
              </a:rPr>
              <a:t>敛</a:t>
            </a:r>
            <a:r>
              <a:rPr lang="zh-CN" altLang="en-US" sz="1500" kern="0" dirty="0" smtClean="0">
                <a:solidFill>
                  <a:srgbClr val="000000"/>
                </a:solidFill>
                <a:latin typeface="Times New Roman" panose="02020603050405020304" pitchFamily="65" charset="-122"/>
                <a:ea typeface="宋体" panose="02010600030101010101" pitchFamily="2" charset="-122"/>
              </a:rPr>
              <a:t>去　　敛:躲藏。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D.铁骑来追,灌射皆</a:t>
            </a:r>
            <a:r>
              <a:rPr lang="zh-CN" altLang="en-US" sz="1500" u="sng" kern="0" dirty="0" smtClean="0">
                <a:solidFill>
                  <a:srgbClr val="000000"/>
                </a:solidFill>
                <a:latin typeface="Times New Roman" panose="02020603050405020304" pitchFamily="65" charset="-122"/>
                <a:ea typeface="宋体" panose="02010600030101010101" pitchFamily="2" charset="-122"/>
              </a:rPr>
              <a:t>彻</a:t>
            </a:r>
            <a:r>
              <a:rPr lang="zh-CN" altLang="en-US" sz="1500" kern="0" dirty="0" smtClean="0">
                <a:solidFill>
                  <a:srgbClr val="000000"/>
                </a:solidFill>
                <a:latin typeface="Times New Roman" panose="02020603050405020304" pitchFamily="65" charset="-122"/>
                <a:ea typeface="宋体" panose="02010600030101010101" pitchFamily="2" charset="-122"/>
              </a:rPr>
              <a:t>甲　　彻:穿透。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以下各组句子中,全都表明何灌行事有成的一组是(3分)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①灌亲申画界堠,遏其来　　　②或著崖石皆没镞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③至洞胸出背,叠贯后骑　　④愿以运费增价就籴之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⑤得善田二万六千顷　　⑥陪辽使射玉津园,一发破的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A.①②⑤　　B.①③④　　C.②④⑥　　D.③⑤⑥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A.何灌有军事才能,射技震惊契丹。经略使韩缜极为赏识他,认为终将取代自己;在守边时,何灌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大显神威,以致三十年后提及往事契丹太师都惊恐起拜。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B.何灌深谙西北边事,受到徽宗赞许。他任河东将时奋勇击退外敌,经举荐得到徽宗召问,他用</a:t>
            </a:r>
            <a:endParaRPr lang="zh-CN" altLang="en-US"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45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笏板指画以助讲解,形象生动,徽宗很快明白了边战形势。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C.何灌善于治理政务,举措得到皇上认可。为完成运粮任务,他建议将水运改为陆运;在招募射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士时,又提出修渠引水,兴造良田,使剩余劳力乐于应募。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D.何灌力守京城,拒不降敌,不幸阵亡。金兵南下,梁方平弃城逃遁,何灌阻止溃退未成;金兵长驱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直下,逼近京城,何灌领命背城抗敌三日,受伤战死。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(1)整弓复中之,观者诵叹,帝亲赐酒劳之。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(2)灌至,乞入见,不许,而令控守西隅。</a:t>
            </a:r>
            <a:endParaRPr lang="zh-CN" altLang="en-US"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C　敛:聚拢,收敛。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①写何灌亲自划定边界,阻止辽人来取水;④写何灌向朝廷请示用运费就近买米。</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D　“何灌阻止溃退未成”不正确,应为“何灌也望风溃退”。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(1)整理弓箭再次射中靶心,观看的人赞叹,皇上亲自赐酒犒劳他。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(2)何灌来到,请求入见,皇上不允许,而命令他把守西部边角。</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(1)中:射中。劳:犒劳。(2)乞:请求。控守:把守。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何灌,字仲源,开封祥符人。武科选举登第,任河东从事。经略使韩缜对他说:“你真是个奇才,将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来总有一天会坐上我今天的位子。”后来担任府州、火山军巡检。辽国人常越境来取泉水,何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灌亲自告诫并画了界线,阻止他们前来,辽人愤怒而发兵来犯。何灌朝着山崖向上射箭,每射必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中,有的射中崖石,箭头都陷入崖石中,敌人都吃惊地把他当成神人,悄悄地退却逃走了。三十年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后,契丹萧太师与何灌相遇,谈起以往的事情,说起何巡检的神奇箭法,何灌说:“就是我啊。”萧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太师惊惧地起身敬拜。何灌做河东将时,与西夏人遭遇,西夏人派铁骑来追,何灌发箭皆射透盔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甲,以至穿胸出背,再射中后面的骑兵,西夏人非常害怕地退走了。张康国向徽宗推荐何灌,徽宗</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56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(1)皇上说:“官吏奉行法典,律令是不可违犯的,再说说其他要求。”赵王没有再说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(2)后来青州出现蝗灾,蝗虫进入平原地界就死去,连年丰收,百姓歌颂。</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本题考查理解并翻译文言句子的能力。翻译时注意抓住关键词。(1)“奉”译为“奉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行”,“枉”译为“违犯”,“道”译为“说”。(2)“大蝗”是名词作动词,译为“发生蝗灾”;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“辄”译为“就”;“歌”译为“歌颂”。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赵憙字伯阳,南阳宛县人。年轻时就有节操。堂兄被人杀害,又没有儿子,赵憙当时(只有)十五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岁,常想着为哥哥报仇。于是准备兵器,结交门客,后来终于去复仇。但是仇人都患病了,没有能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够和他相抗的人。赵憙认为趁其生病来报仇杀人,不符合仁者心意,就释放他们离开了。回头对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仇家说:“你们将来如果健康了,要远远地避开(我)啊。”更始帝即位,舞阴(地名)的大户人家李</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氏坐拥城池而不投降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更始帝派遣柱天将军李宝去招降他们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李氏仍不肯降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听说宛人赵氏</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有孤孙赵憙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以信义闻名天下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愿意向他投降。”更始帝就征召赵憙。赵憙不到二十岁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引见之</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更始帝随即任命赵憙为郎中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行使偏将军的职务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让他到舞阴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李氏终于投降了。光武帝攻破</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寻、邑两地后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赵憙遭受创伤</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有战功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回来后被任命为中郎将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被封为勇功侯。邓奉在南阳造反</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endParaRPr lang="zh-CN" altLang="en-US" sz="1500"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召见了他,询问起边境的敌我态势,何灌用笏在御榻上比画,以衣服上的花纹作为敌我态势(来向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皇帝讲解)。徽宗说:“敌人好像都在我眼前一样。”后来何灌担任河东刑狱提点,升任西上阁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门使,兼任威州刺史、沧州知州。因为治理城障有功,再升任引进使。皇帝下令运三十万石粮到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太原等地,何灌说:“水很浅,不能行舟,如果用陆路运送要用车八千乘(工作量太大)。这时沿边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麦子正好成熟,可以用运输粮草的费用就地加价收购麦子。”奏报上去,朝廷应允了。不久,任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岷州知州,引邈川的水浇灌千顷闲置的田地,河湟一带的人民把它叫作“广利渠”。后来调任河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州知州,又回到岷州,提议在熙河兰湟一带选拔弓箭手。他向朝廷进言:“如果先修渠引水,使田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地不怕旱,百姓就乐于参加招募,所需的弓箭手的名额就能够招足了。”朝廷听从了何灌的建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议。才半年,就改善了耕地质量两万六千顷,由此,何灌招募到了青壮弓箭手七千四百人,是当时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西北几路最成功的。有一次陪辽国的使节在玉津园射箭,第一箭射中目标,第二箭则没中。客人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说:“太尉射不中了?”何灌回答说:“不是,我是以礼让客。”他整理弓箭,再次射中靶心,观看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的人都赞叹,皇帝亲自赐酒犒劳他。随后升任步军都虞候。金兵大举南侵,朝廷把精锐骑兵都交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付给梁方平守黎阳。靖康元年正月二日,金兵打到滑州,梁方平溃败南逃,何灌的军队也望风而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溃。黄河南岸无一人御敌,金兵于是直下京城。何灌逃到东京,乞求入见,皇帝不许,而令他把守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西部边角。何灌背城抗战三天,受伤,死在阵地上,时年六十二岁。</a:t>
            </a:r>
            <a:endParaRPr lang="zh-CN" altLang="en-US"/>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91377"/>
            <a:ext cx="8127000" cy="58939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二、(2010课标全国,4—7)阅读下面的文言文,回答问题。(19分)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花云,怀远人。貌伟而黑,骁勇绝伦。至正十三年</a:t>
            </a:r>
            <a:r>
              <a:rPr lang="zh-CN" altLang="en-US" sz="1500" u="sng" kern="0" dirty="0" smtClean="0">
                <a:solidFill>
                  <a:srgbClr val="000000"/>
                </a:solidFill>
                <a:latin typeface="Times New Roman" panose="02020603050405020304" pitchFamily="65" charset="-122"/>
                <a:ea typeface="宋体" panose="02010600030101010101" pitchFamily="2" charset="-122"/>
              </a:rPr>
              <a:t>杖</a:t>
            </a:r>
            <a:r>
              <a:rPr lang="zh-CN" altLang="en-US" sz="1500" kern="0" dirty="0" smtClean="0">
                <a:solidFill>
                  <a:srgbClr val="000000"/>
                </a:solidFill>
                <a:latin typeface="Times New Roman" panose="02020603050405020304" pitchFamily="65" charset="-122"/>
                <a:ea typeface="宋体" panose="02010600030101010101" pitchFamily="2" charset="-122"/>
              </a:rPr>
              <a:t>剑谒太祖于临濠。奇其才,俾将兵略地,所至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辄克。太祖将取滁州,率数骑前行,云从。猝遇贼数千,云</a:t>
            </a:r>
            <a:r>
              <a:rPr lang="zh-CN" altLang="en-US" sz="1500" u="sng" kern="0" dirty="0" smtClean="0">
                <a:solidFill>
                  <a:srgbClr val="000000"/>
                </a:solidFill>
                <a:latin typeface="Times New Roman" panose="02020603050405020304" pitchFamily="65" charset="-122"/>
                <a:ea typeface="宋体" panose="02010600030101010101" pitchFamily="2" charset="-122"/>
              </a:rPr>
              <a:t>翼</a:t>
            </a:r>
            <a:r>
              <a:rPr lang="zh-CN" altLang="en-US" sz="1500" kern="0" dirty="0" smtClean="0">
                <a:solidFill>
                  <a:srgbClr val="000000"/>
                </a:solidFill>
                <a:latin typeface="Times New Roman" panose="02020603050405020304" pitchFamily="65" charset="-122"/>
                <a:ea typeface="宋体" panose="02010600030101010101" pitchFamily="2" charset="-122"/>
              </a:rPr>
              <a:t>太祖,拔剑跃马冲阵而进。贼惊曰: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“此黑将军勇甚,不可当其锋。”兵至,遂克滁州。太祖渡江,云先济。既克太平,以忠勇宿卫左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右。擢总管,</a:t>
            </a:r>
            <a:r>
              <a:rPr lang="zh-CN" altLang="en-US" sz="1500" u="sng" kern="0" dirty="0" smtClean="0">
                <a:solidFill>
                  <a:srgbClr val="000000"/>
                </a:solidFill>
                <a:latin typeface="Times New Roman" panose="02020603050405020304" pitchFamily="65" charset="-122"/>
                <a:ea typeface="宋体" panose="02010600030101010101" pitchFamily="2" charset="-122"/>
              </a:rPr>
              <a:t>徇</a:t>
            </a:r>
            <a:r>
              <a:rPr lang="zh-CN" altLang="en-US" sz="1500" kern="0" dirty="0" smtClean="0">
                <a:solidFill>
                  <a:srgbClr val="000000"/>
                </a:solidFill>
                <a:latin typeface="Times New Roman" panose="02020603050405020304" pitchFamily="65" charset="-122"/>
                <a:ea typeface="宋体" panose="02010600030101010101" pitchFamily="2" charset="-122"/>
              </a:rPr>
              <a:t>镇江、丹阳、丹徒、金坛,皆克之。过马驮沙,剧盗数百遮道索战。云且行且斗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三日夜,皆擒杀之。太祖立行枢密院于太平,擢云院判。命趋宁国,兵陷山泽中八日,群盗相结梗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道。云操矛鼓噪出入,斩首千百计,身不中一矢。还驻太平,陈友谅以舟师来寇。云与元帅朱文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逊结阵迎战,文逊战死。</a:t>
            </a:r>
            <a:r>
              <a:rPr lang="zh-CN" altLang="en-US" sz="1500" u="sng" kern="0" dirty="0" smtClean="0">
                <a:solidFill>
                  <a:srgbClr val="000000"/>
                </a:solidFill>
                <a:latin typeface="Times New Roman" panose="02020603050405020304" pitchFamily="65" charset="-122"/>
                <a:ea typeface="宋体" panose="02010600030101010101" pitchFamily="2" charset="-122"/>
              </a:rPr>
              <a:t>贼攻三日不得入,以巨舟乘涨,缘舟尾攀堞而上。</a:t>
            </a:r>
            <a:r>
              <a:rPr lang="zh-CN" altLang="en-US" sz="1500" kern="0" dirty="0" smtClean="0">
                <a:solidFill>
                  <a:srgbClr val="000000"/>
                </a:solidFill>
                <a:latin typeface="Times New Roman" panose="02020603050405020304" pitchFamily="65" charset="-122"/>
                <a:ea typeface="宋体" panose="02010600030101010101" pitchFamily="2" charset="-122"/>
              </a:rPr>
              <a:t>城陷,贼缚云,云奋身大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呼,缚尽裂,起夺守者刀,杀五六人,骂曰:“贼非吾主敌,盍</a:t>
            </a:r>
            <a:r>
              <a:rPr lang="zh-CN" altLang="en-US" sz="1500" u="sng" kern="0" dirty="0" smtClean="0">
                <a:solidFill>
                  <a:srgbClr val="000000"/>
                </a:solidFill>
                <a:latin typeface="Times New Roman" panose="02020603050405020304" pitchFamily="65" charset="-122"/>
                <a:ea typeface="宋体" panose="02010600030101010101" pitchFamily="2" charset="-122"/>
              </a:rPr>
              <a:t>趣</a:t>
            </a:r>
            <a:r>
              <a:rPr lang="zh-CN" altLang="en-US" sz="1500" kern="0" dirty="0" smtClean="0">
                <a:solidFill>
                  <a:srgbClr val="000000"/>
                </a:solidFill>
                <a:latin typeface="Times New Roman" panose="02020603050405020304" pitchFamily="65" charset="-122"/>
                <a:ea typeface="宋体" panose="02010600030101010101" pitchFamily="2" charset="-122"/>
              </a:rPr>
              <a:t>降!”贼怒,碎其首,缚诸樯丛射之,骂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贼不少变,至死声犹壮,年三十有九。太祖即吴王位,追封云东丘郡侯,立忠臣祠祀之。方战急,云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妻郜祭家庙,挈三岁儿,泣语家人曰:“城破,吾夫必死,吾义不独存,然不可使花氏无后,若等善抚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之。”云被执,郜赴水死。侍儿孙瘗毕,抱儿行,被掠至九江。孙夜投渔家,脱簪珥属养之,及汉兵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败,孙复窃儿走渡江,</a:t>
            </a:r>
            <a:r>
              <a:rPr lang="zh-CN" altLang="en-US" sz="1500" u="sng" kern="0" dirty="0" smtClean="0">
                <a:solidFill>
                  <a:srgbClr val="000000"/>
                </a:solidFill>
                <a:latin typeface="Times New Roman" panose="02020603050405020304" pitchFamily="65" charset="-122"/>
                <a:ea typeface="宋体" panose="02010600030101010101" pitchFamily="2" charset="-122"/>
              </a:rPr>
              <a:t>遇偾军</a:t>
            </a:r>
            <a:r>
              <a:rPr lang="zh-CN" altLang="en-US" sz="1130" u="sng"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u="sng" kern="0" dirty="0" smtClean="0">
                <a:solidFill>
                  <a:srgbClr val="000000"/>
                </a:solidFill>
                <a:latin typeface="Times New Roman" panose="02020603050405020304" pitchFamily="65" charset="-122"/>
                <a:ea typeface="宋体" panose="02010600030101010101" pitchFamily="2" charset="-122"/>
              </a:rPr>
              <a:t>夺舟弃江中,浮断木入苇洲,采莲实哺儿,七日不死。</a:t>
            </a:r>
            <a:r>
              <a:rPr lang="zh-CN" altLang="en-US" sz="1500" kern="0" dirty="0" smtClean="0">
                <a:solidFill>
                  <a:srgbClr val="000000"/>
                </a:solidFill>
                <a:latin typeface="Times New Roman" panose="02020603050405020304" pitchFamily="65" charset="-122"/>
                <a:ea typeface="宋体" panose="02010600030101010101" pitchFamily="2" charset="-122"/>
              </a:rPr>
              <a:t>逾年达太祖所,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孙抱儿拜泣,太祖亦泣,置儿膝上,曰:“将种也。”赐儿名炜。其五世孙请于世宗,赠郜贞烈夫人,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孙安人,立祠致祭。</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(节选自《明史·花云传》)</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[注]    偾军:溃败的军队。</a:t>
            </a:r>
            <a:endParaRPr lang="zh-CN" altLang="en-US"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1500" u="sng" kern="0" dirty="0" smtClean="0">
                <a:solidFill>
                  <a:srgbClr val="000000"/>
                </a:solidFill>
                <a:latin typeface="Times New Roman" panose="02020603050405020304" pitchFamily="65" charset="-122"/>
                <a:ea typeface="宋体" panose="02010600030101010101" pitchFamily="2" charset="-122"/>
              </a:rPr>
              <a:t>杖</a:t>
            </a:r>
            <a:r>
              <a:rPr lang="zh-CN" altLang="en-US" sz="1500" kern="0" dirty="0" smtClean="0">
                <a:solidFill>
                  <a:srgbClr val="000000"/>
                </a:solidFill>
                <a:latin typeface="Times New Roman" panose="02020603050405020304" pitchFamily="65" charset="-122"/>
                <a:ea typeface="宋体" panose="02010600030101010101" pitchFamily="2" charset="-122"/>
              </a:rPr>
              <a:t>剑谒太祖于临濠　　　　　　　杖:拿着。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B.猝遇贼数千,云</a:t>
            </a:r>
            <a:r>
              <a:rPr lang="zh-CN" altLang="en-US" sz="1500" u="sng" kern="0" dirty="0" smtClean="0">
                <a:solidFill>
                  <a:srgbClr val="000000"/>
                </a:solidFill>
                <a:latin typeface="Times New Roman" panose="02020603050405020304" pitchFamily="65" charset="-122"/>
                <a:ea typeface="宋体" panose="02010600030101010101" pitchFamily="2" charset="-122"/>
              </a:rPr>
              <a:t>翼</a:t>
            </a:r>
            <a:r>
              <a:rPr lang="zh-CN" altLang="en-US" sz="1500" kern="0" dirty="0" smtClean="0">
                <a:solidFill>
                  <a:srgbClr val="000000"/>
                </a:solidFill>
                <a:latin typeface="Times New Roman" panose="02020603050405020304" pitchFamily="65" charset="-122"/>
                <a:ea typeface="宋体" panose="02010600030101010101" pitchFamily="2" charset="-122"/>
              </a:rPr>
              <a:t>太祖　　翼:保护。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1500" u="sng" kern="0" dirty="0" smtClean="0">
                <a:solidFill>
                  <a:srgbClr val="000000"/>
                </a:solidFill>
                <a:latin typeface="Times New Roman" panose="02020603050405020304" pitchFamily="65" charset="-122"/>
                <a:ea typeface="宋体" panose="02010600030101010101" pitchFamily="2" charset="-122"/>
              </a:rPr>
              <a:t>徇</a:t>
            </a:r>
            <a:r>
              <a:rPr lang="zh-CN" altLang="en-US" sz="1500" kern="0" dirty="0" smtClean="0">
                <a:solidFill>
                  <a:srgbClr val="000000"/>
                </a:solidFill>
                <a:latin typeface="Times New Roman" panose="02020603050405020304" pitchFamily="65" charset="-122"/>
                <a:ea typeface="宋体" panose="02010600030101010101" pitchFamily="2" charset="-122"/>
              </a:rPr>
              <a:t>镇江、丹阳、丹徒、金坛　　徇:掠取。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D.贼非吾主敌,盍</a:t>
            </a:r>
            <a:r>
              <a:rPr lang="zh-CN" altLang="en-US" sz="1500" u="sng" kern="0" dirty="0" smtClean="0">
                <a:solidFill>
                  <a:srgbClr val="000000"/>
                </a:solidFill>
                <a:latin typeface="Times New Roman" panose="02020603050405020304" pitchFamily="65" charset="-122"/>
                <a:ea typeface="宋体" panose="02010600030101010101" pitchFamily="2" charset="-122"/>
              </a:rPr>
              <a:t>趣</a:t>
            </a:r>
            <a:r>
              <a:rPr lang="zh-CN" altLang="en-US" sz="1500" kern="0" dirty="0" smtClean="0">
                <a:solidFill>
                  <a:srgbClr val="000000"/>
                </a:solidFill>
                <a:latin typeface="Times New Roman" panose="02020603050405020304" pitchFamily="65" charset="-122"/>
                <a:ea typeface="宋体" panose="02010600030101010101" pitchFamily="2" charset="-122"/>
              </a:rPr>
              <a:t>降　　趣:归顺。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以下各组句子中,全都表明花云艺高人胆大的一组是(3分)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①拔剑跃马冲阵而进　　　　②黑将军勇甚,不可当其锋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③斩首千百计,身不中一矢　　④贼缚云,云奋身大呼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⑤起夺守者刀,杀五六人　　⑥骂贼不少变,至死声犹壮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A.①②④　　B.①③⑤　　C.②③⑥　　D.④⑤⑥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A.花云勇猛超群,他的才能深受太祖赏识。至正十三年他拜见太祖,曾在遇险时挺身而出使太祖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免于难;此后又多次带兵打仗,建立显赫战功,得到太祖提拔。</a:t>
            </a:r>
            <a:endParaRPr lang="zh-CN" altLang="en-US"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812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B.花云与贼寇奋力抗争,至死不屈。花云驻守太平时,陈友谅率水师攻破城池,元帅朱文逊战死,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他被俘;花云临危不惧,在被杀害的当口,仍高声痛骂贼寇。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C.花云的妻子决心为丈夫殉节。花云妻子看到战况紧急,知道丈夫生命危险,表示自己决不独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活,将三岁的儿子托付给家中仆人;花云被俘后,妻子投水而死。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D.花云的儿子花炜历经艰险后安全存活。花云妻子死后,侍儿抱起花炜逃命,被掠至九江,侍儿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将他托养在渔家,后来又带他渡江,一年多后才来到太祖身边。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(1)贼攻三日不得入,以巨舟乘涨,缘舟尾攀堞而上。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(2)遇偾军夺舟弃江中,浮断木入苇洲,采莲实哺儿,七日不死。</a:t>
            </a:r>
            <a:endParaRPr lang="zh-CN" altLang="en-US" dirty="0"/>
          </a:p>
        </p:txBody>
      </p:sp>
      <p:sp>
        <p:nvSpPr>
          <p:cNvPr id="3" name="矩形 2"/>
          <p:cNvSpPr/>
          <p:nvPr/>
        </p:nvSpPr>
        <p:spPr>
          <a:xfrm>
            <a:off x="571472" y="4237334"/>
            <a:ext cx="7858180" cy="1826141"/>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副词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赶快。</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④⑥表现花云被俘后的刚烈不屈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不属于“艺高人胆大”。</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“在被杀害的当口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仍高声痛骂贼寇”不正确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根据原文可知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花云自从被缚起就痛</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骂贼寇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并不只是“在被害的当口”。</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45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(1)贼寇进攻三天不得入城,利用大船趁着涨水,沿着船尾攀爬城墙的垛口上去。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(2)遇上败军抢走船只(把他们)丢弃在江中,(他们)靠着断木漂浮进入芦苇洲中,(孙氏)采摘莲子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喂养小儿,(所幸)七天都未死去。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注意(1)中的关键词“以”“缘”在文中的意思,(2)中的省略成分。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花云,是怀远人。面貌奇伟粗黑,骁勇善战,无人能敌。至正十三年他提着宝剑到临濠拜见太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祖。(太祖)赏识他的才能,让他率军打仗攻城,所到之处都是攻无不克战无不胜。太祖打算拿下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滁州,率领数名将士骑马前行,花云也随从前往。突然遇上了好几千贼兵,花云在太祖身边护卫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着他,拔剑跃马冲破敌人的阵地而前进。贼兵大惊叫道:“这个黑将军太勇猛了,抵挡不住他的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勇猛。”(后来太祖的)大军来到,就攻下了滁州。太祖(要)渡江,花云先渡过去。在攻下了太平府后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花云凭借着他的忠诚和勇猛在太祖身边随身护卫。升任总管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掠取镇江、丹阳、丹徒、金</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坛这些地盘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都攻下来了。经过马驮沙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势力强大的强盗有数百人拦路挑战。花云一边前行一边</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勇战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三天三夜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最终把贼匪全部消灭。太祖在太平府设立行枢密院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提升花云做了枢密院的院</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判。命令他奔赴宁国</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军队陷入乱山中达八日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群盗互相勾结阻道抗御。花云拿起长矛呐喊着冲</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入冲出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斩首千百人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身上却没有中一箭。回到太平府后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陈友谅率水军前来进攻。花云与元帅</a:t>
            </a:r>
            <a:br>
              <a:rPr lang="zh-CN" altLang="en-US" sz="1500" dirty="0" smtClean="0"/>
            </a:br>
            <a:endParaRPr lang="zh-CN" altLang="en-US" sz="1500"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4840599"/>
            <a:chOff x="540000" y="1080000"/>
            <a:chExt cx="8158472" cy="4840599"/>
          </a:xfrm>
        </p:grpSpPr>
        <p:sp>
          <p:nvSpPr>
            <p:cNvPr id="2" name="TextBox 2"/>
            <p:cNvSpPr txBox="1"/>
            <p:nvPr/>
          </p:nvSpPr>
          <p:spPr>
            <a:xfrm>
              <a:off x="540000" y="1080000"/>
              <a:ext cx="8127000" cy="3423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朱文逊结好阵势迎战,文逊战死了。贼寇进攻三天不得入城,利用大船趁着涨水,沿着船尾攀爬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城墙的垛口上去。城池陷落,贼兵把花云绑缚了,花云用尽力气大喊,绑他的绳子全被挣断了,花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云乘机夺下看守他的兵士的刀,砍杀了五六个人,骂道:“你们不是我主公的对手,还不快快投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降!”贼兵大怒,打破了他的头,又把他绑在桅杆上用乱箭射他,(但花云)依然大骂贼兵,到死他的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骂声还十分雄壮,(当时)年龄只有三十九。太祖登上吴王之位,追封花云为东丘郡侯,并修建了忠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臣祠堂用来祭祀他。在战斗紧急的时候,花云的妻子郜祭祀了家庙,拉着三岁的孩子,哭着对家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里人说:“城被攻破,我丈夫必定会死,我也决不一个人活下去,但不能使花氏家族没有了后人,你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们一定要好好抚养他啊。”花云被捕后,他的妻子郜投水而死。侍儿孙氏安葬完郜后,抱着花云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的孩子出走,被劫掠到了九江。孙氏在晚上投奔到一个渔人家,摘下她的簪子、耳环等嘱托渔人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家抚养这个孩子。等到汉兵败了,孙氏又把孩子偷偷地带回来跑去渡江,遇上败军抢走船只(把</a:t>
              </a:r>
              <a:endParaRPr lang="zh-CN" altLang="en-US" dirty="0"/>
            </a:p>
          </p:txBody>
        </p:sp>
        <p:sp>
          <p:nvSpPr>
            <p:cNvPr id="3" name="TextBox 2"/>
            <p:cNvSpPr txBox="1"/>
            <p:nvPr/>
          </p:nvSpPr>
          <p:spPr>
            <a:xfrm>
              <a:off x="571472" y="4533553"/>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他们)丢弃在江中,(他们)靠着断木漂浮进入芦苇洲中,(孙氏)采摘莲子喂养小儿,(所幸)七天都未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死去。过了一年多到了太祖所在的地方,孙氏抱着孩子哭泣着拜见太祖,太祖也跟着哭泣,把孩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子放在他的膝上,说:“(这是)将军的后代啊。”赐孩子名字叫炜。其五世孙向世宗请求,追赠郜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为贞烈夫人,孙氏为安人,修立祠堂祭祀她们。</a:t>
              </a:r>
              <a:endParaRPr lang="zh-CN" altLang="en-US" dirty="0"/>
            </a:p>
          </p:txBody>
        </p:sp>
      </p:gr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767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三、(2010全国Ⅱ,8—11)阅读下面的文言文,回答问题。(19分)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康保裔,河南洛阳人。祖志忠,讨王都战没。父再遇,从太祖征李筠,又死于兵。保裔在周屡立战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功,</a:t>
            </a:r>
            <a:r>
              <a:rPr lang="zh-CN" altLang="en-US" sz="1500" u="sng" kern="0" dirty="0" smtClean="0">
                <a:solidFill>
                  <a:srgbClr val="000000"/>
                </a:solidFill>
                <a:latin typeface="Times New Roman" panose="02020603050405020304" pitchFamily="65" charset="-122"/>
                <a:ea typeface="宋体" panose="02010600030101010101" pitchFamily="2" charset="-122"/>
              </a:rPr>
              <a:t>及</a:t>
            </a:r>
            <a:r>
              <a:rPr lang="zh-CN" altLang="en-US" sz="1500" kern="0" dirty="0" smtClean="0">
                <a:solidFill>
                  <a:srgbClr val="000000"/>
                </a:solidFill>
                <a:latin typeface="Times New Roman" panose="02020603050405020304" pitchFamily="65" charset="-122"/>
                <a:ea typeface="宋体" panose="02010600030101010101" pitchFamily="2" charset="-122"/>
              </a:rPr>
              <a:t>再遇阵没,诏以保裔代父职,从石守信破泽州,又从诸将破契丹于石岭关,领登州刺史。</a:t>
            </a:r>
            <a:r>
              <a:rPr lang="zh-CN" altLang="en-US" sz="1500" u="sng" kern="0" dirty="0" smtClean="0">
                <a:solidFill>
                  <a:srgbClr val="000000"/>
                </a:solidFill>
                <a:latin typeface="Times New Roman" panose="02020603050405020304" pitchFamily="65" charset="-122"/>
                <a:ea typeface="宋体" panose="02010600030101010101" pitchFamily="2" charset="-122"/>
              </a:rPr>
              <a:t>寻</a:t>
            </a:r>
            <a:r>
              <a:rPr lang="zh-CN" altLang="en-US" sz="1500" kern="0" dirty="0" smtClean="0">
                <a:solidFill>
                  <a:srgbClr val="000000"/>
                </a:solidFill>
                <a:latin typeface="Times New Roman" panose="02020603050405020304" pitchFamily="65" charset="-122"/>
                <a:ea typeface="宋体" panose="02010600030101010101" pitchFamily="2" charset="-122"/>
              </a:rPr>
              <a:t>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代州,移深州,领凉州观察使。真宗即位,召还,以其母老勤养,赐以上尊酒茶米。诏褒之,为高阳关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都部署。契丹兵大入,诸将与战于河间,保裔选精锐赴之,</a:t>
            </a:r>
            <a:r>
              <a:rPr lang="zh-CN" altLang="en-US" sz="1500" u="sng" kern="0" dirty="0" smtClean="0">
                <a:solidFill>
                  <a:srgbClr val="000000"/>
                </a:solidFill>
                <a:latin typeface="Times New Roman" panose="02020603050405020304" pitchFamily="65" charset="-122"/>
                <a:ea typeface="宋体" panose="02010600030101010101" pitchFamily="2" charset="-122"/>
              </a:rPr>
              <a:t>会</a:t>
            </a:r>
            <a:r>
              <a:rPr lang="zh-CN" altLang="en-US" sz="1500" kern="0" dirty="0" smtClean="0">
                <a:solidFill>
                  <a:srgbClr val="000000"/>
                </a:solidFill>
                <a:latin typeface="Times New Roman" panose="02020603050405020304" pitchFamily="65" charset="-122"/>
                <a:ea typeface="宋体" panose="02010600030101010101" pitchFamily="2" charset="-122"/>
              </a:rPr>
              <a:t>暮,约诘朝合战。迟明,契丹围之数重,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左右劝易甲驰突以出,保裔曰:“临难无苟免。”遂决战。二日,杀伤甚众,蹴践尘深二尺,兵尽矢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绝,援不至,</a:t>
            </a:r>
            <a:r>
              <a:rPr lang="zh-CN" altLang="en-US" sz="1500" u="sng" kern="0" dirty="0" smtClean="0">
                <a:solidFill>
                  <a:srgbClr val="000000"/>
                </a:solidFill>
                <a:latin typeface="Times New Roman" panose="02020603050405020304" pitchFamily="65" charset="-122"/>
                <a:ea typeface="宋体" panose="02010600030101010101" pitchFamily="2" charset="-122"/>
              </a:rPr>
              <a:t>遂</a:t>
            </a:r>
            <a:r>
              <a:rPr lang="zh-CN" altLang="en-US" sz="1500" kern="0" dirty="0" smtClean="0">
                <a:solidFill>
                  <a:srgbClr val="000000"/>
                </a:solidFill>
                <a:latin typeface="Times New Roman" panose="02020603050405020304" pitchFamily="65" charset="-122"/>
                <a:ea typeface="宋体" panose="02010600030101010101" pitchFamily="2" charset="-122"/>
              </a:rPr>
              <a:t>没焉。时车驾驻大名,闻之震悼,废朝二日,赠侍中。以其子继英为六宅使、顺州刺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史,继彬为洛苑使。继英等谢曰:“臣父不能决胜而死,陛下不以罪其孥幸矣,臣等顾蒙非常之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恩!”因悲涕伏地不能起。上恻然曰:“尔父死王事,赠赏之典,所宜加厚。”顾谓左右曰:“保裔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父、祖死疆埸,身复战没,世有忠节,深可嘉也。”保裔谨厚好礼,喜宾客,善骑射,弋飞走无不中。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尝握矢三十,引满以射,筈镝相连而坠,人服其妙。屡经战阵,身被七十创。</a:t>
            </a:r>
            <a:r>
              <a:rPr lang="zh-CN" altLang="en-US" sz="1500" u="sng" kern="0" dirty="0" smtClean="0">
                <a:solidFill>
                  <a:srgbClr val="000000"/>
                </a:solidFill>
                <a:latin typeface="Times New Roman" panose="02020603050405020304" pitchFamily="65" charset="-122"/>
                <a:ea typeface="宋体" panose="02010600030101010101" pitchFamily="2" charset="-122"/>
              </a:rPr>
              <a:t>贷公钱数十万劳军,没</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后,亲吏鬻器玩以偿。</a:t>
            </a:r>
            <a:r>
              <a:rPr lang="zh-CN" altLang="en-US" sz="1500" kern="0" dirty="0" smtClean="0">
                <a:solidFill>
                  <a:srgbClr val="000000"/>
                </a:solidFill>
                <a:latin typeface="Times New Roman" panose="02020603050405020304" pitchFamily="65" charset="-122"/>
                <a:ea typeface="宋体" panose="02010600030101010101" pitchFamily="2" charset="-122"/>
              </a:rPr>
              <a:t>上知之,乃复厚赐焉。方保裔及契丹血战,而援兵不至,唯张凝、李重贵率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众策应,遇契丹兵交战,保裔为敌所覆,重贵与凝赴援,腹背受敌,自申至寅力战,敌乃退。当时诸将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多失部分,独重贵、凝全军还屯,</a:t>
            </a:r>
            <a:r>
              <a:rPr lang="zh-CN" altLang="en-US" sz="1500" u="sng" kern="0" dirty="0" smtClean="0">
                <a:solidFill>
                  <a:srgbClr val="000000"/>
                </a:solidFill>
                <a:latin typeface="Times New Roman" panose="02020603050405020304" pitchFamily="65" charset="-122"/>
                <a:ea typeface="宋体" panose="02010600030101010101" pitchFamily="2" charset="-122"/>
              </a:rPr>
              <a:t>凝议上将士功状,重贵喟然曰:“大将陷没,而吾曹计功,何面目</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也!”</a:t>
            </a:r>
            <a:r>
              <a:rPr lang="zh-CN" altLang="en-US" sz="1500" kern="0" dirty="0" smtClean="0">
                <a:solidFill>
                  <a:srgbClr val="000000"/>
                </a:solidFill>
                <a:latin typeface="Times New Roman" panose="02020603050405020304" pitchFamily="65" charset="-122"/>
                <a:ea typeface="宋体" panose="02010600030101010101" pitchFamily="2" charset="-122"/>
              </a:rPr>
              <a:t>上闻而嘉之。</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(节选自《宋史·康保裔传》)</a:t>
            </a:r>
            <a:endParaRPr lang="zh-CN" altLang="en-US"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对下列句子中加点的词的解释,不正确的一项是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1500" u="sng" kern="0" dirty="0" smtClean="0">
                <a:solidFill>
                  <a:srgbClr val="000000"/>
                </a:solidFill>
                <a:latin typeface="Times New Roman" panose="02020603050405020304" pitchFamily="65" charset="-122"/>
                <a:ea typeface="宋体" panose="02010600030101010101" pitchFamily="2" charset="-122"/>
              </a:rPr>
              <a:t>及</a:t>
            </a:r>
            <a:r>
              <a:rPr lang="zh-CN" altLang="en-US" sz="1500" kern="0" dirty="0" smtClean="0">
                <a:solidFill>
                  <a:srgbClr val="000000"/>
                </a:solidFill>
                <a:latin typeface="Times New Roman" panose="02020603050405020304" pitchFamily="65" charset="-122"/>
                <a:ea typeface="宋体" panose="02010600030101010101" pitchFamily="2" charset="-122"/>
              </a:rPr>
              <a:t>再遇阵没　　　　　　　及:趁着。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1500" u="sng" kern="0" dirty="0" smtClean="0">
                <a:solidFill>
                  <a:srgbClr val="000000"/>
                </a:solidFill>
                <a:latin typeface="Times New Roman" panose="02020603050405020304" pitchFamily="65" charset="-122"/>
                <a:ea typeface="宋体" panose="02010600030101010101" pitchFamily="2" charset="-122"/>
              </a:rPr>
              <a:t>寻</a:t>
            </a:r>
            <a:r>
              <a:rPr lang="zh-CN" altLang="en-US" sz="1500" kern="0" dirty="0" smtClean="0">
                <a:solidFill>
                  <a:srgbClr val="000000"/>
                </a:solidFill>
                <a:latin typeface="Times New Roman" panose="02020603050405020304" pitchFamily="65" charset="-122"/>
                <a:ea typeface="宋体" panose="02010600030101010101" pitchFamily="2" charset="-122"/>
              </a:rPr>
              <a:t>知代州,移深州　　寻:不久。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1500" u="sng" kern="0" dirty="0" smtClean="0">
                <a:solidFill>
                  <a:srgbClr val="000000"/>
                </a:solidFill>
                <a:latin typeface="Times New Roman" panose="02020603050405020304" pitchFamily="65" charset="-122"/>
                <a:ea typeface="宋体" panose="02010600030101010101" pitchFamily="2" charset="-122"/>
              </a:rPr>
              <a:t>会</a:t>
            </a:r>
            <a:r>
              <a:rPr lang="zh-CN" altLang="en-US" sz="1500" kern="0" dirty="0" smtClean="0">
                <a:solidFill>
                  <a:srgbClr val="000000"/>
                </a:solidFill>
                <a:latin typeface="Times New Roman" panose="02020603050405020304" pitchFamily="65" charset="-122"/>
                <a:ea typeface="宋体" panose="02010600030101010101" pitchFamily="2" charset="-122"/>
              </a:rPr>
              <a:t>暮,约诘朝合战　　会:适逢。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D.援不至,</a:t>
            </a:r>
            <a:r>
              <a:rPr lang="zh-CN" altLang="en-US" sz="1500" u="sng" kern="0" dirty="0" smtClean="0">
                <a:solidFill>
                  <a:srgbClr val="000000"/>
                </a:solidFill>
                <a:latin typeface="Times New Roman" panose="02020603050405020304" pitchFamily="65" charset="-122"/>
                <a:ea typeface="宋体" panose="02010600030101010101" pitchFamily="2" charset="-122"/>
              </a:rPr>
              <a:t>遂</a:t>
            </a:r>
            <a:r>
              <a:rPr lang="zh-CN" altLang="en-US" sz="1500" kern="0" dirty="0" smtClean="0">
                <a:solidFill>
                  <a:srgbClr val="000000"/>
                </a:solidFill>
                <a:latin typeface="Times New Roman" panose="02020603050405020304" pitchFamily="65" charset="-122"/>
                <a:ea typeface="宋体" panose="02010600030101010101" pitchFamily="2" charset="-122"/>
              </a:rPr>
              <a:t>没焉　　遂:于是。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以下各组句子中,全都表明康保裔奋身杀敌的一组是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①保裔选精锐赴之　　　　　②左右劝易甲驰突以出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③杀伤甚众,蹴践尘深二尺　　④身复战没,世有忠节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⑤屡经战阵,身被七十创　　⑥腹背受敌,自申至寅力战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A.①②⑤　　B.①③⑥　　C.②④⑥　　D.③④⑤</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A.康保裔世代行伍出身,一心报效朝廷。其祖康志忠、其父康再遇先后战死边境;他代父职后,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又随众将攻破契丹。宋真宗即位,召他回来,给予赏赐嘉奖。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B.康保裔抱定赴死信念抗击契丹。契丹大举入侵,双方约定次日早晨交战,契丹却提前至黎明层</a:t>
            </a:r>
            <a:endParaRPr lang="zh-CN" altLang="en-US"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45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层包围宋军,保裔不愿苟免于死,战至兵尽矢绝,最终阵亡。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C.康保裔战死沙场引起强烈反响。他的死讯传来,皇上深深震惊哀悼,停止朝会两天,又赐封其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子官职,同时一再表示,保裔是为王事而死,理应厚重褒奖。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D.康保裔品行端正,严谨厚道。他待人接物讲究礼貌,又擅长骑马射箭,射飞禽走兽无不中;在与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契丹血战时,张凝、李重贵与他共同抗敌,敌军这才退去。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(1)贷公钱数十万劳军,没后,亲吏鬻器玩以偿。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(2)凝议上将士功状,重贵喟然曰:“大将陷没,而吾曹计功,何面目也!”</a:t>
            </a:r>
            <a:endParaRPr lang="zh-CN" altLang="en-US" dirty="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58928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及:等到</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时候。</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①写康保裔率领精锐部队奔赴河间。②写左右将士劝其改换装束突围而出。⑥写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张凝、李重贵腹背受敌。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D　“张凝、李重贵与他共同抗敌”与文不符,此时康保裔已阵亡。</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(1)借了公家的数十万钱款犒劳军队,死后,亲属和部下卖掉器物珍玩来偿还。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(2)张凝建议上奏将士立功情况的文书,李重贵叹息说:“大将陷敌阵亡,而我们却计算功劳,有什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么脸面呢!”</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注意文言实词“贷”“偿”“陷没”的翻译。注意虚词“以”的翻译。注意译文的语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气,如第(2)句的感叹语气要译出来。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康保裔,是河南洛阳人。祖父康志忠,讨伐王都而战死。父亲康再遇,跟从太祖征伐李筠,又死于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战斗中。康保裔在后周多次立下战功,等到康再遇阵亡,(朝廷)下诏让康保裔代替父亲的官职,跟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从石守信攻破泽州,他又跟从众将领在石岭关打败契丹,兼任登州刺史。不久掌管代州,调任深</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州,兼任凉州观察使。真宗即位,召他回京,因为他母亲年老要尽力奉养,赐给他上等的酒、茶、米。下诏褒奖他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让他担任高阳关都部署。契丹的部队大举侵入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众将领在河间和他们作战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康</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保裔挑选精锐部队奔赴那里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赶上天色将晚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约定第二天早晨会合作战。黎明时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契丹用好几重</a:t>
            </a:r>
            <a:endParaRPr lang="zh-CN" altLang="en-US" sz="15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132142"/>
            <a:ext cx="8175404" cy="5502837"/>
            <a:chOff x="540000" y="1080000"/>
            <a:chExt cx="8175404" cy="5502837"/>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赵憙一向与邓奉关系很好,多次写信严厉责备邓奉,而那些谗毁的人趁机说赵憙和邓奉联合谋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反,皇帝对此有疑心。等到邓奉兵败,皇帝得到了赵憙给邓奉写的书信,就大吃一惊地说:“赵憙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真是忠厚的长者啊。”后来任命赵憙为怀县县令。大姓人家李子春先前做过琅邪相,强横狡猾,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不守法度,兼并土地,当地人很是忌惮他。赵憙任职伊始,听说他的两个孙子杀了人的事没有被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查出来,就不断地追问他犯禁的事情,并把李子春收捕拷问,他的两个孙子都自杀了。京城里有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数十人为他求情,最终赵憙都没有理会。当时赵王刘良生重病快死了,皇帝亲自来到赵王身边,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问他还有什么话要说。赵王说:“我和李子春一向关系很好,现在他犯了罪,怀县县令赵憙要杀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了他,希望能饶他一命。”皇上说:“官吏奉行法典,律令是不可违犯的,再说说其他要求。”赵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王没有再说话。这年,赵憙升任平原太守。当时平原有很多盗贼,赵憙与其他各郡一起追捕他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们,杀了他们的首领,其余同党应判罪的有好几千人。赵憙上书说:“恶人做了坏事只要控制住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他们就行了,可以(把余党)都迁移到京城附近的郡里。”皇帝听从了他的建议,就把他们都转移</a:t>
              </a:r>
              <a:endParaRPr lang="zh-CN" altLang="en-US" dirty="0"/>
            </a:p>
          </p:txBody>
        </p:sp>
        <p:sp>
          <p:nvSpPr>
            <p:cNvPr id="3" name="TextBox 2"/>
            <p:cNvSpPr txBox="1"/>
            <p:nvPr/>
          </p:nvSpPr>
          <p:spPr>
            <a:xfrm>
              <a:off x="588404" y="4849029"/>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安置到颍川、陈留。自此,赵憙提拔推荐有义行的人,除掉奸邪恶人。后来青州出现蝗灾,蝗虫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进入平原地界就死去,(平原境内)连年丰收,百姓歌颂赵憙。建武二十七年,授予赵憙太尉之职,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赐爵为关内侯。当时南单于俯首称臣,乌桓、鲜卑都来入朝修好,皇帝命令赵憙主持边塞事务,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考虑做长久规划。建初五年,赵憙病重,皇帝亲临探视。等到赵憙病逝之后,皇帝亲自前往吊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唁。享年八十四岁,谥号正侯。</a:t>
              </a:r>
              <a:endParaRPr lang="zh-CN" altLang="en-US" dirty="0"/>
            </a:p>
          </p:txBody>
        </p:sp>
      </p:gr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523694"/>
            <a:chOff x="540000" y="1080000"/>
            <a:chExt cx="8158472" cy="5523694"/>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兵力包围了他们,身边的人劝他换掉铠甲骑马奔驰冲出重围,康保裔说:“面临危难不能苟且逃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生。”于是和契丹决战。交战两天,死伤的人很多,交战时践踏起的尘土有二尺深,武器用光,增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援的部队没有来到,于是他战败而死。当时皇上停驻在大名,听到这个消息震惊痛悼,休朝二日,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追赠他为侍中。让他的儿子康继英为六宅使、顺州刺史,康继彬为洛苑使。康继英等人感谢道: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“我的父亲没能取得胜利而死去,陛下不因此而论他儿子的罪已经很幸运了,我们反而受到非同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寻常的恩惠!”于是伏在地上悲痛泣涕不能起来。皇上凄恻地说:“你们的父亲为君王征伐大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事而死,赐赏的典制,是应该加厚的。”他回头对身边的近臣说:“康保裔的父亲、祖父都死在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边疆上,他自己又在战斗中死去,世代都有忠义守节之士,很值得称赞。”康保裔谨慎忠厚好礼,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喜欢结交宾客,善于骑马射箭,发出的箭没有射不中的。曾握着三十支箭,拉满弓而发射,箭头接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连坠落,人们佩服他的绝技。他多次身经战场,身上有七十处创伤。借了公家数十万钱款犒劳军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队,死后,亲属和部下卖掉器物古玩来偿还。皇上得知这件事,就又对他们厚加赏赐。当康保裔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率兵与契丹军进行血战的时候,救援的部队没有来到,只有张凝、李重贵率领众人策应,遇到契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丹军和他们交战,康保裔被敌人打败,李重贵和张凝奔赴救援,腹背受敌,从申时到寅时奋力作战,</a:t>
              </a:r>
              <a:endParaRPr lang="zh-CN" altLang="en-US" dirty="0"/>
            </a:p>
          </p:txBody>
        </p:sp>
        <p:sp>
          <p:nvSpPr>
            <p:cNvPr id="3" name="TextBox 2"/>
            <p:cNvSpPr txBox="1"/>
            <p:nvPr/>
          </p:nvSpPr>
          <p:spPr>
            <a:xfrm>
              <a:off x="571472" y="556340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敌人才退去。当时众将大多失去部属,只有李重贵、张凝的军队不受损失回到驻扎的地方,张凝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打算上报将士们立功的状子,李重贵叹息说:“大将军陷敌阵亡,而我们却计算功劳,有什么脸面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呢!”皇上听说后嘉奖他。</a:t>
              </a:r>
              <a:endParaRPr lang="zh-CN" altLang="en-US" dirty="0"/>
            </a:p>
          </p:txBody>
        </p:sp>
      </p:gr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四、(2009全国Ⅰ,8—11)阅读下面的文言文,回答问题。(19分)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魏德深,本巨鹿人也。祖冲,仕周,为刑部大夫、建州刺史,因家弘农。父毗,郁林令。德深初为隋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文帝挽郎,后历冯翊郡书佐,武阳郡司户、书佐,以能迁贵乡长。为政清静,不严而</a:t>
            </a:r>
            <a:r>
              <a:rPr lang="zh-CN" altLang="en-US" sz="1500" u="sng" kern="0" dirty="0" smtClean="0">
                <a:solidFill>
                  <a:srgbClr val="000000"/>
                </a:solidFill>
                <a:latin typeface="Times New Roman" panose="02020603050405020304" pitchFamily="65" charset="-122"/>
                <a:ea typeface="宋体" panose="02010600030101010101" pitchFamily="2" charset="-122"/>
              </a:rPr>
              <a:t>肃</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会</a:t>
            </a:r>
            <a:r>
              <a:rPr lang="zh-CN" altLang="en-US" sz="1500" kern="0" dirty="0" smtClean="0">
                <a:solidFill>
                  <a:srgbClr val="000000"/>
                </a:solidFill>
                <a:latin typeface="Times New Roman" panose="02020603050405020304" pitchFamily="65" charset="-122"/>
                <a:ea typeface="宋体" panose="02010600030101010101" pitchFamily="2" charset="-122"/>
              </a:rPr>
              <a:t>兴辽东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之役,征税百端,使人往来,责成郡县。于时王纲弛紊,吏多赃贿,所在征敛,人不</a:t>
            </a:r>
            <a:r>
              <a:rPr lang="zh-CN" altLang="en-US" sz="1500" u="sng" kern="0" dirty="0" smtClean="0">
                <a:solidFill>
                  <a:srgbClr val="000000"/>
                </a:solidFill>
                <a:latin typeface="Times New Roman" panose="02020603050405020304" pitchFamily="65" charset="-122"/>
                <a:ea typeface="宋体" panose="02010600030101010101" pitchFamily="2" charset="-122"/>
              </a:rPr>
              <a:t>堪</a:t>
            </a:r>
            <a:r>
              <a:rPr lang="zh-CN" altLang="en-US" sz="1500" kern="0" dirty="0" smtClean="0">
                <a:solidFill>
                  <a:srgbClr val="000000"/>
                </a:solidFill>
                <a:latin typeface="Times New Roman" panose="02020603050405020304" pitchFamily="65" charset="-122"/>
                <a:ea typeface="宋体" panose="02010600030101010101" pitchFamily="2" charset="-122"/>
              </a:rPr>
              <a:t>命。唯德深一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县,有无相通,不竭其力,所求皆给,而百姓不扰。于时盗贼群起,武阳诸城多被沦陷,唯贵乡独全。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郡丞元宝藏受诏逐捕盗贼,每战不利,则器械必尽,辄征发于人,</a:t>
            </a:r>
            <a:r>
              <a:rPr lang="zh-CN" altLang="en-US" sz="1500" u="sng" kern="0" dirty="0" smtClean="0">
                <a:solidFill>
                  <a:srgbClr val="000000"/>
                </a:solidFill>
                <a:latin typeface="Times New Roman" panose="02020603050405020304" pitchFamily="65" charset="-122"/>
                <a:ea typeface="宋体" panose="02010600030101010101" pitchFamily="2" charset="-122"/>
              </a:rPr>
              <a:t>动</a:t>
            </a:r>
            <a:r>
              <a:rPr lang="zh-CN" altLang="en-US" sz="1500" kern="0" dirty="0" smtClean="0">
                <a:solidFill>
                  <a:srgbClr val="000000"/>
                </a:solidFill>
                <a:latin typeface="Times New Roman" panose="02020603050405020304" pitchFamily="65" charset="-122"/>
                <a:ea typeface="宋体" panose="02010600030101010101" pitchFamily="2" charset="-122"/>
              </a:rPr>
              <a:t>以军法从事,如此者数矣。其邻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城营造,皆聚于听事,吏人递相督责,昼夜喧嚣,犹不能济。德深各问其所欲,任随便修营,官府寂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然,恒若无事。唯约束长吏,所修不须过胜余县,使百姓劳苦。然在下各自竭心,常为诸县之最。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寻转馆陶长,贵乡吏人闻之,相与言及其事,皆歔欷流涕,语不成声。及将赴任,倾城送之,号泣之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声,道路中绝。既至馆陶,阖境老幼,皆如见其父母。有猾人员外郎赵君实,</a:t>
            </a:r>
            <a:r>
              <a:rPr lang="zh-CN" altLang="en-US" sz="1500" u="sng" kern="0" dirty="0" smtClean="0">
                <a:solidFill>
                  <a:srgbClr val="000000"/>
                </a:solidFill>
                <a:latin typeface="Times New Roman" panose="02020603050405020304" pitchFamily="65" charset="-122"/>
                <a:ea typeface="宋体" panose="02010600030101010101" pitchFamily="2" charset="-122"/>
              </a:rPr>
              <a:t>与郡丞元宝藏深相交</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结,前后令长,未有不受其指麾者。</a:t>
            </a:r>
            <a:r>
              <a:rPr lang="zh-CN" altLang="en-US" sz="1500" kern="0" dirty="0" smtClean="0">
                <a:solidFill>
                  <a:srgbClr val="000000"/>
                </a:solidFill>
                <a:latin typeface="Times New Roman" panose="02020603050405020304" pitchFamily="65" charset="-122"/>
                <a:ea typeface="宋体" panose="02010600030101010101" pitchFamily="2" charset="-122"/>
              </a:rPr>
              <a:t>自德深至县,君实屏处于室,未尝辄敢出门。逃窜之徒,归来如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市。贵乡父老,冒涉艰险,诣阙请留德深,有诏许之。馆陶父老,复诣郡相讼,以贵乡文书为诈。郡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不能决。会持节使者韦霁、杜整等至,两县诣使讼之,乃断从贵乡。贵乡吏人,歌呼满道,互相称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庆;</a:t>
            </a:r>
            <a:r>
              <a:rPr lang="zh-CN" altLang="en-US" sz="1500" u="sng" kern="0" dirty="0" smtClean="0">
                <a:solidFill>
                  <a:srgbClr val="000000"/>
                </a:solidFill>
                <a:latin typeface="Times New Roman" panose="02020603050405020304" pitchFamily="65" charset="-122"/>
                <a:ea typeface="宋体" panose="02010600030101010101" pitchFamily="2" charset="-122"/>
              </a:rPr>
              <a:t>馆陶众庶,合境悲泣,因从而居住者数百家。</a:t>
            </a:r>
            <a:r>
              <a:rPr lang="zh-CN" altLang="en-US" sz="1500" kern="0" dirty="0" smtClean="0">
                <a:solidFill>
                  <a:srgbClr val="000000"/>
                </a:solidFill>
                <a:latin typeface="Times New Roman" panose="02020603050405020304" pitchFamily="65" charset="-122"/>
                <a:ea typeface="宋体" panose="02010600030101010101" pitchFamily="2" charset="-122"/>
              </a:rPr>
              <a:t>宝藏深害其能。会越王侗征兵于郡,宝藏遂令德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深率兵千人赴东都。俄而宝藏以武阳归李密,德深所领皆武阳人也,念其亲戚,辄出都门,东向恸</a:t>
            </a:r>
            <a:endParaRPr lang="zh-CN" altLang="en-US"/>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哭而反。人或谓之曰:“李密兵马,近在金墉,去此二十余里,汝必欲归,谁能相禁?何为自苦如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此!”其人皆垂泣曰:“我与魏明府同来,不忍弃去,岂以道路艰难乎!”其得人心如此。后没于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阵。贵乡、馆陶人庶,至今怀之。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(节选自《北史·魏德深传》)</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对下列句子中加点的词的解释,不正确的一项是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A.为政清静,不严而</a:t>
            </a:r>
            <a:r>
              <a:rPr lang="zh-CN" altLang="en-US" sz="1500" u="sng" kern="0" dirty="0" smtClean="0">
                <a:solidFill>
                  <a:srgbClr val="000000"/>
                </a:solidFill>
                <a:latin typeface="Times New Roman" panose="02020603050405020304" pitchFamily="65" charset="-122"/>
                <a:ea typeface="宋体" panose="02010600030101010101" pitchFamily="2" charset="-122"/>
              </a:rPr>
              <a:t>肃</a:t>
            </a:r>
            <a:r>
              <a:rPr lang="zh-CN" altLang="en-US" sz="1500" kern="0" dirty="0" smtClean="0">
                <a:solidFill>
                  <a:srgbClr val="000000"/>
                </a:solidFill>
                <a:latin typeface="Times New Roman" panose="02020603050405020304" pitchFamily="65" charset="-122"/>
                <a:ea typeface="宋体" panose="02010600030101010101" pitchFamily="2" charset="-122"/>
              </a:rPr>
              <a:t>　　　　肃:恭敬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1500" u="sng" kern="0" dirty="0" smtClean="0">
                <a:solidFill>
                  <a:srgbClr val="000000"/>
                </a:solidFill>
                <a:latin typeface="Times New Roman" panose="02020603050405020304" pitchFamily="65" charset="-122"/>
                <a:ea typeface="宋体" panose="02010600030101010101" pitchFamily="2" charset="-122"/>
              </a:rPr>
              <a:t>会</a:t>
            </a:r>
            <a:r>
              <a:rPr lang="zh-CN" altLang="en-US" sz="1500" kern="0" dirty="0" smtClean="0">
                <a:solidFill>
                  <a:srgbClr val="000000"/>
                </a:solidFill>
                <a:latin typeface="Times New Roman" panose="02020603050405020304" pitchFamily="65" charset="-122"/>
                <a:ea typeface="宋体" panose="02010600030101010101" pitchFamily="2" charset="-122"/>
              </a:rPr>
              <a:t>兴辽东之役　　会:适逢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C.所在征敛,人不</a:t>
            </a:r>
            <a:r>
              <a:rPr lang="zh-CN" altLang="en-US" sz="1500" u="sng" kern="0" dirty="0" smtClean="0">
                <a:solidFill>
                  <a:srgbClr val="000000"/>
                </a:solidFill>
                <a:latin typeface="Times New Roman" panose="02020603050405020304" pitchFamily="65" charset="-122"/>
                <a:ea typeface="宋体" panose="02010600030101010101" pitchFamily="2" charset="-122"/>
              </a:rPr>
              <a:t>堪</a:t>
            </a:r>
            <a:r>
              <a:rPr lang="zh-CN" altLang="en-US" sz="1500" kern="0" dirty="0" smtClean="0">
                <a:solidFill>
                  <a:srgbClr val="000000"/>
                </a:solidFill>
                <a:latin typeface="Times New Roman" panose="02020603050405020304" pitchFamily="65" charset="-122"/>
                <a:ea typeface="宋体" panose="02010600030101010101" pitchFamily="2" charset="-122"/>
              </a:rPr>
              <a:t>命　　堪:忍受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1500" u="sng" kern="0" dirty="0" smtClean="0">
                <a:solidFill>
                  <a:srgbClr val="000000"/>
                </a:solidFill>
                <a:latin typeface="Times New Roman" panose="02020603050405020304" pitchFamily="65" charset="-122"/>
                <a:ea typeface="宋体" panose="02010600030101010101" pitchFamily="2" charset="-122"/>
              </a:rPr>
              <a:t>动</a:t>
            </a:r>
            <a:r>
              <a:rPr lang="zh-CN" altLang="en-US" sz="1500" kern="0" dirty="0" smtClean="0">
                <a:solidFill>
                  <a:srgbClr val="000000"/>
                </a:solidFill>
                <a:latin typeface="Times New Roman" panose="02020603050405020304" pitchFamily="65" charset="-122"/>
                <a:ea typeface="宋体" panose="02010600030101010101" pitchFamily="2" charset="-122"/>
              </a:rPr>
              <a:t>以军法从事　　动:招致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以下句子中,全都表明魏德深深受百姓拥戴的一组是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①常为诸县之最　　　　　②皆歔欷流涕,语不成声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③未尝辄敢出门　　④诣阙请留德深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⑤以贵乡文书为诈　　⑥诣使讼之,乃断从贵乡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A.①③④　　　B.①⑤⑥　　　C.②③⑥　　　D.②④⑤</a:t>
            </a:r>
            <a:endParaRPr lang="zh-CN" altLang="en-US" dirty="0"/>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下列对原文有关内容的分析和概括,不正确的一项是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A.魏德深很有才干,历任多种职务后升职主持贵乡政务。其时朝廷纲纪败坏,官吏贪污受贿,民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不聊生;只有贵乡生产生活一切照常进行,百姓没有受到骚扰。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B.魏德深善于人性化管理,体恤下情。邻城打造兵器,聚集在官府,官吏督责,尚不能成功;而贵乡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则约束官吏,避免百姓劳苦,官府安静,一直像无事一样。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C.魏德深深受百姓欢迎,又能震慑奸猾之人。他到馆陶,百姓见他如见父母;而奸人赵君实与逃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窜之徒,只能躲藏流亡。他后来将回贵乡,贵乡吏民互相庆贺。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D.郡丞元宝藏忌妒魏德深的才能,令他率领武阳籍士兵在家乡附近作战,想利用军士的恋家情绪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使军队溃散。但魏德深极得人心,士兵们全都不忍离他而去。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(1)与郡丞元宝藏深相交结,前后令长,未有不受其指麾者。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(2)馆陶众庶,合境悲泣,因从而居住者数百家。</a:t>
            </a:r>
            <a:endParaRPr lang="zh-CN" altLang="en-US"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动:动辄,常常。</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①表明魏德深“为政清静”的政绩。③指“猾人”赵君实在魏德深的震慑之下不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敢轻易出门。⑥是“持节使者”为两县父老的诉讼做出的判决。</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C　“而奸人赵君实与逃窜之徒,只能躲藏流亡”不正确。原文“屏处于室,未尝辄敢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出门”仅指赵君实一人;“逃窜之徒,归来如市”指逃亡他乡之人大量回乡,意在表明魏德深深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受百姓拥戴。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(1)与郡丞元宝藏结交很深,前前后后的县令县长,没有不受到他指挥的。(5分)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(2)馆陶县整个境内的百姓都悲哭,因此跟着去安家的有几百户。(5分)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(1)麾:通“挥”,指挥。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(2)众庶:众民,众人。庶,百姓。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魏德深,本来是巨鹿人。他的祖父魏冲,在北周为官,担任刑部大夫、建州刺史,于是在弘农安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家。他的父亲魏毗,担任郁林县令。魏德深开始时担任隋文帝的挽郎,之后历任冯翊郡书佐,武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阳郡司户、书佐等职,因为有才能升任贵乡县令。他处理政务清简无为,不施威严而令人恭敬。</a:t>
            </a:r>
            <a:endParaRPr lang="zh-CN" altLang="en-US" dirty="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适逢发动辽东战役,朝廷征税名目繁多,(征税的)使者来来往往,命令各郡县长官完成征税任务。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当时朝廷法度松弛混乱,官吏大多贪赃受贿,他们横征暴敛,所到之处,百姓都忍受不了。只有魏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德深这一县,百姓能互通有无,没有耗尽财力,所需求的东西都能满足,百姓的生产生活没有受到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干扰。当时盗贼纷纷起事,武阳等城邑多数被占领,只有贵乡县独自保全。郡丞元宝藏接受朝廷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诏令追捕盗贼,每当作战失利,就连器械也必定全部丢弃,于是从百姓那里索取,动不动就以军法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论处,像这样的情况有好多次。相邻的县城修造器械时,官员们都聚集在衙署里,差役们交替监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督责令,白天黑夜都喧闹不堪,却还是不能完成任务。而魏德深只是分别询问大家想要承担的任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务,听任大家根据自己的意见修造,官府里很安静,总像是没事一样。他只是掌控着负责营造的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属吏,要求所修的器械不必超过其他县,致使百姓辛劳吃苦。然而他的部下各自尽心竭力,所修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造的器械总是各县中最好的。不久魏德深调任馆陶县令,贵乡的官吏百姓听说之后,一起谈及此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事,都欷歔落泪,语不成声。等到他要赴任时,全城的人都来送他,百姓哭号,道路中断。他到了馆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陶之后,全县的百姓都像见了父母一样。有一个奸猾的员外郎赵君实,与郡丞元宝藏结交很深,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前前后后的县令县长,没有不受他指挥的。但自从魏德深来到馆陶县,赵君实只是躲藏在家里,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从不敢轻易出门。逃亡的人们都回来了,人多得像赶集一样。贵乡县的父老乡亲不畏路途艰险,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到朝廷去请求魏德深留任,朝廷下诏书答应了他们。而馆陶县的百姓又到郡里诉讼,认为贵乡县</a:t>
            </a:r>
            <a:endParaRPr lang="zh-CN" altLang="en-US"/>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的文书是假的。郡里无法做出裁决。适逢朝廷的持节使者韦霁、杜整等到来,两县百姓都到使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者这里提出诉讼,于是使者就做出决断,顺从了贵乡县的民意。贵乡县的官吏百姓满路歌唱欢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呼,互相庆祝。馆陶县整个境内的百姓都悲哭,因此跟着去安家的有几百户。元宝藏深深妒忌魏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德深的才能。适逢越王杨侗到郡里征兵,元宝藏就命令魏德深率一千士兵赶赴东都洛阳。不久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元宝藏献武阳城归附李密。魏德深所率领的士兵都是武阳人,他们思念亲人,就走出东都门口,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面向东痛哭一番,之后返回城里。有人对他们说:“李密的军队,就在附近的金墉,离这里只有二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十多里。如果你们一定要归附他,谁能禁止得了?为什么这样自己折磨自己呢!”这些人都流着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泪说:“我们是和魏明府一同来的,不忍心丢下大人而离开,哪里是因为道路艰难啊!”魏德深就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这样深得人心。后来他在战场上牺牲了。贵乡、馆陶两县的百姓到现在都还怀念他。</a:t>
            </a:r>
            <a:endParaRPr lang="zh-CN" altLang="en-US"/>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五、(2008全国Ⅱ,8—11)阅读下面的文言文,回答问题。(19分)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王昙首,琅邪临沂人,太保弘少弟也。幼有业尚,除著作郎,不</a:t>
            </a:r>
            <a:r>
              <a:rPr lang="zh-CN" altLang="en-US" sz="1500" u="sng" kern="0" dirty="0" smtClean="0">
                <a:solidFill>
                  <a:srgbClr val="000000"/>
                </a:solidFill>
                <a:latin typeface="Times New Roman" panose="02020603050405020304" pitchFamily="65" charset="-122"/>
                <a:ea typeface="宋体" panose="02010600030101010101" pitchFamily="2" charset="-122"/>
              </a:rPr>
              <a:t>就</a:t>
            </a:r>
            <a:r>
              <a:rPr lang="zh-CN" altLang="en-US" sz="1500" kern="0" dirty="0" smtClean="0">
                <a:solidFill>
                  <a:srgbClr val="000000"/>
                </a:solidFill>
                <a:latin typeface="Times New Roman" panose="02020603050405020304" pitchFamily="65" charset="-122"/>
                <a:ea typeface="宋体" panose="02010600030101010101" pitchFamily="2" charset="-122"/>
              </a:rPr>
              <a:t>。兄弟分财,昙首唯取图书而已。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辟琅邪王大司马属,从府公修复洛阳园陵。与从弟球俱</a:t>
            </a:r>
            <a:r>
              <a:rPr lang="zh-CN" altLang="en-US" sz="1500" u="sng" kern="0" dirty="0" smtClean="0">
                <a:solidFill>
                  <a:srgbClr val="000000"/>
                </a:solidFill>
                <a:latin typeface="Times New Roman" panose="02020603050405020304" pitchFamily="65" charset="-122"/>
                <a:ea typeface="宋体" panose="02010600030101010101" pitchFamily="2" charset="-122"/>
              </a:rPr>
              <a:t>诣</a:t>
            </a:r>
            <a:r>
              <a:rPr lang="zh-CN" altLang="en-US" sz="1500" kern="0" dirty="0" smtClean="0">
                <a:solidFill>
                  <a:srgbClr val="000000"/>
                </a:solidFill>
                <a:latin typeface="Times New Roman" panose="02020603050405020304" pitchFamily="65" charset="-122"/>
                <a:ea typeface="宋体" panose="02010600030101010101" pitchFamily="2" charset="-122"/>
              </a:rPr>
              <a:t>高祖,时谢晦在坐,高祖曰:“此君并膏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粱盛德,</a:t>
            </a:r>
            <a:r>
              <a:rPr lang="zh-CN" altLang="en-US" sz="1500" u="sng" kern="0" dirty="0" smtClean="0">
                <a:solidFill>
                  <a:srgbClr val="000000"/>
                </a:solidFill>
                <a:latin typeface="Times New Roman" panose="02020603050405020304" pitchFamily="65" charset="-122"/>
                <a:ea typeface="宋体" panose="02010600030101010101" pitchFamily="2" charset="-122"/>
              </a:rPr>
              <a:t>乃</a:t>
            </a:r>
            <a:r>
              <a:rPr lang="zh-CN" altLang="en-US" sz="1500" kern="0" dirty="0" smtClean="0">
                <a:solidFill>
                  <a:srgbClr val="000000"/>
                </a:solidFill>
                <a:latin typeface="Times New Roman" panose="02020603050405020304" pitchFamily="65" charset="-122"/>
                <a:ea typeface="宋体" panose="02010600030101010101" pitchFamily="2" charset="-122"/>
              </a:rPr>
              <a:t>能屈志戎旅。”昙首答曰:</a:t>
            </a:r>
            <a:r>
              <a:rPr lang="zh-CN" altLang="en-US" sz="1500" u="sng" kern="0" dirty="0" smtClean="0">
                <a:solidFill>
                  <a:srgbClr val="000000"/>
                </a:solidFill>
                <a:latin typeface="Times New Roman" panose="02020603050405020304" pitchFamily="65" charset="-122"/>
                <a:ea typeface="宋体" panose="02010600030101010101" pitchFamily="2" charset="-122"/>
              </a:rPr>
              <a:t>“既从神武之师,自使懦夫有立志。”</a:t>
            </a:r>
            <a:r>
              <a:rPr lang="zh-CN" altLang="en-US" sz="1500" kern="0" dirty="0" smtClean="0">
                <a:solidFill>
                  <a:srgbClr val="000000"/>
                </a:solidFill>
                <a:latin typeface="Times New Roman" panose="02020603050405020304" pitchFamily="65" charset="-122"/>
                <a:ea typeface="宋体" panose="02010600030101010101" pitchFamily="2" charset="-122"/>
              </a:rPr>
              <a:t>晦曰:“仁者果有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勇。”高祖悦。行至彭城,高祖大会戏马台,豫坐者皆赋诗,昙首文先成,高祖览读,因问弘曰:“卿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弟何如卿?”弘答曰:“若</a:t>
            </a:r>
            <a:r>
              <a:rPr lang="zh-CN" altLang="en-US" sz="1500" u="sng" kern="0" dirty="0" smtClean="0">
                <a:solidFill>
                  <a:srgbClr val="000000"/>
                </a:solidFill>
                <a:latin typeface="Times New Roman" panose="02020603050405020304" pitchFamily="65" charset="-122"/>
                <a:ea typeface="宋体" panose="02010600030101010101" pitchFamily="2" charset="-122"/>
              </a:rPr>
              <a:t>但</a:t>
            </a:r>
            <a:r>
              <a:rPr lang="zh-CN" altLang="en-US" sz="1500" kern="0" dirty="0" smtClean="0">
                <a:solidFill>
                  <a:srgbClr val="000000"/>
                </a:solidFill>
                <a:latin typeface="Times New Roman" panose="02020603050405020304" pitchFamily="65" charset="-122"/>
                <a:ea typeface="宋体" panose="02010600030101010101" pitchFamily="2" charset="-122"/>
              </a:rPr>
              <a:t>如民,门户何寄?”高祖大笑。昙首有识局智度,喜愠不见于色,闺门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之内,雍雍如也。手不执金玉,妇女不得为饰玩,自非禄赐所及,一毫不受于人。太祖为冠军、徐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州刺史,留镇彭城,以昙首为府功曹;镇江陵,自功曹为长史,随府转镇西长史。高祖甚知之,谓太祖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曰:“王昙首,沉毅有器度,宰相才也。汝每事咨之。”及即位,以昙首为侍中。诛徐羡之等,平谢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晦,昙首之力也。晦平后,上欲封昙首等,会宴集,举酒劝之,因拊御床曰:“此坐非卿兄弟,无复今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日。”时封诏已成,出以示昙首,昙首曰:</a:t>
            </a:r>
            <a:r>
              <a:rPr lang="zh-CN" altLang="en-US" sz="1500" u="sng" kern="0" dirty="0" smtClean="0">
                <a:solidFill>
                  <a:srgbClr val="000000"/>
                </a:solidFill>
                <a:latin typeface="Times New Roman" panose="02020603050405020304" pitchFamily="65" charset="-122"/>
                <a:ea typeface="宋体" panose="02010600030101010101" pitchFamily="2" charset="-122"/>
              </a:rPr>
              <a:t>“近日之事,衅难将成,赖陛下英明速断,故罪人斯戮。</a:t>
            </a:r>
            <a:r>
              <a:rPr lang="zh-CN" altLang="en-US" sz="1500" kern="0" dirty="0" smtClean="0">
                <a:solidFill>
                  <a:srgbClr val="000000"/>
                </a:solidFill>
                <a:latin typeface="Times New Roman" panose="02020603050405020304" pitchFamily="65" charset="-122"/>
                <a:ea typeface="宋体" panose="02010600030101010101" pitchFamily="2" charset="-122"/>
              </a:rPr>
              <a:t>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等虽得仰凭天光,效其毫露,岂可因国之灾,以为身幸?陛下虽欲私臣,当如直史何?”上不能夺,故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封事遂寝。时兄弘录尚书事,又为扬州刺史,昙首为上所亲委,任兼两宫。彭城王义康与弘并录,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意常怏怏,又欲得扬州,形于辞旨。以昙首居中,分其权任,愈不悦。昙首固乞吴郡,太祖曰:“岂有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欲建大厦而遗其栋梁者哉!贤兄比屡称疾,因辞州任,将来若相申许者,此处非卿而谁?亦何吴郡之</a:t>
            </a:r>
            <a:endParaRPr lang="zh-CN" altLang="en-US"/>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有?”时弘久疾,屡逊位,不许。昙首劝弘减府兵力之半以配义康,义康乃悦。七年,卒。太祖为之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恸,中书舍人周赳侍侧,曰:“王家欲衰,贤者先殒。”上曰:“直是我家衰耳。”</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对下列句子中加点的词的解释,不正确的一项是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A.除著作郎,不</a:t>
              </a:r>
              <a:r>
                <a:rPr lang="zh-CN" altLang="en-US" sz="1500" u="sng" kern="0" dirty="0" smtClean="0">
                  <a:solidFill>
                    <a:srgbClr val="000000"/>
                  </a:solidFill>
                  <a:latin typeface="Times New Roman" panose="02020603050405020304" pitchFamily="65" charset="-122"/>
                  <a:ea typeface="宋体" panose="02010600030101010101" pitchFamily="2" charset="-122"/>
                </a:rPr>
                <a:t>就</a:t>
              </a:r>
              <a:r>
                <a:rPr lang="zh-CN" altLang="en-US" sz="1500" kern="0" dirty="0" smtClean="0">
                  <a:solidFill>
                    <a:srgbClr val="000000"/>
                  </a:solidFill>
                  <a:latin typeface="Times New Roman" panose="02020603050405020304" pitchFamily="65" charset="-122"/>
                  <a:ea typeface="宋体" panose="02010600030101010101" pitchFamily="2" charset="-122"/>
                </a:rPr>
                <a:t>　　　　　就:赴任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B.与从弟球俱</a:t>
              </a:r>
              <a:r>
                <a:rPr lang="zh-CN" altLang="en-US" sz="1500" u="sng" kern="0" dirty="0" smtClean="0">
                  <a:solidFill>
                    <a:srgbClr val="000000"/>
                  </a:solidFill>
                  <a:latin typeface="Times New Roman" panose="02020603050405020304" pitchFamily="65" charset="-122"/>
                  <a:ea typeface="宋体" panose="02010600030101010101" pitchFamily="2" charset="-122"/>
                </a:rPr>
                <a:t>诣</a:t>
              </a:r>
              <a:r>
                <a:rPr lang="zh-CN" altLang="en-US" sz="1500" kern="0" dirty="0" smtClean="0">
                  <a:solidFill>
                    <a:srgbClr val="000000"/>
                  </a:solidFill>
                  <a:latin typeface="Times New Roman" panose="02020603050405020304" pitchFamily="65" charset="-122"/>
                  <a:ea typeface="宋体" panose="02010600030101010101" pitchFamily="2" charset="-122"/>
                </a:rPr>
                <a:t>高祖　　诣:拜访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1500" u="sng" kern="0" dirty="0" smtClean="0">
                  <a:solidFill>
                    <a:srgbClr val="000000"/>
                  </a:solidFill>
                  <a:latin typeface="Times New Roman" panose="02020603050405020304" pitchFamily="65" charset="-122"/>
                  <a:ea typeface="宋体" panose="02010600030101010101" pitchFamily="2" charset="-122"/>
                </a:rPr>
                <a:t>乃</a:t>
              </a:r>
              <a:r>
                <a:rPr lang="zh-CN" altLang="en-US" sz="1500" kern="0" dirty="0" smtClean="0">
                  <a:solidFill>
                    <a:srgbClr val="000000"/>
                  </a:solidFill>
                  <a:latin typeface="Times New Roman" panose="02020603050405020304" pitchFamily="65" charset="-122"/>
                  <a:ea typeface="宋体" panose="02010600030101010101" pitchFamily="2" charset="-122"/>
                </a:rPr>
                <a:t>能屈志戎旅　　乃:于是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D.若</a:t>
              </a:r>
              <a:r>
                <a:rPr lang="zh-CN" altLang="en-US" sz="1500" u="sng" kern="0" dirty="0" smtClean="0">
                  <a:solidFill>
                    <a:srgbClr val="000000"/>
                  </a:solidFill>
                  <a:latin typeface="Times New Roman" panose="02020603050405020304" pitchFamily="65" charset="-122"/>
                  <a:ea typeface="宋体" panose="02010600030101010101" pitchFamily="2" charset="-122"/>
                </a:rPr>
                <a:t>但</a:t>
              </a:r>
              <a:r>
                <a:rPr lang="zh-CN" altLang="en-US" sz="1500" kern="0" dirty="0" smtClean="0">
                  <a:solidFill>
                    <a:srgbClr val="000000"/>
                  </a:solidFill>
                  <a:latin typeface="Times New Roman" panose="02020603050405020304" pitchFamily="65" charset="-122"/>
                  <a:ea typeface="宋体" panose="02010600030101010101" pitchFamily="2" charset="-122"/>
                </a:rPr>
                <a:t>如民,门户何寄　　但:只是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以下各组句子中,分别表明王昙首“受赏识”和“善治家”的一组是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806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B.</a:t>
              </a:r>
              <a:r>
                <a:rPr lang="zh-CN" altLang="en-US" sz="2285" kern="0" spc="111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986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D.</a:t>
              </a:r>
              <a:r>
                <a:rPr lang="zh-CN" altLang="en-US" sz="2285" kern="0" spc="123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下列对原文有关内容的分析和概括,不正确的一项是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A.王昙首是太保王弘之弟,自幼就很优秀,兄弟间分财产,他只拿取图书。从军后随高祖外出,高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祖要众人赋诗,昙首先写成。王弘对他评价甚高,高祖也很高兴。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B.王昙首性格沉稳,喜怒不形于色;同时治家有方,家庭融洽。太祖也赏识昙首,晋升他的官职,并</a:t>
              </a:r>
              <a:endParaRPr lang="zh-CN" altLang="en-US" dirty="0"/>
            </a:p>
          </p:txBody>
        </p:sp>
        <p:graphicFrame>
          <p:nvGraphicFramePr>
            <p:cNvPr id="4" name="对象 3"/>
            <p:cNvGraphicFramePr>
              <a:graphicFrameLocks noChangeAspect="1"/>
            </p:cNvGraphicFramePr>
            <p:nvPr/>
          </p:nvGraphicFramePr>
          <p:xfrm>
            <a:off x="725489" y="3939853"/>
            <a:ext cx="1314450" cy="514349"/>
          </p:xfrm>
          <a:graphic>
            <a:graphicData uri="http://schemas.openxmlformats.org/presentationml/2006/ole">
              <mc:AlternateContent xmlns:mc="http://schemas.openxmlformats.org/markup-compatibility/2006">
                <mc:Choice xmlns:v="urn:schemas-microsoft-com:vml" Requires="v">
                  <p:oleObj spid="_x0000_s6145" name="Equation" r:id="rId1" imgW="34747200" imgH="13716000" progId="Equation.DSMT4">
                    <p:embed/>
                  </p:oleObj>
                </mc:Choice>
                <mc:Fallback>
                  <p:oleObj name="Equation" r:id="rId1" imgW="34747200" imgH="13716000" progId="Equation.DSMT4">
                    <p:embed/>
                    <p:pic>
                      <p:nvPicPr>
                        <p:cNvPr id="0" name="图片 6144"/>
                        <p:cNvPicPr>
                          <a:picLocks noChangeAspect="1"/>
                        </p:cNvPicPr>
                        <p:nvPr/>
                      </p:nvPicPr>
                      <p:blipFill>
                        <a:blip r:embed="rId2"/>
                        <a:stretch>
                          <a:fillRect/>
                        </a:stretch>
                      </p:blipFill>
                      <p:spPr>
                        <a:xfrm>
                          <a:off x="725489" y="3939853"/>
                          <a:ext cx="1314450" cy="51434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2978101" y="3939853"/>
            <a:ext cx="1704975" cy="514349"/>
          </p:xfrm>
          <a:graphic>
            <a:graphicData uri="http://schemas.openxmlformats.org/presentationml/2006/ole">
              <mc:AlternateContent xmlns:mc="http://schemas.openxmlformats.org/markup-compatibility/2006">
                <mc:Choice xmlns:v="urn:schemas-microsoft-com:vml" Requires="v">
                  <p:oleObj spid="_x0000_s6147" name="Equation" r:id="rId3" imgW="45110400" imgH="13716000" progId="Equation.DSMT4">
                    <p:embed/>
                  </p:oleObj>
                </mc:Choice>
                <mc:Fallback>
                  <p:oleObj name="Equation" r:id="rId3" imgW="45110400" imgH="13716000" progId="Equation.DSMT4">
                    <p:embed/>
                    <p:pic>
                      <p:nvPicPr>
                        <p:cNvPr id="0" name="图片 6146"/>
                        <p:cNvPicPr>
                          <a:picLocks noChangeAspect="1"/>
                        </p:cNvPicPr>
                        <p:nvPr/>
                      </p:nvPicPr>
                      <p:blipFill>
                        <a:blip r:embed="rId4"/>
                        <a:stretch>
                          <a:fillRect/>
                        </a:stretch>
                      </p:blipFill>
                      <p:spPr>
                        <a:xfrm>
                          <a:off x="2978101" y="3939853"/>
                          <a:ext cx="1704975" cy="5143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4962" y="4489247"/>
            <a:ext cx="1543050" cy="514349"/>
          </p:xfrm>
          <a:graphic>
            <a:graphicData uri="http://schemas.openxmlformats.org/presentationml/2006/ole">
              <mc:AlternateContent xmlns:mc="http://schemas.openxmlformats.org/markup-compatibility/2006">
                <mc:Choice xmlns:v="urn:schemas-microsoft-com:vml" Requires="v">
                  <p:oleObj spid="_x0000_s6148" name="Equation" r:id="rId5" imgW="40843200" imgH="13716000" progId="Equation.DSMT4">
                    <p:embed/>
                  </p:oleObj>
                </mc:Choice>
                <mc:Fallback>
                  <p:oleObj name="Equation" r:id="rId5" imgW="40843200" imgH="13716000" progId="Equation.DSMT4">
                    <p:embed/>
                    <p:pic>
                      <p:nvPicPr>
                        <p:cNvPr id="0" name="图片 6147"/>
                        <p:cNvPicPr>
                          <a:picLocks noChangeAspect="1"/>
                        </p:cNvPicPr>
                        <p:nvPr/>
                      </p:nvPicPr>
                      <p:blipFill>
                        <a:blip r:embed="rId6"/>
                        <a:stretch>
                          <a:fillRect/>
                        </a:stretch>
                      </p:blipFill>
                      <p:spPr>
                        <a:xfrm>
                          <a:off x="714962" y="4489247"/>
                          <a:ext cx="1543050" cy="5143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825101" y="4489247"/>
            <a:ext cx="1857375" cy="514349"/>
          </p:xfrm>
          <a:graphic>
            <a:graphicData uri="http://schemas.openxmlformats.org/presentationml/2006/ole">
              <mc:AlternateContent xmlns:mc="http://schemas.openxmlformats.org/markup-compatibility/2006">
                <mc:Choice xmlns:v="urn:schemas-microsoft-com:vml" Requires="v">
                  <p:oleObj spid="_x0000_s6149" name="Equation" r:id="rId7" imgW="49072800" imgH="13716000" progId="Equation.DSMT4">
                    <p:embed/>
                  </p:oleObj>
                </mc:Choice>
                <mc:Fallback>
                  <p:oleObj name="Equation" r:id="rId7" imgW="49072800" imgH="13716000" progId="Equation.DSMT4">
                    <p:embed/>
                    <p:pic>
                      <p:nvPicPr>
                        <p:cNvPr id="0" name="图片 6148"/>
                        <p:cNvPicPr>
                          <a:picLocks noChangeAspect="1"/>
                        </p:cNvPicPr>
                        <p:nvPr/>
                      </p:nvPicPr>
                      <p:blipFill>
                        <a:blip r:embed="rId8"/>
                        <a:stretch>
                          <a:fillRect/>
                        </a:stretch>
                      </p:blipFill>
                      <p:spPr>
                        <a:xfrm>
                          <a:off x="2825101" y="4489247"/>
                          <a:ext cx="1857375" cy="514349"/>
                        </a:xfrm>
                        <a:prstGeom prst="rect">
                          <a:avLst/>
                        </a:prstGeom>
                        <a:noFill/>
                        <a:ln w="9525">
                          <a:noFill/>
                        </a:ln>
                      </p:spPr>
                    </p:pic>
                  </p:oleObj>
                </mc:Fallback>
              </mc:AlternateContent>
            </a:graphicData>
          </a:graphic>
        </p:graphicFrame>
      </p:gr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71490"/>
            <a:ext cx="8127000" cy="27345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遵高祖交代,遇事咨询昙首。昙首果然在平定国难中贡献很大。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C.王昙首在平定谢晦事中有功,当时封赏他的诏书已经拟就。但昙首婉拒不受,认为自己虽尽微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薄之力,皇上即便偏爱,也无法面对史臣。赏封事于是搁置下来。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D.王昙首看出义康为权力之事心中不快,于是坚持要求调任吴郡。太祖打算重用昙首,未答应他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的请求。昙首劝说其兄王弘让出部分兵力,才化解了彼此的矛盾。</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(1)既从神武之师,自使懦夫有立志。(5分)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(2)近日之事,衅难将成,赖陛下英明速断,故罪人斯戮。(5分)</a:t>
            </a:r>
            <a:endParaRPr lang="zh-CN" altLang="en-US" dirty="0"/>
          </a:p>
        </p:txBody>
      </p:sp>
      <p:sp>
        <p:nvSpPr>
          <p:cNvPr id="3" name="矩形 2"/>
          <p:cNvSpPr/>
          <p:nvPr/>
        </p:nvSpPr>
        <p:spPr>
          <a:xfrm>
            <a:off x="500034" y="3618921"/>
            <a:ext cx="8072494" cy="3213187"/>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竟然。</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前句评价王昙首个人素质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后句表现其廉洁。</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前句叙述他的功绩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而非受赏</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识。</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后句说他拒绝接受赏赐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而非善治家。</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太祖“遵高祖交代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遇事咨询昙首”无依据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原文中只是说高祖曾交代太祖“每事</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咨之”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并无表述太祖是否遵照执行。</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既然参加了英明勇武的军队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自然会使怯懦者具有坚强的意志。</a:t>
            </a:r>
            <a:endParaRPr lang="zh-CN" altLang="en-US" dirty="0" smtClean="0">
              <a:solidFill>
                <a:srgbClr val="000000"/>
              </a:solidFill>
            </a:endParaRPr>
          </a:p>
          <a:p>
            <a:pPr lvl="0"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近日的事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祸端将要酿成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幸亏陛下英明果断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因而严惩了罪人。</a:t>
            </a:r>
            <a:endParaRPr lang="zh-CN" altLang="en-US" dirty="0" smtClean="0">
              <a:solidFill>
                <a:srgbClr val="000000"/>
              </a:solidFill>
            </a:endParaRPr>
          </a:p>
          <a:p>
            <a:pPr lvl="0"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本题主要要求考生在理解句意的前提下准确翻译关键字词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并做到整句语意通顺流畅。</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6169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三、(2017课标全国Ⅲ,10—13)阅读下面的文言文,回答问题。(19分)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许将字冲元,福州闽人。举进士第一。神宗召对,除集贤校理、同知礼院,编修中书条例。</a:t>
            </a:r>
            <a:r>
              <a:rPr lang="zh-CN" altLang="en-US" sz="1500" u="sng" kern="0" dirty="0" smtClean="0">
                <a:solidFill>
                  <a:srgbClr val="000000"/>
                </a:solidFill>
                <a:latin typeface="Times New Roman" panose="02020603050405020304" pitchFamily="65" charset="-122"/>
                <a:ea typeface="宋体" panose="02010600030101010101" pitchFamily="2" charset="-122"/>
              </a:rPr>
              <a:t>初选</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人调拟先南曹次考功综核无法吏得缘文为奸选者又不得诉长吏将奏罢南曹辟公舍以待来诉者</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士无留难</a:t>
            </a:r>
            <a:r>
              <a:rPr lang="zh-CN" altLang="en-US" sz="1500" kern="0" dirty="0" smtClean="0">
                <a:solidFill>
                  <a:srgbClr val="000000"/>
                </a:solidFill>
                <a:latin typeface="Times New Roman" panose="02020603050405020304" pitchFamily="65" charset="-122"/>
                <a:ea typeface="宋体" panose="02010600030101010101" pitchFamily="2" charset="-122"/>
              </a:rPr>
              <a:t>契丹以兵二十万压代州境,遣使请代地,岁聘之使不敢行,以命将。将入对曰:“臣备位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侍从,朝廷大议不容不知。万一北人言及代州事,不有以折之,则伤国体。”遂命将诣枢密院阅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文书。及至北境,居人跨屋栋聚观,曰:“看南朝</a:t>
            </a:r>
            <a:r>
              <a:rPr lang="zh-CN" altLang="en-US" sz="1500" u="sng" kern="0" dirty="0" smtClean="0">
                <a:solidFill>
                  <a:srgbClr val="000000"/>
                </a:solidFill>
                <a:latin typeface="Times New Roman" panose="02020603050405020304" pitchFamily="65" charset="-122"/>
                <a:ea typeface="宋体" panose="02010600030101010101" pitchFamily="2" charset="-122"/>
              </a:rPr>
              <a:t>状元</a:t>
            </a:r>
            <a:r>
              <a:rPr lang="zh-CN" altLang="en-US" sz="1500" kern="0" dirty="0" smtClean="0">
                <a:solidFill>
                  <a:srgbClr val="000000"/>
                </a:solidFill>
                <a:latin typeface="Times New Roman" panose="02020603050405020304" pitchFamily="65" charset="-122"/>
                <a:ea typeface="宋体" panose="02010600030101010101" pitchFamily="2" charset="-122"/>
              </a:rPr>
              <a:t>。”及肄射,将先破的。契丹使萧禧馆客,禧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果以代州为问,将随问随答。禧又曰:“界渠未定,顾和好体重,吾且往大国分画矣。”</a:t>
            </a:r>
            <a:r>
              <a:rPr lang="zh-CN" altLang="en-US" sz="1500" u="sng" kern="0" dirty="0" smtClean="0">
                <a:solidFill>
                  <a:srgbClr val="000000"/>
                </a:solidFill>
                <a:latin typeface="Times New Roman" panose="02020603050405020304" pitchFamily="65" charset="-122"/>
                <a:ea typeface="宋体" panose="02010600030101010101" pitchFamily="2" charset="-122"/>
              </a:rPr>
              <a:t>将曰:“此</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事,申饬边臣岂不可,何以使为?”禧惭不能对。</a:t>
            </a:r>
            <a:r>
              <a:rPr lang="zh-CN" altLang="en-US" sz="1500" kern="0" dirty="0" smtClean="0">
                <a:solidFill>
                  <a:srgbClr val="000000"/>
                </a:solidFill>
                <a:latin typeface="Times New Roman" panose="02020603050405020304" pitchFamily="65" charset="-122"/>
                <a:ea typeface="宋体" panose="02010600030101010101" pitchFamily="2" charset="-122"/>
              </a:rPr>
              <a:t>归报,神宗善之。明年,知秦州,又改郓州。</a:t>
            </a:r>
            <a:r>
              <a:rPr lang="zh-CN" altLang="en-US" sz="1500" u="sng" kern="0" dirty="0" smtClean="0">
                <a:solidFill>
                  <a:srgbClr val="000000"/>
                </a:solidFill>
                <a:latin typeface="Times New Roman" panose="02020603050405020304" pitchFamily="65" charset="-122"/>
                <a:ea typeface="宋体" panose="02010600030101010101" pitchFamily="2" charset="-122"/>
              </a:rPr>
              <a:t>上元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张灯,吏籍为盗者系狱,将曰:“是绝其自新之路也。”悉纵遣之,自是民无一人犯法,三圄皆空。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父老叹曰:“自王沂公后五十六年,始再见狱空耳。”郓俗士子喜聚肆以谤官政,将虽弗禁,其俗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自息。召为兵部侍郎。上疏言:“治兵有制,名虽不同,从而横之,方而圆之,使万众犹一人。”及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西方用兵,神宗遣</a:t>
            </a:r>
            <a:r>
              <a:rPr lang="zh-CN" altLang="en-US" sz="1500" u="sng" kern="0" dirty="0" smtClean="0">
                <a:solidFill>
                  <a:srgbClr val="000000"/>
                </a:solidFill>
                <a:latin typeface="Times New Roman" panose="02020603050405020304" pitchFamily="65" charset="-122"/>
                <a:ea typeface="宋体" panose="02010600030101010101" pitchFamily="2" charset="-122"/>
              </a:rPr>
              <a:t>近侍</a:t>
            </a:r>
            <a:r>
              <a:rPr lang="zh-CN" altLang="en-US" sz="1500" kern="0" dirty="0" smtClean="0">
                <a:solidFill>
                  <a:srgbClr val="000000"/>
                </a:solidFill>
                <a:latin typeface="Times New Roman" panose="02020603050405020304" pitchFamily="65" charset="-122"/>
                <a:ea typeface="宋体" panose="02010600030101010101" pitchFamily="2" charset="-122"/>
              </a:rPr>
              <a:t>问兵马之数,将立具上之;明日,访枢臣,不能对也。绍圣初,入为吏部尚书,</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章惇为相,与蔡卞同肆罗织,贬谪元祐诸臣,奏发司马光墓。</a:t>
            </a:r>
            <a:r>
              <a:rPr lang="zh-CN" altLang="en-US" sz="1500" kern="0" dirty="0" smtClean="0">
                <a:solidFill>
                  <a:srgbClr val="000000"/>
                </a:solidFill>
                <a:latin typeface="Times New Roman" panose="02020603050405020304" pitchFamily="65" charset="-122"/>
                <a:ea typeface="宋体" panose="02010600030101010101" pitchFamily="2" charset="-122"/>
              </a:rPr>
              <a:t>哲宗以问将,对曰:“发人之墓,非盛德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事。”知颍昌府,移大名。在大名六年,数</a:t>
            </a:r>
            <a:r>
              <a:rPr lang="zh-CN" altLang="en-US" sz="1500" u="sng" kern="0" dirty="0" smtClean="0">
                <a:solidFill>
                  <a:srgbClr val="000000"/>
                </a:solidFill>
                <a:latin typeface="Times New Roman" panose="02020603050405020304" pitchFamily="65" charset="-122"/>
                <a:ea typeface="宋体" panose="02010600030101010101" pitchFamily="2" charset="-122"/>
              </a:rPr>
              <a:t>告老</a:t>
            </a:r>
            <a:r>
              <a:rPr lang="zh-CN" altLang="en-US" sz="1500" kern="0" dirty="0" smtClean="0">
                <a:solidFill>
                  <a:srgbClr val="000000"/>
                </a:solidFill>
                <a:latin typeface="Times New Roman" panose="02020603050405020304" pitchFamily="65" charset="-122"/>
                <a:ea typeface="宋体" panose="02010600030101010101" pitchFamily="2" charset="-122"/>
              </a:rPr>
              <a:t>,召为佑神观使。政和初,卒,年七十五。赠开府仪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同三司,谥曰文定。</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(节选自《宋史·许将传》)</a:t>
            </a:r>
            <a:endParaRPr lang="zh-CN" altLang="en-US" sz="1500" dirty="0"/>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399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王昙首,琅邪临沂人,太保王弘的小弟。幼年就有朴素高尚的情操,被授予著作郎,没有就任。兄</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弟分家时,昙首只取图书。被征召为琅邪王大司马的下属官员,跟从府公修复洛阳园陵。和堂弟</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王球一起去拜访高祖,当时谢晦在座,高祖说:“此君出身富贵又有高德,却能屈志于军旅。”昙</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首回答说:“既然参加了英明勇武的军队,自然能使怯懦者具有坚强的意志。”谢晦说:“仁者</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果然有勇气。”高祖非常高兴。行至彭城,高祖在戏马台举行盛大集会,参加宴会的人都赋诗一</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昙首最先完成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高祖读过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于是问王弘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您的弟弟和您相比怎么样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王弘回答说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如果只</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是像我一样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家门还寄希望于谁呢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高祖大笑。昙首有见识、智慧和气度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喜怒不现于色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家里</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的人都和睦相处。自己手不持金玉之物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家里妇女不得以此作为装饰和玩物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如果不是俸禄赏</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一丝一毫不接受别人的。太祖任冠军、徐州刺史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留下镇守彭城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让昙首担任府功曹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太祖镇</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守江陵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昙首从功曹转任长史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随府转镇西长史。高祖很信任他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对太祖说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王昙首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沉毅有气度</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是宰相之才。你每件事情都要咨询他。”等到太祖即位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让昙首担任侍中。诛杀徐羡之等人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平</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定谢晦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都是昙首的功劳。谢晦平定后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皇上想封赏昙首等人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恰逢举行宴会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皇上举杯劝酒</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于是</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拍打着御床说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这个座位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如果没有爱卿兄弟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我不会再有今天。”此时封诏已经拟定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拿出来</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给昙首看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昙首说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近日的事情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祸端将要酿成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幸亏陛下英明果断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因而严惩了罪人。臣等虽然</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仰仗皇威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效微薄之力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怎能趁着国家灾难的时候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来使自己获得宠幸</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陛下即使想偏爱臣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又如何</a:t>
            </a:r>
            <a:endParaRPr lang="zh-CN" altLang="en-US" sz="1500" dirty="0"/>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768897"/>
            <a:chOff x="540000" y="1080000"/>
            <a:chExt cx="8127000" cy="2768897"/>
          </a:xfrm>
        </p:grpSpPr>
        <p:sp>
          <p:nvSpPr>
            <p:cNvPr id="2" name="TextBox 2"/>
            <p:cNvSpPr txBox="1"/>
            <p:nvPr/>
          </p:nvSpPr>
          <p:spPr>
            <a:xfrm>
              <a:off x="540000" y="1080000"/>
              <a:ext cx="8127000" cy="1732782"/>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面对正直的史官呢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皇上说服不了他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所以封赏的事情就搁置下来。当时兄长王弘任尚书事</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又担任扬州刺史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昙首被皇上亲自委任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兼任两宫官职。彭城王义康与王弘一起任职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心中常常</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不快,又想任扬州刺史,表现在言辞之中。因为昙首在朝廷中任职,分去了权力,更加不高兴。昙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首坚决请求到吴郡任职,太祖说:“哪有想建大厦却遗弃他的栋梁的道理呢?贤兄近来屡次称病,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坚决辞去州官职位,将来如果批准他的辞呈,这个职位除了你还有谁能胜任呢?哪里有到吴郡任</a:t>
              </a:r>
              <a:endParaRPr lang="zh-CN" altLang="en-US" dirty="0"/>
            </a:p>
          </p:txBody>
        </p:sp>
        <p:sp>
          <p:nvSpPr>
            <p:cNvPr id="3" name="TextBox 2"/>
            <p:cNvSpPr txBox="1"/>
            <p:nvPr/>
          </p:nvSpPr>
          <p:spPr>
            <a:xfrm>
              <a:off x="540000" y="280861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职的道理?”当时王弘久病,多次辞职,不被允许。昙首劝王弘分出府中一半的兵力给义康,义康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才高兴起来。元嘉七年,昙首去世。太祖因此非常悲恸,中书舍人周赳侍奉在旁,说:“王家将要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衰落,所以贤能的人先死了。”皇上说:“只不过是我家衰败罢了。”</a:t>
              </a:r>
              <a:endParaRPr lang="zh-CN" altLang="en-US" dirty="0"/>
            </a:p>
          </p:txBody>
        </p:sp>
      </p:gr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81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六、(2014大纲全国,8—11)阅读下面的文言文,回答问题。(19分)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韦凑字彦宗,京兆万年人。永淳初,</a:t>
            </a:r>
            <a:r>
              <a:rPr lang="zh-CN" altLang="en-US" sz="1500" u="sng" kern="0" dirty="0" smtClean="0">
                <a:solidFill>
                  <a:srgbClr val="000000"/>
                </a:solidFill>
                <a:latin typeface="Times New Roman" panose="02020603050405020304" pitchFamily="65" charset="-122"/>
                <a:ea typeface="宋体" panose="02010600030101010101" pitchFamily="2" charset="-122"/>
              </a:rPr>
              <a:t>解褐</a:t>
            </a:r>
            <a:r>
              <a:rPr lang="zh-CN" altLang="en-US" sz="1500" kern="0" dirty="0" smtClean="0">
                <a:solidFill>
                  <a:srgbClr val="000000"/>
                </a:solidFill>
                <a:latin typeface="Times New Roman" panose="02020603050405020304" pitchFamily="65" charset="-122"/>
                <a:ea typeface="宋体" panose="02010600030101010101" pitchFamily="2" charset="-122"/>
              </a:rPr>
              <a:t>婺州参军事。徙资州司兵,观察使房昶才之,表于朝,迁扬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州法曹。州人孟神爽罢仁寿令,豪纵,</a:t>
            </a:r>
            <a:r>
              <a:rPr lang="zh-CN" altLang="en-US" sz="1500" u="sng" kern="0" dirty="0" smtClean="0">
                <a:solidFill>
                  <a:srgbClr val="000000"/>
                </a:solidFill>
                <a:latin typeface="Times New Roman" panose="02020603050405020304" pitchFamily="65" charset="-122"/>
                <a:ea typeface="宋体" panose="02010600030101010101" pitchFamily="2" charset="-122"/>
              </a:rPr>
              <a:t>数</a:t>
            </a:r>
            <a:r>
              <a:rPr lang="zh-CN" altLang="en-US" sz="1500" kern="0" dirty="0" smtClean="0">
                <a:solidFill>
                  <a:srgbClr val="000000"/>
                </a:solidFill>
                <a:latin typeface="Times New Roman" panose="02020603050405020304" pitchFamily="65" charset="-122"/>
                <a:ea typeface="宋体" panose="02010600030101010101" pitchFamily="2" charset="-122"/>
              </a:rPr>
              <a:t>犯法,交通贵戚,吏莫敢</a:t>
            </a:r>
            <a:r>
              <a:rPr lang="zh-CN" altLang="en-US" sz="1500" u="sng" kern="0" dirty="0" smtClean="0">
                <a:solidFill>
                  <a:srgbClr val="000000"/>
                </a:solidFill>
                <a:latin typeface="Times New Roman" panose="02020603050405020304" pitchFamily="65" charset="-122"/>
                <a:ea typeface="宋体" panose="02010600030101010101" pitchFamily="2" charset="-122"/>
              </a:rPr>
              <a:t>绳</a:t>
            </a:r>
            <a:r>
              <a:rPr lang="zh-CN" altLang="en-US" sz="1500" kern="0" dirty="0" smtClean="0">
                <a:solidFill>
                  <a:srgbClr val="000000"/>
                </a:solidFill>
                <a:latin typeface="Times New Roman" panose="02020603050405020304" pitchFamily="65" charset="-122"/>
                <a:ea typeface="宋体" panose="02010600030101010101" pitchFamily="2" charset="-122"/>
              </a:rPr>
              <a:t>,凑按治,杖杀之,远近称</a:t>
            </a:r>
            <a:r>
              <a:rPr lang="zh-CN" altLang="en-US" sz="1500" u="sng" kern="0" dirty="0" smtClean="0">
                <a:solidFill>
                  <a:srgbClr val="000000"/>
                </a:solidFill>
                <a:latin typeface="Times New Roman" panose="02020603050405020304" pitchFamily="65" charset="-122"/>
                <a:ea typeface="宋体" panose="02010600030101010101" pitchFamily="2" charset="-122"/>
              </a:rPr>
              <a:t>伏</a:t>
            </a:r>
            <a:r>
              <a:rPr lang="zh-CN" altLang="en-US" sz="1500" kern="0" dirty="0" smtClean="0">
                <a:solidFill>
                  <a:srgbClr val="000000"/>
                </a:solidFill>
                <a:latin typeface="Times New Roman" panose="02020603050405020304" pitchFamily="65" charset="-122"/>
                <a:ea typeface="宋体" panose="02010600030101010101" pitchFamily="2" charset="-122"/>
              </a:rPr>
              <a:t>。入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为相王府属,时姚崇兼府长史,尝曰:“韦子识远文详,吾恨晚得之。”六迁司农少卿。</a:t>
            </a:r>
            <a:r>
              <a:rPr lang="zh-CN" altLang="en-US" sz="1500" u="sng" kern="0" dirty="0" smtClean="0">
                <a:solidFill>
                  <a:srgbClr val="000000"/>
                </a:solidFill>
                <a:latin typeface="Times New Roman" panose="02020603050405020304" pitchFamily="65" charset="-122"/>
                <a:ea typeface="宋体" panose="02010600030101010101" pitchFamily="2" charset="-122"/>
              </a:rPr>
              <a:t>忤</a:t>
            </a:r>
            <a:r>
              <a:rPr lang="zh-CN" altLang="en-US" sz="1500" kern="0" dirty="0" smtClean="0">
                <a:solidFill>
                  <a:srgbClr val="000000"/>
                </a:solidFill>
                <a:latin typeface="Times New Roman" panose="02020603050405020304" pitchFamily="65" charset="-122"/>
                <a:ea typeface="宋体" panose="02010600030101010101" pitchFamily="2" charset="-122"/>
              </a:rPr>
              <a:t>宗楚客,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出为贝州刺史。睿宗立,徙太府,兼通事舍人。景云初,作金仙等观,凑谏,以为:“方农月兴功,虽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赀出公主,然高直售庸,则农人舍耕取顾,趋末弃本,恐天下有受其饥者。”不听。凑执争,以“万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物生育,草木昆蚑伤伐甚多,非仁圣本意”。帝诏外详议。中书令崔湜、侍中岑羲曰:“公敢是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耶?”凑曰:“</a:t>
            </a:r>
            <a:r>
              <a:rPr lang="zh-CN" altLang="en-US" sz="1500" u="sng" kern="0" dirty="0" smtClean="0">
                <a:solidFill>
                  <a:srgbClr val="000000"/>
                </a:solidFill>
                <a:latin typeface="Times New Roman" panose="02020603050405020304" pitchFamily="65" charset="-122"/>
                <a:ea typeface="宋体" panose="02010600030101010101" pitchFamily="2" charset="-122"/>
              </a:rPr>
              <a:t>食厚禄,死不敢顾,况圣世必无死乎?</a:t>
            </a:r>
            <a:r>
              <a:rPr lang="zh-CN" altLang="en-US" sz="1500" kern="0" dirty="0" smtClean="0">
                <a:solidFill>
                  <a:srgbClr val="000000"/>
                </a:solidFill>
                <a:latin typeface="Times New Roman" panose="02020603050405020304" pitchFamily="65" charset="-122"/>
                <a:ea typeface="宋体" panose="02010600030101010101" pitchFamily="2" charset="-122"/>
              </a:rPr>
              <a:t>”朝廷为减费万计。出为陕、汝、岐三州刺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史。开元初,欲建碑靖陵,凑以古园陵不立碑,又方旱不可兴工,谏而止。迁将作大匠。诏复孝敬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皇帝庙号义宗,凑谏曰:“传云:‘必也正名。’礼:祖有功,宗有德,其庙百世不毁。历代称宗者,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皆方制海内,德泽可尊,列于昭穆,是谓不毁。孝敬皇帝未尝</a:t>
            </a:r>
            <a:r>
              <a:rPr lang="zh-CN" altLang="en-US" sz="1500" u="sng" kern="0" dirty="0" smtClean="0">
                <a:solidFill>
                  <a:srgbClr val="000000"/>
                </a:solidFill>
                <a:latin typeface="Times New Roman" panose="02020603050405020304" pitchFamily="65" charset="-122"/>
                <a:ea typeface="宋体" panose="02010600030101010101" pitchFamily="2" charset="-122"/>
              </a:rPr>
              <a:t>南面</a:t>
            </a:r>
            <a:r>
              <a:rPr lang="zh-CN" altLang="en-US" sz="1500" kern="0" dirty="0" smtClean="0">
                <a:solidFill>
                  <a:srgbClr val="000000"/>
                </a:solidFill>
                <a:latin typeface="Times New Roman" panose="02020603050405020304" pitchFamily="65" charset="-122"/>
                <a:ea typeface="宋体" panose="02010600030101010101" pitchFamily="2" charset="-122"/>
              </a:rPr>
              <a:t>,且别立寝庙,无称宗之义。”遂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罢。迁右卫大将军,玄宗谓曰:“</a:t>
            </a:r>
            <a:r>
              <a:rPr lang="zh-CN" altLang="en-US" sz="1500" u="sng" kern="0" dirty="0" smtClean="0">
                <a:solidFill>
                  <a:srgbClr val="000000"/>
                </a:solidFill>
                <a:latin typeface="Times New Roman" panose="02020603050405020304" pitchFamily="65" charset="-122"/>
                <a:ea typeface="宋体" panose="02010600030101010101" pitchFamily="2" charset="-122"/>
              </a:rPr>
              <a:t>故事</a:t>
            </a:r>
            <a:r>
              <a:rPr lang="zh-CN" altLang="en-US" sz="1500" kern="0" dirty="0" smtClean="0">
                <a:solidFill>
                  <a:srgbClr val="000000"/>
                </a:solidFill>
                <a:latin typeface="Times New Roman" panose="02020603050405020304" pitchFamily="65" charset="-122"/>
                <a:ea typeface="宋体" panose="02010600030101010101" pitchFamily="2" charset="-122"/>
              </a:rPr>
              <a:t>,诸卫大将军与尚书更为之,</a:t>
            </a:r>
            <a:r>
              <a:rPr lang="zh-CN" altLang="en-US" sz="1500" u="sng" kern="0" dirty="0" smtClean="0">
                <a:solidFill>
                  <a:srgbClr val="000000"/>
                </a:solidFill>
                <a:latin typeface="Times New Roman" panose="02020603050405020304" pitchFamily="65" charset="-122"/>
                <a:ea typeface="宋体" panose="02010600030101010101" pitchFamily="2" charset="-122"/>
              </a:rPr>
              <a:t>近时职轻,故用卿以重此官,其毋</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辞!</a:t>
            </a:r>
            <a:r>
              <a:rPr lang="zh-CN" altLang="en-US" sz="1500" kern="0" dirty="0" smtClean="0">
                <a:solidFill>
                  <a:srgbClr val="000000"/>
                </a:solidFill>
                <a:latin typeface="Times New Roman" panose="02020603050405020304" pitchFamily="65" charset="-122"/>
                <a:ea typeface="宋体" panose="02010600030101010101" pitchFamily="2" charset="-122"/>
              </a:rPr>
              <a:t>”寻徙河南尹,封彭城郡公。会洛阳主簿王钧以赇抵死,诏曰:“两台御史、河南尹纵吏侵渔,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春秋</a:t>
            </a:r>
            <a:r>
              <a:rPr lang="zh-CN" altLang="en-US" sz="1500" kern="0" dirty="0" smtClean="0">
                <a:solidFill>
                  <a:srgbClr val="000000"/>
                </a:solidFill>
                <a:latin typeface="Times New Roman" panose="02020603050405020304" pitchFamily="65" charset="-122"/>
                <a:ea typeface="宋体" panose="02010600030101010101" pitchFamily="2" charset="-122"/>
              </a:rPr>
              <a:t>》重责帅,其出凑曹州刺史,侍御史张洽通州司马。”久之,迁太原尹,兼北都军器监,边备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修举,诏赐时服劳勉之。及病,遣上医临治。卒,年六十五。</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(节选自《新唐书·韦凑传》)</a:t>
            </a:r>
            <a:endParaRPr lang="zh-CN" altLang="en-US" dirty="0"/>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A.罢仁寿令,豪纵,</a:t>
            </a:r>
            <a:r>
              <a:rPr lang="zh-CN" altLang="en-US" sz="1500" u="sng" kern="0" dirty="0" smtClean="0">
                <a:solidFill>
                  <a:srgbClr val="000000"/>
                </a:solidFill>
                <a:latin typeface="Times New Roman" panose="02020603050405020304" pitchFamily="65" charset="-122"/>
                <a:ea typeface="宋体" panose="02010600030101010101" pitchFamily="2" charset="-122"/>
              </a:rPr>
              <a:t>数</a:t>
            </a:r>
            <a:r>
              <a:rPr lang="zh-CN" altLang="en-US" sz="1500" kern="0" dirty="0" smtClean="0">
                <a:solidFill>
                  <a:srgbClr val="000000"/>
                </a:solidFill>
                <a:latin typeface="Times New Roman" panose="02020603050405020304" pitchFamily="65" charset="-122"/>
                <a:ea typeface="宋体" panose="02010600030101010101" pitchFamily="2" charset="-122"/>
              </a:rPr>
              <a:t>犯法　　　　　　数:屡次。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B.交通贵戚,吏莫敢</a:t>
            </a:r>
            <a:r>
              <a:rPr lang="zh-CN" altLang="en-US" sz="1500" u="sng" kern="0" dirty="0" smtClean="0">
                <a:solidFill>
                  <a:srgbClr val="000000"/>
                </a:solidFill>
                <a:latin typeface="Times New Roman" panose="02020603050405020304" pitchFamily="65" charset="-122"/>
                <a:ea typeface="宋体" panose="02010600030101010101" pitchFamily="2" charset="-122"/>
              </a:rPr>
              <a:t>绳</a:t>
            </a:r>
            <a:r>
              <a:rPr lang="zh-CN" altLang="en-US" sz="1500" kern="0" dirty="0" smtClean="0">
                <a:solidFill>
                  <a:srgbClr val="000000"/>
                </a:solidFill>
                <a:latin typeface="Times New Roman" panose="02020603050405020304" pitchFamily="65" charset="-122"/>
                <a:ea typeface="宋体" panose="02010600030101010101" pitchFamily="2" charset="-122"/>
              </a:rPr>
              <a:t>　　绳:制裁。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C.凑按治,杖杀之,远近称</a:t>
            </a:r>
            <a:r>
              <a:rPr lang="zh-CN" altLang="en-US" sz="1500" u="sng" kern="0" dirty="0" smtClean="0">
                <a:solidFill>
                  <a:srgbClr val="000000"/>
                </a:solidFill>
                <a:latin typeface="Times New Roman" panose="02020603050405020304" pitchFamily="65" charset="-122"/>
                <a:ea typeface="宋体" panose="02010600030101010101" pitchFamily="2" charset="-122"/>
              </a:rPr>
              <a:t>伏</a:t>
            </a:r>
            <a:r>
              <a:rPr lang="zh-CN" altLang="en-US" sz="1500" kern="0" dirty="0" smtClean="0">
                <a:solidFill>
                  <a:srgbClr val="000000"/>
                </a:solidFill>
                <a:latin typeface="Times New Roman" panose="02020603050405020304" pitchFamily="65" charset="-122"/>
                <a:ea typeface="宋体" panose="02010600030101010101" pitchFamily="2" charset="-122"/>
              </a:rPr>
              <a:t>　　伏:认罪。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1500" u="sng" kern="0" dirty="0" smtClean="0">
                <a:solidFill>
                  <a:srgbClr val="000000"/>
                </a:solidFill>
                <a:latin typeface="Times New Roman" panose="02020603050405020304" pitchFamily="65" charset="-122"/>
                <a:ea typeface="宋体" panose="02010600030101010101" pitchFamily="2" charset="-122"/>
              </a:rPr>
              <a:t>忤</a:t>
            </a:r>
            <a:r>
              <a:rPr lang="zh-CN" altLang="en-US" sz="1500" kern="0" dirty="0" smtClean="0">
                <a:solidFill>
                  <a:srgbClr val="000000"/>
                </a:solidFill>
                <a:latin typeface="Times New Roman" panose="02020603050405020304" pitchFamily="65" charset="-122"/>
                <a:ea typeface="宋体" panose="02010600030101010101" pitchFamily="2" charset="-122"/>
              </a:rPr>
              <a:t>宗楚客,出为贝州刺史　　忤:触犯。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下列对文中相关内容的解说,不正确的一项是(3分)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A.“解褐”指脱去平民穿着的粗布衣服,换上官员服饰,比喻开始进入仕途。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B.“南面”指担任大臣,因为古代坐北朝南为尊位,大臣朝见天子时立于南面。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C.“故事”有多种含义,也指一种文学体裁,文中用以表示旧日的典章制度。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D.《春秋》是儒家的经典,叙事简要,深寓褒贬,是我国现存最早的编年体史书。</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A.韦凑富有胆识,深受长官好评。任扬州法曹时,孟神爽触犯法令,勾结权要,韦凑果断处置,依法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杖杀;入为相王府属吏,上司遗憾与他相见太晚。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B.韦凑参议朝政,敢于据理力争。景云初年,朝廷议建金仙观,他认为农事季节,建观必使农民抛</a:t>
            </a:r>
            <a:endParaRPr lang="zh-CN" altLang="en-US" dirty="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45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弃耕作;皇上不听从,他又会同其他官员一同谏诤。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C.韦凑学识渊博,善于以古证今。开元初年,朝廷议在靖陵建碑,他上奏说明古代园陵不立碑;议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论孝敬皇帝庙号时,他又引经据典说不可称“宗”。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D.韦凑因受株连,遭到皇上责罚。在河南尹任上,部属洛阳主簿王钧犯事,皇上认为韦凑放纵属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吏侵吞牟利,理应负责,于是将韦凑降职为曹州刺史。</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(1)食厚禄,死不敢顾,况圣世必无死乎?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(2)近时职轻,故用卿以重此官,其毋辞!</a:t>
            </a:r>
            <a:endParaRPr lang="zh-CN" altLang="en-US" dirty="0"/>
          </a:p>
        </p:txBody>
      </p:sp>
      <p:sp>
        <p:nvSpPr>
          <p:cNvPr id="3" name="矩形 2"/>
          <p:cNvSpPr/>
          <p:nvPr/>
        </p:nvSpPr>
        <p:spPr>
          <a:xfrm>
            <a:off x="500034" y="3848897"/>
            <a:ext cx="8001056" cy="2866426"/>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佩服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信服。</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“南面”指坐北朝南之位。古代天子、诸侯、卿大夫理政时皆南向坐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因此称居</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帝王之位或其他尊位为“南面”。文中是说孝敬皇帝生前并没有称帝。</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“他又会同其他官员一同谏诤”不正确。中书令、侍中两人只是问韦凑“公敢是</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他们没有参与谏诤行动。</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吃着丰厚的俸禄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连死都不敢顾惜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更何况圣明时代肯定不会死人呢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译出大意给</a:t>
            </a:r>
            <a:r>
              <a:rPr lang="en-US" altLang="zh-CN" sz="1500" kern="0" dirty="0" smtClean="0">
                <a:solidFill>
                  <a:srgbClr val="000000"/>
                </a:solidFill>
                <a:latin typeface="Times New Roman" panose="02020603050405020304" pitchFamily="65" charset="-122"/>
                <a:ea typeface="宋体" panose="02010600030101010101" pitchFamily="2" charset="-122"/>
              </a:rPr>
              <a:t>2</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厚禄”“顾”“必”三处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每译对一处给</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399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(2)近期职权较轻,所以任用你以加重这一官位,还是不要推辞吧!(译出大意给3分;“重”“毋”</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两处,每译对一处给1分)</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(1)厚禄:丰厚的俸禄。顾:顾惜。必:肯定。死:死人。</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(2)重:动词,加重。毋:不要。其:表示祈使语气。</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500"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韦凑,字彦宗,是京兆万年人。永淳初年,脱去粗布衣服开始做婺州参军。后调任资州司兵,观察</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使房昶认为他有才华,向朝廷表奏,升任扬州法曹。扬州人孟神爽被罢免仁寿令,逞强放纵,屡次触犯法令</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和皇帝的内外亲戚往来勾结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官员们不敢制裁他。韦凑依照法律治罪</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杖刑杀死了他</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远近之人都称道敬服。韦凑入朝做相王府的属官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当时姚崇兼任相王府长史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曾说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韦子见识</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卓远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外表庄重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我很遗憾这么晚见到他。”六次提拔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他做了司农少卿。韦凑触犯了宗楚客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外</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放为贝州刺史。睿宗登上帝位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调任他到太府任职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兼任通事舍人。景云初年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朝廷要建造金仙</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等观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韦凑进谏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他认为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赶在农忙之季动工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虽然钱财从公主那里支出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但是用高的报酬招用劳</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动力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那么农民就会放弃耕作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考虑来干活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这样是舍本逐末</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恐怕天下就会有挨饿的人了。”皇</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帝不听他的意见。韦凑坚持力争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认为“在万物生长时节建造金仙观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必定使草木昆虫动物受到</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的伤害增多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这不是仁慈的圣上的本意”。皇帝下诏以后再议。中书令崔湜、侍中岑羲问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你</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怎么敢这样做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韦凑说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吃着丰厚的俸禄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连死都不敢顾惜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更何况圣明时代肯定不会死人</a:t>
            </a:r>
            <a:endParaRPr lang="zh-CN" altLang="en-US" sz="1500"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4197657"/>
            <a:chOff x="540000" y="1080000"/>
            <a:chExt cx="8158472" cy="4197657"/>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朝廷因此减去的费用以万计。韦凑外调做陕、汝、岐三州刺史。开元初年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朝廷想在靖陵建碑,韦凑认为古代园陵不建碑,加上正值旱灾不可动工,他向朝廷进谏,建碑的计划就废止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了。韦凑升任将作大匠。皇帝下诏立孝敬皇帝的庙号为义宗,韦凑进谏说:“经书说‘必也正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名。’礼记说:称为祖一定要有功业,称为宗一定要有德行,他们的宗庙百年不毁。历代称为宗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的帝王,都是法令可控制海内,德行恩泽值得尊崇,列位于祖先宗庙,这就叫作不毁。孝敬皇帝没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有登帝位,姑且另立寝宫,没有称为宗的道理。”皇帝就此作罢。韦凑升任右卫大将军,玄宗对</a:t>
              </a:r>
              <a:endParaRPr lang="zh-CN" altLang="en-US" dirty="0"/>
            </a:p>
          </p:txBody>
        </p:sp>
        <p:sp>
          <p:nvSpPr>
            <p:cNvPr id="3" name="TextBox 2"/>
            <p:cNvSpPr txBox="1"/>
            <p:nvPr/>
          </p:nvSpPr>
          <p:spPr>
            <a:xfrm>
              <a:off x="571472" y="3197087"/>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他说:“按以前惯例,诸卫大将军和尚书交替为官,近期职权较轻,所以任用你以加重这一官位,还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是不要推辞吧!”不久他调任河南尹,封为彭城郡公。碰上洛阳主簿王钧行贿来抵偿死罪,皇帝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下诏:“两台御史、河南尹放任属吏侵吞牟利,按《春秋》记载要重责主帅,应该放逐韦凑做曹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州刺史,放逐侍御史张洽做通州司马。”过了很久,韦凑升任太原尹,兼任北都军器监,边境战备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得到整治振兴,皇帝下诏赐给他时令衣服来慰劳勉励他。到韦凑生病时,皇帝派御医去治疗。韦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凑死,时年六十五。</a:t>
              </a:r>
              <a:endParaRPr lang="zh-CN" altLang="en-US" dirty="0"/>
            </a:p>
          </p:txBody>
        </p:sp>
      </p:gr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七、(2013大纲全国,8—11)阅读下面的文言文,回答问题。(19分)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杜慧度,交阯人也。本属京兆。曾祖元,为宁浦太守,</a:t>
            </a:r>
            <a:r>
              <a:rPr lang="zh-CN" altLang="en-US" sz="1500" u="sng" kern="0" dirty="0" smtClean="0">
                <a:solidFill>
                  <a:srgbClr val="000000"/>
                </a:solidFill>
                <a:latin typeface="Times New Roman" panose="02020603050405020304" pitchFamily="65" charset="-122"/>
                <a:ea typeface="宋体" panose="02010600030101010101" pitchFamily="2" charset="-122"/>
              </a:rPr>
              <a:t>遂</a:t>
            </a:r>
            <a:r>
              <a:rPr lang="zh-CN" altLang="en-US" sz="1500" kern="0" dirty="0" smtClean="0">
                <a:solidFill>
                  <a:srgbClr val="000000"/>
                </a:solidFill>
                <a:latin typeface="Times New Roman" panose="02020603050405020304" pitchFamily="65" charset="-122"/>
                <a:ea typeface="宋体" panose="02010600030101010101" pitchFamily="2" charset="-122"/>
              </a:rPr>
              <a:t>居交阯。父瑗,字道言,仕州府为日南、九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德、交阯太守。初,九真太守李逊父子勇壮有权力,威制交土,闻刺史滕遯之当至,分遣二子断</a:t>
            </a:r>
            <a:r>
              <a:rPr lang="zh-CN" altLang="en-US" sz="1500" u="sng" kern="0" dirty="0" smtClean="0">
                <a:solidFill>
                  <a:srgbClr val="000000"/>
                </a:solidFill>
                <a:latin typeface="Times New Roman" panose="02020603050405020304" pitchFamily="65" charset="-122"/>
                <a:ea typeface="宋体" panose="02010600030101010101" pitchFamily="2" charset="-122"/>
              </a:rPr>
              <a:t>遏</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水陆津要,瑗收众斩逊,州境获宁。除龙骧将军。遯之在州十余年,与林邑</a:t>
            </a:r>
            <a:r>
              <a:rPr lang="zh-CN" altLang="en-US" sz="1500" u="sng" kern="0" dirty="0" smtClean="0">
                <a:solidFill>
                  <a:srgbClr val="000000"/>
                </a:solidFill>
                <a:latin typeface="Times New Roman" panose="02020603050405020304" pitchFamily="65" charset="-122"/>
                <a:ea typeface="宋体" panose="02010600030101010101" pitchFamily="2" charset="-122"/>
              </a:rPr>
              <a:t>累</a:t>
            </a:r>
            <a:r>
              <a:rPr lang="zh-CN" altLang="en-US" sz="1500" kern="0" dirty="0" smtClean="0">
                <a:solidFill>
                  <a:srgbClr val="000000"/>
                </a:solidFill>
                <a:latin typeface="Times New Roman" panose="02020603050405020304" pitchFamily="65" charset="-122"/>
                <a:ea typeface="宋体" panose="02010600030101010101" pitchFamily="2" charset="-122"/>
              </a:rPr>
              <a:t>相攻伐。遯之将北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还,林邑王范胡达攻破日南、九德、九真三郡,遂围州城。时遯之去已远,瑗与第三子玄之悉力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固守,多设权策,累战,大破之。连捷,故胡达走还林邑。乃以瑗为龙骧将军、交州刺史。卢循窃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据广州,遣使通好,瑗斩之。义熙六年,年八十四,卒。慧度,瑗第五子也。初为州主簿,流民督护,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迁九真太守。瑗卒,府州纲佐以交土接寇,不宜</a:t>
            </a:r>
            <a:r>
              <a:rPr lang="zh-CN" altLang="en-US" sz="1500" u="sng" kern="0" dirty="0" smtClean="0">
                <a:solidFill>
                  <a:srgbClr val="000000"/>
                </a:solidFill>
                <a:latin typeface="Times New Roman" panose="02020603050405020304" pitchFamily="65" charset="-122"/>
                <a:ea typeface="宋体" panose="02010600030101010101" pitchFamily="2" charset="-122"/>
              </a:rPr>
              <a:t>旷</a:t>
            </a:r>
            <a:r>
              <a:rPr lang="zh-CN" altLang="en-US" sz="1500" kern="0" dirty="0" smtClean="0">
                <a:solidFill>
                  <a:srgbClr val="000000"/>
                </a:solidFill>
                <a:latin typeface="Times New Roman" panose="02020603050405020304" pitchFamily="65" charset="-122"/>
                <a:ea typeface="宋体" panose="02010600030101010101" pitchFamily="2" charset="-122"/>
              </a:rPr>
              <a:t>职,共推慧度行州府事,辞不就。七年,除使持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节、督交州诸军事、交州刺史。诏书未至,其年春,卢循袭破合浦,径向交州。慧度乃率文武六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千人距循,禽循长史孙建之。循虽败,馀党犹有三千人,皆习练兵事。</a:t>
            </a:r>
            <a:r>
              <a:rPr lang="zh-CN" altLang="en-US" sz="1500" u="sng" kern="0" dirty="0" smtClean="0">
                <a:solidFill>
                  <a:srgbClr val="000000"/>
                </a:solidFill>
                <a:latin typeface="Times New Roman" panose="02020603050405020304" pitchFamily="65" charset="-122"/>
                <a:ea typeface="宋体" panose="02010600030101010101" pitchFamily="2" charset="-122"/>
              </a:rPr>
              <a:t>六月庚子,循晨造南津,命三</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军入城乃食。</a:t>
            </a:r>
            <a:r>
              <a:rPr lang="zh-CN" altLang="en-US" sz="1500" kern="0" dirty="0" smtClean="0">
                <a:solidFill>
                  <a:srgbClr val="000000"/>
                </a:solidFill>
                <a:latin typeface="Times New Roman" panose="02020603050405020304" pitchFamily="65" charset="-122"/>
                <a:ea typeface="宋体" panose="02010600030101010101" pitchFamily="2" charset="-122"/>
              </a:rPr>
              <a:t>慧度悉出宗族私财,以充劝赏。慧度自登高舰,合战,放火箭雉尾炬,步军夹两岸射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之,循众舰俱然,一时散溃,循中箭赴水死。斩循及父嘏,并循二子,传首京邑。封慧度龙编县侯,食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邑千户。高祖践阼,进号辅国将军。其年,率文武万人南讨林邑,所杀过半,前后被抄略,悉得还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本。林邑乞降,输生口、大象、金银、古贝等,乃释之。慧度布衣蔬食,俭约质素,能弹琴,颇好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《庄》《老》。禁断淫祀,崇修学校,岁荒民饥,则以私禄赈给。为政纤密,有如治家,</a:t>
            </a:r>
            <a:r>
              <a:rPr lang="zh-CN" altLang="en-US" sz="1500" u="sng" kern="0" dirty="0" smtClean="0">
                <a:solidFill>
                  <a:srgbClr val="000000"/>
                </a:solidFill>
                <a:latin typeface="Times New Roman" panose="02020603050405020304" pitchFamily="65" charset="-122"/>
                <a:ea typeface="宋体" panose="02010600030101010101" pitchFamily="2" charset="-122"/>
              </a:rPr>
              <a:t>由是威惠沾</a:t>
            </a:r>
            <a:endParaRPr lang="zh-CN" altLang="en-US"/>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洽,奸盗不起,乃至城门不夜闭,道不拾遗。</a:t>
            </a:r>
            <a:r>
              <a:rPr lang="zh-CN" altLang="en-US" sz="1500" kern="0" dirty="0" smtClean="0">
                <a:solidFill>
                  <a:srgbClr val="000000"/>
                </a:solidFill>
                <a:latin typeface="Times New Roman" panose="02020603050405020304" pitchFamily="65" charset="-122"/>
                <a:ea typeface="宋体" panose="02010600030101010101" pitchFamily="2" charset="-122"/>
              </a:rPr>
              <a:t>少帝景平元年,卒,时年五十。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(节选自《宋书·杜慧度传》)</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A.为宁浦太守,</a:t>
            </a:r>
            <a:r>
              <a:rPr lang="zh-CN" altLang="en-US" sz="1500" u="sng" kern="0" dirty="0" smtClean="0">
                <a:solidFill>
                  <a:srgbClr val="000000"/>
                </a:solidFill>
                <a:latin typeface="Times New Roman" panose="02020603050405020304" pitchFamily="65" charset="-122"/>
                <a:ea typeface="宋体" panose="02010600030101010101" pitchFamily="2" charset="-122"/>
              </a:rPr>
              <a:t>遂</a:t>
            </a:r>
            <a:r>
              <a:rPr lang="zh-CN" altLang="en-US" sz="1500" kern="0" dirty="0" smtClean="0">
                <a:solidFill>
                  <a:srgbClr val="000000"/>
                </a:solidFill>
                <a:latin typeface="Times New Roman" panose="02020603050405020304" pitchFamily="65" charset="-122"/>
                <a:ea typeface="宋体" panose="02010600030101010101" pitchFamily="2" charset="-122"/>
              </a:rPr>
              <a:t>居交阯　　　　　　遂:于是。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B.分遣二子断</a:t>
            </a:r>
            <a:r>
              <a:rPr lang="zh-CN" altLang="en-US" sz="1500" u="sng" kern="0" dirty="0" smtClean="0">
                <a:solidFill>
                  <a:srgbClr val="000000"/>
                </a:solidFill>
                <a:latin typeface="Times New Roman" panose="02020603050405020304" pitchFamily="65" charset="-122"/>
                <a:ea typeface="宋体" panose="02010600030101010101" pitchFamily="2" charset="-122"/>
              </a:rPr>
              <a:t>遏</a:t>
            </a:r>
            <a:r>
              <a:rPr lang="zh-CN" altLang="en-US" sz="1500" kern="0" dirty="0" smtClean="0">
                <a:solidFill>
                  <a:srgbClr val="000000"/>
                </a:solidFill>
                <a:latin typeface="Times New Roman" panose="02020603050405020304" pitchFamily="65" charset="-122"/>
                <a:ea typeface="宋体" panose="02010600030101010101" pitchFamily="2" charset="-122"/>
              </a:rPr>
              <a:t>水陆津要　　遏:禁绝。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C.与林邑</a:t>
            </a:r>
            <a:r>
              <a:rPr lang="zh-CN" altLang="en-US" sz="1500" u="sng" kern="0" dirty="0" smtClean="0">
                <a:solidFill>
                  <a:srgbClr val="000000"/>
                </a:solidFill>
                <a:latin typeface="Times New Roman" panose="02020603050405020304" pitchFamily="65" charset="-122"/>
                <a:ea typeface="宋体" panose="02010600030101010101" pitchFamily="2" charset="-122"/>
              </a:rPr>
              <a:t>累</a:t>
            </a:r>
            <a:r>
              <a:rPr lang="zh-CN" altLang="en-US" sz="1500" kern="0" dirty="0" smtClean="0">
                <a:solidFill>
                  <a:srgbClr val="000000"/>
                </a:solidFill>
                <a:latin typeface="Times New Roman" panose="02020603050405020304" pitchFamily="65" charset="-122"/>
                <a:ea typeface="宋体" panose="02010600030101010101" pitchFamily="2" charset="-122"/>
              </a:rPr>
              <a:t>相攻伐　　累:屡次。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D.以交土接寇,不宜</a:t>
            </a:r>
            <a:r>
              <a:rPr lang="zh-CN" altLang="en-US" sz="1500" u="sng" kern="0" dirty="0" smtClean="0">
                <a:solidFill>
                  <a:srgbClr val="000000"/>
                </a:solidFill>
                <a:latin typeface="Times New Roman" panose="02020603050405020304" pitchFamily="65" charset="-122"/>
                <a:ea typeface="宋体" panose="02010600030101010101" pitchFamily="2" charset="-122"/>
              </a:rPr>
              <a:t>旷</a:t>
            </a:r>
            <a:r>
              <a:rPr lang="zh-CN" altLang="en-US" sz="1500" kern="0" dirty="0" smtClean="0">
                <a:solidFill>
                  <a:srgbClr val="000000"/>
                </a:solidFill>
                <a:latin typeface="Times New Roman" panose="02020603050405020304" pitchFamily="65" charset="-122"/>
                <a:ea typeface="宋体" panose="02010600030101010101" pitchFamily="2" charset="-122"/>
              </a:rPr>
              <a:t>职　　旷:空缺。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以下各组句子中,表明杜瑗、慧度父子军政才干的一组是(3分)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①多设权策,累战,大破之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②窃据广州,遣使通好,瑗斩之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③乃率文武六千人距循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④放火箭雉尾炬,步军夹两岸射之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⑤一时散溃,循中箭赴水死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⑥禁断淫祀,崇修学校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A.①②③　　B.①④⑥　　C.②④⑤　　D.③⑤⑥</a:t>
            </a:r>
            <a:endParaRPr lang="zh-CN" altLang="en-US" dirty="0"/>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21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A.杜瑗处事果决而有计谋。他担任太守时两次平定骚乱,先是斩杀作乱的九真太守李逊,境内得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到安宁;继而与玄之击退来犯的胡达,使之退回林邑。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B.杜慧度为人谦逊而顾大局。杜瑗死,府州官吏推举慧度主持州府事,他未接受;而当卢循来犯,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虽然任命他的诏书尚未到达,他还是率众抗敌。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C.杜慧度一心向公而又谙熟战略。与卢循决战前,为激励将士他拿出家族全部财产作为奖赏;交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战时他又巧用火攻烧毁敌方一应战舰,大获全胜。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D.杜慧度生活俭朴,治事有方。平日里他布衣蔬食,只管弹弹琴,读读《庄》《老》。而为政却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细致绵密,有如治理家庭;遇上饥荒,常以私人薪俸赈济灾民。</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(1)六月庚子,循晨造南津,命三军入城乃食。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(2)由是威惠沾洽,奸盗不起,乃至城门不夜闭,道不拾遗。</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A.初/选人调拟/先南曹/次考功/综核无法/吏得缘文为奸选者/又不得诉长吏/将奏罢南曹/辟公舍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以待来诉者/士无留难/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B.初选人调拟/先南曹/次考功/综核无法/吏得缘文为奸选者/又不得诉长吏/将奏罢南曹/辟公舍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以待来诉者/士无留难/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C.初选人调拟/先南曹/次考功/综核无法/吏得缘文为奸/选者又不得诉长吏/将奏罢南曹/辟公舍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以待来诉者/士无留难/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D.初/选人调拟/先南曹/次考功/综核无法/吏得缘文为奸/选者又不得诉长吏/将奏罢南曹/辟公舍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以待来诉者/士无留难/</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A.状元是我国古代科举制度中一种称号,指在最高级别的殿试中获得第一名的人。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B.上元是我国传统节日,即农历正月十五日元宵节,是春节后第一个重要节日。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C.近侍是指接近并随侍帝王左右的人,他们不仅职位很高,对帝王的影响也很大。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D.告老本指古代社会官员因年老辞去职务,有时也是官员因故辞职的一种借口。</a:t>
            </a:r>
            <a:endParaRPr lang="zh-CN" altLang="en-US" dirty="0"/>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遏:截断。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②说的是杜瑗斩杀窃据广州的卢循派来的使者,不能表明其军政才干;⑤说的是卢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循败亡。</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D　“只管弹弹琴,读读《庄》《老》”有误,原文为“能弹琴,颇好《庄》《老》”。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(1)六月庚子这天,卢循清晨到达南津,命令三军攻入城中才能吃饭。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(2)从此声威恩泽及于全境,邪恶偷盗之事不再发生,以至于城门夜不关闭,路不拾遗。</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(1)造:到达。入城:攻入城中。乃:才能。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(2)威惠:声威恩泽。奸盗:邪恶偷盗之事。乃至:以至于。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杜慧度,是交阯人。祖籍京兆。他曾祖父杜元,担任宁浦太守一职,于是迁居交阯。他父亲杜瑗,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字道言,在州府做官做到日南、九德、交阯太守。当初,九真太守李逊父子勇敢健壮有权力,用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威力统治交州。李逊听说刺史滕遯之要到,便分派他的两个儿子截断水陆要道。杜瑗聚集人马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杀掉李逊,交州得以安宁。被任命为龙骧将军。滕遯之在交州十余年,和林邑国之间多次互相攻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击。滕遯之将回到北方,林邑王范胡达攻克日南、九德、九真三郡,于是围攻州城,当时滕遯之</a:t>
            </a:r>
            <a:endParaRPr lang="zh-CN" altLang="en-US" dirty="0"/>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已走远了。杜瑗和他的第三个儿子杜玄之竭尽全力防守,设谋多用权宜之计,经多次交战,大败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敌人,连连获胜,所以范胡达逃回林邑。朝廷于是任命杜瑗为龙骧将军、交州刺史。卢循非法占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据广州,派使者交结他,杜瑗斩杀了来使。义熙六年,杜瑗八十四岁去世。杜慧度,是杜瑗的第五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个儿子,开始当州的主簿、流民督护,后升任九真太守。杜瑗去世,府州官吏们认为交州与外国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相邻,不应该让刺史之职空缺,共同推举杜慧度代管交州府中事务,杜慧度辞让不接受。七年,朝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廷任命他为持节使者、督交州诸军事、交州刺史。诏书还未抵达,这年春天,卢循偷袭攻占合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浦,直接向交州进发。慧度于是率领文武将士六千人抗拒卢循的军队,活捉卢循长史孙建之。卢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循虽然失败,其残余还有三千多人,都是久经战斗的老兵。六月庚子这天,卢循早晨便抵达南津,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命令三军攻入城后才能吃饭。杜慧度把宗族的私有财产全部拿出来,作为赏赐部众的物资。杜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慧度亲自攀上高船,与卢循的部队交战。在火箭的尾巴上点火射向敌人,步兵则在两岸猛烈射击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敌人,卢循的舰船都燃烧起来,卢军顷刻之间大败而逃,卢循被箭射中掉入水中淹死。杜军将卢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循和他的父亲卢嘏,以及卢循的两个儿子斩首。他们的脑袋被送到京城。杜慧度被封为龙编县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侯,享受一千户租税待遇。高祖刘裕做皇帝,杜慧度进号辅国将军。当年,杜慧度率领文武将士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一万人南征林邑国,杀死了林邑国的大半士兵,而宋军前前后后被林邑国掠走的人财都归还了。</a:t>
            </a:r>
            <a:br>
              <a:rPr dirty="0"/>
            </a:br>
            <a:endParaRPr lang="zh-CN" altLang="en-US" dirty="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林邑国王请求投降,并且输送牲口、大象、金银、古贝等,于是饶了林邑国。杜慧度穿布衣,吃</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素菜,俭约朴素,会弹琴,很喜欢读《庄子》《老子》。在州内禁止过分的、不合礼制的祭祀,广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修学校,荒年之际百姓没饭吃,便用个人的俸禄赈济他们。在管理上很严密,好像治家一样,因此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他的恩惠威望人人感知,奸人盗贼也停息了,以至城门夜晚不用关闭,人们不捡路人的东西。少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帝景平元年去世,享年五十岁。</a:t>
            </a:r>
            <a:endParaRPr lang="zh-CN" altLang="en-US" dirty="0"/>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八、(2015安徽,4—7)阅读下面的文言文,回答问题。(19分)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御史梁晳次先生传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[清]王士禛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先生姓梁氏,讳熙,字曰缉,晳次</a:t>
            </a:r>
            <a:r>
              <a:rPr lang="zh-CN" altLang="en-US" sz="1500" u="sng" kern="0" dirty="0" smtClean="0">
                <a:solidFill>
                  <a:srgbClr val="000000"/>
                </a:solidFill>
                <a:latin typeface="Times New Roman" panose="02020603050405020304" pitchFamily="65" charset="-122"/>
                <a:ea typeface="宋体" panose="02010600030101010101" pitchFamily="2" charset="-122"/>
              </a:rPr>
              <a:t>其</a:t>
            </a:r>
            <a:r>
              <a:rPr lang="zh-CN" altLang="en-US" sz="1500" kern="0" dirty="0" smtClean="0">
                <a:solidFill>
                  <a:srgbClr val="000000"/>
                </a:solidFill>
                <a:latin typeface="Times New Roman" panose="02020603050405020304" pitchFamily="65" charset="-122"/>
                <a:ea typeface="宋体" panose="02010600030101010101" pitchFamily="2" charset="-122"/>
              </a:rPr>
              <a:t>别号也。先生生世族,幼不喜纨绔之习,读书好古,视声利蔑如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也。于诗嗜陶渊明,少得句云:“明月生东隅,清辉照北床。”长老惊异。十三岁补诸生第一,文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名籍甚。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举顺治三年乡试,又十年成进士。</a:t>
            </a:r>
            <a:r>
              <a:rPr lang="zh-CN" altLang="en-US" sz="1500" u="sng" kern="0" dirty="0" smtClean="0">
                <a:solidFill>
                  <a:srgbClr val="000000"/>
                </a:solidFill>
                <a:latin typeface="Times New Roman" panose="02020603050405020304" pitchFamily="65" charset="-122"/>
                <a:ea typeface="宋体" panose="02010600030101010101" pitchFamily="2" charset="-122"/>
              </a:rPr>
              <a:t>出知西安之咸宁,誓于神,不以一钱自污</a:t>
            </a:r>
            <a:r>
              <a:rPr lang="zh-CN" altLang="en-US" sz="1500" kern="0" dirty="0" smtClean="0">
                <a:solidFill>
                  <a:srgbClr val="000000"/>
                </a:solidFill>
                <a:latin typeface="Times New Roman" panose="02020603050405020304" pitchFamily="65" charset="-122"/>
                <a:ea typeface="宋体" panose="02010600030101010101" pitchFamily="2" charset="-122"/>
              </a:rPr>
              <a:t>。视民如子,治行冠三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辅。官咸宁半载,入为云南道监察御史。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是时,世祖章皇帝方重言路,台省官皆矫尾厉角,务毛挚搏击为名高。先生独淡泊宁静,下直辄焚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香扫地,</a:t>
            </a:r>
            <a:r>
              <a:rPr lang="zh-CN" altLang="en-US" sz="1500" u="sng" kern="0" dirty="0" smtClean="0">
                <a:solidFill>
                  <a:srgbClr val="000000"/>
                </a:solidFill>
                <a:latin typeface="Times New Roman" panose="02020603050405020304" pitchFamily="65" charset="-122"/>
                <a:ea typeface="宋体" panose="02010600030101010101" pitchFamily="2" charset="-122"/>
              </a:rPr>
              <a:t>晏</a:t>
            </a:r>
            <a:r>
              <a:rPr lang="zh-CN" altLang="en-US" sz="1500" kern="0" dirty="0" smtClean="0">
                <a:solidFill>
                  <a:srgbClr val="000000"/>
                </a:solidFill>
                <a:latin typeface="Times New Roman" panose="02020603050405020304" pitchFamily="65" charset="-122"/>
                <a:ea typeface="宋体" panose="02010600030101010101" pitchFamily="2" charset="-122"/>
              </a:rPr>
              <a:t>坐终日,如退院僧。暇即与其友汪琬、刘体仁、董文骥、王士禛辈出游丰台、草桥诸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胜地,或会食浮屠、老子之宫。</a:t>
            </a:r>
            <a:r>
              <a:rPr lang="zh-CN" altLang="en-US" sz="1500" u="sng" kern="0" dirty="0" smtClean="0">
                <a:solidFill>
                  <a:srgbClr val="000000"/>
                </a:solidFill>
                <a:latin typeface="Times New Roman" panose="02020603050405020304" pitchFamily="65" charset="-122"/>
                <a:ea typeface="宋体" panose="02010600030101010101" pitchFamily="2" charset="-122"/>
              </a:rPr>
              <a:t>诸子酒酣耳热,辨难蜂起,各负气不肯相下。</a:t>
            </a:r>
            <a:r>
              <a:rPr lang="zh-CN" altLang="en-US" sz="1500" kern="0" dirty="0" smtClean="0">
                <a:solidFill>
                  <a:srgbClr val="000000"/>
                </a:solidFill>
                <a:latin typeface="Times New Roman" panose="02020603050405020304" pitchFamily="65" charset="-122"/>
                <a:ea typeface="宋体" panose="02010600030101010101" pitchFamily="2" charset="-122"/>
              </a:rPr>
              <a:t>先生默坐,或微笑不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发一语。偶出一语,</a:t>
            </a:r>
            <a:r>
              <a:rPr lang="zh-CN" altLang="en-US" sz="1500" u="sng" kern="0" dirty="0" smtClean="0">
                <a:solidFill>
                  <a:srgbClr val="000000"/>
                </a:solidFill>
                <a:latin typeface="Times New Roman" panose="02020603050405020304" pitchFamily="65" charset="-122"/>
                <a:ea typeface="宋体" panose="02010600030101010101" pitchFamily="2" charset="-122"/>
              </a:rPr>
              <a:t>则</a:t>
            </a:r>
            <a:r>
              <a:rPr lang="zh-CN" altLang="en-US" sz="1500" kern="0" dirty="0" smtClean="0">
                <a:solidFill>
                  <a:srgbClr val="000000"/>
                </a:solidFill>
                <a:latin typeface="Times New Roman" panose="02020603050405020304" pitchFamily="65" charset="-122"/>
                <a:ea typeface="宋体" panose="02010600030101010101" pitchFamily="2" charset="-122"/>
              </a:rPr>
              <a:t>人人自失,觉我言为烦。先生固耽内典</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,于三藏十二部之书无不研究,而于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《楞严》尤了悟初因证果大旨。每过其居邸,绳床药灶外,惟经论数卷而已。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先生尝巡视茶马于秦,不名一钱。或以为言,则笑曰:“吾筹之熟矣。居官而谋利,为子孙计耳。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子孙不肖而</a:t>
            </a:r>
            <a:r>
              <a:rPr lang="zh-CN" altLang="en-US" sz="1500" u="sng" kern="0" dirty="0" smtClean="0">
                <a:solidFill>
                  <a:srgbClr val="000000"/>
                </a:solidFill>
                <a:latin typeface="Times New Roman" panose="02020603050405020304" pitchFamily="65" charset="-122"/>
                <a:ea typeface="宋体" panose="02010600030101010101" pitchFamily="2" charset="-122"/>
              </a:rPr>
              <a:t>居</a:t>
            </a:r>
            <a:r>
              <a:rPr lang="zh-CN" altLang="en-US" sz="1500" kern="0" dirty="0" smtClean="0">
                <a:solidFill>
                  <a:srgbClr val="000000"/>
                </a:solidFill>
                <a:latin typeface="Times New Roman" panose="02020603050405020304" pitchFamily="65" charset="-122"/>
                <a:ea typeface="宋体" panose="02010600030101010101" pitchFamily="2" charset="-122"/>
              </a:rPr>
              <a:t>厚实,三蠹将至,曰盗贼,曰博徒,曰倡优。</a:t>
            </a:r>
            <a:r>
              <a:rPr lang="zh-CN" altLang="en-US" sz="1500" u="sng" kern="0" dirty="0" smtClean="0">
                <a:solidFill>
                  <a:srgbClr val="000000"/>
                </a:solidFill>
                <a:latin typeface="Times New Roman" panose="02020603050405020304" pitchFamily="65" charset="-122"/>
                <a:ea typeface="宋体" panose="02010600030101010101" pitchFamily="2" charset="-122"/>
              </a:rPr>
              <a:t>吾惧夫三蠹之为子孙忧也,故不敢也。”</a:t>
            </a:r>
            <a:endParaRPr lang="zh-CN" altLang="en-US"/>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269227"/>
            <a:chOff x="500034" y="1080000"/>
            <a:chExt cx="8166966" cy="5269227"/>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在京师,日怀归田之思,属长洲文点画《江村读书图》以见志,予辈皆</a:t>
              </a:r>
              <a:r>
                <a:rPr lang="zh-CN" altLang="en-US" sz="1500" u="sng" kern="0" dirty="0" smtClean="0">
                  <a:solidFill>
                    <a:srgbClr val="000000"/>
                  </a:solidFill>
                  <a:latin typeface="Times New Roman" panose="02020603050405020304" pitchFamily="65" charset="-122"/>
                  <a:ea typeface="宋体" panose="02010600030101010101" pitchFamily="2" charset="-122"/>
                </a:rPr>
                <a:t>为</a:t>
              </a:r>
              <a:r>
                <a:rPr lang="zh-CN" altLang="en-US" sz="1500" kern="0" dirty="0" smtClean="0">
                  <a:solidFill>
                    <a:srgbClr val="000000"/>
                  </a:solidFill>
                  <a:latin typeface="Times New Roman" panose="02020603050405020304" pitchFamily="65" charset="-122"/>
                  <a:ea typeface="宋体" panose="02010600030101010101" pitchFamily="2" charset="-122"/>
                </a:rPr>
                <a:t>赋诗。未几,谢病归。淄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川高侍郎念东赠诗云:“燕台襆被亲相送,一个嵩丘行脚僧。”盖纪实云。归田后,尤孤介自持,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不接</a:t>
              </a:r>
              <a:r>
                <a:rPr lang="zh-CN" altLang="en-US" sz="1500" u="sng" kern="0" dirty="0" smtClean="0">
                  <a:solidFill>
                    <a:srgbClr val="000000"/>
                  </a:solidFill>
                  <a:latin typeface="Times New Roman" panose="02020603050405020304" pitchFamily="65" charset="-122"/>
                  <a:ea typeface="宋体" panose="02010600030101010101" pitchFamily="2" charset="-122"/>
                </a:rPr>
                <a:t>当事</a:t>
              </a:r>
              <a:r>
                <a:rPr lang="zh-CN" altLang="en-US" sz="1500" kern="0" dirty="0" smtClean="0">
                  <a:solidFill>
                    <a:srgbClr val="000000"/>
                  </a:solidFill>
                  <a:latin typeface="Times New Roman" panose="02020603050405020304" pitchFamily="65" charset="-122"/>
                  <a:ea typeface="宋体" panose="02010600030101010101" pitchFamily="2" charset="-122"/>
                </a:rPr>
                <a:t>。同年王中丞巡抚河南,馈问亟至,一无</a:t>
              </a:r>
              <a:r>
                <a:rPr lang="zh-CN" altLang="en-US" sz="1500" u="sng" kern="0" dirty="0" smtClean="0">
                  <a:solidFill>
                    <a:srgbClr val="000000"/>
                  </a:solidFill>
                  <a:latin typeface="Times New Roman" panose="02020603050405020304" pitchFamily="65" charset="-122"/>
                  <a:ea typeface="宋体" panose="02010600030101010101" pitchFamily="2" charset="-122"/>
                </a:rPr>
                <a:t>所</a:t>
              </a:r>
              <a:r>
                <a:rPr lang="zh-CN" altLang="en-US" sz="1500" kern="0" dirty="0" smtClean="0">
                  <a:solidFill>
                    <a:srgbClr val="000000"/>
                  </a:solidFill>
                  <a:latin typeface="Times New Roman" panose="02020603050405020304" pitchFamily="65" charset="-122"/>
                  <a:ea typeface="宋体" panose="02010600030101010101" pitchFamily="2" charset="-122"/>
                </a:rPr>
                <a:t>受。答书曰:“生有癖性,酷爱古帖,亦昔人玩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龙团、饮廷珪墨之意也。闻宋仲温书《兰亭十三跋》摹于松江府亭,赵子昂书《铁佛嶴钟铭》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在鹤沙报恩忏院,倘各损惠一通,敬拜赐矣。”其雅操如此。先生于古文不多作,其有作,必合古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a:t>
              </a:r>
              <a:r>
                <a:rPr lang="zh-CN" altLang="en-US" sz="1500" u="sng" kern="0" dirty="0" smtClean="0">
                  <a:solidFill>
                    <a:srgbClr val="000000"/>
                  </a:solidFill>
                  <a:latin typeface="Times New Roman" panose="02020603050405020304" pitchFamily="65" charset="-122"/>
                  <a:ea typeface="宋体" panose="02010600030101010101" pitchFamily="2" charset="-122"/>
                </a:rPr>
                <a:t>矩度</a:t>
              </a:r>
              <a:r>
                <a:rPr lang="zh-CN" altLang="en-US" sz="1500" kern="0" dirty="0" smtClean="0">
                  <a:solidFill>
                    <a:srgbClr val="000000"/>
                  </a:solidFill>
                  <a:latin typeface="Times New Roman" panose="02020603050405020304" pitchFamily="65" charset="-122"/>
                  <a:ea typeface="宋体" panose="02010600030101010101" pitchFamily="2" charset="-122"/>
                </a:rPr>
                <a:t>,而于禅悦文字尤善。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先生生明天启壬戌,卒康熙壬申,年七十一。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(选自钱仲联主编《广清碑传集》,有删节)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①内典:佛经。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1500" u="sng" kern="0" dirty="0" smtClean="0">
                  <a:solidFill>
                    <a:srgbClr val="000000"/>
                  </a:solidFill>
                  <a:latin typeface="Times New Roman" panose="02020603050405020304" pitchFamily="65" charset="-122"/>
                  <a:ea typeface="宋体" panose="02010600030101010101" pitchFamily="2" charset="-122"/>
                </a:rPr>
                <a:t>晏</a:t>
              </a:r>
              <a:r>
                <a:rPr lang="zh-CN" altLang="en-US" sz="1500" kern="0" dirty="0" smtClean="0">
                  <a:solidFill>
                    <a:srgbClr val="000000"/>
                  </a:solidFill>
                  <a:latin typeface="Times New Roman" panose="02020603050405020304" pitchFamily="65" charset="-122"/>
                  <a:ea typeface="宋体" panose="02010600030101010101" pitchFamily="2" charset="-122"/>
                </a:rPr>
                <a:t>坐终日　　　　　　晏:平静。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B.子孙不肖而</a:t>
              </a:r>
              <a:r>
                <a:rPr lang="zh-CN" altLang="en-US" sz="1500" u="sng" kern="0" dirty="0" smtClean="0">
                  <a:solidFill>
                    <a:srgbClr val="000000"/>
                  </a:solidFill>
                  <a:latin typeface="Times New Roman" panose="02020603050405020304" pitchFamily="65" charset="-122"/>
                  <a:ea typeface="宋体" panose="02010600030101010101" pitchFamily="2" charset="-122"/>
                </a:rPr>
                <a:t>居</a:t>
              </a:r>
              <a:r>
                <a:rPr lang="zh-CN" altLang="en-US" sz="1500" kern="0" dirty="0" smtClean="0">
                  <a:solidFill>
                    <a:srgbClr val="000000"/>
                  </a:solidFill>
                  <a:latin typeface="Times New Roman" panose="02020603050405020304" pitchFamily="65" charset="-122"/>
                  <a:ea typeface="宋体" panose="02010600030101010101" pitchFamily="2" charset="-122"/>
                </a:rPr>
                <a:t>厚实　　居:积储。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C.不接</a:t>
              </a:r>
              <a:r>
                <a:rPr lang="zh-CN" altLang="en-US" sz="1500" u="sng" kern="0" dirty="0" smtClean="0">
                  <a:solidFill>
                    <a:srgbClr val="000000"/>
                  </a:solidFill>
                  <a:latin typeface="Times New Roman" panose="02020603050405020304" pitchFamily="65" charset="-122"/>
                  <a:ea typeface="宋体" panose="02010600030101010101" pitchFamily="2" charset="-122"/>
                </a:rPr>
                <a:t>当事</a:t>
              </a:r>
              <a:r>
                <a:rPr lang="zh-CN" altLang="en-US" sz="1500" kern="0" dirty="0" smtClean="0">
                  <a:solidFill>
                    <a:srgbClr val="000000"/>
                  </a:solidFill>
                  <a:latin typeface="Times New Roman" panose="02020603050405020304" pitchFamily="65" charset="-122"/>
                  <a:ea typeface="宋体" panose="02010600030101010101" pitchFamily="2" charset="-122"/>
                </a:rPr>
                <a:t>　　当事:权要。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D.必合古人</a:t>
              </a:r>
              <a:r>
                <a:rPr lang="zh-CN" altLang="en-US" sz="1500" u="sng" kern="0" dirty="0" smtClean="0">
                  <a:solidFill>
                    <a:srgbClr val="000000"/>
                  </a:solidFill>
                  <a:latin typeface="Times New Roman" panose="02020603050405020304" pitchFamily="65" charset="-122"/>
                  <a:ea typeface="宋体" panose="02010600030101010101" pitchFamily="2" charset="-122"/>
                </a:rPr>
                <a:t>矩度</a:t>
              </a:r>
              <a:r>
                <a:rPr lang="zh-CN" altLang="en-US" sz="1500" kern="0" dirty="0" smtClean="0">
                  <a:solidFill>
                    <a:srgbClr val="000000"/>
                  </a:solidFill>
                  <a:latin typeface="Times New Roman" panose="02020603050405020304" pitchFamily="65" charset="-122"/>
                  <a:ea typeface="宋体" panose="02010600030101010101" pitchFamily="2" charset="-122"/>
                </a:rPr>
                <a:t>　　矩度:气度。</a:t>
              </a:r>
              <a:endParaRPr lang="zh-CN" altLang="en-US" dirty="0"/>
            </a:p>
          </p:txBody>
        </p:sp>
        <p:sp>
          <p:nvSpPr>
            <p:cNvPr id="3" name="矩形 2"/>
            <p:cNvSpPr/>
            <p:nvPr/>
          </p:nvSpPr>
          <p:spPr>
            <a:xfrm>
              <a:off x="500034" y="5910645"/>
              <a:ext cx="7143800" cy="438582"/>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下列各组句子中,加点词的意义和用法相同的一组是(3分)</a:t>
              </a:r>
              <a:r>
                <a:rPr lang="zh-CN" altLang="en-US" sz="1500"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p:txBody>
        </p:sp>
      </p:gr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40000" y="1062815"/>
            <a:ext cx="8158472" cy="5572164"/>
            <a:chOff x="540000" y="1134253"/>
            <a:chExt cx="8158472" cy="5572164"/>
          </a:xfrm>
        </p:grpSpPr>
        <p:grpSp>
          <p:nvGrpSpPr>
            <p:cNvPr id="8" name="组合 7"/>
            <p:cNvGrpSpPr/>
            <p:nvPr/>
          </p:nvGrpSpPr>
          <p:grpSpPr>
            <a:xfrm>
              <a:off x="540000" y="1134253"/>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671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B.</a:t>
                </a:r>
                <a:r>
                  <a:rPr lang="zh-CN" altLang="en-US" sz="2285" kern="0" spc="137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671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D.</a:t>
                </a:r>
                <a:r>
                  <a:rPr lang="zh-CN" altLang="en-US" sz="2285" kern="0" spc="111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A.梁熙年少时本性纯净,才思过人。他出身世家而无富贵习气,把名利看得很轻;读书好古,能诗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善文,很早就有诗才和文名。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B.梁熙任职时清正爱民,行事低调。他在任期间能够廉洁自守,视民如子,政绩斐然;因不愿突出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自己而没有得到皇帝的赏识。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C.梁熙恬淡好静,不恋官场。他在朋友聚谈时经常默坐其间,含笑不语;在京做官时总想辞去官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职,去享受清静的读书生活。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D.梁熙深研佛典,志趣清雅。他博览佛经,对某些佛经要义体悟得特别透彻;酷爱古帖,还对一些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书法名作的情况颇为熟悉。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把原文中画线的句子翻译成现代汉语。(10分)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(1)出知西安之咸宁,誓于神,不以一钱自污。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(2)诸子酒酣耳热,辨难蜂起,各负气不肯相下。</a:t>
                </a:r>
                <a:endParaRPr lang="zh-CN" altLang="en-US" dirty="0"/>
              </a:p>
            </p:txBody>
          </p:sp>
          <p:graphicFrame>
            <p:nvGraphicFramePr>
              <p:cNvPr id="4" name="对象 3"/>
              <p:cNvGraphicFramePr>
                <a:graphicFrameLocks noChangeAspect="1"/>
              </p:cNvGraphicFramePr>
              <p:nvPr/>
            </p:nvGraphicFramePr>
            <p:xfrm>
              <a:off x="725489" y="1161805"/>
              <a:ext cx="1143000" cy="514350"/>
            </p:xfrm>
            <a:graphic>
              <a:graphicData uri="http://schemas.openxmlformats.org/presentationml/2006/ole">
                <mc:AlternateContent xmlns:mc="http://schemas.openxmlformats.org/markup-compatibility/2006">
                  <mc:Choice xmlns:v="urn:schemas-microsoft-com:vml" Requires="v">
                    <p:oleObj spid="_x0000_s7169" name="Equation" r:id="rId1" imgW="30175200" imgH="13716000" progId="Equation.DSMT4">
                      <p:embed/>
                    </p:oleObj>
                  </mc:Choice>
                  <mc:Fallback>
                    <p:oleObj name="Equation" r:id="rId1" imgW="30175200" imgH="13716000" progId="Equation.DSMT4">
                      <p:embed/>
                      <p:pic>
                        <p:nvPicPr>
                          <p:cNvPr id="0" name="图片 7168"/>
                          <p:cNvPicPr>
                            <a:picLocks noChangeAspect="1"/>
                          </p:cNvPicPr>
                          <p:nvPr/>
                        </p:nvPicPr>
                        <p:blipFill>
                          <a:blip r:embed="rId2"/>
                          <a:stretch>
                            <a:fillRect/>
                          </a:stretch>
                        </p:blipFill>
                        <p:spPr>
                          <a:xfrm>
                            <a:off x="725489" y="1161805"/>
                            <a:ext cx="1143000" cy="5143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2806651" y="1161805"/>
              <a:ext cx="2038350" cy="514350"/>
            </p:xfrm>
            <a:graphic>
              <a:graphicData uri="http://schemas.openxmlformats.org/presentationml/2006/ole">
                <mc:AlternateContent xmlns:mc="http://schemas.openxmlformats.org/markup-compatibility/2006">
                  <mc:Choice xmlns:v="urn:schemas-microsoft-com:vml" Requires="v">
                    <p:oleObj spid="_x0000_s7171" name="Equation" r:id="rId3" imgW="53949600" imgH="13716000" progId="Equation.DSMT4">
                      <p:embed/>
                    </p:oleObj>
                  </mc:Choice>
                  <mc:Fallback>
                    <p:oleObj name="Equation" r:id="rId3" imgW="53949600" imgH="13716000" progId="Equation.DSMT4">
                      <p:embed/>
                      <p:pic>
                        <p:nvPicPr>
                          <p:cNvPr id="0" name="图片 7170"/>
                          <p:cNvPicPr>
                            <a:picLocks noChangeAspect="1"/>
                          </p:cNvPicPr>
                          <p:nvPr/>
                        </p:nvPicPr>
                        <p:blipFill>
                          <a:blip r:embed="rId4"/>
                          <a:stretch>
                            <a:fillRect/>
                          </a:stretch>
                        </p:blipFill>
                        <p:spPr>
                          <a:xfrm>
                            <a:off x="2806651" y="1161805"/>
                            <a:ext cx="2038350" cy="5143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4962" y="1711199"/>
              <a:ext cx="1142999" cy="514350"/>
            </p:xfrm>
            <a:graphic>
              <a:graphicData uri="http://schemas.openxmlformats.org/presentationml/2006/ole">
                <mc:AlternateContent xmlns:mc="http://schemas.openxmlformats.org/markup-compatibility/2006">
                  <mc:Choice xmlns:v="urn:schemas-microsoft-com:vml" Requires="v">
                    <p:oleObj spid="_x0000_s7172" name="Equation" r:id="rId5" imgW="30175200" imgH="13716000" progId="Equation.DSMT4">
                      <p:embed/>
                    </p:oleObj>
                  </mc:Choice>
                  <mc:Fallback>
                    <p:oleObj name="Equation" r:id="rId5" imgW="30175200" imgH="13716000" progId="Equation.DSMT4">
                      <p:embed/>
                      <p:pic>
                        <p:nvPicPr>
                          <p:cNvPr id="0" name="图片 7171"/>
                          <p:cNvPicPr>
                            <a:picLocks noChangeAspect="1"/>
                          </p:cNvPicPr>
                          <p:nvPr/>
                        </p:nvPicPr>
                        <p:blipFill>
                          <a:blip r:embed="rId6"/>
                          <a:stretch>
                            <a:fillRect/>
                          </a:stretch>
                        </p:blipFill>
                        <p:spPr>
                          <a:xfrm>
                            <a:off x="714962" y="1711199"/>
                            <a:ext cx="1142999" cy="5143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425051" y="1711199"/>
              <a:ext cx="1704975" cy="514350"/>
            </p:xfrm>
            <a:graphic>
              <a:graphicData uri="http://schemas.openxmlformats.org/presentationml/2006/ole">
                <mc:AlternateContent xmlns:mc="http://schemas.openxmlformats.org/markup-compatibility/2006">
                  <mc:Choice xmlns:v="urn:schemas-microsoft-com:vml" Requires="v">
                    <p:oleObj spid="_x0000_s7173" name="Equation" r:id="rId7" imgW="45110400" imgH="13716000" progId="Equation.DSMT4">
                      <p:embed/>
                    </p:oleObj>
                  </mc:Choice>
                  <mc:Fallback>
                    <p:oleObj name="Equation" r:id="rId7" imgW="45110400" imgH="13716000" progId="Equation.DSMT4">
                      <p:embed/>
                      <p:pic>
                        <p:nvPicPr>
                          <p:cNvPr id="0" name="图片 7172"/>
                          <p:cNvPicPr>
                            <a:picLocks noChangeAspect="1"/>
                          </p:cNvPicPr>
                          <p:nvPr/>
                        </p:nvPicPr>
                        <p:blipFill>
                          <a:blip r:embed="rId8"/>
                          <a:stretch>
                            <a:fillRect/>
                          </a:stretch>
                        </p:blipFill>
                        <p:spPr>
                          <a:xfrm>
                            <a:off x="2425051" y="1711199"/>
                            <a:ext cx="1704975" cy="514350"/>
                          </a:xfrm>
                          <a:prstGeom prst="rect">
                            <a:avLst/>
                          </a:prstGeom>
                          <a:noFill/>
                          <a:ln w="9525">
                            <a:noFill/>
                          </a:ln>
                        </p:spPr>
                      </p:pic>
                    </p:oleObj>
                  </mc:Fallback>
                </mc:AlternateContent>
              </a:graphicData>
            </a:graphic>
          </p:graphicFrame>
        </p:grpSp>
        <p:sp>
          <p:nvSpPr>
            <p:cNvPr id="11" name="TextBox 10"/>
            <p:cNvSpPr txBox="1"/>
            <p:nvPr/>
          </p:nvSpPr>
          <p:spPr>
            <a:xfrm>
              <a:off x="571472" y="6359655"/>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(3)吾惧夫三蠹之为子孙忧也,故不敢也。</a:t>
              </a:r>
              <a:endParaRPr lang="zh-CN" altLang="en-US" dirty="0"/>
            </a:p>
          </p:txBody>
        </p:sp>
      </p:gr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矩度:规矩法度。</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A.其:代词,他的;副词,表示商量语气,还是。B.则:顺承连词,于是,就;副词,或,或者。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C.为:介词,给,替。D.所:与后面的动词“受”构成所字结构;与“为”连用,表被动。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“没有得到皇帝的赏识”于文无据。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(1)(梁熙)出任西安府咸宁知县,向神灵发誓,不会因一文钱而玷污自己。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(2)众人酒兴正浓时,辩驳问难纷然并起,人人凭恃意气不肯服输。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(3)我担心这三蠹成为子孙后代的祸患,所以不敢啊。</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(1)知:动词,主持,掌管。“誓于神”状语后置,“自污”宾语前置。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(2)诸子:各位先生。蜂起:像蜜蜂一样层出不穷。下:名词作动词,居于</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之下。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(3)夫:代词,那。为:动词,成为。忧:名词,祸患。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先生姓梁,名熙,字缉,晳次是他的别号。先生生于世族大家,年幼的时候不喜欢贵族子弟的习气,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读书喜欢古文,对待名利之事很鄙视。在诗歌方面尤其喜爱陶渊明的风格,年轻时写的两句诗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是:“明月生东隅,清辉照北床。”年老的长者对他的诗才很惊异。十三岁时补诸生第一,文才</a:t>
            </a:r>
            <a:endParaRPr lang="zh-CN" altLang="en-US" dirty="0"/>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很出名。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顺治三年乡试中举,又过了十年中了进士。(梁熙)出任西安府咸宁知县,向神灵发誓,不会因一文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钱而玷污自己。看待老百姓就像看待自己的孩子,治理的品行冠于三辅之地。在咸宁任职半年,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入朝担任云南道监察御史。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这时,世祖章皇帝正注重广开言路,台省官员都逞强好胜,趾高气扬,为求名声不惜凶狠争吵甚至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动手。唯独先生淡泊宁静,下班回家就焚香扫地,终日平静地端坐,如同离开寺院的老僧。闲暇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时就和他的朋友汪琬、刘体仁、董文骥、王士禛等人出游丰台、草桥等名胜之地,有时在寺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庙、道观会餐。众人酒兴正浓时,辩驳问难纷然并起,人人凭恃意气不肯服输。先生默默安坐,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有时微露笑容,不说一句话。偶尔说出一句来,就会让别人感到若有所失,觉得自己的语言烦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琐。先生执着于佛经研究,对于三藏十二部之书没有不研究的,而对《楞严》尤其透彻领悟初因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证果的要旨。每次拜访他的宅邸,除简陋的绳床药灶之外,看到的就只有几卷经论罢了。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先生曾经在秦地巡视茶马交易,一文钱也没有。有人将这事当成笑话,他就笑着说:“对这事我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经过了深思熟虑。做官谋利,是为子孙考虑。子孙如果没有出息而积储丰厚,三蠹就要来了,一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是盗贼,二是博徒,三是倡优。我担心这三蠹成为子孙后代的祸患,所以不敢啊。”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在京城,每日都怀有归田的念头,嘱托长洲人文点画《江村读书图》来明志,我们都为他赋诗。</a:t>
            </a:r>
            <a:endParaRPr lang="zh-CN" altLang="en-US"/>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没过多久,称病归田。淄川人高侍郎念东赠诗说:“燕台襆被亲相送,一个嵩丘行脚僧。”大概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是纪实。归田之后,更加耿直方正,自我约束,不与当权者交往。同榜考中的王中丞巡抚河南,多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次馈赠钱物,他全都不接受。回信说:“我生来就有癖好性情,酷爱古人书帖,也只是仿效前人把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玩龙团、赏鉴廷珪墨之意罢了。听说您在松江府亭临摹了宋仲温的书帖《兰亭十三跋》,在鹤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沙报恩忏院临摹了赵子昂的书帖《铁佛嶴钟铭》,如果能各自送一件给我,一定拜谢恩赐。”他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高尚的操守就像这样。先生在古文方面没有很多作品,一旦有作品,必定合乎古人的规矩法度,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而在禅悦文字方面尤其擅长。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先生生于明代天启壬戌年,去世于康熙壬申年,享年七十一岁。</a:t>
            </a:r>
            <a:endParaRPr lang="zh-CN" altLang="en-US"/>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九、(2015江苏,6—9)阅读下面的文言文,回答问题。(18分)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欧阳伯和墓志铭</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张耒</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君欧阳氏,讳发,字伯和,庐陵人,太子少师文忠公讳修之长子也。为人纯实不</a:t>
            </a:r>
            <a:r>
              <a:rPr lang="zh-CN" altLang="en-US" sz="1500" u="sng" kern="0" dirty="0" smtClean="0">
                <a:solidFill>
                  <a:srgbClr val="000000"/>
                </a:solidFill>
                <a:latin typeface="Times New Roman" panose="02020603050405020304" pitchFamily="65" charset="-122"/>
                <a:ea typeface="宋体" panose="02010600030101010101" pitchFamily="2" charset="-122"/>
              </a:rPr>
              <a:t>欺</a:t>
            </a:r>
            <a:r>
              <a:rPr lang="zh-CN" altLang="en-US" sz="1500" kern="0" dirty="0" smtClean="0">
                <a:solidFill>
                  <a:srgbClr val="000000"/>
                </a:solidFill>
                <a:latin typeface="Times New Roman" panose="02020603050405020304" pitchFamily="65" charset="-122"/>
                <a:ea typeface="宋体" panose="02010600030101010101" pitchFamily="2" charset="-122"/>
              </a:rPr>
              <a:t>,内外如一,淡薄无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嗜好,而笃志好礼,刻苦于学。</a:t>
            </a:r>
            <a:r>
              <a:rPr lang="zh-CN" altLang="en-US" sz="1500" u="sng" kern="0" dirty="0" smtClean="0">
                <a:solidFill>
                  <a:srgbClr val="000000"/>
                </a:solidFill>
                <a:latin typeface="Times New Roman" panose="02020603050405020304" pitchFamily="65" charset="-122"/>
                <a:ea typeface="宋体" panose="02010600030101010101" pitchFamily="2" charset="-122"/>
              </a:rPr>
              <a:t>胡瑗掌太学,号大儒,以法度检束士,其徒少能从之。</a:t>
            </a:r>
            <a:r>
              <a:rPr lang="zh-CN" altLang="en-US" sz="1500" kern="0" dirty="0" smtClean="0">
                <a:solidFill>
                  <a:srgbClr val="000000"/>
                </a:solidFill>
                <a:latin typeface="Times New Roman" panose="02020603050405020304" pitchFamily="65" charset="-122"/>
                <a:ea typeface="宋体" panose="02010600030101010101" pitchFamily="2" charset="-122"/>
              </a:rPr>
              <a:t>是时文忠公已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贵,君年十有五,师事瑗,恂恂惟谨,又尽能传授古乐钟律之说。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既长,益学问,不</a:t>
            </a:r>
            <a:r>
              <a:rPr lang="zh-CN" altLang="en-US" sz="1500" u="sng" kern="0" dirty="0" smtClean="0">
                <a:solidFill>
                  <a:srgbClr val="000000"/>
                </a:solidFill>
                <a:latin typeface="Times New Roman" panose="02020603050405020304" pitchFamily="65" charset="-122"/>
                <a:ea typeface="宋体" panose="02010600030101010101" pitchFamily="2" charset="-122"/>
              </a:rPr>
              <a:t>治</a:t>
            </a:r>
            <a:r>
              <a:rPr lang="zh-CN" altLang="en-US" sz="1500" kern="0" dirty="0" smtClean="0">
                <a:solidFill>
                  <a:srgbClr val="000000"/>
                </a:solidFill>
                <a:latin typeface="Times New Roman" panose="02020603050405020304" pitchFamily="65" charset="-122"/>
                <a:ea typeface="宋体" panose="02010600030101010101" pitchFamily="2" charset="-122"/>
              </a:rPr>
              <a:t>科举文词,独探古始立论议,自书契以来至今,君臣世系,制度文物,旁至天文地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理,无所不学。其学不务为抄掠应目前,必刮剖根本见终始,论次使族分部列,考之必得,得之必可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用也。呜乎!其志亦大矣。然其与人不苟合,论事是是非非,遇权贵不少屈下,要必</a:t>
            </a:r>
            <a:r>
              <a:rPr lang="zh-CN" altLang="en-US" sz="1500" u="sng" kern="0" dirty="0" smtClean="0">
                <a:solidFill>
                  <a:srgbClr val="000000"/>
                </a:solidFill>
                <a:latin typeface="Times New Roman" panose="02020603050405020304" pitchFamily="65" charset="-122"/>
                <a:ea typeface="宋体" panose="02010600030101010101" pitchFamily="2" charset="-122"/>
              </a:rPr>
              <a:t>申</a:t>
            </a:r>
            <a:r>
              <a:rPr lang="zh-CN" altLang="en-US" sz="1500" kern="0" dirty="0" smtClean="0">
                <a:solidFill>
                  <a:srgbClr val="000000"/>
                </a:solidFill>
                <a:latin typeface="Times New Roman" panose="02020603050405020304" pitchFamily="65" charset="-122"/>
                <a:ea typeface="宋体" panose="02010600030101010101" pitchFamily="2" charset="-122"/>
              </a:rPr>
              <a:t>其意,用是亦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不肯轻试其所有,而人亦罕能知君者。而君之死也,今眉山苏公子瞻哭之,以为君得文忠之学,汉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伯喈、晋茂先之徒也。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君为殿中丞时,曹太后崩,诏定皇曾孙服制。礼官陈公襄疑未决,方赴临,召君</a:t>
            </a:r>
            <a:r>
              <a:rPr lang="zh-CN" altLang="en-US" sz="1500" u="sng" kern="0" dirty="0" smtClean="0">
                <a:solidFill>
                  <a:srgbClr val="000000"/>
                </a:solidFill>
                <a:latin typeface="Times New Roman" panose="02020603050405020304" pitchFamily="65" charset="-122"/>
                <a:ea typeface="宋体" panose="02010600030101010101" pitchFamily="2" charset="-122"/>
              </a:rPr>
              <a:t>问</a:t>
            </a:r>
            <a:r>
              <a:rPr lang="zh-CN" altLang="en-US" sz="1500" kern="0" dirty="0" smtClean="0">
                <a:solidFill>
                  <a:srgbClr val="000000"/>
                </a:solidFill>
                <a:latin typeface="Times New Roman" panose="02020603050405020304" pitchFamily="65" charset="-122"/>
                <a:ea typeface="宋体" panose="02010600030101010101" pitchFamily="2" charset="-122"/>
              </a:rPr>
              <a:t>其制,君从容为言,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襄即奏用之。是时,方下司天监讨论古占书是否同异,折中为天文书,久未就,而襄方总监事,即荐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君刊修。君为推考是非,取舍比次,书成,诏藏太史局。</a:t>
            </a:r>
            <a:endParaRPr lang="zh-CN" altLang="en-US"/>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君治官无大小,不苟简,所创立,后人不能更。</a:t>
            </a:r>
            <a:r>
              <a:rPr lang="zh-CN" altLang="en-US" sz="1500" kern="0" dirty="0" smtClean="0">
                <a:solidFill>
                  <a:srgbClr val="000000"/>
                </a:solidFill>
                <a:latin typeface="Times New Roman" panose="02020603050405020304" pitchFamily="65" charset="-122"/>
                <a:ea typeface="宋体" panose="02010600030101010101" pitchFamily="2" charset="-122"/>
              </a:rPr>
              <a:t>其著书有《古今系谱图》《国朝二府年表》《年</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21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A.许将初至北境,尽灭契丹威风。他入仕不久,取代岁聘使前往代州,契丹想要宋朝割让代州,蓄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意挑衅。他坚决予以反击,使对方未占得便宜而返回。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B.许将善于治理,境内牢狱皆空。他在郓州任上,因治理得法,当地没有犯法之人。当地士人爱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好议论官政,他未加禁止,而是宽松应对,此俗自然止息。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C.许将任职兵部,熟悉兵部事务。他担任兵部侍郎时上疏提出,治兵之道在于灵活用兵,才能做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到万众犹如一人。神宗问及兵马之数,他也能作出回答。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D.许将秉持公正,反对无德之举。其时司马光已去世,却受到朝廷权臣的不公平对待,当皇上征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询许将对此事的意见时,他回答说这一做法是不道德的。</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(1)将曰:“此事,申饬边臣岂不可,何以使为?”禧惭不能对。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(2)章惇为相,与蔡卞同肆罗织,贬谪元祐诸臣,奏发司马光墓。</a:t>
            </a:r>
            <a:endParaRPr lang="zh-CN" altLang="en-US" dirty="0"/>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号录》,其未成者尚数十篇。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夫人吴氏,故丞相正宪公充之女,封寿安县君。男一人,曰宪,滑州韦城县主簿。女七人。元祐四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年十一月甲子,葬君郑州新郑县旌贤乡刘村文忠公之兆,而宪来求铭。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(选自《张耒集》,有删节)</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A.为人纯实不</a:t>
            </a:r>
            <a:r>
              <a:rPr lang="zh-CN" altLang="en-US" sz="1500" u="sng" kern="0" dirty="0" smtClean="0">
                <a:solidFill>
                  <a:srgbClr val="000000"/>
                </a:solidFill>
                <a:latin typeface="Times New Roman" panose="02020603050405020304" pitchFamily="65" charset="-122"/>
                <a:ea typeface="宋体" panose="02010600030101010101" pitchFamily="2" charset="-122"/>
              </a:rPr>
              <a:t>欺</a:t>
            </a:r>
            <a:r>
              <a:rPr lang="zh-CN" altLang="en-US" sz="1500" kern="0" dirty="0" smtClean="0">
                <a:solidFill>
                  <a:srgbClr val="000000"/>
                </a:solidFill>
                <a:latin typeface="Times New Roman" panose="02020603050405020304" pitchFamily="65" charset="-122"/>
                <a:ea typeface="宋体" panose="02010600030101010101" pitchFamily="2" charset="-122"/>
              </a:rPr>
              <a:t>　　　　　欺:欺骗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B.不</a:t>
            </a:r>
            <a:r>
              <a:rPr lang="zh-CN" altLang="en-US" sz="1500" u="sng" kern="0" dirty="0" smtClean="0">
                <a:solidFill>
                  <a:srgbClr val="000000"/>
                </a:solidFill>
                <a:latin typeface="Times New Roman" panose="02020603050405020304" pitchFamily="65" charset="-122"/>
                <a:ea typeface="宋体" panose="02010600030101010101" pitchFamily="2" charset="-122"/>
              </a:rPr>
              <a:t>治</a:t>
            </a:r>
            <a:r>
              <a:rPr lang="zh-CN" altLang="en-US" sz="1500" kern="0" dirty="0" smtClean="0">
                <a:solidFill>
                  <a:srgbClr val="000000"/>
                </a:solidFill>
                <a:latin typeface="Times New Roman" panose="02020603050405020304" pitchFamily="65" charset="-122"/>
                <a:ea typeface="宋体" panose="02010600030101010101" pitchFamily="2" charset="-122"/>
              </a:rPr>
              <a:t>科举文词　　治:研究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C.要必</a:t>
            </a:r>
            <a:r>
              <a:rPr lang="zh-CN" altLang="en-US" sz="1500" u="sng" kern="0" dirty="0" smtClean="0">
                <a:solidFill>
                  <a:srgbClr val="000000"/>
                </a:solidFill>
                <a:latin typeface="Times New Roman" panose="02020603050405020304" pitchFamily="65" charset="-122"/>
                <a:ea typeface="宋体" panose="02010600030101010101" pitchFamily="2" charset="-122"/>
              </a:rPr>
              <a:t>申</a:t>
            </a:r>
            <a:r>
              <a:rPr lang="zh-CN" altLang="en-US" sz="1500" kern="0" dirty="0" smtClean="0">
                <a:solidFill>
                  <a:srgbClr val="000000"/>
                </a:solidFill>
                <a:latin typeface="Times New Roman" panose="02020603050405020304" pitchFamily="65" charset="-122"/>
                <a:ea typeface="宋体" panose="02010600030101010101" pitchFamily="2" charset="-122"/>
              </a:rPr>
              <a:t>其意　　申:施展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D.召君</a:t>
            </a:r>
            <a:r>
              <a:rPr lang="zh-CN" altLang="en-US" sz="1500" u="sng" kern="0" dirty="0" smtClean="0">
                <a:solidFill>
                  <a:srgbClr val="000000"/>
                </a:solidFill>
                <a:latin typeface="Times New Roman" panose="02020603050405020304" pitchFamily="65" charset="-122"/>
                <a:ea typeface="宋体" panose="02010600030101010101" pitchFamily="2" charset="-122"/>
              </a:rPr>
              <a:t>问</a:t>
            </a:r>
            <a:r>
              <a:rPr lang="zh-CN" altLang="en-US" sz="1500" kern="0" dirty="0" smtClean="0">
                <a:solidFill>
                  <a:srgbClr val="000000"/>
                </a:solidFill>
                <a:latin typeface="Times New Roman" panose="02020603050405020304" pitchFamily="65" charset="-122"/>
                <a:ea typeface="宋体" panose="02010600030101010101" pitchFamily="2" charset="-122"/>
              </a:rPr>
              <a:t>其制　　问:询问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A.欧阳发学习刻苦,尊师重道。十五岁时拜胡瑗为师,后来能够传授古乐钟律方面的学问。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B.欧阳发为人诚实,淡泊名利,爱好礼义。他性格刚直,议论事情坚持原则,不随意迎合别人。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C.曹太后去世后,欧阳发帮助陈襄解决了皇曾孙服制的问题。后经陈襄推荐,欧阳发参与修订完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成天文书。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D.欧阳发道德学问俱佳,不愧是名门之后。他去世后,苏轼感到很悲伤,让张耒写下了这篇墓志</a:t>
            </a:r>
            <a:endParaRPr lang="zh-CN" altLang="en-US" dirty="0"/>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把文中画线的句子翻译成现代汉语。(8分)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(1)胡瑗掌太学,号大儒,以法度检束士,其徒少能从之。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(2)君治官无大小,不苟简,所创立,后人不能更。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欧阳发在治学方面有哪些特点?请简要概括。(4分)</a:t>
            </a:r>
            <a:endParaRPr lang="zh-CN" altLang="en-US" dirty="0"/>
          </a:p>
        </p:txBody>
      </p:sp>
      <p:sp>
        <p:nvSpPr>
          <p:cNvPr id="3" name="矩形 2"/>
          <p:cNvSpPr/>
          <p:nvPr/>
        </p:nvSpPr>
        <p:spPr>
          <a:xfrm>
            <a:off x="428596" y="2777327"/>
            <a:ext cx="8501090" cy="3901068"/>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九、</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申</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申明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说明。</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“苏轼感到很悲伤</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让张耒写下了这篇墓志铭”不正确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应该是欧阳宪请张耒写下</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了这篇墓志铭。</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胡瑗掌管太学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人称大儒</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用法度来检点约束士人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他的学生很少能跟从他。</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欧阳发担任官职无论大小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都不草率简略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创立的东西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后来的人不能更改。</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掌管。号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号称。检束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检点约束。徒</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学生。</a:t>
            </a: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治官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担任官职。苟简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草率简略。</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更改。</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勤奋刻苦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广泛涉猎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刨根究底</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分门别类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学以致用。</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从第一段内容可以概括出“勤奋刻苦”。从第二段第一、二句可概括出“广泛涉猎”</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“刨根究底”“分门别类”。从第三段可以概括出“学以致用”。</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62815"/>
            <a:ext cx="8127000" cy="5201558"/>
            <a:chOff x="540000" y="1080000"/>
            <a:chExt cx="8127000" cy="5201558"/>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欧阳先生,名发,字伯和,庐陵人,是太子少师文忠公欧阳修的长子。为人纯朴善良、诚实不欺,表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里如一,把名利看得很淡,没有嗜好,但意志坚定,崇尚礼学,刻苦治学。胡瑗掌管太学,人称大儒,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用法度来检点约束士人,他的学生很少能跟从他。这时文忠公已经显贵,先生时年十五岁,师从</a:t>
              </a:r>
              <a:endParaRPr lang="zh-CN" altLang="en-US" dirty="0"/>
            </a:p>
          </p:txBody>
        </p:sp>
        <p:sp>
          <p:nvSpPr>
            <p:cNvPr id="3" name="TextBox 2"/>
            <p:cNvSpPr txBox="1"/>
            <p:nvPr/>
          </p:nvSpPr>
          <p:spPr>
            <a:xfrm>
              <a:off x="540000" y="246718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胡瑗,小心翼翼,非常谨慎,又能全部接受老师所传授的古乐钟律的学说。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长大以后,学问更加深厚,不研究科举考试的文辞,唯独喜欢探究古代的论议文章,从书籍出现以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来到现在,君臣世系,制度文物,以至于天文地理,无所不学。他做学问不寻求为应付目前去抄袭,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一定剖析根本明确事情的始终,按照种类分列书籍,考查它一下子就能找到,找到了就一定有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用。唉,他的志向很大呀!然而他与别人不同流合污,议论事情正确就是正确,错误就是错误,遇到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权贵绝不稍稍屈居其下。邀请他一定要申明来意,重用他他也不愿意轻易倾其所能,因而人们也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很少了解先生。先生死的时候,现在的眉山人苏子瞻痛哭流涕,认为先生深得文忠公的学说,是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汉代伯喈、晋代茂先一类的人。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先生担任殿中丞时,曹太后去世了,下诏确定让皇曾孙服孝。礼官陈公襄迟疑未决,正赶上先生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到了,就请先生来询问他礼制的问题,先生从容应答,陈公襄立即上奏使用。这时候,刚下诏让司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天监讨论古代占卜之书正误异同的问题,折中制成天文历书,很久都没有完成,而陈公襄正担任</a:t>
              </a:r>
              <a:endParaRPr lang="zh-CN" altLang="en-US" dirty="0"/>
            </a:p>
          </p:txBody>
        </p:sp>
      </p:gr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总监事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马上推荐先生刊正修订。先生为它推究正误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取舍主次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书修成之后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下诏收藏在太史局。</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先生担任官职无论大小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都不草率简略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创立的东西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后来的人不能更改。他著作的图书有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古</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今系谱图</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国朝二府年表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年号录</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没有写成的还有几十篇。</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夫人姓吴,是已故丞相正宪公吴充的女儿,封为寿安县君。有一个儿子,名宪,任滑州韦城县主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簿。有七个女儿。元祐四年十一月甲子日,在郑州新郑县旌贤乡刘村文忠公的墓地埋葬了先生,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欧阳宪来请我写墓志铭。</a:t>
            </a:r>
            <a:endParaRPr lang="zh-CN" altLang="en-US" dirty="0"/>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十、(2015浙江,16—20)阅读下面的文言文,回答问题。(19分)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太平州学记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[宋]张孝祥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学,古也。庙于学以祀孔子,后世之制也;阁于学以藏天子之书,古今之通义,臣子之恭</a:t>
            </a:r>
            <a:r>
              <a:rPr lang="zh-CN" altLang="en-US" sz="1500" u="sng" kern="0" dirty="0" smtClean="0">
                <a:solidFill>
                  <a:srgbClr val="000000"/>
                </a:solidFill>
                <a:latin typeface="Times New Roman" panose="02020603050405020304" pitchFamily="65" charset="-122"/>
                <a:ea typeface="宋体" panose="02010600030101010101" pitchFamily="2" charset="-122"/>
              </a:rPr>
              <a:t>也</a:t>
            </a:r>
            <a:r>
              <a:rPr lang="zh-CN" altLang="en-US" sz="1500" kern="0" dirty="0" smtClean="0">
                <a:solidFill>
                  <a:srgbClr val="000000"/>
                </a:solidFill>
                <a:latin typeface="Times New Roman" panose="02020603050405020304" pitchFamily="65" charset="-122"/>
                <a:ea typeface="宋体" panose="02010600030101010101" pitchFamily="2" charset="-122"/>
              </a:rPr>
              <a:t>。当涂</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br>
              <a:rPr lang="zh-CN" altLang="en-US" sz="1130" kern="0" baseline="5900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于江、淮为名郡,有学也,无诵说之所;有庙也,无荐享之地;有天子之书,</a:t>
            </a:r>
            <a:r>
              <a:rPr lang="zh-CN" altLang="en-US" sz="1500" u="sng" kern="0" dirty="0" smtClean="0">
                <a:solidFill>
                  <a:srgbClr val="000000"/>
                </a:solidFill>
                <a:latin typeface="Times New Roman" panose="02020603050405020304" pitchFamily="65" charset="-122"/>
                <a:ea typeface="宋体" panose="02010600030101010101" pitchFamily="2" charset="-122"/>
              </a:rPr>
              <a:t>坎</a:t>
            </a:r>
            <a:r>
              <a:rPr lang="zh-CN" altLang="en-US" sz="1500" kern="0" dirty="0" smtClean="0">
                <a:solidFill>
                  <a:srgbClr val="000000"/>
                </a:solidFill>
                <a:latin typeface="Times New Roman" panose="02020603050405020304" pitchFamily="65" charset="-122"/>
                <a:ea typeface="宋体" panose="02010600030101010101" pitchFamily="2" charset="-122"/>
              </a:rPr>
              <a:t>而置之屋壁。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甲申秋,直秘阁王侯秬</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来领太守事,于是方有水灾,尽坏堤防,民不粒食。及冬,</a:t>
            </a:r>
            <a:r>
              <a:rPr lang="zh-CN" altLang="en-US" sz="1500" u="sng" kern="0" dirty="0" smtClean="0">
                <a:solidFill>
                  <a:srgbClr val="000000"/>
                </a:solidFill>
                <a:latin typeface="Times New Roman" panose="02020603050405020304" pitchFamily="65" charset="-122"/>
                <a:ea typeface="宋体" panose="02010600030101010101" pitchFamily="2" charset="-122"/>
              </a:rPr>
              <a:t>则</a:t>
            </a:r>
            <a:r>
              <a:rPr lang="zh-CN" altLang="en-US" sz="1500" kern="0" dirty="0" smtClean="0">
                <a:solidFill>
                  <a:srgbClr val="000000"/>
                </a:solidFill>
                <a:latin typeface="Times New Roman" panose="02020603050405020304" pitchFamily="65" charset="-122"/>
                <a:ea typeface="宋体" panose="02010600030101010101" pitchFamily="2" charset="-122"/>
              </a:rPr>
              <a:t>有边事,当涂兵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a:t>
            </a:r>
            <a:r>
              <a:rPr lang="zh-CN" altLang="en-US" sz="1500" u="sng" kern="0" dirty="0" smtClean="0">
                <a:solidFill>
                  <a:srgbClr val="000000"/>
                </a:solidFill>
                <a:latin typeface="Times New Roman" panose="02020603050405020304" pitchFamily="65" charset="-122"/>
                <a:ea typeface="宋体" panose="02010600030101010101" pitchFamily="2" charset="-122"/>
              </a:rPr>
              <a:t>冲</a:t>
            </a:r>
            <a:r>
              <a:rPr lang="zh-CN" altLang="en-US" sz="1500" kern="0" dirty="0" smtClean="0">
                <a:solidFill>
                  <a:srgbClr val="000000"/>
                </a:solidFill>
                <a:latin typeface="Times New Roman" panose="02020603050405020304" pitchFamily="65" charset="-122"/>
                <a:ea typeface="宋体" panose="02010600030101010101" pitchFamily="2" charset="-122"/>
              </a:rPr>
              <a:t>,上下震摇。侯</a:t>
            </a:r>
            <a:r>
              <a:rPr lang="zh-CN" altLang="en-US" sz="1500" u="sng" kern="0" dirty="0" smtClean="0">
                <a:solidFill>
                  <a:srgbClr val="000000"/>
                </a:solidFill>
                <a:latin typeface="Times New Roman" panose="02020603050405020304" pitchFamily="65" charset="-122"/>
                <a:ea typeface="宋体" panose="02010600030101010101" pitchFamily="2" charset="-122"/>
              </a:rPr>
              <a:t>下车</a:t>
            </a:r>
            <a:r>
              <a:rPr lang="zh-CN" altLang="en-US" sz="1500" kern="0" dirty="0" smtClean="0">
                <a:solidFill>
                  <a:srgbClr val="000000"/>
                </a:solidFill>
                <a:latin typeface="Times New Roman" panose="02020603050405020304" pitchFamily="65" charset="-122"/>
                <a:ea typeface="宋体" panose="02010600030101010101" pitchFamily="2" charset="-122"/>
              </a:rPr>
              <a:t>,救灾之政,备敌之略,皆有次叙。饥者饱,坏者筑。赤白囊</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昼夜至,侯一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以静填之。明年春,和议成,改元乾道,将释奠于学。侯语教授沈瀛曰:“学如是!</a:t>
            </a:r>
            <a:r>
              <a:rPr lang="zh-CN" altLang="en-US" sz="1500" u="sng" kern="0" dirty="0" smtClean="0">
                <a:solidFill>
                  <a:srgbClr val="000000"/>
                </a:solidFill>
                <a:latin typeface="Times New Roman" panose="02020603050405020304" pitchFamily="65" charset="-122"/>
                <a:ea typeface="宋体" panose="02010600030101010101" pitchFamily="2" charset="-122"/>
              </a:rPr>
              <a:t>今吾州内外之事</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略定,孰先于此者?</a:t>
            </a:r>
            <a:r>
              <a:rPr lang="zh-CN" altLang="en-US" sz="1500" kern="0" dirty="0" smtClean="0">
                <a:solidFill>
                  <a:srgbClr val="000000"/>
                </a:solidFill>
                <a:latin typeface="Times New Roman" panose="02020603050405020304" pitchFamily="65" charset="-122"/>
                <a:ea typeface="宋体" panose="02010600030101010101" pitchFamily="2" charset="-122"/>
              </a:rPr>
              <a:t>”命其掾蒋晖、吕滨中撤而新之。</a:t>
            </a:r>
            <a:r>
              <a:rPr lang="zh-CN" altLang="en-US" sz="1500" u="sng" kern="0" dirty="0" smtClean="0">
                <a:solidFill>
                  <a:srgbClr val="000000"/>
                </a:solidFill>
                <a:latin typeface="Times New Roman" panose="02020603050405020304" pitchFamily="65" charset="-122"/>
                <a:ea typeface="宋体" panose="02010600030101010101" pitchFamily="2" charset="-122"/>
              </a:rPr>
              <a:t>先是郡将欲楼居材既具侯命取以为阁辟</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其门而重之凡学之所宜有无一不备。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客有过而叹曰:“贤之不可已也如是夫!今之当涂,昔之当涂也,来为守者,孰不知学之宜葺,而独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忘之者,岂真忘之哉?力不</a:t>
            </a:r>
            <a:r>
              <a:rPr lang="zh-CN" altLang="en-US" sz="1500" u="sng" kern="0" dirty="0" smtClean="0">
                <a:solidFill>
                  <a:srgbClr val="000000"/>
                </a:solidFill>
                <a:latin typeface="Times New Roman" panose="02020603050405020304" pitchFamily="65" charset="-122"/>
                <a:ea typeface="宋体" panose="02010600030101010101" pitchFamily="2" charset="-122"/>
              </a:rPr>
              <a:t>赡</a:t>
            </a:r>
            <a:r>
              <a:rPr lang="zh-CN" altLang="en-US" sz="1500" kern="0" dirty="0" smtClean="0">
                <a:solidFill>
                  <a:srgbClr val="000000"/>
                </a:solidFill>
                <a:latin typeface="Times New Roman" panose="02020603050405020304" pitchFamily="65" charset="-122"/>
                <a:ea typeface="宋体" panose="02010600030101010101" pitchFamily="2" charset="-122"/>
              </a:rPr>
              <a:t>耳!</a:t>
            </a:r>
            <a:r>
              <a:rPr lang="zh-CN" altLang="en-US" sz="1500" u="sng" kern="0" dirty="0" smtClean="0">
                <a:solidFill>
                  <a:srgbClr val="000000"/>
                </a:solidFill>
                <a:latin typeface="Times New Roman" panose="02020603050405020304" pitchFamily="65" charset="-122"/>
                <a:ea typeface="宋体" panose="02010600030101010101" pitchFamily="2" charset="-122"/>
              </a:rPr>
              <a:t>始王侯之来,民尝以水为忧,已又以兵为忧。</a:t>
            </a:r>
            <a:r>
              <a:rPr lang="zh-CN" altLang="en-US" sz="1500" kern="0" dirty="0" smtClean="0">
                <a:solidFill>
                  <a:srgbClr val="000000"/>
                </a:solidFill>
                <a:latin typeface="Times New Roman" panose="02020603050405020304" pitchFamily="65" charset="-122"/>
                <a:ea typeface="宋体" panose="02010600030101010101" pitchFamily="2" charset="-122"/>
              </a:rPr>
              <a:t>王侯易民之忧,纳之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安乐之地,以其余力大新兹学,役不及民,颐指</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办。贤</a:t>
            </a:r>
            <a:r>
              <a:rPr lang="zh-CN" altLang="en-US" sz="1500" u="sng" kern="0" dirty="0" smtClean="0">
                <a:solidFill>
                  <a:srgbClr val="000000"/>
                </a:solidFill>
                <a:latin typeface="Times New Roman" panose="02020603050405020304" pitchFamily="65" charset="-122"/>
                <a:ea typeface="宋体" panose="02010600030101010101" pitchFamily="2" charset="-122"/>
              </a:rPr>
              <a:t>之</a:t>
            </a:r>
            <a:r>
              <a:rPr lang="zh-CN" altLang="en-US" sz="1500" kern="0" dirty="0" smtClean="0">
                <a:solidFill>
                  <a:srgbClr val="000000"/>
                </a:solidFill>
                <a:latin typeface="Times New Roman" panose="02020603050405020304" pitchFamily="65" charset="-122"/>
                <a:ea typeface="宋体" panose="02010600030101010101" pitchFamily="2" charset="-122"/>
              </a:rPr>
              <a:t>不可已也如是夫!”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客于是又有叹也:“尧、舜、禹、汤、文、武之天下,传之至今,天地之位,日月之明,江河之流,万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世无敝者也。时治时乱,时强时弱,岂有他哉?人而已耳!财用之不给,甲兵之不强,人才之不多,宁</a:t>
            </a:r>
            <a:endParaRPr lang="zh-CN" altLang="en-US"/>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真不可为耶?《诗》曰:‘无竞维人。’谓予不信,请视新学。”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夏四月既望,历阳张某记。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①当涂,古县名,宋代称太平州,今属安徽。②王侯秬,王秬,时为太平州知州;侯,古代对士大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夫的尊称。③赤白囊,古代递送紧急情报的文书袋。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对下列句子中加点词语的解释,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1500" u="sng" kern="0" dirty="0" smtClean="0">
                  <a:solidFill>
                    <a:srgbClr val="000000"/>
                  </a:solidFill>
                  <a:latin typeface="Times New Roman" panose="02020603050405020304" pitchFamily="65" charset="-122"/>
                  <a:ea typeface="宋体" panose="02010600030101010101" pitchFamily="2" charset="-122"/>
                </a:rPr>
                <a:t>坎</a:t>
              </a:r>
              <a:r>
                <a:rPr lang="zh-CN" altLang="en-US" sz="1500" kern="0" dirty="0" smtClean="0">
                  <a:solidFill>
                    <a:srgbClr val="000000"/>
                  </a:solidFill>
                  <a:latin typeface="Times New Roman" panose="02020603050405020304" pitchFamily="65" charset="-122"/>
                  <a:ea typeface="宋体" panose="02010600030101010101" pitchFamily="2" charset="-122"/>
                </a:rPr>
                <a:t>而置之屋壁　　　　坎:挖洞。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B.当涂兵之</a:t>
              </a:r>
              <a:r>
                <a:rPr lang="zh-CN" altLang="en-US" sz="1500" u="sng" kern="0" dirty="0" smtClean="0">
                  <a:solidFill>
                    <a:srgbClr val="000000"/>
                  </a:solidFill>
                  <a:latin typeface="Times New Roman" panose="02020603050405020304" pitchFamily="65" charset="-122"/>
                  <a:ea typeface="宋体" panose="02010600030101010101" pitchFamily="2" charset="-122"/>
                </a:rPr>
                <a:t>冲</a:t>
              </a:r>
              <a:r>
                <a:rPr lang="zh-CN" altLang="en-US" sz="1500" kern="0" dirty="0" smtClean="0">
                  <a:solidFill>
                    <a:srgbClr val="000000"/>
                  </a:solidFill>
                  <a:latin typeface="Times New Roman" panose="02020603050405020304" pitchFamily="65" charset="-122"/>
                  <a:ea typeface="宋体" panose="02010600030101010101" pitchFamily="2" charset="-122"/>
                </a:rPr>
                <a:t>　　冲:突袭,冲击。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C.侯</a:t>
              </a:r>
              <a:r>
                <a:rPr lang="zh-CN" altLang="en-US" sz="1500" u="sng" kern="0" dirty="0" smtClean="0">
                  <a:solidFill>
                    <a:srgbClr val="000000"/>
                  </a:solidFill>
                  <a:latin typeface="Times New Roman" panose="02020603050405020304" pitchFamily="65" charset="-122"/>
                  <a:ea typeface="宋体" panose="02010600030101010101" pitchFamily="2" charset="-122"/>
                </a:rPr>
                <a:t>下车</a:t>
              </a:r>
              <a:r>
                <a:rPr lang="zh-CN" altLang="en-US" sz="1500" kern="0" dirty="0" smtClean="0">
                  <a:solidFill>
                    <a:srgbClr val="000000"/>
                  </a:solidFill>
                  <a:latin typeface="Times New Roman" panose="02020603050405020304" pitchFamily="65" charset="-122"/>
                  <a:ea typeface="宋体" panose="02010600030101010101" pitchFamily="2" charset="-122"/>
                </a:rPr>
                <a:t>　　下车:初到任。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D.力不</a:t>
              </a:r>
              <a:r>
                <a:rPr lang="zh-CN" altLang="en-US" sz="1500" u="sng" kern="0" dirty="0" smtClean="0">
                  <a:solidFill>
                    <a:srgbClr val="000000"/>
                  </a:solidFill>
                  <a:latin typeface="Times New Roman" panose="02020603050405020304" pitchFamily="65" charset="-122"/>
                  <a:ea typeface="宋体" panose="02010600030101010101" pitchFamily="2" charset="-122"/>
                </a:rPr>
                <a:t>赡</a:t>
              </a:r>
              <a:r>
                <a:rPr lang="zh-CN" altLang="en-US" sz="1500" kern="0" dirty="0" smtClean="0">
                  <a:solidFill>
                    <a:srgbClr val="000000"/>
                  </a:solidFill>
                  <a:latin typeface="Times New Roman" panose="02020603050405020304" pitchFamily="65" charset="-122"/>
                  <a:ea typeface="宋体" panose="02010600030101010101" pitchFamily="2" charset="-122"/>
                </a:rPr>
                <a:t>耳　　赡:足,够。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下列各组句子中,加点词的意义和用法相同的一组是(3分)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544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B.</a:t>
              </a:r>
              <a:r>
                <a:rPr lang="zh-CN" altLang="en-US" sz="2285" kern="0" spc="124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671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D.</a:t>
              </a:r>
              <a:r>
                <a:rPr lang="zh-CN" altLang="en-US" sz="2285" kern="0" spc="107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下列对原文有关内容的概括与赏析,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A.本文名为“学记”,却略于州学本身的具体描述,将重心置于有救民兴学之功的王秬,塑造了</a:t>
              </a:r>
              <a:endParaRPr lang="zh-CN" altLang="en-US" dirty="0"/>
            </a:p>
          </p:txBody>
        </p:sp>
        <p:graphicFrame>
          <p:nvGraphicFramePr>
            <p:cNvPr id="4" name="对象 3"/>
            <p:cNvGraphicFramePr>
              <a:graphicFrameLocks noChangeAspect="1"/>
            </p:cNvGraphicFramePr>
            <p:nvPr/>
          </p:nvGraphicFramePr>
          <p:xfrm>
            <a:off x="725489" y="4634365"/>
            <a:ext cx="981075" cy="514349"/>
          </p:xfrm>
          <a:graphic>
            <a:graphicData uri="http://schemas.openxmlformats.org/presentationml/2006/ole">
              <mc:AlternateContent xmlns:mc="http://schemas.openxmlformats.org/markup-compatibility/2006">
                <mc:Choice xmlns:v="urn:schemas-microsoft-com:vml" Requires="v">
                  <p:oleObj spid="_x0000_s8193" name="Equation" r:id="rId1" imgW="25908000" imgH="13716000" progId="Equation.DSMT4">
                    <p:embed/>
                  </p:oleObj>
                </mc:Choice>
                <mc:Fallback>
                  <p:oleObj name="Equation" r:id="rId1" imgW="25908000" imgH="13716000" progId="Equation.DSMT4">
                    <p:embed/>
                    <p:pic>
                      <p:nvPicPr>
                        <p:cNvPr id="0" name="图片 8192"/>
                        <p:cNvPicPr>
                          <a:picLocks noChangeAspect="1"/>
                        </p:cNvPicPr>
                        <p:nvPr/>
                      </p:nvPicPr>
                      <p:blipFill>
                        <a:blip r:embed="rId2"/>
                        <a:stretch>
                          <a:fillRect/>
                        </a:stretch>
                      </p:blipFill>
                      <p:spPr>
                        <a:xfrm>
                          <a:off x="725489" y="4634365"/>
                          <a:ext cx="981075" cy="51434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217126" y="4634365"/>
            <a:ext cx="1876425" cy="514349"/>
          </p:xfrm>
          <a:graphic>
            <a:graphicData uri="http://schemas.openxmlformats.org/presentationml/2006/ole">
              <mc:AlternateContent xmlns:mc="http://schemas.openxmlformats.org/markup-compatibility/2006">
                <mc:Choice xmlns:v="urn:schemas-microsoft-com:vml" Requires="v">
                  <p:oleObj spid="_x0000_s8195" name="Equation" r:id="rId3" imgW="49682400" imgH="13716000" progId="Equation.DSMT4">
                    <p:embed/>
                  </p:oleObj>
                </mc:Choice>
                <mc:Fallback>
                  <p:oleObj name="Equation" r:id="rId3" imgW="49682400" imgH="13716000" progId="Equation.DSMT4">
                    <p:embed/>
                    <p:pic>
                      <p:nvPicPr>
                        <p:cNvPr id="0" name="图片 8194"/>
                        <p:cNvPicPr>
                          <a:picLocks noChangeAspect="1"/>
                        </p:cNvPicPr>
                        <p:nvPr/>
                      </p:nvPicPr>
                      <p:blipFill>
                        <a:blip r:embed="rId4"/>
                        <a:stretch>
                          <a:fillRect/>
                        </a:stretch>
                      </p:blipFill>
                      <p:spPr>
                        <a:xfrm>
                          <a:off x="3217126" y="4634365"/>
                          <a:ext cx="1876425" cy="5143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4962" y="5183759"/>
            <a:ext cx="1142999" cy="514349"/>
          </p:xfrm>
          <a:graphic>
            <a:graphicData uri="http://schemas.openxmlformats.org/presentationml/2006/ole">
              <mc:AlternateContent xmlns:mc="http://schemas.openxmlformats.org/markup-compatibility/2006">
                <mc:Choice xmlns:v="urn:schemas-microsoft-com:vml" Requires="v">
                  <p:oleObj spid="_x0000_s8196" name="Equation" r:id="rId5" imgW="30175200" imgH="13716000" progId="Equation.DSMT4">
                    <p:embed/>
                  </p:oleObj>
                </mc:Choice>
                <mc:Fallback>
                  <p:oleObj name="Equation" r:id="rId5" imgW="30175200" imgH="13716000" progId="Equation.DSMT4">
                    <p:embed/>
                    <p:pic>
                      <p:nvPicPr>
                        <p:cNvPr id="0" name="图片 8195"/>
                        <p:cNvPicPr>
                          <a:picLocks noChangeAspect="1"/>
                        </p:cNvPicPr>
                        <p:nvPr/>
                      </p:nvPicPr>
                      <p:blipFill>
                        <a:blip r:embed="rId6"/>
                        <a:stretch>
                          <a:fillRect/>
                        </a:stretch>
                      </p:blipFill>
                      <p:spPr>
                        <a:xfrm>
                          <a:off x="714962" y="5183759"/>
                          <a:ext cx="1142999" cy="5143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425051" y="5183759"/>
            <a:ext cx="1657349" cy="514349"/>
          </p:xfrm>
          <a:graphic>
            <a:graphicData uri="http://schemas.openxmlformats.org/presentationml/2006/ole">
              <mc:AlternateContent xmlns:mc="http://schemas.openxmlformats.org/markup-compatibility/2006">
                <mc:Choice xmlns:v="urn:schemas-microsoft-com:vml" Requires="v">
                  <p:oleObj spid="_x0000_s8197" name="Equation" r:id="rId7" imgW="43891200" imgH="13716000" progId="Equation.DSMT4">
                    <p:embed/>
                  </p:oleObj>
                </mc:Choice>
                <mc:Fallback>
                  <p:oleObj name="Equation" r:id="rId7" imgW="43891200" imgH="13716000" progId="Equation.DSMT4">
                    <p:embed/>
                    <p:pic>
                      <p:nvPicPr>
                        <p:cNvPr id="0" name="图片 8196"/>
                        <p:cNvPicPr>
                          <a:picLocks noChangeAspect="1"/>
                        </p:cNvPicPr>
                        <p:nvPr/>
                      </p:nvPicPr>
                      <p:blipFill>
                        <a:blip r:embed="rId8"/>
                        <a:stretch>
                          <a:fillRect/>
                        </a:stretch>
                      </p:blipFill>
                      <p:spPr>
                        <a:xfrm>
                          <a:off x="2425051" y="5183759"/>
                          <a:ext cx="1657349" cy="514349"/>
                        </a:xfrm>
                        <a:prstGeom prst="rect">
                          <a:avLst/>
                        </a:prstGeom>
                        <a:noFill/>
                        <a:ln w="9525">
                          <a:noFill/>
                        </a:ln>
                      </p:spPr>
                    </p:pic>
                  </p:oleObj>
                </mc:Fallback>
              </mc:AlternateContent>
            </a:graphicData>
          </a:graphic>
        </p:graphicFrame>
      </p:gr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21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一位勤政崇学的地方官形象。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B.文中以“客”的口吻盛赞王秬贤于当涂历任长官,就是因为只有他才真正认识到修葺州学的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重要性,故能事济而功成。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C.文末感叹,自古以来天下之治乱强弱皆系于人,成事与否关键也在于人,太平州学得以重建就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说明了这个道理。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D.文章语言质朴流畅,叙事简而有法;后半部分的大段议论,宏阔高远,显示出宋代士大夫心忧天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下、善议政事的特点。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用“/”给文中画波浪线的部分断句。(3分)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先是郡将欲楼居材既具侯命取以为阁辟其门而重之凡学之所宜有无一不备</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把文中画线的句子译成现代汉语。(7分)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(1)今吾州内外之事略定,孰先于此者?(3分)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(2)始王侯之来,民尝以水为忧,已又以兵为忧。(4分)</a:t>
            </a:r>
            <a:endParaRPr lang="zh-CN" altLang="en-US" dirty="0"/>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冲:要地。</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A.也:句末语气词,表判断;句末语气词,表感叹语气。B.则:连词,表承接;连词,表转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折。C.而:表修饰。D.之:取消句子独立性,不译;宾语前置的标志。</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“只有他才真正认识到修葺州学的重要性”有误,应为都认识到了,但其他郡守没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有去做。</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先是/郡将欲楼居/材既具/侯命取以为阁/辟其门而重之/凡学之所宜有/无一不备</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先是,郡将欲楼居,材既具,侯命取以为阁,辟其门而重之。凡学之所宜有,无一不备。</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(1)现在我们州里外的事大致已定,还有什么比这件事更优先的呢?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(2)当初王侯来时,百姓曾经把水灾作为忧患,随后又把战争作为忧患。</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(1)句采分点:略定、孰先于、句式。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(2)句采分点:尝、以</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学校,是古代流传下来的。孔庙对于学校来说就是祭祀孔子,这是后世定制;书阁对于学校来说,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就是收藏天子的书籍,这又是从古至今的通义,也是臣民的职分。当涂处于江淮之间,是有名的</a:t>
            </a:r>
            <a:endParaRPr lang="zh-CN" altLang="en-US" dirty="0"/>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郡县,有想学习的,却没有可诵读的场所;有庙地,却无祭祀孔子的地方;有天子之书籍,却只能放置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在墙洞里。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甲申年秋天,直秘阁王秬来此担任太守,这时当涂正遇水灾,堤防被完全冲坏,百姓粮食紧张。等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到了冬天,又有边境的战事,当涂是兵家的要地,一郡上下人心惶惶。王秬刚到任,积极采取救灾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的政策,制定应对敌人进犯的策略,措施井然有序。挨饿的人能吃饱,水冲坏的房屋能筑好,战事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紧张的情报白天夜里地传来,王秬都能镇静应对。第二年春天,双方达成和议,改年号为乾道,要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在学校举行祭奠孔子的典礼。王秬对掌管教育的官员沈瀛说:“我州学校现在就是这种情况。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现在我们州里外的事大致已定,还有什么比这件事更优先的呢?”指派手下蒋晖、吕滨中办理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此事,进行新建。这之前,郡里想建楼而办公,材料已经具备,王秬命人取来建成楼阁,开辟了两道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门。凡是学校应该有的,全都完备齐全。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有路过的客人赞叹说:“没有比他更贤达的了!今天的当涂,过去的当涂,来担任郡守的人,谁不知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道应该修葺学校,可是又都忘了,难道是真的忘了吗?没有尽心尽力罢了!当初王秬来时,百姓曾经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把水灾作为忧患,随后又把战争作为忧患。王秬解除百姓的忧患,在妥善的地方安置百姓,用自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己的余力修缮学校,不役使百姓,百姓顺从他的指令。没有比他更贤达的了!”</a:t>
            </a:r>
            <a:endParaRPr lang="zh-CN" altLang="en-US" dirty="0"/>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客人对此又有赞叹:“尧、舜、禹、汤、文王、武王的天下,传到今天,天与地的位置,太阳月亮</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的光明,长江黄河的流水,万代没有损坏。时局太平战乱,有时强大有时弱小,难道有别的原因吗?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都是人为的罢了!财物不够用,兵力不强大,人才稀少,难道真不能解决吗?《诗经》上说:‘不要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勉强他人。’说这些我不信,请看看新修的学校。”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夏历四月十六,历阳的张某记。</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58939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本题考查文言断句的能力。先明确句意与选拔人才有关,然后用排除法来做。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“初”,时间词,其后断开,排除B、C两项。“选者”与首句“选人调拟”呼应,指被选拔的人。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正是因为吏“为奸”,被选拔的人才“不得诉”,故应在“选者”之前断开,排除A项,选D项。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本题考查对文化常识的掌握能力。“近侍”不一定有很高的职位。</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A    本题考查对文章内容的概括和分析能力。“使对方未占得便宜而返回”与原文不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符,原文只说“禧惭不能对”。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(1)许将说:“这件事,指示边地官员办理不就行了,要派使者做什么呢?”萧禧羞惭不能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回答。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(2)章惇担任宰相,与蔡卞一起恣意罗织诬陷,贬斥元祐旧臣,奏请开挖司马光坟墓。</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本题考查翻译句子的能力。(1)申饬:指示。何以:为什么。使:动词,出使。为:句末语气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词,表反问,不译。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(2)同肆:两个词,一同,大肆。罗织:虚构罪名,进行诬陷。奏发:奏请开挖。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许将字冲元,是福州闽县人。考中进士第一名。神宗召他入对,授任集贤校理、同知礼院,编修</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中书条例。当初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选拔调动人才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先要经过南曹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接着是考功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综合考察没有法度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官吏得以改动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待</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选的人不能向上级官吏诉说。许将上奏罢免南曹。设公堂接待前来上诉的人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士人没有被无理</a:t>
            </a:r>
            <a:endParaRPr lang="zh-CN" altLang="en-US" sz="1500" dirty="0"/>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十一、(2015湖南,5—9)阅读下面的文言文,回答问题。(22分)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《三事忠告》二则</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张养浩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治官如治家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治官如治家,古人常有是</a:t>
            </a:r>
            <a:r>
              <a:rPr lang="zh-CN" altLang="en-US" sz="1500" u="sng" kern="0" dirty="0" smtClean="0">
                <a:solidFill>
                  <a:srgbClr val="000000"/>
                </a:solidFill>
                <a:latin typeface="Times New Roman" panose="02020603050405020304" pitchFamily="65" charset="-122"/>
                <a:ea typeface="宋体" panose="02010600030101010101" pitchFamily="2" charset="-122"/>
              </a:rPr>
              <a:t>训</a:t>
            </a:r>
            <a:r>
              <a:rPr lang="zh-CN" altLang="en-US" sz="1500" kern="0" dirty="0" smtClean="0">
                <a:solidFill>
                  <a:srgbClr val="000000"/>
                </a:solidFill>
                <a:latin typeface="Times New Roman" panose="02020603050405020304" pitchFamily="65" charset="-122"/>
                <a:ea typeface="宋体" panose="02010600030101010101" pitchFamily="2" charset="-122"/>
              </a:rPr>
              <a:t>矣。盖一家之事,无缓急巨细,皆所当知。有所不知,则有所不治也。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况</a:t>
            </a:r>
            <a:r>
              <a:rPr lang="zh-CN" altLang="en-US" sz="1500" u="sng" kern="0" dirty="0" smtClean="0">
                <a:solidFill>
                  <a:srgbClr val="000000"/>
                </a:solidFill>
                <a:latin typeface="Times New Roman" panose="02020603050405020304" pitchFamily="65" charset="-122"/>
                <a:ea typeface="宋体" panose="02010600030101010101" pitchFamily="2" charset="-122"/>
              </a:rPr>
              <a:t>牧</a:t>
            </a:r>
            <a:r>
              <a:rPr lang="zh-CN" altLang="en-US" sz="1500" kern="0" dirty="0" smtClean="0">
                <a:solidFill>
                  <a:srgbClr val="000000"/>
                </a:solidFill>
                <a:latin typeface="Times New Roman" panose="02020603050405020304" pitchFamily="65" charset="-122"/>
                <a:ea typeface="宋体" panose="02010600030101010101" pitchFamily="2" charset="-122"/>
              </a:rPr>
              <a:t>民之长,百责所丛,若庠序,若传置,若仓廥,若囹圄,若沟洫,若桥障,凡所司者甚众也。</a:t>
            </a:r>
            <a:r>
              <a:rPr lang="zh-CN" altLang="en-US" sz="1500" u="sng" kern="0" dirty="0" smtClean="0">
                <a:solidFill>
                  <a:srgbClr val="000000"/>
                </a:solidFill>
                <a:latin typeface="Times New Roman" panose="02020603050405020304" pitchFamily="65" charset="-122"/>
                <a:ea typeface="宋体" panose="02010600030101010101" pitchFamily="2" charset="-122"/>
              </a:rPr>
              <a:t>相</a:t>
            </a:r>
            <a:r>
              <a:rPr lang="zh-CN" altLang="en-US" sz="1500" kern="0" dirty="0" smtClean="0">
                <a:solidFill>
                  <a:srgbClr val="000000"/>
                </a:solidFill>
                <a:latin typeface="Times New Roman" panose="02020603050405020304" pitchFamily="65" charset="-122"/>
                <a:ea typeface="宋体" panose="02010600030101010101" pitchFamily="2" charset="-122"/>
              </a:rPr>
              <a:t>时度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力,敝者葺之,</a:t>
            </a:r>
            <a:r>
              <a:rPr lang="zh-CN" altLang="en-US" sz="1500" u="sng" kern="0" dirty="0" smtClean="0">
                <a:solidFill>
                  <a:srgbClr val="000000"/>
                </a:solidFill>
                <a:latin typeface="Times New Roman" panose="02020603050405020304" pitchFamily="65" charset="-122"/>
                <a:ea typeface="宋体" panose="02010600030101010101" pitchFamily="2" charset="-122"/>
              </a:rPr>
              <a:t>污者洁之,堙者疏之,缺者补之,</a:t>
            </a:r>
            <a:r>
              <a:rPr lang="zh-CN" altLang="en-US" sz="1500" kern="0" dirty="0" smtClean="0">
                <a:solidFill>
                  <a:srgbClr val="000000"/>
                </a:solidFill>
                <a:latin typeface="Times New Roman" panose="02020603050405020304" pitchFamily="65" charset="-122"/>
                <a:ea typeface="宋体" panose="02010600030101010101" pitchFamily="2" charset="-122"/>
              </a:rPr>
              <a:t>旧所无有者经营之。</a:t>
            </a:r>
            <a:r>
              <a:rPr lang="zh-CN" altLang="en-US" sz="1500" u="sng" kern="0" dirty="0" smtClean="0">
                <a:solidFill>
                  <a:srgbClr val="000000"/>
                </a:solidFill>
                <a:latin typeface="Times New Roman" panose="02020603050405020304" pitchFamily="65" charset="-122"/>
                <a:ea typeface="宋体" panose="02010600030101010101" pitchFamily="2" charset="-122"/>
              </a:rPr>
              <a:t>若曰彼之不修何预我事瞬息代</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去自苦奚为此念一萌则庶务皆隳矣</a:t>
            </a:r>
            <a:r>
              <a:rPr lang="zh-CN" altLang="en-US" sz="1500" kern="0" dirty="0" smtClean="0">
                <a:solidFill>
                  <a:srgbClr val="000000"/>
                </a:solidFill>
                <a:latin typeface="Times New Roman" panose="02020603050405020304" pitchFamily="65" charset="-122"/>
                <a:ea typeface="宋体" panose="02010600030101010101" pitchFamily="2" charset="-122"/>
              </a:rPr>
              <a:t>。前辈谓公家之务,一毫不尽其心,即为苟禄,获罪于天。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禁家人侵渔</a:t>
            </a:r>
            <a:endParaRPr lang="zh-CN" altLang="en-US"/>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居官所以不能清白者,率由家人喜奢好侈使然也。</a:t>
            </a:r>
            <a:r>
              <a:rPr lang="zh-CN" altLang="en-US" sz="1500" kern="0" dirty="0" smtClean="0">
                <a:solidFill>
                  <a:srgbClr val="000000"/>
                </a:solidFill>
                <a:latin typeface="Times New Roman" panose="02020603050405020304" pitchFamily="65" charset="-122"/>
                <a:ea typeface="宋体" panose="02010600030101010101" pitchFamily="2" charset="-122"/>
              </a:rPr>
              <a:t>中既不给,其势必当取于人。或营利以侵民,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或因讼而纳贿,或名假贷,或托姻属,宴馈征逐,通室无禁,以致动相掣肘,威无所施。己虽日昌,民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则日瘁;己虽日欢,民则日怨。由是而坐败辱者,盖骈首</a:t>
            </a:r>
            <a:r>
              <a:rPr lang="zh-CN" altLang="en-US" sz="1240" kern="0" spc="71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踵也。呜呼!使为妻妾而为之,则妻妾</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不能我救也;</a:t>
            </a:r>
            <a:r>
              <a:rPr lang="zh-CN" altLang="en-US" sz="1500" u="sng" kern="0" dirty="0" smtClean="0">
                <a:solidFill>
                  <a:srgbClr val="000000"/>
                </a:solidFill>
                <a:latin typeface="Times New Roman" panose="02020603050405020304" pitchFamily="65" charset="-122"/>
                <a:ea typeface="宋体" panose="02010600030101010101" pitchFamily="2" charset="-122"/>
              </a:rPr>
              <a:t>使为子孙而为之,则子孙不能我救也</a:t>
            </a:r>
            <a:r>
              <a:rPr lang="zh-CN" altLang="en-US" sz="1500" kern="0" dirty="0" smtClean="0">
                <a:solidFill>
                  <a:srgbClr val="000000"/>
                </a:solidFill>
                <a:latin typeface="Times New Roman" panose="02020603050405020304" pitchFamily="65" charset="-122"/>
                <a:ea typeface="宋体" panose="02010600030101010101" pitchFamily="2" charset="-122"/>
              </a:rPr>
              <a:t>;使为朋友而为之,则朋友不能我救也。妻妾、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子孙、朋友皆不能我救也,曷若廉勤乃职而自为之为</a:t>
            </a:r>
            <a:r>
              <a:rPr lang="zh-CN" altLang="en-US" sz="1500" u="sng" kern="0" dirty="0" smtClean="0">
                <a:solidFill>
                  <a:srgbClr val="000000"/>
                </a:solidFill>
                <a:latin typeface="Times New Roman" panose="02020603050405020304" pitchFamily="65" charset="-122"/>
                <a:ea typeface="宋体" panose="02010600030101010101" pitchFamily="2" charset="-122"/>
              </a:rPr>
              <a:t>愈</a:t>
            </a:r>
            <a:r>
              <a:rPr lang="zh-CN" altLang="en-US" sz="1500" kern="0" dirty="0" smtClean="0">
                <a:solidFill>
                  <a:srgbClr val="000000"/>
                </a:solidFill>
                <a:latin typeface="Times New Roman" panose="02020603050405020304" pitchFamily="65" charset="-122"/>
                <a:ea typeface="宋体" panose="02010600030101010101" pitchFamily="2" charset="-122"/>
              </a:rPr>
              <a:t>也哉!盖自为虽阖门恒淡泊,而安荣及子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孙;为人虽欢然如可乐,而祸患生几席也。二者之间,非真知深悟(　　),未易(　　)言。有官君</a:t>
            </a:r>
            <a:endParaRPr lang="zh-CN" altLang="en-US"/>
          </a:p>
        </p:txBody>
      </p:sp>
      <p:pic>
        <p:nvPicPr>
          <p:cNvPr id="3" name="图片 3" descr="textimage2.jpeg"/>
          <p:cNvPicPr>
            <a:picLocks noChangeAspect="1"/>
          </p:cNvPicPr>
          <p:nvPr/>
        </p:nvPicPr>
        <p:blipFill>
          <a:blip r:embed="rId1"/>
          <a:stretch>
            <a:fillRect/>
          </a:stretch>
        </p:blipFill>
        <p:spPr>
          <a:xfrm>
            <a:off x="4886010" y="4968669"/>
            <a:ext cx="247649" cy="209549"/>
          </a:xfrm>
          <a:prstGeom prst="rect">
            <a:avLst/>
          </a:prstGeom>
        </p:spPr>
      </p:pic>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子,(　　)审择焉。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(选自《三事忠告》,文渊阁《四库全书》本)</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A.古人常有是</a:t>
            </a:r>
            <a:r>
              <a:rPr lang="zh-CN" altLang="en-US" sz="1500" u="sng" kern="0" dirty="0" smtClean="0">
                <a:solidFill>
                  <a:srgbClr val="000000"/>
                </a:solidFill>
                <a:latin typeface="Times New Roman" panose="02020603050405020304" pitchFamily="65" charset="-122"/>
                <a:ea typeface="宋体" panose="02010600030101010101" pitchFamily="2" charset="-122"/>
              </a:rPr>
              <a:t>训</a:t>
            </a:r>
            <a:r>
              <a:rPr lang="zh-CN" altLang="en-US" sz="1500" kern="0" dirty="0" smtClean="0">
                <a:solidFill>
                  <a:srgbClr val="000000"/>
                </a:solidFill>
                <a:latin typeface="Times New Roman" panose="02020603050405020304" pitchFamily="65" charset="-122"/>
                <a:ea typeface="宋体" panose="02010600030101010101" pitchFamily="2" charset="-122"/>
              </a:rPr>
              <a:t>矣　　　　　　　　　训:斥责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B.况</a:t>
            </a:r>
            <a:r>
              <a:rPr lang="zh-CN" altLang="en-US" sz="1500" u="sng" kern="0" dirty="0" smtClean="0">
                <a:solidFill>
                  <a:srgbClr val="000000"/>
                </a:solidFill>
                <a:latin typeface="Times New Roman" panose="02020603050405020304" pitchFamily="65" charset="-122"/>
                <a:ea typeface="宋体" panose="02010600030101010101" pitchFamily="2" charset="-122"/>
              </a:rPr>
              <a:t>牧</a:t>
            </a:r>
            <a:r>
              <a:rPr lang="zh-CN" altLang="en-US" sz="1500" kern="0" dirty="0" smtClean="0">
                <a:solidFill>
                  <a:srgbClr val="000000"/>
                </a:solidFill>
                <a:latin typeface="Times New Roman" panose="02020603050405020304" pitchFamily="65" charset="-122"/>
                <a:ea typeface="宋体" panose="02010600030101010101" pitchFamily="2" charset="-122"/>
              </a:rPr>
              <a:t>民之长,百责所丛　　牧:治理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1500" u="sng" kern="0" dirty="0" smtClean="0">
                <a:solidFill>
                  <a:srgbClr val="000000"/>
                </a:solidFill>
                <a:latin typeface="Times New Roman" panose="02020603050405020304" pitchFamily="65" charset="-122"/>
                <a:ea typeface="宋体" panose="02010600030101010101" pitchFamily="2" charset="-122"/>
              </a:rPr>
              <a:t>相</a:t>
            </a:r>
            <a:r>
              <a:rPr lang="zh-CN" altLang="en-US" sz="1500" kern="0" dirty="0" smtClean="0">
                <a:solidFill>
                  <a:srgbClr val="000000"/>
                </a:solidFill>
                <a:latin typeface="Times New Roman" panose="02020603050405020304" pitchFamily="65" charset="-122"/>
                <a:ea typeface="宋体" panose="02010600030101010101" pitchFamily="2" charset="-122"/>
              </a:rPr>
              <a:t>时度力,敝者葺之　　相:观察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D.曷若廉勤乃职而自为之为</a:t>
            </a:r>
            <a:r>
              <a:rPr lang="zh-CN" altLang="en-US" sz="1500" u="sng" kern="0" dirty="0" smtClean="0">
                <a:solidFill>
                  <a:srgbClr val="000000"/>
                </a:solidFill>
                <a:latin typeface="Times New Roman" panose="02020603050405020304" pitchFamily="65" charset="-122"/>
                <a:ea typeface="宋体" panose="02010600030101010101" pitchFamily="2" charset="-122"/>
              </a:rPr>
              <a:t>愈</a:t>
            </a:r>
            <a:r>
              <a:rPr lang="zh-CN" altLang="en-US" sz="1500" kern="0" dirty="0" smtClean="0">
                <a:solidFill>
                  <a:srgbClr val="000000"/>
                </a:solidFill>
                <a:latin typeface="Times New Roman" panose="02020603050405020304" pitchFamily="65" charset="-122"/>
                <a:ea typeface="宋体" panose="02010600030101010101" pitchFamily="2" charset="-122"/>
              </a:rPr>
              <a:t>也哉　　愈:更好</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将文言虚词依次填入文中括号内,最恰当的一组是(3分)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二者之间,非真知深悟(　　),未易(　　)言。有官君子,(　　)审择焉。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A.之　与　而　　B.者　与　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C.之　所　其　　D.者　所　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下列用“/”给文中画波浪线部分的断句,正确的一项是(3分)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A.若曰彼之不修/何预我事/瞬息代去/自苦奚为/此念一萌/则庶务皆隳矣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B.若曰/彼之不修何预/我事瞬息代去/自苦奚为/此念一萌/则庶务皆隳矣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C.若曰彼之不修/何预我事/瞬息代去自苦/奚为此念/一萌则庶务皆隳矣</a:t>
            </a:r>
            <a:endParaRPr lang="zh-CN" altLang="en-US" dirty="0"/>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D.若曰/彼之不修何预/我事瞬息代去自苦/奚为此念/一萌则庶务皆隳矣</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下列各句对原文的理解与分析,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A.治官如治家,凡事当知,而官府所司范围更广,责任更重,因此治官更应尽心。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B.官吏若对家人侵吞牟利的“侵渔”行为不加禁止,那就会处处受制,祸生几席。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C.前一则谈如何做事,后一则言如何做人,彰显出张养浩勤奋而淡泊的为官态度。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D.两则忠告观点鲜明,论证方法则有所区别,前者正反说理,后者重在反面论证。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(1)污者洁之,堙者疏之,缺者补之。(3分)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(2)居官所以不能清白者,率由家人喜奢好侈使然也。(4分)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(3)使为子孙而为之,则子孙不能我救也。(3分)</a:t>
            </a:r>
            <a:endParaRPr lang="zh-CN" altLang="en-US" dirty="0"/>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训:教诲,教导。</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者,</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的人;“与”后省略了代词“之”;“其”是副词,表祈使语气,译为“可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要”“当”。整句的意思:二者之间的区别,不是真正明白、深切领悟的人,不容易跟他说清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楚。做官的君子,当审慎地做出选择。</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A　本段文字中的关键句是“自苦奚为”,其中的“为”是表反问的语气词,用于句尾,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据此可排除C、D;语段中的“彼”与“我”对应,“何预我事”中的“我”前省略了“于”,意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即“和我有何相干呢”,据此排除B。</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C　两则都是谈如何做事,如何做官。</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(1)肮脏的清扫它,堵塞的疏通它,缺失的补上它。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(2)(有的人)担任官职之所以不能保持清廉,大都是(他的)家人喜好奢侈造成的。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(3)如果为了子孙来做这些事,那么子孙是救不了我的。</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(1)洁:使动用法。堙:堵塞。疏:疏通。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(2)所以:</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的原因。率:大都。使:让,后面省略代词“之”。然:这样。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(3)使:假使。“为”有两个,前者是介词,后者是动词。“我救”是宾语前置,即“救我”。</a:t>
            </a:r>
            <a:endParaRPr lang="zh-CN" altLang="en-US" dirty="0"/>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治官如治家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管理官职如同管理家庭,古人常常有这样的教导。一个家庭的事情,无论缓急大小,都是应当知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道的。有不知道的,就有管理不到的。何况治理人民的长官,众多责任担在身上,如学校,如驿站,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如仓库,如监狱,如田间水道,如桥梁堤坝,掌管的事情非常之多。观察时机,揣度能力,损坏的修补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它,肮脏的清扫它,堵塞的疏通它,缺失的补上它,原来所没有的加以经营。如果说:“那些事情不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加治理,和我有什么相干?反正(我)不久就卸任了,何必自讨苦吃呢?”这种念头一旦萌生,那么什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么事务就都完了。前人说,公家的事务,有一点儿不尽心竭力,就是无功受禄,得罪上天。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禁家人侵渔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(有的人)担任官职之所以不能保持清廉,大都是由于(他的)家人喜好奢侈造成的。家里既然供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给不足,势必要向他人索取。或者营求私利而侵夺民财,或者凭借诉讼来贪污受贿,或假托他事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借贷,或借亲属宴请馈赠而巧取豪夺,对全家人都没有约束,以致动不动就遭到家里人牵制,威信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无法施展。自己虽然日益兴旺,人民却日益疲敝;自己虽然日益欢乐,人民却日益怨愤。因为这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个缘故犯罪蒙受耻辱的,多得数不胜数。唉!如果为了妻妾来做这些事,那么妻妾是救不了我的;</a:t>
            </a:r>
            <a:br>
              <a:rPr dirty="0"/>
            </a:br>
            <a:endParaRPr lang="zh-CN" altLang="en-US" dirty="0"/>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如果为了子孙来做这些事,那么子孙是救不了我的;如果为了朋友来做这些事,那么朋友是救不</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了我的。(既然)妻妾、子孙、朋友都救不了我,(我)还不如自己在任上廉洁勤政,做好本职工作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更好。自己做好本职工作,廉洁勤政,即使全家常常清贫,但安乐荣耀延及子孙;为了别人(那样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做),虽然喜悦欢快好像值得高兴,但祸患就从身边产生。二者之间的区别,不是真正明白、深切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领悟的人,不容易跟他说清楚。做官的君子,当审慎地做出选择。</a:t>
            </a:r>
            <a:endParaRPr lang="zh-CN" altLang="en-US" dirty="0"/>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十二、(2015湖北,9—13)阅读下面的文言文,回答问题。(21分)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赠郡侯郭文麓升副使序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[明]唐顺之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廉吏自古难之。虽然,今之所谓廉者,有之矣。前有所慕于进而后有所惧于罪,是以虽其嗜利之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心不胜其竞进之心,而其避罪之计有甚于忧贫之计,慕与惧相持于中,则势不得不矫强而为廉。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其幸而恒处于有可慕、有可惧之地,则可以终其身而不至于坏,而世遂以全节</a:t>
            </a:r>
            <a:r>
              <a:rPr lang="zh-CN" altLang="en-US" sz="1500" u="sng" kern="0" dirty="0" smtClean="0">
                <a:solidFill>
                  <a:srgbClr val="000000"/>
                </a:solidFill>
                <a:latin typeface="Times New Roman" panose="02020603050405020304" pitchFamily="65" charset="-122"/>
                <a:ea typeface="宋体" panose="02010600030101010101" pitchFamily="2" charset="-122"/>
              </a:rPr>
              <a:t>归</a:t>
            </a:r>
            <a:r>
              <a:rPr lang="zh-CN" altLang="en-US" sz="1500" kern="0" dirty="0" smtClean="0">
                <a:solidFill>
                  <a:srgbClr val="000000"/>
                </a:solidFill>
                <a:latin typeface="Times New Roman" panose="02020603050405020304" pitchFamily="65" charset="-122"/>
                <a:ea typeface="宋体" panose="02010600030101010101" pitchFamily="2" charset="-122"/>
              </a:rPr>
              <a:t>之。其或权位渐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以极,则可慕者既已得之,而无复有惧于罪。至如蹉跎沦落,不复自振,则可慕者既已绝望,且将甘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心冒罪而不辞。是故其始也,缩腹镂骨以自苦;而其后也,甚或出于饕餮之所不为。人见其然,则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曰:“若人也,而今乃若是!”而不知始终固此一人也。虽然,此犹自其既坏言之也。方其刻意为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廉之时,而其萌芽固已露矣。苟捐之足以为名,而得之足以为罪,则千金有所必</a:t>
            </a:r>
            <a:r>
              <a:rPr lang="zh-CN" altLang="en-US" sz="1500" u="sng" kern="0" dirty="0" smtClean="0">
                <a:solidFill>
                  <a:srgbClr val="000000"/>
                </a:solidFill>
                <a:latin typeface="Times New Roman" panose="02020603050405020304" pitchFamily="65" charset="-122"/>
                <a:ea typeface="宋体" panose="02010600030101010101" pitchFamily="2" charset="-122"/>
              </a:rPr>
              <a:t>割</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苟捐之不足以</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为名,而得之不足以为罪,则锥刀有所必算。</a:t>
            </a:r>
            <a:r>
              <a:rPr lang="zh-CN" altLang="en-US" sz="1500" kern="0" dirty="0" smtClean="0">
                <a:solidFill>
                  <a:srgbClr val="000000"/>
                </a:solidFill>
                <a:latin typeface="Times New Roman" panose="02020603050405020304" pitchFamily="65" charset="-122"/>
                <a:ea typeface="宋体" panose="02010600030101010101" pitchFamily="2" charset="-122"/>
              </a:rPr>
              <a:t>人见其千金之捐乃其奇节,而不知锥刀之算其真机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也,从而谓之曰廉。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嗟乎!是安知古之所谓廉者哉?古之所谓廉者,必始于不见可欲。不见可欲,故其奉于身者薄;</a:t>
            </a:r>
            <a:r>
              <a:rPr lang="zh-CN" altLang="en-US" sz="1500" u="sng" kern="0" dirty="0" smtClean="0">
                <a:solidFill>
                  <a:srgbClr val="000000"/>
                </a:solidFill>
                <a:latin typeface="Times New Roman" panose="02020603050405020304" pitchFamily="65" charset="-122"/>
                <a:ea typeface="宋体" panose="02010600030101010101" pitchFamily="2" charset="-122"/>
              </a:rPr>
              <a:t>奉于</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身者薄,故其资于物者轻。</a:t>
            </a:r>
            <a:r>
              <a:rPr lang="zh-CN" altLang="en-US" sz="1500" kern="0" dirty="0" smtClean="0">
                <a:solidFill>
                  <a:srgbClr val="000000"/>
                </a:solidFill>
                <a:latin typeface="Times New Roman" panose="02020603050405020304" pitchFamily="65" charset="-122"/>
                <a:ea typeface="宋体" panose="02010600030101010101" pitchFamily="2" charset="-122"/>
              </a:rPr>
              <a:t>虽其一无所慕与无所惧,而未尝不廉。盖虽欲不廉,而无所用之也。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郭侯治吾常</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,以平易岂弟、与民休息为政,而尤以清苦绳约自律。余始见侯如是,则亦以为今</a:t>
            </a:r>
            <a:endParaRPr lang="zh-CN" altLang="en-US"/>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之所谓廉者耳。徐而与侯处,听其议论,察其志之所存,乃知侯非今之所谓廉者也。侯性本澹泊,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苦厌纷华,尝言曰:“我蔬食则喜,肉食则不喜;布裀则寝乃安,纻裀则寝不安。”其奉身率如此。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侯盖古之廉者也。闻侯之夫人亦乐于粝食敝衣,与侯所嗜好无异。然则古之廉者,犹或不免于室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人交谪,于是益知侯之为难</a:t>
            </a:r>
            <a:r>
              <a:rPr lang="zh-CN" altLang="en-US" sz="1500" u="sng" kern="0" dirty="0" smtClean="0">
                <a:solidFill>
                  <a:srgbClr val="000000"/>
                </a:solidFill>
                <a:latin typeface="Times New Roman" panose="02020603050405020304" pitchFamily="65" charset="-122"/>
                <a:ea typeface="宋体" panose="02010600030101010101" pitchFamily="2" charset="-122"/>
              </a:rPr>
              <a:t>能</a:t>
            </a:r>
            <a:r>
              <a:rPr lang="zh-CN" altLang="en-US" sz="1500" kern="0" dirty="0" smtClean="0">
                <a:solidFill>
                  <a:srgbClr val="000000"/>
                </a:solidFill>
                <a:latin typeface="Times New Roman" panose="02020603050405020304" pitchFamily="65" charset="-122"/>
                <a:ea typeface="宋体" panose="02010600030101010101" pitchFamily="2" charset="-122"/>
              </a:rPr>
              <a:t>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侯</a:t>
            </a:r>
            <a:r>
              <a:rPr lang="zh-CN" altLang="en-US" sz="1500" u="sng" kern="0" dirty="0" smtClean="0">
                <a:solidFill>
                  <a:srgbClr val="000000"/>
                </a:solidFill>
                <a:latin typeface="Times New Roman" panose="02020603050405020304" pitchFamily="65" charset="-122"/>
                <a:ea typeface="宋体" panose="02010600030101010101" pitchFamily="2" charset="-122"/>
              </a:rPr>
              <a:t>居</a:t>
            </a:r>
            <a:r>
              <a:rPr lang="zh-CN" altLang="en-US" sz="1500" kern="0" dirty="0" smtClean="0">
                <a:solidFill>
                  <a:srgbClr val="000000"/>
                </a:solidFill>
                <a:latin typeface="Times New Roman" panose="02020603050405020304" pitchFamily="65" charset="-122"/>
                <a:ea typeface="宋体" panose="02010600030101010101" pitchFamily="2" charset="-122"/>
              </a:rPr>
              <a:t>常三年,升山东副使以去,侯之僚霍君、裘君与其属武进尹杨君征余文为侯赠。夫侯之廉,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人既已尽知之,而奚俟乎余之言耶?虽然,余知侯之廉非出于慕与惧,而方其为守,则犹在有可慕、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有可惧之地也。自今以往,官益峻而望益隆,将可慕者得而可惧者去矣,侯之廉犹是也,而后人信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之曰:侯果非慕与惧者也。</a:t>
            </a:r>
            <a:r>
              <a:rPr lang="zh-CN" altLang="en-US" sz="1500" u="sng" kern="0" dirty="0" smtClean="0">
                <a:solidFill>
                  <a:srgbClr val="000000"/>
                </a:solidFill>
                <a:latin typeface="Times New Roman" panose="02020603050405020304" pitchFamily="65" charset="-122"/>
                <a:ea typeface="宋体" panose="02010600030101010101" pitchFamily="2" charset="-122"/>
              </a:rPr>
              <a:t>然则知侯者莫如余先也,而乌得无言乎</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(选自《荆川先生文集》,有删改)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常:地名,指常州。</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对下列语句中加点词语的解释,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A.而世遂以全节</a:t>
            </a:r>
            <a:r>
              <a:rPr lang="zh-CN" altLang="en-US" sz="1500" u="sng" kern="0" dirty="0" smtClean="0">
                <a:solidFill>
                  <a:srgbClr val="000000"/>
                </a:solidFill>
                <a:latin typeface="Times New Roman" panose="02020603050405020304" pitchFamily="65" charset="-122"/>
                <a:ea typeface="宋体" panose="02010600030101010101" pitchFamily="2" charset="-122"/>
              </a:rPr>
              <a:t>归</a:t>
            </a:r>
            <a:r>
              <a:rPr lang="zh-CN" altLang="en-US" sz="1500" kern="0" dirty="0" smtClean="0">
                <a:solidFill>
                  <a:srgbClr val="000000"/>
                </a:solidFill>
                <a:latin typeface="Times New Roman" panose="02020603050405020304" pitchFamily="65" charset="-122"/>
                <a:ea typeface="宋体" panose="02010600030101010101" pitchFamily="2" charset="-122"/>
              </a:rPr>
              <a:t>之　　　　归:称许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B.则千金有所必</a:t>
            </a:r>
            <a:r>
              <a:rPr lang="zh-CN" altLang="en-US" sz="1500" u="sng" kern="0" dirty="0" smtClean="0">
                <a:solidFill>
                  <a:srgbClr val="000000"/>
                </a:solidFill>
                <a:latin typeface="Times New Roman" panose="02020603050405020304" pitchFamily="65" charset="-122"/>
                <a:ea typeface="宋体" panose="02010600030101010101" pitchFamily="2" charset="-122"/>
              </a:rPr>
              <a:t>割</a:t>
            </a:r>
            <a:r>
              <a:rPr lang="zh-CN" altLang="en-US" sz="1500" kern="0" dirty="0" smtClean="0">
                <a:solidFill>
                  <a:srgbClr val="000000"/>
                </a:solidFill>
                <a:latin typeface="Times New Roman" panose="02020603050405020304" pitchFamily="65" charset="-122"/>
                <a:ea typeface="宋体" panose="02010600030101010101" pitchFamily="2" charset="-122"/>
              </a:rPr>
              <a:t>　　割:舍弃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C.于是益知侯之为难</a:t>
            </a:r>
            <a:r>
              <a:rPr lang="zh-CN" altLang="en-US" sz="1500" u="sng" kern="0" dirty="0" smtClean="0">
                <a:solidFill>
                  <a:srgbClr val="000000"/>
                </a:solidFill>
                <a:latin typeface="Times New Roman" panose="02020603050405020304" pitchFamily="65" charset="-122"/>
                <a:ea typeface="宋体" panose="02010600030101010101" pitchFamily="2" charset="-122"/>
              </a:rPr>
              <a:t>能</a:t>
            </a:r>
            <a:r>
              <a:rPr lang="zh-CN" altLang="en-US" sz="1500" kern="0" dirty="0" smtClean="0">
                <a:solidFill>
                  <a:srgbClr val="000000"/>
                </a:solidFill>
                <a:latin typeface="Times New Roman" panose="02020603050405020304" pitchFamily="65" charset="-122"/>
                <a:ea typeface="宋体" panose="02010600030101010101" pitchFamily="2" charset="-122"/>
              </a:rPr>
              <a:t>也　　能:做到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D.侯</a:t>
            </a:r>
            <a:r>
              <a:rPr lang="zh-CN" altLang="en-US" sz="1500" u="sng" kern="0" dirty="0" smtClean="0">
                <a:solidFill>
                  <a:srgbClr val="000000"/>
                </a:solidFill>
                <a:latin typeface="Times New Roman" panose="02020603050405020304" pitchFamily="65" charset="-122"/>
                <a:ea typeface="宋体" panose="02010600030101010101" pitchFamily="2" charset="-122"/>
              </a:rPr>
              <a:t>居</a:t>
            </a:r>
            <a:r>
              <a:rPr lang="zh-CN" altLang="en-US" sz="1500" kern="0" dirty="0" smtClean="0">
                <a:solidFill>
                  <a:srgbClr val="000000"/>
                </a:solidFill>
                <a:latin typeface="Times New Roman" panose="02020603050405020304" pitchFamily="65" charset="-122"/>
                <a:ea typeface="宋体" panose="02010600030101010101" pitchFamily="2" charset="-122"/>
              </a:rPr>
              <a:t>常三年　　居:居住</a:t>
            </a:r>
            <a:endParaRPr lang="zh-CN" altLang="en-US" dirty="0"/>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9857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下列各组语句中,分别指向“今之所谓廉者”“古之所谓廉者”的一组是(3分)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178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2285" kern="0" spc="161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151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2285" kern="0" spc="134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下列对原文有关内容的分析和概括,</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A.本文主要论说为吏之廉,其中对为吏者心理的剖析尤其深刻,有独到的见解。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B.今之所谓廉者,本来有意于利禄,但慑于法律的威严,能够自律,管住自己。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C.古之廉者,无所慕求,偶尔有了不廉的念头,也会克制自己,不付之于行动。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D.在作者看来,郭文麓升任副使后,权位更加尊显,仍将保持古之廉者的本色。</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请把文中画线的语句翻译成现代汉语。(9分)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(1)苟捐之不足以为名,而得之不足以为罪,则锥刀有所必算。(3分)</a:t>
            </a:r>
            <a:endParaRPr lang="zh-CN" altLang="en-US" dirty="0"/>
          </a:p>
        </p:txBody>
      </p:sp>
      <p:graphicFrame>
        <p:nvGraphicFramePr>
          <p:cNvPr id="4" name="对象 3"/>
          <p:cNvGraphicFramePr>
            <a:graphicFrameLocks noChangeAspect="1"/>
          </p:cNvGraphicFramePr>
          <p:nvPr/>
        </p:nvGraphicFramePr>
        <p:xfrm>
          <a:off x="725489" y="1509061"/>
          <a:ext cx="2552700" cy="514350"/>
        </p:xfrm>
        <a:graphic>
          <a:graphicData uri="http://schemas.openxmlformats.org/presentationml/2006/ole">
            <mc:AlternateContent xmlns:mc="http://schemas.openxmlformats.org/markup-compatibility/2006">
              <mc:Choice xmlns:v="urn:schemas-microsoft-com:vml" Requires="v">
                <p:oleObj spid="_x0000_s9217" name="Equation" r:id="rId1" imgW="67665600" imgH="13716000" progId="Equation.DSMT4">
                  <p:embed/>
                </p:oleObj>
              </mc:Choice>
              <mc:Fallback>
                <p:oleObj name="Equation" r:id="rId1" imgW="67665600" imgH="13716000" progId="Equation.DSMT4">
                  <p:embed/>
                  <p:pic>
                    <p:nvPicPr>
                      <p:cNvPr id="0" name="图片 9216"/>
                      <p:cNvPicPr>
                        <a:picLocks noChangeAspect="1"/>
                      </p:cNvPicPr>
                      <p:nvPr/>
                    </p:nvPicPr>
                    <p:blipFill>
                      <a:blip r:embed="rId2"/>
                      <a:stretch>
                        <a:fillRect/>
                      </a:stretch>
                    </p:blipFill>
                    <p:spPr>
                      <a:xfrm>
                        <a:off x="725489" y="1509061"/>
                        <a:ext cx="2552700" cy="5143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14962" y="2058455"/>
          <a:ext cx="2343150" cy="514350"/>
        </p:xfrm>
        <a:graphic>
          <a:graphicData uri="http://schemas.openxmlformats.org/presentationml/2006/ole">
            <mc:AlternateContent xmlns:mc="http://schemas.openxmlformats.org/markup-compatibility/2006">
              <mc:Choice xmlns:v="urn:schemas-microsoft-com:vml" Requires="v">
                <p:oleObj spid="_x0000_s9219" name="Equation" r:id="rId3" imgW="61874400" imgH="13716000" progId="Equation.DSMT4">
                  <p:embed/>
                </p:oleObj>
              </mc:Choice>
              <mc:Fallback>
                <p:oleObj name="Equation" r:id="rId3" imgW="61874400" imgH="13716000" progId="Equation.DSMT4">
                  <p:embed/>
                  <p:pic>
                    <p:nvPicPr>
                      <p:cNvPr id="0" name="图片 9218"/>
                      <p:cNvPicPr>
                        <a:picLocks noChangeAspect="1"/>
                      </p:cNvPicPr>
                      <p:nvPr/>
                    </p:nvPicPr>
                    <p:blipFill>
                      <a:blip r:embed="rId4"/>
                      <a:stretch>
                        <a:fillRect/>
                      </a:stretch>
                    </p:blipFill>
                    <p:spPr>
                      <a:xfrm>
                        <a:off x="714962" y="2058455"/>
                        <a:ext cx="2343150" cy="5143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4962" y="2607850"/>
          <a:ext cx="2209800" cy="514349"/>
        </p:xfrm>
        <a:graphic>
          <a:graphicData uri="http://schemas.openxmlformats.org/presentationml/2006/ole">
            <mc:AlternateContent xmlns:mc="http://schemas.openxmlformats.org/markup-compatibility/2006">
              <mc:Choice xmlns:v="urn:schemas-microsoft-com:vml" Requires="v">
                <p:oleObj spid="_x0000_s9220" name="Equation" r:id="rId5" imgW="58521600" imgH="13716000" progId="Equation.DSMT4">
                  <p:embed/>
                </p:oleObj>
              </mc:Choice>
              <mc:Fallback>
                <p:oleObj name="Equation" r:id="rId5" imgW="58521600" imgH="13716000" progId="Equation.DSMT4">
                  <p:embed/>
                  <p:pic>
                    <p:nvPicPr>
                      <p:cNvPr id="0" name="图片 9219"/>
                      <p:cNvPicPr>
                        <a:picLocks noChangeAspect="1"/>
                      </p:cNvPicPr>
                      <p:nvPr/>
                    </p:nvPicPr>
                    <p:blipFill>
                      <a:blip r:embed="rId6"/>
                      <a:stretch>
                        <a:fillRect/>
                      </a:stretch>
                    </p:blipFill>
                    <p:spPr>
                      <a:xfrm>
                        <a:off x="714962" y="2607850"/>
                        <a:ext cx="2209800" cy="5143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725489" y="3157244"/>
          <a:ext cx="2000249" cy="514349"/>
        </p:xfrm>
        <a:graphic>
          <a:graphicData uri="http://schemas.openxmlformats.org/presentationml/2006/ole">
            <mc:AlternateContent xmlns:mc="http://schemas.openxmlformats.org/markup-compatibility/2006">
              <mc:Choice xmlns:v="urn:schemas-microsoft-com:vml" Requires="v">
                <p:oleObj spid="_x0000_s9221" name="Equation" r:id="rId7" imgW="53035200" imgH="13716000" progId="Equation.DSMT4">
                  <p:embed/>
                </p:oleObj>
              </mc:Choice>
              <mc:Fallback>
                <p:oleObj name="Equation" r:id="rId7" imgW="53035200" imgH="13716000" progId="Equation.DSMT4">
                  <p:embed/>
                  <p:pic>
                    <p:nvPicPr>
                      <p:cNvPr id="0" name="图片 9220"/>
                      <p:cNvPicPr>
                        <a:picLocks noChangeAspect="1"/>
                      </p:cNvPicPr>
                      <p:nvPr/>
                    </p:nvPicPr>
                    <p:blipFill>
                      <a:blip r:embed="rId8"/>
                      <a:stretch>
                        <a:fillRect/>
                      </a:stretch>
                    </p:blipFill>
                    <p:spPr>
                      <a:xfrm>
                        <a:off x="725489" y="3157244"/>
                        <a:ext cx="2000249" cy="514349"/>
                      </a:xfrm>
                      <a:prstGeom prst="rect">
                        <a:avLst/>
                      </a:prstGeom>
                      <a:noFill/>
                      <a:ln w="9525">
                        <a:noFill/>
                      </a:ln>
                    </p:spPr>
                  </p:pic>
                </p:oleObj>
              </mc:Fallback>
            </mc:AlternateContent>
          </a:graphicData>
        </a:graphic>
      </p:graphicFrame>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942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(2)奉于身者薄,故其资于物者轻。(3分)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(3)然则知侯者莫如余先也,而乌得无言乎?(3分)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请用斜线(/)给下面文言短文中画线的部分断句。(限断6处)(3分)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王慎中为文,</a:t>
            </a:r>
            <a:r>
              <a:rPr lang="zh-CN" altLang="en-US" sz="1500" u="sng" kern="0" dirty="0" smtClean="0">
                <a:solidFill>
                  <a:srgbClr val="000000"/>
                </a:solidFill>
                <a:latin typeface="Times New Roman" panose="02020603050405020304" pitchFamily="65" charset="-122"/>
                <a:ea typeface="宋体" panose="02010600030101010101" pitchFamily="2" charset="-122"/>
              </a:rPr>
              <a:t>初亦高谈秦汉谓东京以下无可取已而悟欧曾作文之法乃尽焚旧作一意师仿尤得力</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于曾巩唐顺之初不服其说</a:t>
            </a:r>
            <a:r>
              <a:rPr lang="zh-CN" altLang="en-US" sz="1500" kern="0" dirty="0" smtClean="0">
                <a:solidFill>
                  <a:srgbClr val="000000"/>
                </a:solidFill>
                <a:latin typeface="Times New Roman" panose="02020603050405020304" pitchFamily="65" charset="-122"/>
                <a:ea typeface="宋体" panose="02010600030101010101" pitchFamily="2" charset="-122"/>
              </a:rPr>
              <a:t>,久乃变而从之。(选自《四库全书总目》)</a:t>
            </a:r>
            <a:endParaRPr lang="zh-CN" altLang="en-US" dirty="0"/>
          </a:p>
        </p:txBody>
      </p:sp>
      <p:sp>
        <p:nvSpPr>
          <p:cNvPr id="3" name="矩形 2"/>
          <p:cNvSpPr/>
          <p:nvPr/>
        </p:nvSpPr>
        <p:spPr>
          <a:xfrm>
            <a:off x="571472" y="2920203"/>
            <a:ext cx="7072362" cy="3559949"/>
          </a:xfrm>
          <a:prstGeom prst="rect">
            <a:avLst/>
          </a:prstGeom>
        </p:spPr>
        <p:txBody>
          <a:bodyPr wrap="square">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十二、</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动词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任职。</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上句指向“古之所谓廉者”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下句指向“今之所谓廉者”。</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两句都指向“今之</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所谓廉者”。</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两句都指向“今之所谓廉者”。</a:t>
            </a:r>
            <a:endParaRPr lang="zh-CN" altLang="en-US" dirty="0" smtClean="0">
              <a:solidFill>
                <a:srgbClr val="000000"/>
              </a:solidFill>
            </a:endParaRPr>
          </a:p>
          <a:p>
            <a:pPr lvl="0"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由文章第一段内容可知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古之所谓廉者”既渴慕升官、嗜好财利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又有规避罪罚</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的心计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羡慕与畏惧在心中相持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这种情势之下他不得不勉强表现出廉洁的行为。当他志得意满</a:t>
            </a:r>
            <a:br>
              <a:rPr lang="zh-CN" altLang="en-US" dirty="0" smtClean="0">
                <a:solidFill>
                  <a:srgbClr val="000000"/>
                </a:solidFill>
              </a:rPr>
            </a:br>
            <a:r>
              <a:rPr lang="zh-CN" altLang="en-US" sz="1500" kern="0" dirty="0" smtClean="0">
                <a:solidFill>
                  <a:srgbClr val="000000"/>
                </a:solidFill>
                <a:latin typeface="Times New Roman" panose="02020603050405020304" pitchFamily="65" charset="-122"/>
                <a:ea typeface="宋体" panose="02010600030101010101" pitchFamily="2" charset="-122"/>
              </a:rPr>
              <a:t>之时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或者仕途蹉跎之日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就有可能不再廉洁。</a:t>
            </a:r>
            <a:endParaRPr lang="zh-CN" altLang="en-US"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919939"/>
            <a:ext cx="8150034" cy="5870455"/>
            <a:chOff x="516966" y="1080000"/>
            <a:chExt cx="8150034" cy="5870455"/>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阻止,故意刁难。契丹以二十万的军队逼近代州边境,派遣使者索要代州的土地,岁聘使不敢去,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就命许将去。许将入朝对答说:“我在侍从的职位,朝廷的重要决定不能不知道。万一契丹谈到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代州的事情,没有驳斥他们的理由,就会伤害国家大体。”于是命令许将到枢密院查阅文书。等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到了契丹境内,当地的人骑在房梁上聚众观看,说:“看看南朝的状元。”等到演示射箭,许将先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射中。契丹派萧禧接待宾客,萧禧果然拿代州来提问,许将随问随答。萧禧又说:“界渠没有定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下来,只是以和好为重,我将到贵国去进行划分。”许将说:“这件事,指示边地官员办理不就行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了,要派使者做什么呢?”萧禧羞惭不能回答。回来报告,神宗称赞他。第二年,担任秦州知州,又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改任郓州知州。元宵节点灯,官吏登记那些偷盗的人,并把他们关入狱中,许将说:“这就断绝了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他们改过自新的路了。”都把他们释放了,从此百姓没有一个人犯法,监狱都空了。父老乡亲感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叹道:“从王沂公之后五十六年,才再看到监狱空了。”郓州习俗,士子喜欢聚集在一起公开批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评官方政令,许将虽然没有禁止,这一习气自动消失了。征召担任兵部侍郎。上疏说:“治理军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队有规章,名称虽然不同,或纵或横,或方或圆,让万众像一人一样。”等到西方用兵,神宗派侍从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向他询问兵马的数量,许将立即详细奏报;第二天,询问枢密大臣,却回答不上来。绍圣初年,入朝</a:t>
              </a:r>
              <a:endParaRPr lang="zh-CN" altLang="en-US" dirty="0"/>
            </a:p>
          </p:txBody>
        </p:sp>
        <p:sp>
          <p:nvSpPr>
            <p:cNvPr id="3" name="TextBox 2"/>
            <p:cNvSpPr txBox="1"/>
            <p:nvPr/>
          </p:nvSpPr>
          <p:spPr>
            <a:xfrm>
              <a:off x="516966" y="5563409"/>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任吏部尚书。章惇担任宰相,与蔡卞一起恣意罗织诬陷,贬斥元祐旧臣,奏请开挖司马光坟墓。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哲宗拿这件事问许将,许将回答说:“挖别人坟墓,不是高尚品德的人所做的事。”担任颍昌府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知府,又调任大名府知府。在大名府六年,多次告老还乡,被召为佑神观使。政和初年,去世,年七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十五岁。赠开府仪同三司,谥号文定。</a:t>
              </a:r>
              <a:endParaRPr lang="zh-CN" altLang="en-US" dirty="0"/>
            </a:p>
          </p:txBody>
        </p:sp>
      </p:gr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735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(1)如果舍弃了不足以成就名声,而得到了不足以构成罪行,那么他对锥刀尖般的微利也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必定有所算计。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(2)供养于自身的(东西)俭薄,所以他们依赖于外物的(程度)就轻微。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(3)既然这样,那么了解郭侯的人就没有谁先于我了,我怎么能不说说呢?</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(1)捐:舍弃。锥刀:比喻修辞,锥刀尖大的微利。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(2)奉:供养。资:依赖。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(3)然则:既然这样,那么。乌:表示反问,怎么。</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初亦高谈秦汉/谓东京以下无可取/已而悟欧曾作文之法/乃尽焚旧作/一意师仿/尤得力于曾巩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唐顺之初不服其说</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本题要求给文段断句。首先要通读文段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了解语意。然后再据意断句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抓住“初”“已</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而”等表示时间变化的词语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根据“王慎中”“唐顺之”等主语的改变以及“高谈”“谓”</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“悟”“焚”“师仿”“得力”“不服”等谓语动词的变化来断句。</a:t>
            </a:r>
            <a:endParaRPr lang="zh-CN" altLang="en-US" sz="1500" dirty="0" smtClean="0"/>
          </a:p>
          <a:p>
            <a:pPr marL="0" indent="0" eaLnBrk="0" latinLnBrk="1" hangingPunct="0">
              <a:lnSpc>
                <a:spcPct val="150000"/>
              </a:lnSpc>
              <a:spcBef>
                <a:spcPts val="0"/>
              </a:spcBef>
              <a:buNone/>
            </a:pPr>
            <a:endParaRPr lang="zh-CN" altLang="en-US" dirty="0"/>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7561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王慎中写文章,一开始也喜欢谈论秦汉时期的散文。说东京以下,就没有可取之处了。不久领悟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到欧阳修、曾巩写文章的方法,于是把旧作全都焚毁了,一心一意师法模仿他们的写法。尤其得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益于曾巩的写作手法。唐顺之一开始不信服他的说法,一段时间以后就改变写法跟从他了。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廉洁的官吏,自古难做。即使如此,当今所谓的廉洁的官吏,是有的。先前羡慕升官而后来畏惧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罪罚,因此虽然他嗜好财利的心思比不上他竞逐升官的心思,而他规避罪罚的心计胜于他忧患贫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贱的心计,羡慕与畏惧在心中相持,那么这种情势之下他不得不勉强表现出廉洁的行为。(如果)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他幸好一直处在有所羡慕又有所畏惧的地位,那么可以凭这一点终其一生而不至于败坏,因而世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间就把保全大节的名号送给他。(如果)有的人权位逐渐达到顶峰,可让人羡慕的(官职)已经得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到了,而且不再有畏惧罪罚的心思。至于仕途蹉跎、沦落不堪,不再自我振作,那可以让人羡慕</a:t>
            </a:r>
            <a:r>
              <a:rPr lang="zh-CN" altLang="en-US" kern="0" dirty="0" smtClean="0">
                <a:solidFill>
                  <a:srgbClr val="000000"/>
                </a:solidFill>
                <a:latin typeface="Times New Roman" panose="02020603050405020304" pitchFamily="65" charset="-122"/>
                <a:ea typeface="宋体" panose="02010600030101010101" pitchFamily="2" charset="-122"/>
              </a:rPr>
              <a:t>的</a:t>
            </a:r>
            <a:r>
              <a:rPr lang="en-US" altLang="zh-CN" kern="0" dirty="0" smtClean="0">
                <a:solidFill>
                  <a:srgbClr val="000000"/>
                </a:solidFill>
                <a:latin typeface="Times New Roman" panose="02020603050405020304" pitchFamily="65" charset="-122"/>
                <a:ea typeface="宋体" panose="02010600030101010101" pitchFamily="2" charset="-122"/>
              </a:rPr>
              <a:t>(</a:t>
            </a:r>
            <a:r>
              <a:rPr lang="zh-CN" altLang="en-US" kern="0" dirty="0" smtClean="0">
                <a:solidFill>
                  <a:srgbClr val="000000"/>
                </a:solidFill>
                <a:latin typeface="Times New Roman" panose="02020603050405020304" pitchFamily="65" charset="-122"/>
                <a:ea typeface="宋体" panose="02010600030101010101" pitchFamily="2" charset="-122"/>
              </a:rPr>
              <a:t>官</a:t>
            </a:r>
            <a:r>
              <a:rPr lang="zh-CN" altLang="en-US" sz="1500" kern="0" dirty="0" smtClean="0">
                <a:solidFill>
                  <a:srgbClr val="000000"/>
                </a:solidFill>
                <a:latin typeface="Times New Roman" panose="02020603050405020304" pitchFamily="65" charset="-122"/>
                <a:ea typeface="宋体" panose="02010600030101010101" pitchFamily="2" charset="-122"/>
              </a:rPr>
              <a:t>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已经绝无希望了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就将甘愿触犯罪罚而不知推辞。因此他们开始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进入仕途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蜷缩着</a:t>
            </a:r>
            <a:br>
              <a:rPr lang="zh-CN" altLang="en-US" sz="1500" dirty="0" smtClean="0"/>
            </a:br>
            <a:endParaRPr lang="zh-CN" altLang="en-US" sz="1500" dirty="0"/>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肚子(忍受饥饿),铭心刻骨地自甘痛苦;而后来呢,(他们中的有些人)甚至做出了饕餮之徒都不做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的行为。世人见到他那样子,就说:“这个人,如今竟然像这样了!”却不知道(他)自始至终本来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就是这样的一个人。即使这样,这仍然是对他们(声名)已经败坏之后说的。(实际上)正当他们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刻意做出廉洁的行为时,他们(贪婪)的萌芽本来就已暴露了。如果舍弃了足以成就名声,而得到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了足以构成罪行,那么(即便)是千金也要有所割舍;如果舍弃了不足以成就名声,而得到了不足以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构成罪行,那么他对锥刀尖般的微利也必定有所算计。世人看见他抛弃千金,竟然认为他气节奇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伟;却不知算计锥刀尖大的微利,才是他的真正心机,于是就称赞他廉洁。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唉!这哪里算是知道古代的所谓廉洁的官吏?古代所说的廉洁的人,一定是从不显示足以引起贪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心的事物开始。不显示足以引起贪心的事物,所以他供养于自身的(东西)俭薄;供养于自身的(东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西)俭薄,所以他们依赖于外物的(程度)就轻微。虽然他全无所羡慕和所忧惧的,却未尝不清廉。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大概是即使想不廉洁,(所贪财物)却没有适用之处。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郭侯治理我们常州,用平易和乐、让百姓休养生息的政策,而且尤其用廉洁清苦来自我约束。我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刚刚见到郭侯的时候是这样的,那么也认为他就是当今所谓的廉洁的官吏了。与郭侯相处了一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段时间后,听到他的议论,考察他志向之所在,才知道郭侯不是当今所说的廉洁的官吏。郭侯本</a:t>
            </a:r>
            <a:endParaRPr lang="zh-CN" altLang="en-US" dirty="0"/>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性淡泊,厌憎繁华,曾经说:“我就喜欢蔬食,而不喜欢肉食;用粗布做床褥睡觉才安然,用丝麻做床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褥睡觉就心有不安。”他奉养自身大抵如此。郭侯大概是古代的廉洁的官吏吧。(我)听说郭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侯的夫人也乐于吃粗食穿破衣,跟郭侯的嗜好没有什么不同。既然这样,那么古代的廉洁的官吏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还不能免于与家人互相埋怨,因此越发知道郭侯的行为难能可贵。</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郭侯在常州任职三年后,升任山东副使,要离开(这里了),郭侯的幕僚霍君、裘君和他的下属武进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县尹杨君请求我写文章作为郭侯的赠序。郭侯的清廉,世人都已经全部知道了,为什么(还要)等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待我的文章呢?既然这样,我知道郭侯的廉洁不是出于贪慕与忧惧,而他担任州守的时候,还处在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有所贪慕而又有所忧惧的地位。从今往后,(他)官位越高,声望越隆,(原先)值得贪慕的(官职)得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到了而畏惧的东西去除了,郭侯的清廉还是这样的,这样之后,世人就会相信这样的说法:郭侯果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真不是贪慕与忧惧的人吧。既然这样,那么了解郭侯的人就没有谁先于我了,我怎么能不说说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呢?</a:t>
            </a:r>
            <a:endParaRPr lang="zh-CN" altLang="en-US"/>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十三、(2015重庆,7—10)阅读下面的文言文,回答问题。(19分)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赠医者汤伯高序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[元]揭傒斯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楚俗信巫不信医,自三代以来为然,今为甚。凡疾不计久近浅深,药一入口不效,即</a:t>
            </a:r>
            <a:r>
              <a:rPr lang="zh-CN" altLang="en-US" sz="1500" u="sng" kern="0" dirty="0" smtClean="0">
                <a:solidFill>
                  <a:srgbClr val="000000"/>
                </a:solidFill>
                <a:latin typeface="Times New Roman" panose="02020603050405020304" pitchFamily="65" charset="-122"/>
                <a:ea typeface="宋体" panose="02010600030101010101" pitchFamily="2" charset="-122"/>
              </a:rPr>
              <a:t>屏</a:t>
            </a:r>
            <a:r>
              <a:rPr lang="zh-CN" altLang="en-US" sz="1500" kern="0" dirty="0" smtClean="0">
                <a:solidFill>
                  <a:srgbClr val="000000"/>
                </a:solidFill>
                <a:latin typeface="Times New Roman" panose="02020603050405020304" pitchFamily="65" charset="-122"/>
                <a:ea typeface="宋体" panose="02010600030101010101" pitchFamily="2" charset="-122"/>
              </a:rPr>
              <a:t>去。至于巫,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反覆十数不效,不悔,且引咎痛自责,</a:t>
            </a:r>
            <a:r>
              <a:rPr lang="zh-CN" altLang="en-US" sz="1500" u="sng" kern="0" dirty="0" smtClean="0">
                <a:solidFill>
                  <a:srgbClr val="000000"/>
                </a:solidFill>
                <a:latin typeface="Times New Roman" panose="02020603050405020304" pitchFamily="65" charset="-122"/>
                <a:ea typeface="宋体" panose="02010600030101010101" pitchFamily="2" charset="-122"/>
              </a:rPr>
              <a:t>殚其财,竭其力,卒不效,且死,乃交责之曰,是医之误,而用巫之</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晚也</a:t>
            </a:r>
            <a:r>
              <a:rPr lang="zh-CN" altLang="en-US" sz="1500" kern="0" dirty="0" smtClean="0">
                <a:solidFill>
                  <a:srgbClr val="000000"/>
                </a:solidFill>
                <a:latin typeface="Times New Roman" panose="02020603050405020304" pitchFamily="65" charset="-122"/>
                <a:ea typeface="宋体" panose="02010600030101010101" pitchFamily="2" charset="-122"/>
              </a:rPr>
              <a:t>。终不一语加咎巫。故功恒归于巫,而败恒归于医。效不效,巫恒受上赏而医辄后焉。故医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之稍欲急于利、信于人,又必假邪魅之候以为</a:t>
            </a:r>
            <a:r>
              <a:rPr lang="zh-CN" altLang="en-US" sz="1500" u="sng" kern="0" dirty="0" smtClean="0">
                <a:solidFill>
                  <a:srgbClr val="000000"/>
                </a:solidFill>
                <a:latin typeface="Times New Roman" panose="02020603050405020304" pitchFamily="65" charset="-122"/>
                <a:ea typeface="宋体" panose="02010600030101010101" pitchFamily="2" charset="-122"/>
              </a:rPr>
              <a:t>容</a:t>
            </a:r>
            <a:r>
              <a:rPr lang="zh-CN" altLang="en-US" sz="1500" kern="0" dirty="0" smtClean="0">
                <a:solidFill>
                  <a:srgbClr val="000000"/>
                </a:solidFill>
                <a:latin typeface="Times New Roman" panose="02020603050405020304" pitchFamily="65" charset="-122"/>
                <a:ea typeface="宋体" panose="02010600030101010101" pitchFamily="2" charset="-122"/>
              </a:rPr>
              <a:t>,虽上智鲜不惑。甚而沅湘之间用人以祭非鬼,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求利益,被重刑厚罚而不怨</a:t>
            </a:r>
            <a:r>
              <a:rPr lang="zh-CN" altLang="en-US" sz="1500" u="sng" kern="0" dirty="0" smtClean="0">
                <a:solidFill>
                  <a:srgbClr val="000000"/>
                </a:solidFill>
                <a:latin typeface="Times New Roman" panose="02020603050405020304" pitchFamily="65" charset="-122"/>
                <a:ea typeface="宋体" panose="02010600030101010101" pitchFamily="2" charset="-122"/>
              </a:rPr>
              <a:t>恚</a:t>
            </a:r>
            <a:r>
              <a:rPr lang="zh-CN" altLang="en-US" sz="1500" kern="0" dirty="0" smtClean="0">
                <a:solidFill>
                  <a:srgbClr val="000000"/>
                </a:solidFill>
                <a:latin typeface="Times New Roman" panose="02020603050405020304" pitchFamily="65" charset="-122"/>
                <a:ea typeface="宋体" panose="02010600030101010101" pitchFamily="2" charset="-122"/>
              </a:rPr>
              <a:t>,而巫之祸盘错深固不解矣。医之道既久不胜于巫,虽有良医且不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得施其用,以成其名,而学者日以怠,故或旷数郡求一良医不可致。呜呼,其先王之道不明欤?何巫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之祸至此也!人之得终其天年,不其幸欤!</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吾里有徐先生若虚者,郡大姓也。年十五举进士,即谢归业医。</a:t>
            </a:r>
            <a:r>
              <a:rPr lang="zh-CN" altLang="en-US" sz="1500" u="sng" kern="0" dirty="0" smtClean="0">
                <a:solidFill>
                  <a:srgbClr val="000000"/>
                </a:solidFill>
                <a:latin typeface="Times New Roman" panose="02020603050405020304" pitchFamily="65" charset="-122"/>
                <a:ea typeface="宋体" panose="02010600030101010101" pitchFamily="2" charset="-122"/>
              </a:rPr>
              <a:t>人有一方之良,一言之善,必重币</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不远数百里而师之,以必得乃止</a:t>
            </a:r>
            <a:r>
              <a:rPr lang="zh-CN" altLang="en-US" sz="1500" kern="0" dirty="0" smtClean="0">
                <a:solidFill>
                  <a:srgbClr val="000000"/>
                </a:solidFill>
                <a:latin typeface="Times New Roman" panose="02020603050405020304" pitchFamily="65" charset="-122"/>
                <a:ea typeface="宋体" panose="02010600030101010101" pitchFamily="2" charset="-122"/>
              </a:rPr>
              <a:t>。历数十年,其学大成,著《易简归一》数十卷。辨疑补漏,博约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明察,通微融敏,咸谓古人复生。其治以脉,不以</a:t>
            </a:r>
            <a:r>
              <a:rPr lang="zh-CN" altLang="en-US" sz="1500" u="sng" kern="0" dirty="0" smtClean="0">
                <a:solidFill>
                  <a:srgbClr val="000000"/>
                </a:solidFill>
                <a:latin typeface="Times New Roman" panose="02020603050405020304" pitchFamily="65" charset="-122"/>
                <a:ea typeface="宋体" panose="02010600030101010101" pitchFamily="2" charset="-122"/>
              </a:rPr>
              <a:t>证</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无富贵贫贱不责其报信而治无不效其不治必</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先知之惟一用巫乃去不顾自是吾里之巫稍不得专其功矣</a:t>
            </a:r>
            <a:r>
              <a:rPr lang="zh-CN" altLang="en-US" sz="1500" kern="0" dirty="0" smtClean="0">
                <a:solidFill>
                  <a:srgbClr val="000000"/>
                </a:solidFill>
                <a:latin typeface="Times New Roman" panose="02020603050405020304" pitchFamily="65" charset="-122"/>
                <a:ea typeface="宋体" panose="02010600030101010101" pitchFamily="2" charset="-122"/>
              </a:rPr>
              <a:t>。余行数千里莫能及,间一遇焉,又止攻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一门,擅一长而已,无兼善之者。来旴江,得汤伯高,该明静深,不伐不矜,深有类于徐。余方忧巫之</a:t>
            </a:r>
            <a:endParaRPr lang="zh-CN" altLang="en-US"/>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祸,医之道不明,坐视民命之夭阏而莫救,而爱高之学有类于徐,且试之辄效,故并书巫医之行利害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及徐之本末以赠之。嗟夫,使世之医皆若虚、伯高,信之者皆吾里之人,巫其能久胜矣乎!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伯高名尧,自号常静处士。若虚名棪。闻庐山有郭氏,号南寄者,亦有名。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(选自《揭傒斯全集》)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对下列句子中加点词语的解释,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A.药一入口不效,即</a:t>
            </a:r>
            <a:r>
              <a:rPr lang="zh-CN" altLang="en-US" sz="1500" u="sng" kern="0" dirty="0" smtClean="0">
                <a:solidFill>
                  <a:srgbClr val="000000"/>
                </a:solidFill>
                <a:latin typeface="Times New Roman" panose="02020603050405020304" pitchFamily="65" charset="-122"/>
                <a:ea typeface="宋体" panose="02010600030101010101" pitchFamily="2" charset="-122"/>
              </a:rPr>
              <a:t>屏</a:t>
            </a:r>
            <a:r>
              <a:rPr lang="zh-CN" altLang="en-US" sz="1500" kern="0" dirty="0" smtClean="0">
                <a:solidFill>
                  <a:srgbClr val="000000"/>
                </a:solidFill>
                <a:latin typeface="Times New Roman" panose="02020603050405020304" pitchFamily="65" charset="-122"/>
                <a:ea typeface="宋体" panose="02010600030101010101" pitchFamily="2" charset="-122"/>
              </a:rPr>
              <a:t>去　　　　屏:摒弃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B.又必假邪魅之候以为</a:t>
            </a:r>
            <a:r>
              <a:rPr lang="zh-CN" altLang="en-US" sz="1500" u="sng" kern="0" dirty="0" smtClean="0">
                <a:solidFill>
                  <a:srgbClr val="000000"/>
                </a:solidFill>
                <a:latin typeface="Times New Roman" panose="02020603050405020304" pitchFamily="65" charset="-122"/>
                <a:ea typeface="宋体" panose="02010600030101010101" pitchFamily="2" charset="-122"/>
              </a:rPr>
              <a:t>容</a:t>
            </a:r>
            <a:r>
              <a:rPr lang="zh-CN" altLang="en-US" sz="1500" kern="0" dirty="0" smtClean="0">
                <a:solidFill>
                  <a:srgbClr val="000000"/>
                </a:solidFill>
                <a:latin typeface="Times New Roman" panose="02020603050405020304" pitchFamily="65" charset="-122"/>
                <a:ea typeface="宋体" panose="02010600030101010101" pitchFamily="2" charset="-122"/>
              </a:rPr>
              <a:t>　　容:容纳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C.被重刑厚罚而不怨</a:t>
            </a:r>
            <a:r>
              <a:rPr lang="zh-CN" altLang="en-US" sz="1500" u="sng" kern="0" dirty="0" smtClean="0">
                <a:solidFill>
                  <a:srgbClr val="000000"/>
                </a:solidFill>
                <a:latin typeface="Times New Roman" panose="02020603050405020304" pitchFamily="65" charset="-122"/>
                <a:ea typeface="宋体" panose="02010600030101010101" pitchFamily="2" charset="-122"/>
              </a:rPr>
              <a:t>恚</a:t>
            </a:r>
            <a:r>
              <a:rPr lang="zh-CN" altLang="en-US" sz="1500" kern="0" dirty="0" smtClean="0">
                <a:solidFill>
                  <a:srgbClr val="000000"/>
                </a:solidFill>
                <a:latin typeface="Times New Roman" panose="02020603050405020304" pitchFamily="65" charset="-122"/>
                <a:ea typeface="宋体" panose="02010600030101010101" pitchFamily="2" charset="-122"/>
              </a:rPr>
              <a:t>　　恚:怨恨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D.其治以脉,不以</a:t>
            </a:r>
            <a:r>
              <a:rPr lang="zh-CN" altLang="en-US" sz="1500" u="sng" kern="0" dirty="0" smtClean="0">
                <a:solidFill>
                  <a:srgbClr val="000000"/>
                </a:solidFill>
                <a:latin typeface="Times New Roman" panose="02020603050405020304" pitchFamily="65" charset="-122"/>
                <a:ea typeface="宋体" panose="02010600030101010101" pitchFamily="2" charset="-122"/>
              </a:rPr>
              <a:t>证</a:t>
            </a:r>
            <a:r>
              <a:rPr lang="zh-CN" altLang="en-US" sz="1500" kern="0" dirty="0" smtClean="0">
                <a:solidFill>
                  <a:srgbClr val="000000"/>
                </a:solidFill>
                <a:latin typeface="Times New Roman" panose="02020603050405020304" pitchFamily="65" charset="-122"/>
                <a:ea typeface="宋体" panose="02010600030101010101" pitchFamily="2" charset="-122"/>
              </a:rPr>
              <a:t>　　证:症状</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A.无富贵贫贱/不责其报信/而治无不效/其不治/必先知之/惟一用巫/乃去不顾/自是吾里之巫/稍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不得专其功矣。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B.无富贵贫贱不责/其报信而治/无不效/其不治/必先知之/惟一用巫/乃去不顾自是/吾里之巫/稍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不得专其功矣。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C.无富贵贫贱/不责其报/信而治/无不效/其不治/必先知之/惟一用巫/乃去不顾/自是吾里之巫/稍</a:t>
            </a:r>
            <a:endParaRPr lang="zh-CN" altLang="en-US" dirty="0"/>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不得专其功矣。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D.无富贵/贫贱不责其报/信而治/无不效/其不治/必先知之/惟一用巫乃去/不顾自是/吾里之巫/稍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不得专其功矣。</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A.楚地的风俗是信巫不信医。长久以来,巫祸横行,巫师把人治死也很少受到谴责,医生要取信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于民不得不装神弄鬼,学者不愿行医,所以求一良医而不可得。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B.徐若虚先生举进士后,不愿做官,回乡行医。他虚心好学,努力钻研,写成了学术价值很高的专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著;他医术高明,治病效果显著,其影响逐渐改变了当地信巫的风俗。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C.旴江的汤伯高先生和徐若虚先生非常相像,他的医术全面而精湛,但他为人谦逊,从不自我夸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耀,其医风受到作者的赞赏。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D.作者写这篇序是因为担忧巫祸不除,医道不明,无人挽救百姓的生命。希望世上的医生都像若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虚、伯高,民众都像“吾里之人”信医不信巫。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(1)殚其财,竭其力,卒不效,且死,乃交责之曰,是医之误,而用巫之晚也。(5分)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(2)人有一方之良,一言之善,必重币不远数百里而师之,以必得乃止。(5分)</a:t>
            </a:r>
            <a:endParaRPr lang="zh-CN" altLang="en-US" dirty="0"/>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容:表象。</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富贵贫贱是一个短语,表示两种身份,不能断开,故排除D;治和不治,各领起一种情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况,故排除A、B。</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A　“学者不愿行医”没有依据,文中只说“学者日以怠”,并非不愿行医。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(1)用尽他们的钱财,耗尽他们的精力,最终不见效,将要死了,反而相互指责说,这是医生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的失误,而找巫师太晚了。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(2)(只要)别人有一个好的药方,有一句有价值的(医学)见解,必定携重金不远数百里去拜他为师,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一定要得到才罢休。</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(1)殚,竭尽;卒,最终;且,将要;交,互相;是,这,代词。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(2)一方之良,一言之善:均为定语后置。方,药方;币,金钱;师,意动用法,以之为师。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楚地风俗相信巫师不相信医生,自三代以来就是这样,现在则更加厉害。但凡疾病,不论得病时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间长短、病情深浅,药物刚一入口(如果)没有效果,即刻摒弃不用。至于巫术,(即使)反反复复(运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用)十几次都没有效果,也不会后悔,还把过错揽到自己身上,深深地责备自己,用尽他们的钱财,</a:t>
            </a:r>
            <a:endParaRPr lang="zh-CN" altLang="en-US" dirty="0"/>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耗尽他们的精力,最终不见效,将要死了,反而相互指责说,这是医生的失误,而找巫师太晚了。始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终也不责备巫师一句。所以,功劳总是算在巫师身上,而失败总是算在医生头上。(无论)有效无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效,巫师总是受到上等的奖赏,而(即使有效)医生(也)总是排在后面。因此,那些急着想要获利、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取信于人的医生,就必然会借助装神弄鬼的方式来作为表象(来行医),即使大智之人也少有不被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迷惑的。甚至于在沅湘一带,用活人来祭祀看不见的鬼,以求取利益,被处以很重的惩罚也不怨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恨,(由此可见)巫师的祸患盘结交错多深、多难消解了。医道已经很久比不过巫术了,即使是良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医尚且不能施展他的本领,来成就他的名声,况且学者一天比一天懈怠,所以有时寻遍多个郡也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找不到一个良医。唉,难道先王之道不昌明了吗?为什么巫师的祸害到了如此地步呢!人如果能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够终养天年,不就算是很幸运了吗!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我所在的乡里有一个叫徐若虚的先生,是郡里的大姓人家。十五岁时中进士,(之后)就辞官回乡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行医。(只要)别人有一个好的药方,有一句有价值的(医学)见解,必定携重金不远数百里去拜他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为师,一定要得到才罢休。经过数十年,他的学问取得了很大的成就,撰写而成《易简归一》几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十卷。辨析疑难,填补缺漏,广泛求学,明察秋毫,洞悉细微,融会贯通,人们都说他是古人复活。他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诊治病症凭借号脉,而不依靠看症状,无论病人是富贵之人还是贫贱之人,都不从他们那里索要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报酬。信任他而来诊治,没有不成功的;如果(他)不能治好,必定先告知病人。只有一点,那些用</a:t>
            </a:r>
            <a:endParaRPr lang="zh-CN" altLang="en-US"/>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过巫术的,(他)就离开不再回头。从此我乡里的巫师,再也不能专擅其功劳了。我行走几千里,也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没有遇到一个人比得上他,偶尔遇到一个,又只研究一个门类,擅长一个方面而已,没有各方面都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好的良医。(我)来到旴江,遇到了汤伯高,(他)医术完备贤明,沉静精深,不夸耀自己,和徐先生有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点相像。我正担忧巫师的祸患,医道不昌明,徒劳地看着民众性命夭折却不能施救,敬重汤伯高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的学问有点类似于徐若虚,而且试过后总是很成功,所以一并写下医术巫术所为的利与害以及徐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先生事迹的原委来赠送给他。唉,如果世间的医生都像徐若虚、汤伯高,信任他们的人都像我们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乡里的人,巫师难道还能长久地胜过(医生)吗?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汤伯高名尧,自己取号为常静处士。徐若虚名棪。听说庐山有个姓郭的,取号为南寄,也很有(良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医之)名。</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134385"/>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一、(2017课标全国Ⅰ,10—13)阅读下面的文言文,回答问题。(19分)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谢弘微,陈郡阳夏人也。父思,武昌太守。从叔峻,司空琰第二子也,无后,以弘微为嗣。弘微本名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密,犯所继内讳,故</a:t>
            </a:r>
            <a:r>
              <a:rPr lang="zh-CN" altLang="en-US" sz="1500" u="sng" kern="0" dirty="0" smtClean="0">
                <a:solidFill>
                  <a:srgbClr val="000000"/>
                </a:solidFill>
                <a:latin typeface="Times New Roman" panose="02020603050405020304" pitchFamily="65" charset="-122"/>
                <a:ea typeface="宋体" panose="02010600030101010101" pitchFamily="2" charset="-122"/>
              </a:rPr>
              <a:t>以字行</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童幼时精神端审时然后言所继叔父混名知人见而异之谓思曰此儿深</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中夙敏方成佳器有子如此足矣</a:t>
            </a:r>
            <a:r>
              <a:rPr lang="zh-CN" altLang="en-US" sz="1500" kern="0" dirty="0" smtClean="0">
                <a:solidFill>
                  <a:srgbClr val="000000"/>
                </a:solidFill>
                <a:latin typeface="Times New Roman" panose="02020603050405020304" pitchFamily="65" charset="-122"/>
                <a:ea typeface="宋体" panose="02010600030101010101" pitchFamily="2" charset="-122"/>
              </a:rPr>
              <a:t>弘微家素贫俭,而所继丰泰,唯受书数千卷,遗财禄秩,一不关豫。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混风格高峻,少所交纳,唯与族子灵运、瞻、曜、弘微并以文义赏会。尝共宴处,居在乌衣巷,故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谓之乌衣之游。瞻等才辞辩富,弘微每以约言服之,混特所敬贵,号曰微子。义熙八年,混以刘毅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党见诛,妻晋陵公主以混家事委之弘微。弘微经纪生业,事若在公,一钱尺帛出入,皆有文簿。高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祖受命,晋陵公主降为东乡君。自混亡,至是九载,而室宇修整,仓廪充盈,门徒业使,不异平日,田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畴垦辟,有加于旧。中外</a:t>
            </a:r>
            <a:r>
              <a:rPr lang="zh-CN" altLang="en-US" sz="1500" u="sng" kern="0" dirty="0" smtClean="0">
                <a:solidFill>
                  <a:srgbClr val="000000"/>
                </a:solidFill>
                <a:latin typeface="Times New Roman" panose="02020603050405020304" pitchFamily="65" charset="-122"/>
                <a:ea typeface="宋体" panose="02010600030101010101" pitchFamily="2" charset="-122"/>
              </a:rPr>
              <a:t>姻亲</a:t>
            </a:r>
            <a:r>
              <a:rPr lang="zh-CN" altLang="en-US" sz="1500" kern="0" dirty="0" smtClean="0">
                <a:solidFill>
                  <a:srgbClr val="000000"/>
                </a:solidFill>
                <a:latin typeface="Times New Roman" panose="02020603050405020304" pitchFamily="65" charset="-122"/>
                <a:ea typeface="宋体" panose="02010600030101010101" pitchFamily="2" charset="-122"/>
              </a:rPr>
              <a:t>,道俗义旧,入门莫不叹息,或为之涕流,感弘微之义也。</a:t>
            </a:r>
            <a:r>
              <a:rPr lang="zh-CN" altLang="en-US" sz="1500" u="sng" kern="0" dirty="0" smtClean="0">
                <a:solidFill>
                  <a:srgbClr val="000000"/>
                </a:solidFill>
                <a:latin typeface="Times New Roman" panose="02020603050405020304" pitchFamily="65" charset="-122"/>
                <a:ea typeface="宋体" panose="02010600030101010101" pitchFamily="2" charset="-122"/>
              </a:rPr>
              <a:t>性严正,举止</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必循礼度,事继亲之党,恭谨过常。</a:t>
            </a:r>
            <a:r>
              <a:rPr lang="zh-CN" altLang="en-US" sz="1500" kern="0" dirty="0" smtClean="0">
                <a:solidFill>
                  <a:srgbClr val="000000"/>
                </a:solidFill>
                <a:latin typeface="Times New Roman" panose="02020603050405020304" pitchFamily="65" charset="-122"/>
                <a:ea typeface="宋体" panose="02010600030101010101" pitchFamily="2" charset="-122"/>
              </a:rPr>
              <a:t>太祖镇江陵,弘微为文学。</a:t>
            </a:r>
            <a:r>
              <a:rPr lang="zh-CN" altLang="en-US" sz="1500" u="sng" kern="0" dirty="0" smtClean="0">
                <a:solidFill>
                  <a:srgbClr val="000000"/>
                </a:solidFill>
                <a:latin typeface="Times New Roman" panose="02020603050405020304" pitchFamily="65" charset="-122"/>
                <a:ea typeface="宋体" panose="02010600030101010101" pitchFamily="2" charset="-122"/>
              </a:rPr>
              <a:t>母忧</a:t>
            </a:r>
            <a:r>
              <a:rPr lang="zh-CN" altLang="en-US" sz="1500" kern="0" dirty="0" smtClean="0">
                <a:solidFill>
                  <a:srgbClr val="000000"/>
                </a:solidFill>
                <a:latin typeface="Times New Roman" panose="02020603050405020304" pitchFamily="65" charset="-122"/>
                <a:ea typeface="宋体" panose="02010600030101010101" pitchFamily="2" charset="-122"/>
              </a:rPr>
              <a:t>去职。居丧以孝称,服阕逾年,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菜蔬不改。兄曜历御史中丞,元嘉四年卒。弘微蔬食积时,哀戚过礼,服虽除,犹不啖鱼肉。弘微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少孤,事兄如父,兄弟友穆之至,举世莫及也。弘微口不言人短长,</a:t>
            </a:r>
            <a:r>
              <a:rPr lang="zh-CN" altLang="en-US" sz="1500" u="sng" kern="0" dirty="0" smtClean="0">
                <a:solidFill>
                  <a:srgbClr val="000000"/>
                </a:solidFill>
                <a:latin typeface="Times New Roman" panose="02020603050405020304" pitchFamily="65" charset="-122"/>
                <a:ea typeface="宋体" panose="02010600030101010101" pitchFamily="2" charset="-122"/>
              </a:rPr>
              <a:t>而曜好臧否人物,曜每言论,弘微</a:t>
            </a:r>
            <a:endParaRPr lang="zh-CN" altLang="en-US" dirty="0"/>
          </a:p>
        </p:txBody>
      </p:sp>
      <p:grpSp>
        <p:nvGrpSpPr>
          <p:cNvPr id="3" name="组合 7"/>
          <p:cNvGrpSpPr/>
          <p:nvPr/>
        </p:nvGrpSpPr>
        <p:grpSpPr>
          <a:xfrm>
            <a:off x="3298985" y="99137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五年高考</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5"/>
          <p:cNvSpPr txBox="1"/>
          <p:nvPr/>
        </p:nvSpPr>
        <p:spPr>
          <a:xfrm>
            <a:off x="2819242" y="1616852"/>
            <a:ext cx="3413114"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sz="2000" b="1" dirty="0">
              <a:latin typeface="黑体" panose="02010609060101010101" pitchFamily="49" charset="-122"/>
              <a:ea typeface="黑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6169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四、(2016课标全国Ⅰ,4—7)阅读下面的文言文,回答问题。(19分)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曾公亮,字明仲,泉州晋江人。举进士甲科,知会稽县。民田镜湖旁,每患湖溢。公亮立斗门,泄水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入曹娥江,民受其利。以端明殿学士知郑州,</a:t>
            </a:r>
            <a:r>
              <a:rPr lang="zh-CN" altLang="en-US" sz="1500" u="sng" kern="0" dirty="0" smtClean="0">
                <a:solidFill>
                  <a:srgbClr val="000000"/>
                </a:solidFill>
                <a:latin typeface="Times New Roman" panose="02020603050405020304" pitchFamily="65" charset="-122"/>
                <a:ea typeface="宋体" panose="02010600030101010101" pitchFamily="2" charset="-122"/>
              </a:rPr>
              <a:t>为政有能声盗悉窜他境至夜户不闭尝有使客亡橐中</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物移书诘盗公亮报吾境不藏盗殆从者之廋耳索之果然</a:t>
            </a:r>
            <a:r>
              <a:rPr lang="zh-CN" altLang="en-US" sz="1500" kern="0" dirty="0" smtClean="0">
                <a:solidFill>
                  <a:srgbClr val="000000"/>
                </a:solidFill>
                <a:latin typeface="Times New Roman" panose="02020603050405020304" pitchFamily="65" charset="-122"/>
                <a:ea typeface="宋体" panose="02010600030101010101" pitchFamily="2" charset="-122"/>
              </a:rPr>
              <a:t>公亮明练文法,更践久,习知朝廷台阁典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宪,</a:t>
            </a:r>
            <a:r>
              <a:rPr lang="zh-CN" altLang="en-US" sz="1500" u="sng" kern="0" dirty="0" smtClean="0">
                <a:solidFill>
                  <a:srgbClr val="000000"/>
                </a:solidFill>
                <a:latin typeface="Times New Roman" panose="02020603050405020304" pitchFamily="65" charset="-122"/>
                <a:ea typeface="宋体" panose="02010600030101010101" pitchFamily="2" charset="-122"/>
              </a:rPr>
              <a:t>首相</a:t>
            </a:r>
            <a:r>
              <a:rPr lang="zh-CN" altLang="en-US" sz="1500" kern="0" dirty="0" smtClean="0">
                <a:solidFill>
                  <a:srgbClr val="000000"/>
                </a:solidFill>
                <a:latin typeface="Times New Roman" panose="02020603050405020304" pitchFamily="65" charset="-122"/>
                <a:ea typeface="宋体" panose="02010600030101010101" pitchFamily="2" charset="-122"/>
              </a:rPr>
              <a:t>韩琦每咨访焉。仁宗末年,琦请</a:t>
            </a:r>
            <a:r>
              <a:rPr lang="zh-CN" altLang="en-US" sz="1500" u="sng" kern="0" dirty="0" smtClean="0">
                <a:solidFill>
                  <a:srgbClr val="000000"/>
                </a:solidFill>
                <a:latin typeface="Times New Roman" panose="02020603050405020304" pitchFamily="65" charset="-122"/>
                <a:ea typeface="宋体" panose="02010600030101010101" pitchFamily="2" charset="-122"/>
              </a:rPr>
              <a:t>建储</a:t>
            </a:r>
            <a:r>
              <a:rPr lang="zh-CN" altLang="en-US" sz="1500" kern="0" dirty="0" smtClean="0">
                <a:solidFill>
                  <a:srgbClr val="000000"/>
                </a:solidFill>
                <a:latin typeface="Times New Roman" panose="02020603050405020304" pitchFamily="65" charset="-122"/>
                <a:ea typeface="宋体" panose="02010600030101010101" pitchFamily="2" charset="-122"/>
              </a:rPr>
              <a:t>,与公亮等共定大议。密州民田产银,或盗取之,大理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当以强。公亮曰:“此禁物也,取之虽强,与盗物民家有间矣。”固争之,遂下</a:t>
            </a:r>
            <a:r>
              <a:rPr lang="zh-CN" altLang="en-US" sz="1500" u="sng" kern="0" dirty="0" smtClean="0">
                <a:solidFill>
                  <a:srgbClr val="000000"/>
                </a:solidFill>
                <a:latin typeface="Times New Roman" panose="02020603050405020304" pitchFamily="65" charset="-122"/>
                <a:ea typeface="宋体" panose="02010600030101010101" pitchFamily="2" charset="-122"/>
              </a:rPr>
              <a:t>有司</a:t>
            </a:r>
            <a:r>
              <a:rPr lang="zh-CN" altLang="en-US" sz="1500" kern="0" dirty="0" smtClean="0">
                <a:solidFill>
                  <a:srgbClr val="000000"/>
                </a:solidFill>
                <a:latin typeface="Times New Roman" panose="02020603050405020304" pitchFamily="65" charset="-122"/>
                <a:ea typeface="宋体" panose="02010600030101010101" pitchFamily="2" charset="-122"/>
              </a:rPr>
              <a:t>议,比劫禁物法,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盗得不死。</a:t>
            </a:r>
            <a:r>
              <a:rPr lang="zh-CN" altLang="en-US" sz="1500" u="sng" kern="0" dirty="0" smtClean="0">
                <a:solidFill>
                  <a:srgbClr val="000000"/>
                </a:solidFill>
                <a:latin typeface="Times New Roman" panose="02020603050405020304" pitchFamily="65" charset="-122"/>
                <a:ea typeface="宋体" panose="02010600030101010101" pitchFamily="2" charset="-122"/>
              </a:rPr>
              <a:t>契丹</a:t>
            </a:r>
            <a:r>
              <a:rPr lang="zh-CN" altLang="en-US" sz="1500" kern="0" dirty="0" smtClean="0">
                <a:solidFill>
                  <a:srgbClr val="000000"/>
                </a:solidFill>
                <a:latin typeface="Times New Roman" panose="02020603050405020304" pitchFamily="65" charset="-122"/>
                <a:ea typeface="宋体" panose="02010600030101010101" pitchFamily="2" charset="-122"/>
              </a:rPr>
              <a:t>纵人渔界河,又数通盐舟,吏不敢禁,皆谓:与之校,且生事。公亮言:“萌芽不禁,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后将奈何?雄州赵滋勇而有谋,可任也。”使谕以指意,边害讫息。英宗即位,加中书侍郎兼礼部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尚书,寻加户部尚书。帝不豫,辽使至不能见,命公亮宴于馆,使者不肯赴。公亮质之曰:</a:t>
            </a:r>
            <a:r>
              <a:rPr lang="zh-CN" altLang="en-US" sz="1500" u="sng" kern="0" dirty="0" smtClean="0">
                <a:solidFill>
                  <a:srgbClr val="000000"/>
                </a:solidFill>
                <a:latin typeface="Times New Roman" panose="02020603050405020304" pitchFamily="65" charset="-122"/>
                <a:ea typeface="宋体" panose="02010600030101010101" pitchFamily="2" charset="-122"/>
              </a:rPr>
              <a:t>“锡宴不</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赴,是不虔君命也。人主有疾,而必使亲临,处之安乎?”</a:t>
            </a:r>
            <a:r>
              <a:rPr lang="zh-CN" altLang="en-US" sz="1500" kern="0" dirty="0" smtClean="0">
                <a:solidFill>
                  <a:srgbClr val="000000"/>
                </a:solidFill>
                <a:latin typeface="Times New Roman" panose="02020603050405020304" pitchFamily="65" charset="-122"/>
                <a:ea typeface="宋体" panose="02010600030101010101" pitchFamily="2" charset="-122"/>
              </a:rPr>
              <a:t>使者即就席。熙宁三年,拜司空兼侍中、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河阳三城节度使。明年,起判永兴军。居一岁,还京师。旋以太傅致仕。元丰元年卒,年八十。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帝临哭,辍朝三日。公亮方厚庄重,沉深周密,平居谨绳墨,蹈规矩;然性吝啬,殖货至巨万。初荐王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安石,及同辅政,知上方向之,阴为子孙计,凡更张庶事,一切听顺,而外若不与之者。尝遣子孝宽参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其谋,至上前略无所异,于是帝益信任安石。安石德其助己,故引擢孝宽至枢密以报之。</a:t>
            </a:r>
            <a:r>
              <a:rPr lang="zh-CN" altLang="en-US" sz="1500" u="sng" kern="0" dirty="0" smtClean="0">
                <a:solidFill>
                  <a:srgbClr val="000000"/>
                </a:solidFill>
                <a:latin typeface="Times New Roman" panose="02020603050405020304" pitchFamily="65" charset="-122"/>
                <a:ea typeface="宋体" panose="02010600030101010101" pitchFamily="2" charset="-122"/>
              </a:rPr>
              <a:t>苏轼尝</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从容责公亮不能救正,世讥其持禄固宠云。</a:t>
            </a:r>
            <a:endParaRPr lang="en-US" altLang="zh-CN" sz="1500" u="sng"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(节选自《宋史·曾公亮传》)</a:t>
            </a:r>
            <a:endParaRPr lang="zh-CN" altLang="en-US" sz="1500" dirty="0"/>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十四、(2015福建,2—5)阅读下面的文言文,回答问题。(15分)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与王昆绳书</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[清]方苞</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苞顿首:自斋中交手,未得再见。接手书,义</a:t>
            </a:r>
            <a:r>
              <a:rPr lang="zh-CN" altLang="en-US" sz="1500" u="sng" kern="0" dirty="0" smtClean="0">
                <a:solidFill>
                  <a:srgbClr val="000000"/>
                </a:solidFill>
                <a:latin typeface="Times New Roman" panose="02020603050405020304" pitchFamily="65" charset="-122"/>
                <a:ea typeface="宋体" panose="02010600030101010101" pitchFamily="2" charset="-122"/>
              </a:rPr>
              <a:t>笃</a:t>
            </a:r>
            <a:r>
              <a:rPr lang="zh-CN" altLang="en-US" sz="1500" kern="0" dirty="0" smtClean="0">
                <a:solidFill>
                  <a:srgbClr val="000000"/>
                </a:solidFill>
                <a:latin typeface="Times New Roman" panose="02020603050405020304" pitchFamily="65" charset="-122"/>
                <a:ea typeface="宋体" panose="02010600030101010101" pitchFamily="2" charset="-122"/>
              </a:rPr>
              <a:t>而辞质。虽古之为交者,岂有过哉!苞从事朋游间近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十年,心事臭味相同,知其深处,有如吾兄者乎!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出都门,运舟南浮,去离风沙尘埃之苦,耳目开涤。又违膝下色养</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久,得归省视,颇忘其身之贱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贫。独念二三友朋,乖隔异地,会合不可以</a:t>
            </a:r>
            <a:r>
              <a:rPr lang="zh-CN" altLang="en-US" sz="1500" u="sng" kern="0" dirty="0" smtClean="0">
                <a:solidFill>
                  <a:srgbClr val="000000"/>
                </a:solidFill>
                <a:latin typeface="Times New Roman" panose="02020603050405020304" pitchFamily="65" charset="-122"/>
                <a:ea typeface="宋体" panose="02010600030101010101" pitchFamily="2" charset="-122"/>
              </a:rPr>
              <a:t>期</a:t>
            </a:r>
            <a:r>
              <a:rPr lang="zh-CN" altLang="en-US" sz="1500" kern="0" dirty="0" smtClean="0">
                <a:solidFill>
                  <a:srgbClr val="000000"/>
                </a:solidFill>
                <a:latin typeface="Times New Roman" panose="02020603050405020304" pitchFamily="65" charset="-122"/>
                <a:ea typeface="宋体" panose="02010600030101010101" pitchFamily="2" charset="-122"/>
              </a:rPr>
              <a:t>。梦中时时见兄与褐甫</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辈抵掌今故,酣嬉笑呼,觉而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怛然增离索之恨。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苞以十月下旬至家,留八日,便饥驱宣、歙,间入泾河。路见左右高峰刺天,水清泠见底,崖岩参差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万叠,风云往还,古木、奇藤、修篁郁盘有生气。聚落居人,貌甚闲暇。因念古者庄周、陶潜之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徒,逍遥纵脱,</a:t>
            </a:r>
            <a:r>
              <a:rPr lang="zh-CN" altLang="en-US" sz="1500" u="sng" kern="0" dirty="0" smtClean="0">
                <a:solidFill>
                  <a:srgbClr val="000000"/>
                </a:solidFill>
                <a:latin typeface="Times New Roman" panose="02020603050405020304" pitchFamily="65" charset="-122"/>
                <a:ea typeface="宋体" panose="02010600030101010101" pitchFamily="2" charset="-122"/>
              </a:rPr>
              <a:t>岩居而川观,无一事系其心。</a:t>
            </a:r>
            <a:r>
              <a:rPr lang="zh-CN" altLang="en-US" sz="1500" kern="0" dirty="0" smtClean="0">
                <a:solidFill>
                  <a:srgbClr val="000000"/>
                </a:solidFill>
                <a:latin typeface="Times New Roman" panose="02020603050405020304" pitchFamily="65" charset="-122"/>
                <a:ea typeface="宋体" panose="02010600030101010101" pitchFamily="2" charset="-122"/>
              </a:rPr>
              <a:t>天地日月山川之精,浸灌胸臆,以郁其奇,故其文章皆肖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以出。使苞于此间得一亩之宫、数顷之田,耕且养,穷经而著书,胸中豁然,不为外物侵乱,其所成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就,未必遂后于古人。乃终岁仆仆,向人</a:t>
            </a:r>
            <a:r>
              <a:rPr lang="zh-CN" altLang="en-US" sz="1500" u="sng" kern="0" dirty="0" smtClean="0">
                <a:solidFill>
                  <a:srgbClr val="000000"/>
                </a:solidFill>
                <a:latin typeface="Times New Roman" panose="02020603050405020304" pitchFamily="65" charset="-122"/>
                <a:ea typeface="宋体" panose="02010600030101010101" pitchFamily="2" charset="-122"/>
              </a:rPr>
              <a:t>索</a:t>
            </a:r>
            <a:r>
              <a:rPr lang="zh-CN" altLang="en-US" sz="1500" kern="0" dirty="0" smtClean="0">
                <a:solidFill>
                  <a:srgbClr val="000000"/>
                </a:solidFill>
                <a:latin typeface="Times New Roman" panose="02020603050405020304" pitchFamily="65" charset="-122"/>
                <a:ea typeface="宋体" panose="02010600030101010101" pitchFamily="2" charset="-122"/>
              </a:rPr>
              <a:t>衣食,或山行水宿,颠顿怵迫,或胥易技系</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00" kern="0" dirty="0" smtClean="0">
                <a:solidFill>
                  <a:srgbClr val="000000"/>
                </a:solidFill>
                <a:latin typeface="Times New Roman" panose="02020603050405020304" pitchFamily="65" charset="-122"/>
                <a:ea typeface="宋体" panose="02010600030101010101" pitchFamily="2" charset="-122"/>
              </a:rPr>
              <a:t>,束缚于尘事,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不能一日宽闲其身心。君子固穷,不畏其身辛苦憔悴,诚恐神智滑昏,学殖荒落,抱无穷之志而卒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事不成也。</a:t>
            </a:r>
            <a:endParaRPr lang="zh-CN" altLang="en-US"/>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苞之生二十六年矣。使蹉跎昏忽,常如既往,则由此而四十、五十,岂有难哉!无所得于身,无所得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于后,是将与众人同其蔑蔑</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⑤</a:t>
            </a:r>
            <a:r>
              <a:rPr lang="zh-CN" altLang="en-US" sz="1500" kern="0" dirty="0" smtClean="0">
                <a:solidFill>
                  <a:srgbClr val="000000"/>
                </a:solidFill>
                <a:latin typeface="Times New Roman" panose="02020603050405020304" pitchFamily="65" charset="-122"/>
                <a:ea typeface="宋体" panose="02010600030101010101" pitchFamily="2" charset="-122"/>
              </a:rPr>
              <a:t>也。每念兹事,如沉疴之附其身,中夜起立,绕屋彷徨,仆夫童奴怪诧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不知所谓。苞之心事,谁可告语哉!吾兄其安以为苞策哉!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吾兄得举,士友间</a:t>
            </a:r>
            <a:r>
              <a:rPr lang="zh-CN" altLang="en-US" sz="1500" u="sng" kern="0" dirty="0" smtClean="0">
                <a:solidFill>
                  <a:srgbClr val="000000"/>
                </a:solidFill>
                <a:latin typeface="Times New Roman" panose="02020603050405020304" pitchFamily="65" charset="-122"/>
                <a:ea typeface="宋体" panose="02010600030101010101" pitchFamily="2" charset="-122"/>
              </a:rPr>
              <a:t>鲜</a:t>
            </a:r>
            <a:r>
              <a:rPr lang="zh-CN" altLang="en-US" sz="1500" kern="0" dirty="0" smtClean="0">
                <a:solidFill>
                  <a:srgbClr val="000000"/>
                </a:solidFill>
                <a:latin typeface="Times New Roman" panose="02020603050405020304" pitchFamily="65" charset="-122"/>
                <a:ea typeface="宋体" panose="02010600030101010101" pitchFamily="2" charset="-122"/>
              </a:rPr>
              <a:t>不相庆,而苞窃有惧焉。退之</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⑥</a:t>
            </a:r>
            <a:r>
              <a:rPr lang="zh-CN" altLang="en-US" sz="1500" kern="0" dirty="0" smtClean="0">
                <a:solidFill>
                  <a:srgbClr val="000000"/>
                </a:solidFill>
                <a:latin typeface="Times New Roman" panose="02020603050405020304" pitchFamily="65" charset="-122"/>
                <a:ea typeface="宋体" panose="02010600030101010101" pitchFamily="2" charset="-122"/>
              </a:rPr>
              <a:t>云:“众人之进,未始不为退。”愿时自觉也。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苞迩者欲穷治诸经,破旧说之藩篱,而求其所以云之意。</a:t>
            </a:r>
            <a:r>
              <a:rPr lang="zh-CN" altLang="en-US" sz="1500" u="sng" kern="0" dirty="0" smtClean="0">
                <a:solidFill>
                  <a:srgbClr val="000000"/>
                </a:solidFill>
                <a:latin typeface="Times New Roman" panose="02020603050405020304" pitchFamily="65" charset="-122"/>
                <a:ea typeface="宋体" panose="02010600030101010101" pitchFamily="2" charset="-122"/>
              </a:rPr>
              <a:t>虽冒雪风,入逆旅,不敢一刻自废。</a:t>
            </a:r>
            <a:r>
              <a:rPr lang="zh-CN" altLang="en-US" sz="1500" kern="0" dirty="0" smtClean="0">
                <a:solidFill>
                  <a:srgbClr val="000000"/>
                </a:solidFill>
                <a:latin typeface="Times New Roman" panose="02020603050405020304" pitchFamily="65" charset="-122"/>
                <a:ea typeface="宋体" panose="02010600030101010101" pitchFamily="2" charset="-122"/>
              </a:rPr>
              <a:t>日月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迅迈,惟各勖励,以慰索居。苞顿首。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(选自《四部丛刊》本《方望溪先生全集集外文》)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①本文是方苞在科举受挫后写给中举的学友王昆绳的回信。②色养:指孝养侍奉父母。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③褐甫:方苞的另一位朋友。④胥易技系:形体劳累,心怀忧惧。⑤蔑蔑:藐小,不足称道。⑥退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之:唐代文学家韩愈,字退之。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A.义</a:t>
            </a:r>
            <a:r>
              <a:rPr lang="zh-CN" altLang="en-US" sz="1500" u="sng" kern="0" dirty="0" smtClean="0">
                <a:solidFill>
                  <a:srgbClr val="000000"/>
                </a:solidFill>
                <a:latin typeface="Times New Roman" panose="02020603050405020304" pitchFamily="65" charset="-122"/>
                <a:ea typeface="宋体" panose="02010600030101010101" pitchFamily="2" charset="-122"/>
              </a:rPr>
              <a:t>笃</a:t>
            </a:r>
            <a:r>
              <a:rPr lang="zh-CN" altLang="en-US" sz="1500" kern="0" dirty="0" smtClean="0">
                <a:solidFill>
                  <a:srgbClr val="000000"/>
                </a:solidFill>
                <a:latin typeface="Times New Roman" panose="02020603050405020304" pitchFamily="65" charset="-122"/>
                <a:ea typeface="宋体" panose="02010600030101010101" pitchFamily="2" charset="-122"/>
              </a:rPr>
              <a:t>而辞质　　　　　笃:深厚。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B.会合不可以</a:t>
            </a:r>
            <a:r>
              <a:rPr lang="zh-CN" altLang="en-US" sz="1500" u="sng" kern="0" dirty="0" smtClean="0">
                <a:solidFill>
                  <a:srgbClr val="000000"/>
                </a:solidFill>
                <a:latin typeface="Times New Roman" panose="02020603050405020304" pitchFamily="65" charset="-122"/>
                <a:ea typeface="宋体" panose="02010600030101010101" pitchFamily="2" charset="-122"/>
              </a:rPr>
              <a:t>期</a:t>
            </a:r>
            <a:r>
              <a:rPr lang="zh-CN" altLang="en-US" sz="1500" kern="0" dirty="0" smtClean="0">
                <a:solidFill>
                  <a:srgbClr val="000000"/>
                </a:solidFill>
                <a:latin typeface="Times New Roman" panose="02020603050405020304" pitchFamily="65" charset="-122"/>
                <a:ea typeface="宋体" panose="02010600030101010101" pitchFamily="2" charset="-122"/>
              </a:rPr>
              <a:t>　　期:约定。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C.向人</a:t>
            </a:r>
            <a:r>
              <a:rPr lang="zh-CN" altLang="en-US" sz="1500" u="sng" kern="0" dirty="0" smtClean="0">
                <a:solidFill>
                  <a:srgbClr val="000000"/>
                </a:solidFill>
                <a:latin typeface="Times New Roman" panose="02020603050405020304" pitchFamily="65" charset="-122"/>
                <a:ea typeface="宋体" panose="02010600030101010101" pitchFamily="2" charset="-122"/>
              </a:rPr>
              <a:t>索</a:t>
            </a:r>
            <a:r>
              <a:rPr lang="zh-CN" altLang="en-US" sz="1500" kern="0" dirty="0" smtClean="0">
                <a:solidFill>
                  <a:srgbClr val="000000"/>
                </a:solidFill>
                <a:latin typeface="Times New Roman" panose="02020603050405020304" pitchFamily="65" charset="-122"/>
                <a:ea typeface="宋体" panose="02010600030101010101" pitchFamily="2" charset="-122"/>
              </a:rPr>
              <a:t>衣食　　索:搜寻。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D.士友间</a:t>
            </a:r>
            <a:r>
              <a:rPr lang="zh-CN" altLang="en-US" sz="1500" u="sng" kern="0" dirty="0" smtClean="0">
                <a:solidFill>
                  <a:srgbClr val="000000"/>
                </a:solidFill>
                <a:latin typeface="Times New Roman" panose="02020603050405020304" pitchFamily="65" charset="-122"/>
                <a:ea typeface="宋体" panose="02010600030101010101" pitchFamily="2" charset="-122"/>
              </a:rPr>
              <a:t>鲜</a:t>
            </a:r>
            <a:r>
              <a:rPr lang="zh-CN" altLang="en-US" sz="1500" kern="0" dirty="0" smtClean="0">
                <a:solidFill>
                  <a:srgbClr val="000000"/>
                </a:solidFill>
                <a:latin typeface="Times New Roman" panose="02020603050405020304" pitchFamily="65" charset="-122"/>
                <a:ea typeface="宋体" panose="02010600030101010101" pitchFamily="2" charset="-122"/>
              </a:rPr>
              <a:t>不相庆　　鲜:少。</a:t>
            </a:r>
            <a:endParaRPr lang="zh-CN" altLang="en-US" dirty="0"/>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473113"/>
            <a:chOff x="516966" y="1080000"/>
            <a:chExt cx="8150034" cy="5473113"/>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下列各组句子中,全都表达方苞愿望的一组是(3分)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①运舟南浮,去离风沙尘埃之苦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②得一亩之宫、数顷之田,耕且养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③胸中豁然,不为外物侵乱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④束缚于尘事,不能一日宽闲其身心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⑤无所得于身,无所得于后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⑥穷治诸经,破旧说之藩篱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A.①③⑤　　B.①④⑥　　C.②④⑤　　D.②③⑥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下列对原文内容的概括与分析,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A.方苞在回信中讲述了自己的近况,并自我鞭策,不愿虚度光阴碌碌无为。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B.方苞无法告诉童仆的心事,是指没能过上像庄子、陶渊明那样的隐居生活。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C.信中提醒王昆绳中举后对别人的庆贺要冷静对待,表达了对他的深厚情谊。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D.这封信虽然流露出忧虑的情绪,但主要是表达了努力治学著书立说的志向。</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请把文中画横线的句子翻译成现代汉语。(6分)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(1)岩居而川观,无一事系其心。(3分)</a:t>
              </a:r>
              <a:endParaRPr lang="zh-CN" altLang="en-US" dirty="0"/>
            </a:p>
          </p:txBody>
        </p:sp>
        <p:sp>
          <p:nvSpPr>
            <p:cNvPr id="3" name="TextBox 2"/>
            <p:cNvSpPr txBox="1"/>
            <p:nvPr/>
          </p:nvSpPr>
          <p:spPr>
            <a:xfrm>
              <a:off x="516966" y="6206351"/>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(2)虽冒雪风,入逆旅,不敢一刻自废。(3分)</a:t>
              </a:r>
              <a:endParaRPr lang="zh-CN" altLang="en-US" dirty="0"/>
            </a:p>
          </p:txBody>
        </p:sp>
      </p:gr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索:索要。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①说的是方苞离开京城时的感受;④说的是方苞几年来的状况;⑤是方苞想象像现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在这样过下去的后果。</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“心事”是指不能取得功名富贵,死后不能留名于世。</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(1)在山岩上居住,在河岸边观水,没有一件事能束缚他们的心怀。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(2)即使冒着风雪(赶路),(或者)入住旅馆,一刻都不敢自行荒废。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(1)“岩”“川”为名词作状语。系:束缚。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(2)虽:即使。自废:自行荒废。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方苞叩首:自从上次书斋分别,一直未能相见。接到您的来信,情意深厚,文辞朴实。即使古代朋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友之间的情意,哪里有超过我们的!我和朋友们相交往近十年了,心事趣味相同,又了解内心深处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想法的,便是您了。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离开京城,坐船南下,离开风沙尘埃之苦,顿觉耳目一新。又因为离开父母已经很久了,能够回家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探望父母,早已忘记自己仍是贫贱之身,没有功名。只是想念我的一些朋友,身处异地,不知道什</a:t>
            </a:r>
            <a:endParaRPr lang="zh-CN" altLang="en-US" dirty="0"/>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721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么时候可以相会。梦中常常见到您与戴褐甫等人,抵掌而论古今,尽情地嬉笑呼叫,一觉醒来又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觉得很伤心,更增加了离别思念之苦。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我十月下旬回家,只在家中停留了八天,为了谋生又前往安徽宣城、歙县一带。到了泾河,只见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道路两边山峰高耸入云,河水清澈见底,悬崖峭壁参差不齐、重重叠叠,风吹云往,古树、奇藤、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修竹盘聚,富有生机。居住在山庄里的人,看起来非常闲暇、从容。因而想起古代的庄周、陶潜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等人,逍遥洒脱,在山岩上居住,在河岸边观水,没有一件事能束缚他们的心怀,天地日月山川之精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华,浸透全身直达胸中,形成了不同常人的思想,所以他们的文章,能够反映自然界的本质。假如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我能在此地建一间房子,有几亩田地,一边耕地一边修身养性,深入钻研儒家经典,编纂成书;胸中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豁达,不被外界所干扰,所成就的事业,未必不如古人。我终年为生活而奔波,向人索要衣食。或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者奔走于山水之间,颠沛困顿,为生活所迫;或者形体劳累,心怀忧惧,被世俗之事所束缚,一天都不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能宽心、安闲。君子能安处困穷,不怕辛苦憔悴。唯恐神志昏乱,荒废学业,虽有很大的志向,却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不能成就什么事业。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我已二十六岁了,假使蹉跎岁月,整日浑浑噩噩,那么这样过到四十、五十,又有什么难的呢!自身</a:t>
            </a:r>
            <a:br>
              <a:rPr dirty="0"/>
            </a:br>
            <a:endParaRPr lang="zh-CN" altLang="en-US" dirty="0"/>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不能求取功名富贵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死后也不能留名于世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将和一般人一样微小。每当想起这件事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如同重病缠</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身</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夜晚难以入睡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起身在屋内徘徊沉思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我的童仆感到很奇怪</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不知道该说什么。我的心事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可以</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告诉谁呢?您将如何为我出谋划策呢?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您得中举人,朋友之间很少不相庆贺的,可是我私下里却有些惧怕。韩退之说:“众人认为是前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进的事,不见得不是一种倒退。”希望您时时自察!我现在的目标是深入地研究儒家经典,打破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陈旧观念的束缚,并探求儒家经典的本意,即使冒着风雪(赶路),(或者)入住旅店,一刻都不敢自行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荒废。时光飞逝,只有互相勉励,以慰离群索居之苦。方苞叩首。</a:t>
            </a:r>
            <a:endParaRPr lang="zh-CN" altLang="en-US" dirty="0"/>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十五、(2014广东,5—9)阅读下面的文言文(文中三个“</a:t>
            </a:r>
            <a:r>
              <a:rPr lang="zh-CN" altLang="en-US" sz="1500" kern="0" dirty="0" smtClean="0">
                <a:solidFill>
                  <a:srgbClr val="000000"/>
                </a:solidFill>
                <a:latin typeface="NEU-BZ" pitchFamily="65" charset="-122"/>
                <a:ea typeface="NEU-BZ" pitchFamily="65"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”是为考查而设),回答问题。(22分)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刘敞字原父。举庆历进士,廷试第一。编排官王尧臣,其内兄也,</a:t>
            </a:r>
            <a:r>
              <a:rPr lang="zh-CN" altLang="en-US" sz="1500" kern="0" dirty="0" smtClean="0">
                <a:solidFill>
                  <a:srgbClr val="000000"/>
                </a:solidFill>
                <a:latin typeface="NEU-BZ" pitchFamily="65" charset="-122"/>
                <a:ea typeface="NEU-BZ" pitchFamily="65"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亲嫌自列,乃以为第二。通判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蔡州,直集贤院,判尚书考功。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奉使契丹,</a:t>
            </a:r>
            <a:r>
              <a:rPr lang="zh-CN" altLang="en-US" sz="1500" u="sng" kern="0" dirty="0" smtClean="0">
                <a:solidFill>
                  <a:srgbClr val="000000"/>
                </a:solidFill>
                <a:latin typeface="Times New Roman" panose="02020603050405020304" pitchFamily="65" charset="-122"/>
                <a:ea typeface="宋体" panose="02010600030101010101" pitchFamily="2" charset="-122"/>
              </a:rPr>
              <a:t>素</a:t>
            </a:r>
            <a:r>
              <a:rPr lang="zh-CN" altLang="en-US" sz="1500" kern="0" dirty="0" smtClean="0">
                <a:solidFill>
                  <a:srgbClr val="000000"/>
                </a:solidFill>
                <a:latin typeface="Times New Roman" panose="02020603050405020304" pitchFamily="65" charset="-122"/>
                <a:ea typeface="宋体" panose="02010600030101010101" pitchFamily="2" charset="-122"/>
              </a:rPr>
              <a:t>习知山川道径,契丹导之行,自古北口至柳河,回屈殆千里,欲夸示险远。敞质译人曰: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“自松亭趋柳河,</a:t>
            </a:r>
            <a:r>
              <a:rPr lang="zh-CN" altLang="en-US" sz="1500" u="sng" kern="0" dirty="0" smtClean="0">
                <a:solidFill>
                  <a:srgbClr val="000000"/>
                </a:solidFill>
                <a:latin typeface="Times New Roman" panose="02020603050405020304" pitchFamily="65" charset="-122"/>
                <a:ea typeface="宋体" panose="02010600030101010101" pitchFamily="2" charset="-122"/>
              </a:rPr>
              <a:t>甚径且易,不数日可抵中京,何为故道此?</a:t>
            </a:r>
            <a:r>
              <a:rPr lang="zh-CN" altLang="en-US" sz="1500" kern="0" dirty="0" smtClean="0">
                <a:solidFill>
                  <a:srgbClr val="000000"/>
                </a:solidFill>
                <a:latin typeface="Times New Roman" panose="02020603050405020304" pitchFamily="65" charset="-122"/>
                <a:ea typeface="宋体" panose="02010600030101010101" pitchFamily="2" charset="-122"/>
              </a:rPr>
              <a:t>”译相顾骇愧曰:“实然。但通好以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来,置驿如是,不敢变也。”顺州山中有异兽,如马而食虎豹,契丹不能识,问敞。敞曰:“此所谓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205" kern="0" spc="51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也。”为说其音声形状,且诵《山海经》《管子》书晓之,契丹益叹服。使还,求知扬州。</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扬之雷塘,汉雷陂也,旧为民田。其后官取潴</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水而不偿以它田,主皆失业。然塘亦破决不可漕,州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复用为田。敞据唐旧券,悉用还民,发运使争之,敞卒以予民。天长县鞫王甲杀人,既具狱,敞见而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察其冤,甲畏吏,不敢自直。敞以委户曹杜诱,诱不能有所平反,而傅致</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益牢。将</a:t>
            </a:r>
            <a:r>
              <a:rPr lang="zh-CN" altLang="en-US" sz="1500" u="sng" kern="0" dirty="0" smtClean="0">
                <a:solidFill>
                  <a:srgbClr val="000000"/>
                </a:solidFill>
                <a:latin typeface="Times New Roman" panose="02020603050405020304" pitchFamily="65" charset="-122"/>
                <a:ea typeface="宋体" panose="02010600030101010101" pitchFamily="2" charset="-122"/>
              </a:rPr>
              <a:t>论</a:t>
            </a:r>
            <a:r>
              <a:rPr lang="zh-CN" altLang="en-US" sz="1500" kern="0" dirty="0" smtClean="0">
                <a:solidFill>
                  <a:srgbClr val="000000"/>
                </a:solidFill>
                <a:latin typeface="Times New Roman" panose="02020603050405020304" pitchFamily="65" charset="-122"/>
                <a:ea typeface="宋体" panose="02010600030101010101" pitchFamily="2" charset="-122"/>
              </a:rPr>
              <a:t>囚,敞曰:“冤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也。”亲按问之。</a:t>
            </a:r>
            <a:r>
              <a:rPr lang="zh-CN" altLang="en-US" sz="1500" u="sng" kern="0" dirty="0" smtClean="0">
                <a:solidFill>
                  <a:srgbClr val="000000"/>
                </a:solidFill>
                <a:latin typeface="Times New Roman" panose="02020603050405020304" pitchFamily="65" charset="-122"/>
                <a:ea typeface="宋体" panose="02010600030101010101" pitchFamily="2" charset="-122"/>
              </a:rPr>
              <a:t>甲知能为己直,乃敢告,盖杀人者,富人陈氏也。</a:t>
            </a:r>
            <a:r>
              <a:rPr lang="zh-CN" altLang="en-US" sz="1500" kern="0" dirty="0" smtClean="0">
                <a:solidFill>
                  <a:srgbClr val="000000"/>
                </a:solidFill>
                <a:latin typeface="Times New Roman" panose="02020603050405020304" pitchFamily="65" charset="-122"/>
                <a:ea typeface="宋体" panose="02010600030101010101" pitchFamily="2" charset="-122"/>
              </a:rPr>
              <a:t>相传以为神明。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敞以议论与众忤,求知永兴军,拜翰林侍读学士。大姓范伟为奸利,冒同姓户籍五十年,</a:t>
            </a:r>
            <a:r>
              <a:rPr lang="zh-CN" altLang="en-US" sz="1500" u="sng" kern="0" dirty="0" smtClean="0">
                <a:solidFill>
                  <a:srgbClr val="000000"/>
                </a:solidFill>
                <a:latin typeface="Times New Roman" panose="02020603050405020304" pitchFamily="65" charset="-122"/>
                <a:ea typeface="宋体" panose="02010600030101010101" pitchFamily="2" charset="-122"/>
              </a:rPr>
              <a:t>持</a:t>
            </a:r>
            <a:r>
              <a:rPr lang="zh-CN" altLang="en-US" sz="1500" kern="0" dirty="0" smtClean="0">
                <a:solidFill>
                  <a:srgbClr val="000000"/>
                </a:solidFill>
                <a:latin typeface="Times New Roman" panose="02020603050405020304" pitchFamily="65" charset="-122"/>
                <a:ea typeface="宋体" panose="02010600030101010101" pitchFamily="2" charset="-122"/>
              </a:rPr>
              <a:t>府县短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长,数犯法。敞穷治其事,伟伏罪。未及受刑,敞召还,判三班院,伟即变前狱,至</a:t>
            </a:r>
            <a:r>
              <a:rPr lang="zh-CN" altLang="en-US" sz="1500" kern="0" dirty="0" smtClean="0">
                <a:solidFill>
                  <a:srgbClr val="000000"/>
                </a:solidFill>
                <a:latin typeface="NEU-BZ" pitchFamily="65" charset="-122"/>
                <a:ea typeface="NEU-BZ" pitchFamily="65"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四五,卒之付御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史</a:t>
            </a:r>
            <a:r>
              <a:rPr lang="zh-CN" altLang="en-US" sz="1500" u="sng" kern="0" dirty="0" smtClean="0">
                <a:solidFill>
                  <a:srgbClr val="000000"/>
                </a:solidFill>
                <a:latin typeface="Times New Roman" panose="02020603050405020304" pitchFamily="65" charset="-122"/>
                <a:ea typeface="宋体" panose="02010600030101010101" pitchFamily="2" charset="-122"/>
              </a:rPr>
              <a:t>决</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敞侍英宗讲读,每指事据经,</a:t>
            </a:r>
            <a:r>
              <a:rPr lang="zh-CN" altLang="en-US" sz="1500" kern="0" dirty="0" smtClean="0">
                <a:solidFill>
                  <a:srgbClr val="000000"/>
                </a:solidFill>
                <a:latin typeface="NEU-BZ" pitchFamily="65" charset="-122"/>
                <a:ea typeface="NEU-BZ" pitchFamily="65"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以讽谏。时两宫方有小人间言,谏者或讦而过直。敞进读《史</a:t>
            </a:r>
            <a:endParaRPr lang="zh-CN" altLang="en-US"/>
          </a:p>
        </p:txBody>
      </p:sp>
      <p:pic>
        <p:nvPicPr>
          <p:cNvPr id="3" name="图片 3" descr="textimage3.jpeg"/>
          <p:cNvPicPr>
            <a:picLocks noChangeAspect="1"/>
          </p:cNvPicPr>
          <p:nvPr/>
        </p:nvPicPr>
        <p:blipFill>
          <a:blip r:embed="rId1"/>
          <a:stretch>
            <a:fillRect/>
          </a:stretch>
        </p:blipFill>
        <p:spPr>
          <a:xfrm>
            <a:off x="540000" y="3237151"/>
            <a:ext cx="219075" cy="200025"/>
          </a:xfrm>
          <a:prstGeom prst="rect">
            <a:avLst/>
          </a:prstGeom>
        </p:spPr>
      </p:pic>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记》,至尧授舜以天下,拱而言曰:“舜至侧微也,</a:t>
            </a:r>
            <a:r>
              <a:rPr lang="zh-CN" altLang="en-US" sz="1500" u="sng" kern="0" dirty="0" smtClean="0">
                <a:solidFill>
                  <a:srgbClr val="000000"/>
                </a:solidFill>
                <a:latin typeface="Times New Roman" panose="02020603050405020304" pitchFamily="65" charset="-122"/>
                <a:ea typeface="宋体" panose="02010600030101010101" pitchFamily="2" charset="-122"/>
              </a:rPr>
              <a:t>尧禅之以位天地享之百姓戴之非有他道惟孝友</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之德光于上下耳</a:t>
            </a:r>
            <a:r>
              <a:rPr lang="zh-CN" altLang="en-US" sz="1500" kern="0" dirty="0" smtClean="0">
                <a:solidFill>
                  <a:srgbClr val="000000"/>
                </a:solidFill>
                <a:latin typeface="Times New Roman" panose="02020603050405020304" pitchFamily="65" charset="-122"/>
                <a:ea typeface="宋体" panose="02010600030101010101" pitchFamily="2" charset="-122"/>
              </a:rPr>
              <a:t>。”帝竦体改容,知其以义理讽也。皇太后闻之,亦大喜。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积苦眩瞀,屡予告。疾少间,复求外,以为汝州,旋改集贤院学士、判南京御史台。熙宁元年,卒,年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五十。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(选自《宋史·刘敞传》,有删节)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①潴:蓄积。②傅致:罗织。</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1500" u="sng" kern="0" dirty="0" smtClean="0">
                <a:solidFill>
                  <a:srgbClr val="000000"/>
                </a:solidFill>
                <a:latin typeface="Times New Roman" panose="02020603050405020304" pitchFamily="65" charset="-122"/>
                <a:ea typeface="宋体" panose="02010600030101010101" pitchFamily="2" charset="-122"/>
              </a:rPr>
              <a:t>素</a:t>
            </a:r>
            <a:r>
              <a:rPr lang="zh-CN" altLang="en-US" sz="1500" kern="0" dirty="0" smtClean="0">
                <a:solidFill>
                  <a:srgbClr val="000000"/>
                </a:solidFill>
                <a:latin typeface="Times New Roman" panose="02020603050405020304" pitchFamily="65" charset="-122"/>
                <a:ea typeface="宋体" panose="02010600030101010101" pitchFamily="2" charset="-122"/>
              </a:rPr>
              <a:t>习知山川道径　　　　　素:向来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B.将</a:t>
            </a:r>
            <a:r>
              <a:rPr lang="zh-CN" altLang="en-US" sz="1500" u="sng" kern="0" dirty="0" smtClean="0">
                <a:solidFill>
                  <a:srgbClr val="000000"/>
                </a:solidFill>
                <a:latin typeface="Times New Roman" panose="02020603050405020304" pitchFamily="65" charset="-122"/>
                <a:ea typeface="宋体" panose="02010600030101010101" pitchFamily="2" charset="-122"/>
              </a:rPr>
              <a:t>论</a:t>
            </a:r>
            <a:r>
              <a:rPr lang="zh-CN" altLang="en-US" sz="1500" kern="0" dirty="0" smtClean="0">
                <a:solidFill>
                  <a:srgbClr val="000000"/>
                </a:solidFill>
                <a:latin typeface="Times New Roman" panose="02020603050405020304" pitchFamily="65" charset="-122"/>
                <a:ea typeface="宋体" panose="02010600030101010101" pitchFamily="2" charset="-122"/>
              </a:rPr>
              <a:t>囚　　论:讨论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1500" u="sng" kern="0" dirty="0" smtClean="0">
                <a:solidFill>
                  <a:srgbClr val="000000"/>
                </a:solidFill>
                <a:latin typeface="Times New Roman" panose="02020603050405020304" pitchFamily="65" charset="-122"/>
                <a:ea typeface="宋体" panose="02010600030101010101" pitchFamily="2" charset="-122"/>
              </a:rPr>
              <a:t>持</a:t>
            </a:r>
            <a:r>
              <a:rPr lang="zh-CN" altLang="en-US" sz="1500" kern="0" dirty="0" smtClean="0">
                <a:solidFill>
                  <a:srgbClr val="000000"/>
                </a:solidFill>
                <a:latin typeface="Times New Roman" panose="02020603050405020304" pitchFamily="65" charset="-122"/>
                <a:ea typeface="宋体" panose="02010600030101010101" pitchFamily="2" charset="-122"/>
              </a:rPr>
              <a:t>府县短长　　持:挟制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D.卒之付御史</a:t>
            </a:r>
            <a:r>
              <a:rPr lang="zh-CN" altLang="en-US" sz="1500" u="sng" kern="0" dirty="0" smtClean="0">
                <a:solidFill>
                  <a:srgbClr val="000000"/>
                </a:solidFill>
                <a:latin typeface="Times New Roman" panose="02020603050405020304" pitchFamily="65" charset="-122"/>
                <a:ea typeface="宋体" panose="02010600030101010101" pitchFamily="2" charset="-122"/>
              </a:rPr>
              <a:t>决</a:t>
            </a:r>
            <a:r>
              <a:rPr lang="zh-CN" altLang="en-US" sz="1500" kern="0" dirty="0" smtClean="0">
                <a:solidFill>
                  <a:srgbClr val="000000"/>
                </a:solidFill>
                <a:latin typeface="Times New Roman" panose="02020603050405020304" pitchFamily="65" charset="-122"/>
                <a:ea typeface="宋体" panose="02010600030101010101" pitchFamily="2" charset="-122"/>
              </a:rPr>
              <a:t>　　决:判决</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填入下列句子“</a:t>
            </a:r>
            <a:r>
              <a:rPr lang="zh-CN" altLang="en-US" sz="1500" kern="0" dirty="0" smtClean="0">
                <a:solidFill>
                  <a:srgbClr val="000000"/>
                </a:solidFill>
                <a:latin typeface="NEU-BZ" pitchFamily="65" charset="-122"/>
                <a:ea typeface="NEU-BZ" pitchFamily="65"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”中的词语,最恰当的一项是(3分)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①编排官王尧臣,其内兄也,</a:t>
            </a:r>
            <a:r>
              <a:rPr lang="zh-CN" altLang="en-US" sz="1500" kern="0" dirty="0" smtClean="0">
                <a:solidFill>
                  <a:srgbClr val="000000"/>
                </a:solidFill>
                <a:latin typeface="NEU-BZ" pitchFamily="65" charset="-122"/>
                <a:ea typeface="NEU-BZ" pitchFamily="65"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亲嫌自列,乃以为第二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②伟即变前狱,至</a:t>
            </a:r>
            <a:r>
              <a:rPr lang="zh-CN" altLang="en-US" sz="1500" kern="0" dirty="0" smtClean="0">
                <a:solidFill>
                  <a:srgbClr val="000000"/>
                </a:solidFill>
                <a:latin typeface="NEU-BZ" pitchFamily="65" charset="-122"/>
                <a:ea typeface="NEU-BZ" pitchFamily="65"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四五,卒之付御史决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③敞侍英宗讲读,每指事据经,</a:t>
            </a:r>
            <a:r>
              <a:rPr lang="zh-CN" altLang="en-US" sz="1500" kern="0" dirty="0" smtClean="0">
                <a:solidFill>
                  <a:srgbClr val="000000"/>
                </a:solidFill>
                <a:latin typeface="NEU-BZ" pitchFamily="65" charset="-122"/>
                <a:ea typeface="NEU-BZ" pitchFamily="65"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以讽谏</a:t>
            </a:r>
            <a:endParaRPr lang="zh-CN" altLang="en-US" dirty="0"/>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919939"/>
            <a:ext cx="8150034" cy="5840731"/>
            <a:chOff x="516966" y="1080000"/>
            <a:chExt cx="8150034" cy="584073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A.①且　②则　③所　　B.①以　②于　③因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C.①且　②则　③因　　D.①以　②于　③所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下列文句中,断句正确的一项是(3分)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A.尧禅之/以位天地/享之百姓/戴之非有他道/惟孝友之德/光于上下耳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B.尧禅之/以位天地/享之百姓/戴之非有他道/惟孝友之/德光于上下耳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C.尧禅之以位/天地享之/百姓戴之/非有他道/惟孝友之德/光于上下耳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D.尧禅之以位/天地享之/百姓戴之/非有他道/惟孝友之/德光于上下耳</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下列对原文有关内容的分析和概括,</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A.雷塘曾被官府征作其他用途,刘敞经过努力,将它归还给百姓。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B.刘敞曾经在扬州和永兴军等处任职,为当地做了不少实事。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C.范伟多次犯法,在刘敞的审理下伏罪,但刘敞被召还之后,他马上翻供。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D.当皇帝不听其他大臣进谏时,刘敞犯颜直谏,用一身正气折服了皇帝。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根据具体要求分别完成下列各题。(10分)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(1)将下列句子翻译为现代汉语。(7分)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①甚径且易,不数日可抵中京,何为故道此?(4分)</a:t>
              </a:r>
              <a:endParaRPr lang="zh-CN" altLang="en-US" dirty="0"/>
            </a:p>
          </p:txBody>
        </p:sp>
        <p:sp>
          <p:nvSpPr>
            <p:cNvPr id="3" name="TextBox 2"/>
            <p:cNvSpPr txBox="1"/>
            <p:nvPr/>
          </p:nvSpPr>
          <p:spPr>
            <a:xfrm>
              <a:off x="516966" y="6227208"/>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②甲知能为己直,乃敢告,盖杀人者,富人陈氏也。(3分)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(2)契丹人为什么对刘敞表示叹服?请结合具体事例加以说明。(3分)</a:t>
              </a:r>
              <a:endParaRPr lang="zh-CN" altLang="en-US" dirty="0"/>
            </a:p>
          </p:txBody>
        </p:sp>
      </p:gr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论:判决。</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①选“以”,译为“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因为刘敞是自己的亲戚,怕有自己内定的嫌疑”。②选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“于”,译为“范伟就改变以前的供词,达到了四五次”。③选“因”,译为“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趁机来讽喻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劝谏”。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C　这句话可以翻译成:尧把帝位禅让给他,天地享受他的祭祀,百姓爱戴他,没有别的原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因,只是因为舜的孝顺和爱友的美德照亮了天地间。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D　“犯颜直谏”不正确,原文是“讽谏”“以义理讽也”,也就是用含蓄委婉的话对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君主进行规劝。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(1)①(从松亭到柳河)非常直接而且平坦,没几天就可以到达中京,为什么故意取道这里?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(“径”“何为”各1分;大意2分,主要考查“甚”“易”“道”等)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②王甲知道能够为自己申冤了,才敢上告。大概杀人的人,是富人陈氏吧。(“</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者,</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1分;大意2分,主要考查“直”“乃”“盖”等)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(2)①刘敞对山川地理非常熟悉。刘敞出使契丹,契丹人使者故意绕道走,被刘敞识破。②刘敞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见多识广。契丹人不能辨识顺州山中的野兽,刘敞描摹野兽的声音和形状并引古代典籍说明。</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A.为政有能声/盗悉窜他境/至夜户不闭/尝有使客亡橐中物移书/诘盗/公亮报/吾境不藏盗/殆从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者之廋耳/索之/果然/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B.为政有能声/盗悉窜他境/至夜户不闭/尝有使客亡橐中物/移书诘盗/公亮报/吾境不藏盗/殆从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者之廋耳/索之/果然/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C.为政有能声/盗悉窜/他境至夜户不闭/尝有使客亡橐中物移书/诘盗/公亮报/吾境不藏盗/殆从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者之廋耳/索之/果然/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D.为政有能声/盗悉窜/他境至夜户不闭/尝有使客亡橐中物/移书诘盗/公亮报/吾境不藏盗/殆从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者之廋耳/索之/果然/</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A.首相指宰相中居于首位的人,与当今某些国家内阁或政府首脑的含义并不相同。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B.建储义为确定储君,也即确定皇位的继承人,我国古代通常采用嫡长子继承制。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C.古代朝廷中分职设官,各有专司,所以可用“有司”来指称朝廷中的各级官员。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D.契丹是古国名,后来改国号为辽,先后与五代和北宋并立,与中原常发生争端。</a:t>
            </a:r>
            <a:endParaRPr lang="zh-CN" altLang="en-US" dirty="0"/>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(1)①径:直接。易:平坦。何为:为什么。道:取道。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②直:申冤。乃:才。盖:大概。</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者</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也:表判断。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(2)注意题干要求,要“结合具体事例加以说明”,答案的构成中既要有“事例”,又要有“说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刘敞字原父。考中庆历年间的进士,廷试名列第一。编排官王尧臣,是他的内兄,因为刘敞是自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己的亲戚,怕有自己内定的嫌疑,就把刘敞排为第二名。刘敞担任蔡州通判,当值集贤院,兼任尚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书考功。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刘敞奉命出使契丹,向来熟悉山河道路,契丹人引导他行进,自古北口至柳河,走得回环曲折接近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一千里,契丹人想要夸耀显示他们的道路危险遥远。刘敞质问翻译人员说:“从松亭奔赴柳河,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非常直接而且平坦,不几天就可以到达中京,为什么故意取道这里?”翻译人员面面相觑,吃惊而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且惭愧地说:“确实这样。但是自从两国有了友好关系以来,设置驿站就是这样,我们不敢轻易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变动。”顺州山中有奇异的野兽,像马却吃虎豹,契丹人不能辨识,就问刘敞。刘敞说:“这就是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所说的駮啊。”给他们描摹它的声音和形状,并且朗诵《山海经》《管子》这些书使他们明白,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契丹人更加赞叹佩服。出使回来,请求担任扬州知府。</a:t>
            </a:r>
            <a:endParaRPr lang="zh-CN" altLang="en-US" dirty="0"/>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721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扬州的雷塘就是汉代的雷陂,过去是农田。后来官府拿这块地蓄水却不用其他田地偿还这些土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地的主人,这些土地的主人都失业了。然而堤岸后来也就败坏决口不能水运他物了,州府又把它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作为农田使用。刘敞依据唐代旧的契据,全部拿来归还百姓。发运使争辩这件事,刘敞最终还是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把它还给了百姓。天长县审问认为王甲杀人,已经定案,刘敞发现并且查清王甲的冤情,王甲怕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官,不敢自己申冤。刘敞委托户曹杜诱办理,杜诱不能为王甲平反,却把他的罪名罗织得更加牢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固。将要判决囚徒,刘敞说:“王甲是冤枉的。”刘敞亲自审问此案。王甲知道能够为自己申冤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了,才敢上告。大概杀人的人,是富人陈氏吧。人们相互传颂,认为刘敞是神明。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刘敞因为观点和众人违逆,请求担任永兴军知府,被授予翰林侍读学士。大姓范伟用奸诈的手段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谋取利益,假冒同姓的户籍五十年,挟制府县长官的短处,屡次犯法。刘敞追根究源审理此案,范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伟认罪伏法。还没有来得及接受刑罚,刘敞被圣旨召回,兼任三班院,范伟就翻供,以致到了四五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次之多,最终刘敞把他交付御史判决。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刘敞担任英宗讲读,常常引经据典,趁机来委婉地规劝皇帝。当时两宫之间正有小人离间的语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言,有人进谏攻击刘敞太直。刘敞推荐讲读《史记》,讲到尧把天下交给舜,拱手说道:“舜非常</a:t>
            </a:r>
            <a:br>
              <a:rPr dirty="0"/>
            </a:br>
            <a:endParaRPr lang="zh-CN" altLang="en-US" dirty="0"/>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低贱啊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尧把帝位禅让给他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天地享受他的祭祀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百姓爱戴他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没有别的原因</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只是因为舜的孝顺和</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爱友的美德照亮了天地间。”皇帝肃然起敬面容更改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知道他用道义委婉地规劝自己啊。皇太</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后听说了,也很高兴。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长时间劳苦,头晕目眩,多次准予休假。病情稍微好一点儿,刘敞又要求到外地做官,皇帝任命他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为汝州知州,不久改任集贤院学士、兼任南京御史台。熙宁元年,去世,享年五十岁。</a:t>
            </a:r>
            <a:endParaRPr lang="zh-CN" altLang="en-US" dirty="0"/>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十六、(2014浙江,16—20)阅读下面的文言文,回答问题。(19分)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欧阳行周文集序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[唐]李贻孙</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欧阳君生于闽之里。幼为儿孩时,即不与众童亲狎,行止多自处。年十许岁,里中无爱者。每见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河滨山畔有片景可采,心独娱之,常执卷一编,忘归于其间。逮风月清晖,或暮而尚留,窅</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不能释,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不自知所由,盖其性所</a:t>
            </a:r>
            <a:r>
              <a:rPr lang="zh-CN" altLang="en-US" sz="1500" u="sng" kern="0" dirty="0" smtClean="0">
                <a:solidFill>
                  <a:srgbClr val="000000"/>
                </a:solidFill>
                <a:latin typeface="Times New Roman" panose="02020603050405020304" pitchFamily="65" charset="-122"/>
                <a:ea typeface="宋体" panose="02010600030101010101" pitchFamily="2" charset="-122"/>
              </a:rPr>
              <a:t>多</a:t>
            </a:r>
            <a:r>
              <a:rPr lang="zh-CN" altLang="en-US" sz="1500" kern="0" dirty="0" smtClean="0">
                <a:solidFill>
                  <a:srgbClr val="000000"/>
                </a:solidFill>
                <a:latin typeface="Times New Roman" panose="02020603050405020304" pitchFamily="65" charset="-122"/>
                <a:ea typeface="宋体" panose="02010600030101010101" pitchFamily="2" charset="-122"/>
              </a:rPr>
              <a:t>也。未甚识文字,随人</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问章句,忽有一言契于心,移日自得,长吟高啸,不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知其所止也。父母不识其志,每尝谓里人曰:“此男子未知其指何如,要恐不为汩没</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之饥氓也。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未知为吉凶邪?”乡人有览事多而熟于闻见</a:t>
            </a:r>
            <a:r>
              <a:rPr lang="zh-CN" altLang="en-US" sz="1500" u="sng" kern="0" dirty="0" smtClean="0">
                <a:solidFill>
                  <a:srgbClr val="000000"/>
                </a:solidFill>
                <a:latin typeface="Times New Roman" panose="02020603050405020304" pitchFamily="65" charset="-122"/>
                <a:ea typeface="宋体" panose="02010600030101010101" pitchFamily="2" charset="-122"/>
              </a:rPr>
              <a:t>者</a:t>
            </a:r>
            <a:r>
              <a:rPr lang="zh-CN" altLang="en-US" sz="1500" kern="0" dirty="0" smtClean="0">
                <a:solidFill>
                  <a:srgbClr val="000000"/>
                </a:solidFill>
                <a:latin typeface="Times New Roman" panose="02020603050405020304" pitchFamily="65" charset="-122"/>
                <a:ea typeface="宋体" panose="02010600030101010101" pitchFamily="2" charset="-122"/>
              </a:rPr>
              <a:t>,皆贺之曰:“</a:t>
            </a:r>
            <a:r>
              <a:rPr lang="zh-CN" altLang="en-US" sz="1500" u="sng" kern="0" dirty="0" smtClean="0">
                <a:solidFill>
                  <a:srgbClr val="000000"/>
                </a:solidFill>
                <a:latin typeface="Times New Roman" panose="02020603050405020304" pitchFamily="65" charset="-122"/>
                <a:ea typeface="宋体" panose="02010600030101010101" pitchFamily="2" charset="-122"/>
              </a:rPr>
              <a:t>此若家之宝也,奈何虑之过欤!</a:t>
            </a:r>
            <a:r>
              <a:rPr lang="zh-CN" altLang="en-US" sz="1500" kern="0" dirty="0" smtClean="0">
                <a:solidFill>
                  <a:srgbClr val="000000"/>
                </a:solidFill>
                <a:latin typeface="Times New Roman" panose="02020603050405020304" pitchFamily="65" charset="-122"/>
                <a:ea typeface="宋体" panose="02010600030101010101" pitchFamily="2" charset="-122"/>
              </a:rPr>
              <a:t>”自此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遂日日知书,伏圣人之教,慕恺悌之化,达君臣父子之节,忠孝之际,唯恐不及。操笔属词,其言秀而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多思,率人所未言者,君道之容易,由是</a:t>
            </a:r>
            <a:r>
              <a:rPr lang="zh-CN" altLang="en-US" sz="1500" u="sng" kern="0" dirty="0" smtClean="0">
                <a:solidFill>
                  <a:srgbClr val="000000"/>
                </a:solidFill>
                <a:latin typeface="Times New Roman" panose="02020603050405020304" pitchFamily="65" charset="-122"/>
                <a:ea typeface="宋体" panose="02010600030101010101" pitchFamily="2" charset="-122"/>
              </a:rPr>
              <a:t>振发</a:t>
            </a:r>
            <a:r>
              <a:rPr lang="zh-CN" altLang="en-US" sz="1500" kern="0" dirty="0" smtClean="0">
                <a:solidFill>
                  <a:srgbClr val="000000"/>
                </a:solidFill>
                <a:latin typeface="Times New Roman" panose="02020603050405020304" pitchFamily="65" charset="-122"/>
                <a:ea typeface="宋体" panose="02010600030101010101" pitchFamily="2" charset="-122"/>
              </a:rPr>
              <a:t>于乡里之间。建中、贞元时,文词崛兴,遂大振耀,欧</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br>
              <a:rPr lang="zh-CN" altLang="en-US" sz="1130" kern="0" baseline="5900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闽之乡不知有他人也。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会故相常衮来为福之观察使,有文章高名,又</a:t>
            </a:r>
            <a:r>
              <a:rPr lang="zh-CN" altLang="en-US" sz="1500" u="sng" kern="0" dirty="0" smtClean="0">
                <a:solidFill>
                  <a:srgbClr val="000000"/>
                </a:solidFill>
                <a:latin typeface="Times New Roman" panose="02020603050405020304" pitchFamily="65" charset="-122"/>
                <a:ea typeface="宋体" panose="02010600030101010101" pitchFamily="2" charset="-122"/>
              </a:rPr>
              <a:t>性颇嗜诱进后生,推拔于寒素中,唯恐不及。</a:t>
            </a:r>
            <a:r>
              <a:rPr lang="zh-CN" altLang="en-US" sz="1500" kern="0" dirty="0" smtClean="0">
                <a:solidFill>
                  <a:srgbClr val="000000"/>
                </a:solidFill>
                <a:latin typeface="Times New Roman" panose="02020603050405020304" pitchFamily="65" charset="-122"/>
                <a:ea typeface="宋体" panose="02010600030101010101" pitchFamily="2" charset="-122"/>
              </a:rPr>
              <a:t>至之日,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比君为芝英。每有一作,屡加赏进。游娱燕乡食,必召同席。</a:t>
            </a:r>
            <a:r>
              <a:rPr lang="zh-CN" altLang="en-US" sz="1500" u="sng" kern="0" dirty="0" smtClean="0">
                <a:solidFill>
                  <a:srgbClr val="000000"/>
                </a:solidFill>
                <a:latin typeface="Times New Roman" panose="02020603050405020304" pitchFamily="65" charset="-122"/>
                <a:ea typeface="宋体" panose="02010600030101010101" pitchFamily="2" charset="-122"/>
              </a:rPr>
              <a:t>君加以谦德动不逾节常公之知日又</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加深矣君之声渐腾于江淮且达于京师矣时人谓常公能识真。</a:t>
            </a:r>
            <a:r>
              <a:rPr lang="zh-CN" altLang="en-US" sz="1500" kern="0" dirty="0" smtClean="0">
                <a:solidFill>
                  <a:srgbClr val="000000"/>
                </a:solidFill>
                <a:latin typeface="Times New Roman" panose="02020603050405020304" pitchFamily="65" charset="-122"/>
                <a:ea typeface="宋体" panose="02010600030101010101" pitchFamily="2" charset="-122"/>
              </a:rPr>
              <a:t>寻而陆相贽知贡举,搜罗天下文章,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得士之盛,前无伦比,故君名在榜中。常与君同道而相上下者,有韩侍郎愈、李校书观,洎君并数</a:t>
            </a:r>
            <a:endParaRPr lang="zh-CN" altLang="en-US"/>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百岁杰出,人到于今伏之。君之文新无所袭,才未尝困。精于理,故言多周详;切于情,故叙事重复: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宜其</a:t>
            </a:r>
            <a:r>
              <a:rPr lang="zh-CN" altLang="en-US" sz="1500" u="sng" kern="0" dirty="0" smtClean="0">
                <a:solidFill>
                  <a:srgbClr val="000000"/>
                </a:solidFill>
                <a:latin typeface="Times New Roman" panose="02020603050405020304" pitchFamily="65" charset="-122"/>
                <a:ea typeface="宋体" panose="02010600030101010101" pitchFamily="2" charset="-122"/>
              </a:rPr>
              <a:t>司</a:t>
            </a:r>
            <a:r>
              <a:rPr lang="zh-CN" altLang="en-US" sz="1500" kern="0" dirty="0" smtClean="0">
                <a:solidFill>
                  <a:srgbClr val="000000"/>
                </a:solidFill>
                <a:latin typeface="Times New Roman" panose="02020603050405020304" pitchFamily="65" charset="-122"/>
                <a:ea typeface="宋体" panose="02010600030101010101" pitchFamily="2" charset="-122"/>
              </a:rPr>
              <a:t>当代文柄,以变风雅。一命而卒,天其绝邪!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君</a:t>
            </a:r>
            <a:r>
              <a:rPr lang="zh-CN" altLang="en-US" sz="1500" u="sng" kern="0" dirty="0" smtClean="0">
                <a:solidFill>
                  <a:srgbClr val="000000"/>
                </a:solidFill>
                <a:latin typeface="Times New Roman" panose="02020603050405020304" pitchFamily="65" charset="-122"/>
                <a:ea typeface="宋体" panose="02010600030101010101" pitchFamily="2" charset="-122"/>
              </a:rPr>
              <a:t>于</a:t>
            </a:r>
            <a:r>
              <a:rPr lang="zh-CN" altLang="en-US" sz="1500" kern="0" dirty="0" smtClean="0">
                <a:solidFill>
                  <a:srgbClr val="000000"/>
                </a:solidFill>
                <a:latin typeface="Times New Roman" panose="02020603050405020304" pitchFamily="65" charset="-122"/>
                <a:ea typeface="宋体" panose="02010600030101010101" pitchFamily="2" charset="-122"/>
              </a:rPr>
              <a:t>贻孙言旧故之分,于外氏为一家。故其属文之内名为予伯舅所著者,有《南阳孝子传》,有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《韩城县尉厅壁记》,有《与郑居方书》,皆可</a:t>
            </a:r>
            <a:r>
              <a:rPr lang="zh-CN" altLang="en-US" sz="1500" u="sng" kern="0" dirty="0" smtClean="0">
                <a:solidFill>
                  <a:srgbClr val="000000"/>
                </a:solidFill>
                <a:latin typeface="Times New Roman" panose="02020603050405020304" pitchFamily="65" charset="-122"/>
                <a:ea typeface="宋体" panose="02010600030101010101" pitchFamily="2" charset="-122"/>
              </a:rPr>
              <a:t>征</a:t>
            </a:r>
            <a:r>
              <a:rPr lang="zh-CN" altLang="en-US" sz="1500" kern="0" dirty="0" smtClean="0">
                <a:solidFill>
                  <a:srgbClr val="000000"/>
                </a:solidFill>
                <a:latin typeface="Times New Roman" panose="02020603050405020304" pitchFamily="65" charset="-122"/>
                <a:ea typeface="宋体" panose="02010600030101010101" pitchFamily="2" charset="-122"/>
              </a:rPr>
              <a:t>于集。故予冲幼之岁,即拜君于外家之门。大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和中,予为福建团练副使日,其子价自南安抵福州,进君之旧文共十编,首尾凡若干首,泣拜请序。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予诺其命矣,而词竟未就。价微有文,又早死。大中六年,予又为观察使,令访其裔,因获其孙曰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澥。不可使欧阳氏之文遂绝其所传也,为题其序,亦</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卒后嗣之愿云。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①窅(yǎo):怅惘。②汩没:沦落。③欧:通“瓯”。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对下列句子中加点词语的解释,不正确的一项是(3分)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A.盖其性所</a:t>
            </a:r>
            <a:r>
              <a:rPr lang="zh-CN" altLang="en-US" sz="1500" u="sng" kern="0" dirty="0" smtClean="0">
                <a:solidFill>
                  <a:srgbClr val="000000"/>
                </a:solidFill>
                <a:latin typeface="Times New Roman" panose="02020603050405020304" pitchFamily="65" charset="-122"/>
                <a:ea typeface="宋体" panose="02010600030101010101" pitchFamily="2" charset="-122"/>
              </a:rPr>
              <a:t>多</a:t>
            </a:r>
            <a:r>
              <a:rPr lang="zh-CN" altLang="en-US" sz="1500" kern="0" dirty="0" smtClean="0">
                <a:solidFill>
                  <a:srgbClr val="000000"/>
                </a:solidFill>
                <a:latin typeface="Times New Roman" panose="02020603050405020304" pitchFamily="65" charset="-122"/>
                <a:ea typeface="宋体" panose="02010600030101010101" pitchFamily="2" charset="-122"/>
              </a:rPr>
              <a:t>也　　　　　　　　　　多:超过。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B.由是</a:t>
            </a:r>
            <a:r>
              <a:rPr lang="zh-CN" altLang="en-US" sz="1500" u="sng" kern="0" dirty="0" smtClean="0">
                <a:solidFill>
                  <a:srgbClr val="000000"/>
                </a:solidFill>
                <a:latin typeface="Times New Roman" panose="02020603050405020304" pitchFamily="65" charset="-122"/>
                <a:ea typeface="宋体" panose="02010600030101010101" pitchFamily="2" charset="-122"/>
              </a:rPr>
              <a:t>振发</a:t>
            </a:r>
            <a:r>
              <a:rPr lang="zh-CN" altLang="en-US" sz="1500" kern="0" dirty="0" smtClean="0">
                <a:solidFill>
                  <a:srgbClr val="000000"/>
                </a:solidFill>
                <a:latin typeface="Times New Roman" panose="02020603050405020304" pitchFamily="65" charset="-122"/>
                <a:ea typeface="宋体" panose="02010600030101010101" pitchFamily="2" charset="-122"/>
              </a:rPr>
              <a:t>于乡里之间　　振发:显扬。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C.宜其</a:t>
            </a:r>
            <a:r>
              <a:rPr lang="zh-CN" altLang="en-US" sz="1500" u="sng" kern="0" dirty="0" smtClean="0">
                <a:solidFill>
                  <a:srgbClr val="000000"/>
                </a:solidFill>
                <a:latin typeface="Times New Roman" panose="02020603050405020304" pitchFamily="65" charset="-122"/>
                <a:ea typeface="宋体" panose="02010600030101010101" pitchFamily="2" charset="-122"/>
              </a:rPr>
              <a:t>司</a:t>
            </a:r>
            <a:r>
              <a:rPr lang="zh-CN" altLang="en-US" sz="1500" kern="0" dirty="0" smtClean="0">
                <a:solidFill>
                  <a:srgbClr val="000000"/>
                </a:solidFill>
                <a:latin typeface="Times New Roman" panose="02020603050405020304" pitchFamily="65" charset="-122"/>
                <a:ea typeface="宋体" panose="02010600030101010101" pitchFamily="2" charset="-122"/>
              </a:rPr>
              <a:t>当代文柄　　司:职掌。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D.皆可</a:t>
            </a:r>
            <a:r>
              <a:rPr lang="zh-CN" altLang="en-US" sz="1500" u="sng" kern="0" dirty="0" smtClean="0">
                <a:solidFill>
                  <a:srgbClr val="000000"/>
                </a:solidFill>
                <a:latin typeface="Times New Roman" panose="02020603050405020304" pitchFamily="65" charset="-122"/>
                <a:ea typeface="宋体" panose="02010600030101010101" pitchFamily="2" charset="-122"/>
              </a:rPr>
              <a:t>征</a:t>
            </a:r>
            <a:r>
              <a:rPr lang="zh-CN" altLang="en-US" sz="1500" kern="0" dirty="0" smtClean="0">
                <a:solidFill>
                  <a:srgbClr val="000000"/>
                </a:solidFill>
                <a:latin typeface="Times New Roman" panose="02020603050405020304" pitchFamily="65" charset="-122"/>
                <a:ea typeface="宋体" panose="02010600030101010101" pitchFamily="2" charset="-122"/>
              </a:rPr>
              <a:t>于集　　征:验证。</a:t>
            </a:r>
            <a:endParaRPr lang="zh-CN" altLang="en-US" dirty="0"/>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40000" y="1134253"/>
            <a:ext cx="8127000" cy="5367804"/>
            <a:chOff x="540000" y="1267175"/>
            <a:chExt cx="8127000" cy="5367804"/>
          </a:xfrm>
        </p:grpSpPr>
        <p:sp>
          <p:nvSpPr>
            <p:cNvPr id="2" name="TextBox 2"/>
            <p:cNvSpPr txBox="1"/>
            <p:nvPr/>
          </p:nvSpPr>
          <p:spPr>
            <a:xfrm>
              <a:off x="540000" y="1688817"/>
              <a:ext cx="8127000" cy="4946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138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2285" kern="0" spc="147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107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2285" kern="0" spc="106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下列对原文的赏析,不正确的一项是(3分)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A.本文叙述欧阳行周的成长历程,评定其文章特点,最后交代为文集作序的缘由,有借作序为其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立传之意,读此可知欧阳行周为人为文之一斑。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B.欧阳行周年少时酷爱山水与读书,尽管乡人都不喜欢他,父母也为他的将来忧心忡忡,但他天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资聪颖,文笔超群,终于成为福建最著名的文士。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C.欧阳行周写文章语词清秀,思维敏捷,能言人所未言,说理精辟,立论周密详尽,擅长抒情,叙事委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婉曲折,是韩愈、李观等人的同道。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D.作者痛惜欧阳行周英年早逝,未能充分施展才干,又叹其身后萧条寥落,将敬仰、追念故人的</a:t>
              </a:r>
              <a:endParaRPr lang="zh-CN" altLang="en-US" dirty="0"/>
            </a:p>
          </p:txBody>
        </p:sp>
        <p:graphicFrame>
          <p:nvGraphicFramePr>
            <p:cNvPr id="4" name="对象 3"/>
            <p:cNvGraphicFramePr>
              <a:graphicFrameLocks noChangeAspect="1"/>
            </p:cNvGraphicFramePr>
            <p:nvPr/>
          </p:nvGraphicFramePr>
          <p:xfrm>
            <a:off x="725489" y="1770622"/>
            <a:ext cx="2047875" cy="514350"/>
          </p:xfrm>
          <a:graphic>
            <a:graphicData uri="http://schemas.openxmlformats.org/presentationml/2006/ole">
              <mc:AlternateContent xmlns:mc="http://schemas.openxmlformats.org/markup-compatibility/2006">
                <mc:Choice xmlns:v="urn:schemas-microsoft-com:vml" Requires="v">
                  <p:oleObj spid="_x0000_s10241" name="Equation" r:id="rId1" imgW="54254400" imgH="13716000" progId="Equation.DSMT4">
                    <p:embed/>
                  </p:oleObj>
                </mc:Choice>
                <mc:Fallback>
                  <p:oleObj name="Equation" r:id="rId1" imgW="54254400" imgH="13716000" progId="Equation.DSMT4">
                    <p:embed/>
                    <p:pic>
                      <p:nvPicPr>
                        <p:cNvPr id="0" name="图片 10240"/>
                        <p:cNvPicPr>
                          <a:picLocks noChangeAspect="1"/>
                        </p:cNvPicPr>
                        <p:nvPr/>
                      </p:nvPicPr>
                      <p:blipFill>
                        <a:blip r:embed="rId2"/>
                        <a:stretch>
                          <a:fillRect/>
                        </a:stretch>
                      </p:blipFill>
                      <p:spPr>
                        <a:xfrm>
                          <a:off x="725489" y="1770622"/>
                          <a:ext cx="2047875" cy="5143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14962" y="2320016"/>
            <a:ext cx="2162175" cy="514350"/>
          </p:xfrm>
          <a:graphic>
            <a:graphicData uri="http://schemas.openxmlformats.org/presentationml/2006/ole">
              <mc:AlternateContent xmlns:mc="http://schemas.openxmlformats.org/markup-compatibility/2006">
                <mc:Choice xmlns:v="urn:schemas-microsoft-com:vml" Requires="v">
                  <p:oleObj spid="_x0000_s10243" name="Equation" r:id="rId3" imgW="57302400" imgH="13716000" progId="Equation.DSMT4">
                    <p:embed/>
                  </p:oleObj>
                </mc:Choice>
                <mc:Fallback>
                  <p:oleObj name="Equation" r:id="rId3" imgW="57302400" imgH="13716000" progId="Equation.DSMT4">
                    <p:embed/>
                    <p:pic>
                      <p:nvPicPr>
                        <p:cNvPr id="0" name="图片 10242"/>
                        <p:cNvPicPr>
                          <a:picLocks noChangeAspect="1"/>
                        </p:cNvPicPr>
                        <p:nvPr/>
                      </p:nvPicPr>
                      <p:blipFill>
                        <a:blip r:embed="rId4"/>
                        <a:stretch>
                          <a:fillRect/>
                        </a:stretch>
                      </p:blipFill>
                      <p:spPr>
                        <a:xfrm>
                          <a:off x="714962" y="2320016"/>
                          <a:ext cx="2162175" cy="5143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4962" y="2869411"/>
            <a:ext cx="1657349" cy="514350"/>
          </p:xfrm>
          <a:graphic>
            <a:graphicData uri="http://schemas.openxmlformats.org/presentationml/2006/ole">
              <mc:AlternateContent xmlns:mc="http://schemas.openxmlformats.org/markup-compatibility/2006">
                <mc:Choice xmlns:v="urn:schemas-microsoft-com:vml" Requires="v">
                  <p:oleObj spid="_x0000_s10244" name="Equation" r:id="rId5" imgW="43891200" imgH="13716000" progId="Equation.DSMT4">
                    <p:embed/>
                  </p:oleObj>
                </mc:Choice>
                <mc:Fallback>
                  <p:oleObj name="Equation" r:id="rId5" imgW="43891200" imgH="13716000" progId="Equation.DSMT4">
                    <p:embed/>
                    <p:pic>
                      <p:nvPicPr>
                        <p:cNvPr id="0" name="图片 10243"/>
                        <p:cNvPicPr>
                          <a:picLocks noChangeAspect="1"/>
                        </p:cNvPicPr>
                        <p:nvPr/>
                      </p:nvPicPr>
                      <p:blipFill>
                        <a:blip r:embed="rId6"/>
                        <a:stretch>
                          <a:fillRect/>
                        </a:stretch>
                      </p:blipFill>
                      <p:spPr>
                        <a:xfrm>
                          <a:off x="714962" y="2869411"/>
                          <a:ext cx="1657349" cy="5143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725489" y="3418805"/>
            <a:ext cx="1647825" cy="514349"/>
          </p:xfrm>
          <a:graphic>
            <a:graphicData uri="http://schemas.openxmlformats.org/presentationml/2006/ole">
              <mc:AlternateContent xmlns:mc="http://schemas.openxmlformats.org/markup-compatibility/2006">
                <mc:Choice xmlns:v="urn:schemas-microsoft-com:vml" Requires="v">
                  <p:oleObj spid="_x0000_s10245" name="Equation" r:id="rId7" imgW="43586400" imgH="13716000" progId="Equation.DSMT4">
                    <p:embed/>
                  </p:oleObj>
                </mc:Choice>
                <mc:Fallback>
                  <p:oleObj name="Equation" r:id="rId7" imgW="43586400" imgH="13716000" progId="Equation.DSMT4">
                    <p:embed/>
                    <p:pic>
                      <p:nvPicPr>
                        <p:cNvPr id="0" name="图片 10244"/>
                        <p:cNvPicPr>
                          <a:picLocks noChangeAspect="1"/>
                        </p:cNvPicPr>
                        <p:nvPr/>
                      </p:nvPicPr>
                      <p:blipFill>
                        <a:blip r:embed="rId8"/>
                        <a:stretch>
                          <a:fillRect/>
                        </a:stretch>
                      </p:blipFill>
                      <p:spPr>
                        <a:xfrm>
                          <a:off x="725489" y="3418805"/>
                          <a:ext cx="1647825" cy="514349"/>
                        </a:xfrm>
                        <a:prstGeom prst="rect">
                          <a:avLst/>
                        </a:prstGeom>
                        <a:noFill/>
                        <a:ln w="9525">
                          <a:noFill/>
                        </a:ln>
                      </p:spPr>
                    </p:pic>
                  </p:oleObj>
                </mc:Fallback>
              </mc:AlternateContent>
            </a:graphicData>
          </a:graphic>
        </p:graphicFrame>
        <p:sp>
          <p:nvSpPr>
            <p:cNvPr id="8" name="矩形 7"/>
            <p:cNvSpPr/>
            <p:nvPr/>
          </p:nvSpPr>
          <p:spPr>
            <a:xfrm>
              <a:off x="571472" y="1267175"/>
              <a:ext cx="6500842" cy="438582"/>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下列各组句子中,加点词的意义和用法相同的一组是(3分)</a:t>
              </a:r>
              <a:r>
                <a:rPr lang="zh-CN" altLang="en-US" sz="1500"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p:txBody>
        </p:sp>
      </p:gr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深情寓于叙事、议论之中,颇能感人。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用“/”给文中画波浪线的部分断句。(3分)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君加以谦德动不逾节常公之知日又加深矣君之声渐腾于江淮且达于京师矣时人谓常公能识真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把文中画线的句子译成现代汉语。(7分)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(1)此若家之宝也,奈何虑之过欤!(3分)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(2)性颇嗜诱进后生,推拔于寒素中,唯恐不及。(4分)</a:t>
            </a:r>
            <a:endParaRPr lang="zh-CN" altLang="en-US" dirty="0"/>
          </a:p>
        </p:txBody>
      </p:sp>
      <p:sp>
        <p:nvSpPr>
          <p:cNvPr id="3" name="矩形 2"/>
          <p:cNvSpPr/>
          <p:nvPr/>
        </p:nvSpPr>
        <p:spPr>
          <a:xfrm>
            <a:off x="500034" y="3151598"/>
            <a:ext cx="8001056" cy="3554819"/>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十六、</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　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重视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推崇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喜欢。</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连词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表顺承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连词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表转折。</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代词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助词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无义。</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介词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对</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于。</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连词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表目的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介词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凭。</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“尽管乡人都不喜欢他”不正确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原文第一段第三句“里中无害者”意为“乡里</a:t>
            </a:r>
            <a:br>
              <a:rPr lang="zh-CN" altLang="en-US" sz="1500" dirty="0" smtClean="0"/>
            </a:b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已经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没有他喜欢的东西了”。</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君加以谦德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动不逾节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常公之知∥日又加深矣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君之声∥渐腾于江淮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且达于京师矣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时</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人谓常公能识真</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结合上下文整体理解这几句话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君”是对“欧阳行周”的尊称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常公”指上文的“常</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衮”。注意常见的标志性词语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如“矣”常用于句末</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且”常用于开头。</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2782"/>
          </a:xfrm>
          <a:prstGeom prst="rect">
            <a:avLst/>
          </a:prstGeom>
          <a:noFill/>
        </p:spPr>
        <p:txBody>
          <a:bodyPr wrap="square" lIns="0" tIns="0" rIns="0" bIns="0" rtlCol="0">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5.</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这是你们家的宝贝啊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为什么要如此担心呢</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生性很喜欢引导后辈进取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在家境贫寒、门第低微的人中推举选拔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人才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生怕做不到。</a:t>
            </a:r>
            <a:endParaRPr lang="zh-CN" altLang="en-US" sz="15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(1)若:你们。奈何:为什么。欤:句末语气词,表疑问。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(2)性:生性。诱进:引导人进取。推拔:推举选拔。于寒素中:介宾结构后置句,翻译时应调整到动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词前。</a:t>
            </a:r>
            <a:endParaRPr lang="zh-CN" altLang="en-US" dirty="0"/>
          </a:p>
        </p:txBody>
      </p:sp>
      <p:sp>
        <p:nvSpPr>
          <p:cNvPr id="3" name="矩形 2"/>
          <p:cNvSpPr/>
          <p:nvPr/>
        </p:nvSpPr>
        <p:spPr>
          <a:xfrm>
            <a:off x="428596" y="2755794"/>
            <a:ext cx="7929618" cy="3901068"/>
          </a:xfrm>
          <a:prstGeom prst="rect">
            <a:avLst/>
          </a:prstGeom>
        </p:spPr>
        <p:txBody>
          <a:bodyPr wrap="square">
            <a:spAutoFit/>
          </a:bodyPr>
          <a:lstStyle/>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欧阳先生出生于闽地的乡间。还很小的时候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先生就不和别的小孩亲近游玩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行为举止大多独</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处。十岁左右时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乡里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已经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没有他喜欢的东西了。每每看见河边山旁有一小片值得欣赏的美</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内心独自喜欢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常手拿一卷书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在其中流连忘返。到了风清月明之时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有时天黑了还在那里逗</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怅惘不能释怀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先生不知道自己为何如此</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大概是其生性喜欢吧。还没怎么识字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跟随别人而</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向人请教文句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忽然有一句话在内心与自己契合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于是长时间自得不已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高声吟诵啸叫</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不知如何</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停止。父母不了解他的志向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常常对乡人说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这个男孩子不知道他想要干什么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将来恐怕不会</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沦落为挨饿之人吧。不知道这是吉是凶呢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乡邻中有阅历丰富而见闻广博的人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都来祝贺说</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“这是你们家的宝贝啊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为什么要如此担心呢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从此就天天读书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信服圣人的教导</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敬仰和乐平</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易的教化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通晓君臣父子的节操、忠孝之道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在忠孝之间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唯恐自己做不到。拿起笔来写文章</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其</a:t>
            </a:r>
            <a:br>
              <a:rPr lang="zh-CN" altLang="en-US" sz="1500" dirty="0" smtClean="0"/>
            </a:br>
            <a:endParaRPr lang="zh-CN" altLang="en-US" sz="1500" dirty="0"/>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49721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文章言辞秀美而多具才思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大多是别人没有说过的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先生却很轻易地表达出来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他的名声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从此在</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乡里之间传扬。建中、贞元年间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先生的文章兴起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于是大放异彩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福建乡里之人就不知道有别</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的文士了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先生成为福建最著名的文士</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恰逢原来的宰相常衮来担任福州观察使,他有写文章的大名,又生性很喜欢引导后辈进取,在家</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境贫寒、门第低微的人中推举选拔(人才),生怕做不到。到任那天,将先生比喻为芝英。先生每有一篇新作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常公就多次欣赏推荐。游乐宴饮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一定招来先生同席。加之先生有谦逊的美德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行</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动举止从不逾礼</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常公对先生的了解日渐加深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先生的美名渐渐传布到江淮一带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进而传到京</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城。当时的人认为常公能识别真正的人才。不久陆相贽主持贡举</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搜罗天下的好文章</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录取的士</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人之多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之前从来没有比得上的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因此先生名列榜中。经常和先生同道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而水平相当的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有侍</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郎韩愈、校书郎李观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等到先生与数百年间的杰出人才齐名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人们直到今天仍佩服他。先生的文</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章有新意而没有蹈袭前人的地方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才思不曾困顿。精于说理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所以大多说得周到详尽</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深于抒情</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所以叙事反复申述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先生应当执掌当代文坛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来改变文风。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一命呜呼</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难道上天要灭绝他</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吗</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先生对于和我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李贻孙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的老交情来说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从外祖父家来说是一家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远亲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。所以他写的文章中称为</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“我的伯舅所写的”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南阳孝子传</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韩城县尉厅壁记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与郑居方书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都可以在</a:t>
            </a:r>
            <a:br>
              <a:rPr lang="zh-CN" altLang="en-US" sz="1500" dirty="0" smtClean="0"/>
            </a:br>
            <a:endParaRPr lang="zh-CN" altLang="en-US" sz="1500" dirty="0"/>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98010"/>
          </a:xfrm>
          <a:prstGeom prst="rect">
            <a:avLst/>
          </a:prstGeom>
          <a:noFill/>
        </p:spPr>
        <p:txBody>
          <a:bodyPr wrap="square" lIns="0" tIns="0" rIns="0" bIns="0" rtlCol="0">
            <a:spAutoFit/>
          </a:bodyPr>
          <a:lstStyle/>
          <a:p>
            <a:pPr lvl="0"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他的文集中得到验证。所以我小的时候,就在外家门内拜见先生。大和年间,我担任福建团练副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使的时候,先生的儿子欧阳价从南安到达福州,进献给我先生的旧文共十编,从头到尾共有诗若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干首,哭泣跪拜请求我写序。我答应了他的要求,可是最终也没有写成。欧阳价也有一些文章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(留下来),(可惜)他又早早去世。大中六年,我又担任观察使,让人寻访欧阳先生的后裔,于是找到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了他的孙子叫澥。不能让欧阳氏的文章失传了,我写了这篇序,也是用来实现他的后人的愿望吧。</a:t>
            </a:r>
            <a:endParaRPr lang="zh-CN" altLang="en-US" dirty="0" smtClean="0">
              <a:solidFill>
                <a:srgbClr val="000000"/>
              </a:solidFill>
            </a:endParaRPr>
          </a:p>
          <a:p>
            <a:pPr eaLnBrk="0" latinLnBrk="1" hangingPunct="0">
              <a:lnSpc>
                <a:spcPct val="150000"/>
              </a:lnSpc>
            </a:pP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21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A.曾公亮初入仕途,为民兴利除弊。他进士及第后任职会稽县,当时湖水常常外溢,民田受害,他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兴修水利工程,将水引入曹娥江,民众因此得益。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B.曾公亮久经历练,通晓典章制度。他熟知朝廷政务,首相韩琦每每向他咨询;密州有人偷盗民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田产银,他认为判处死刑过重,据理力争,最终改判。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C.曾公亮防患未然,止息边地事端。契丹违约在界河捕鱼运盐,他认为萌芽不禁终将酿成大祸,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派使者偕同雄州赵滋前往调解,边地双方得以相安无事。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D.曾公亮老谋深算,暗中为子孙计。他为人深沉,思虑周密,曾举荐王安石,安石受到宠信,他考虑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子孙前程,不露痕迹地处处随顺安石,终于得到回报。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(1)锡宴不赴,是不虔君命也。人主有疾,而必使亲临,处之安乎?(5分)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(2)苏轼尝从容责公亮不能救正,世讥其持禄固宠云。(5分)</a:t>
            </a:r>
            <a:endParaRPr lang="zh-CN" altLang="en-US" dirty="0"/>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十七、(2014天津,9—13)阅读下面的文言文,回答问题。(20分)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文学徐君家传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[清]魏禧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徐君讳谦尊,字玄初,吴县附学生</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。君天资英敏,读书观大略,慕古侠烈之士,好施与,矜然诺。里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有争,必造门征曲直,君一言折之。家既落,君委曲以奉甘旨,故乡望公</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得与二三故旧歌啸山水间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二十余年。一切徭役皆身经理之,不以</a:t>
            </a:r>
            <a:r>
              <a:rPr lang="zh-CN" altLang="en-US" sz="1500" u="sng" kern="0" dirty="0" smtClean="0">
                <a:solidFill>
                  <a:srgbClr val="000000"/>
                </a:solidFill>
                <a:latin typeface="Times New Roman" panose="02020603050405020304" pitchFamily="65" charset="-122"/>
                <a:ea typeface="宋体" panose="02010600030101010101" pitchFamily="2" charset="-122"/>
              </a:rPr>
              <a:t>科</a:t>
            </a:r>
            <a:r>
              <a:rPr lang="zh-CN" altLang="en-US" sz="1500" kern="0" dirty="0" smtClean="0">
                <a:solidFill>
                  <a:srgbClr val="000000"/>
                </a:solidFill>
                <a:latin typeface="Times New Roman" panose="02020603050405020304" pitchFamily="65" charset="-122"/>
                <a:ea typeface="宋体" panose="02010600030101010101" pitchFamily="2" charset="-122"/>
              </a:rPr>
              <a:t>兄弟。君之伯性刚卞,君事之弥谨。季读书,君不</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故竭力佽助。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明末赋役重,首事者往往破家,</a:t>
            </a:r>
            <a:r>
              <a:rPr lang="zh-CN" altLang="en-US" sz="1500" u="sng" kern="0" dirty="0" smtClean="0">
                <a:solidFill>
                  <a:srgbClr val="000000"/>
                </a:solidFill>
                <a:latin typeface="Times New Roman" panose="02020603050405020304" pitchFamily="65" charset="-122"/>
                <a:ea typeface="宋体" panose="02010600030101010101" pitchFamily="2" charset="-122"/>
              </a:rPr>
              <a:t>君条利弊上巡抚张公,公览而击节曰:“此真读书人。”</a:t>
            </a:r>
            <a:r>
              <a:rPr lang="zh-CN" altLang="en-US" sz="1500" kern="0" dirty="0" smtClean="0">
                <a:solidFill>
                  <a:srgbClr val="000000"/>
                </a:solidFill>
                <a:latin typeface="Times New Roman" panose="02020603050405020304" pitchFamily="65" charset="-122"/>
                <a:ea typeface="宋体" panose="02010600030101010101" pitchFamily="2" charset="-122"/>
              </a:rPr>
              <a:t>于是广义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田以资通区,置役田给诸甲,至今犹食其利焉。崇祯末,旱蝗相仍,民殣</a:t>
            </a:r>
            <a:r>
              <a:rPr lang="zh-CN" altLang="en-US" sz="1500" u="sng" kern="0" dirty="0" smtClean="0">
                <a:solidFill>
                  <a:srgbClr val="000000"/>
                </a:solidFill>
                <a:latin typeface="Times New Roman" panose="02020603050405020304" pitchFamily="65" charset="-122"/>
                <a:ea typeface="宋体" panose="02010600030101010101" pitchFamily="2" charset="-122"/>
              </a:rPr>
              <a:t>于</a:t>
            </a:r>
            <a:r>
              <a:rPr lang="zh-CN" altLang="en-US" sz="1500" kern="0" dirty="0" smtClean="0">
                <a:solidFill>
                  <a:srgbClr val="000000"/>
                </a:solidFill>
                <a:latin typeface="Times New Roman" panose="02020603050405020304" pitchFamily="65" charset="-122"/>
                <a:ea typeface="宋体" panose="02010600030101010101" pitchFamily="2" charset="-122"/>
              </a:rPr>
              <a:t>道路,君岁减廪食以资乡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里,又劝助有力之家,</a:t>
            </a:r>
            <a:r>
              <a:rPr lang="zh-CN" altLang="en-US" sz="1500" u="sng" kern="0" dirty="0" smtClean="0">
                <a:solidFill>
                  <a:srgbClr val="000000"/>
                </a:solidFill>
                <a:latin typeface="Times New Roman" panose="02020603050405020304" pitchFamily="65" charset="-122"/>
                <a:ea typeface="宋体" panose="02010600030101010101" pitchFamily="2" charset="-122"/>
              </a:rPr>
              <a:t>全</a:t>
            </a:r>
            <a:r>
              <a:rPr lang="zh-CN" altLang="en-US" sz="1500" kern="0" dirty="0" smtClean="0">
                <a:solidFill>
                  <a:srgbClr val="000000"/>
                </a:solidFill>
                <a:latin typeface="Times New Roman" panose="02020603050405020304" pitchFamily="65" charset="-122"/>
                <a:ea typeface="宋体" panose="02010600030101010101" pitchFamily="2" charset="-122"/>
              </a:rPr>
              <a:t>活甚众。妻兄弟有老而独者养之二十年,没葬而岁祀之。君友黄某父子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死非所,遗二寡妇一女,君悉心护之,以其女</a:t>
            </a:r>
            <a:r>
              <a:rPr lang="zh-CN" altLang="en-US" sz="1500" u="sng" kern="0" dirty="0" smtClean="0">
                <a:solidFill>
                  <a:srgbClr val="000000"/>
                </a:solidFill>
                <a:latin typeface="Times New Roman" panose="02020603050405020304" pitchFamily="65" charset="-122"/>
                <a:ea typeface="宋体" panose="02010600030101010101" pitchFamily="2" charset="-122"/>
              </a:rPr>
              <a:t>字</a:t>
            </a:r>
            <a:r>
              <a:rPr lang="zh-CN" altLang="en-US" sz="1500" kern="0" dirty="0" smtClean="0">
                <a:solidFill>
                  <a:srgbClr val="000000"/>
                </a:solidFill>
                <a:latin typeface="Times New Roman" panose="02020603050405020304" pitchFamily="65" charset="-122"/>
                <a:ea typeface="宋体" panose="02010600030101010101" pitchFamily="2" charset="-122"/>
              </a:rPr>
              <a:t>君从子,故黄氏终身不知有孤寡之苦。黄之姻某喜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豪举,忽罹大祸,君营救之为破家。其教子以亲贤友善为第一务。鼎革</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初,州郡望人义士多辟地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邓尉山、太湖中,君为谋舍馆资饮饩不倦,不复以利害嫌疑介意。而乙酉丙戌间,群盗大起。君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以身保障一方,每闻盗则挺身出,</a:t>
            </a:r>
            <a:r>
              <a:rPr lang="zh-CN" altLang="en-US" sz="1500" u="sng" kern="0" dirty="0" smtClean="0">
                <a:solidFill>
                  <a:srgbClr val="000000"/>
                </a:solidFill>
                <a:latin typeface="Times New Roman" panose="02020603050405020304" pitchFamily="65" charset="-122"/>
                <a:ea typeface="宋体" panose="02010600030101010101" pitchFamily="2" charset="-122"/>
              </a:rPr>
              <a:t>纠</a:t>
            </a:r>
            <a:r>
              <a:rPr lang="zh-CN" altLang="en-US" sz="1500" kern="0" dirty="0" smtClean="0">
                <a:solidFill>
                  <a:srgbClr val="000000"/>
                </a:solidFill>
                <a:latin typeface="Times New Roman" panose="02020603050405020304" pitchFamily="65" charset="-122"/>
                <a:ea typeface="宋体" panose="02010600030101010101" pitchFamily="2" charset="-122"/>
              </a:rPr>
              <a:t>里中壮士为守御。贼大恨,卒杀公。</a:t>
            </a:r>
            <a:r>
              <a:rPr lang="zh-CN" altLang="en-US" sz="1500" u="sng" kern="0" dirty="0" smtClean="0">
                <a:solidFill>
                  <a:srgbClr val="000000"/>
                </a:solidFill>
                <a:latin typeface="Times New Roman" panose="02020603050405020304" pitchFamily="65" charset="-122"/>
                <a:ea typeface="宋体" panose="02010600030101010101" pitchFamily="2" charset="-122"/>
              </a:rPr>
              <a:t>乡里人皆欷歔流涕曰:</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“斯人死,我辈无所恃矣。”</a:t>
            </a:r>
            <a:endParaRPr lang="zh-CN" altLang="en-US"/>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或曰:君古游侠之流也。魏禧曰:游侠士以好义乱国,君以好义庇民,此其不同也。世之盛也,上洁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己砺治以利其下,下尽职以供其上,上下相安,</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盗贼不作。其衰也,大吏贪纵武威以督其下,小吏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朘削百姓,自奉以奉上,细民无所依倚。当是时,千家之乡,百室之聚,苟有巨室魁士,好义轻财利,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能缓急一方者,则穷民饥寒有所资,大兵大寇有所恃,不肯失身遽为盗贼。又或畏威怀德,不敢为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非,不忍负其人。</a:t>
            </a:r>
            <a:r>
              <a:rPr lang="zh-CN" altLang="en-US" sz="1500" u="sng" kern="0" dirty="0" smtClean="0">
                <a:solidFill>
                  <a:srgbClr val="000000"/>
                </a:solidFill>
                <a:latin typeface="Times New Roman" panose="02020603050405020304" pitchFamily="65" charset="-122"/>
                <a:ea typeface="宋体" panose="02010600030101010101" pitchFamily="2" charset="-122"/>
              </a:rPr>
              <a:t>故乡邑有好义士,足以补朝廷之治,救宰相有司之失,而有功于生民。</a:t>
            </a:r>
            <a:r>
              <a:rPr lang="zh-CN" altLang="en-US" sz="1500" kern="0" dirty="0" smtClean="0">
                <a:solidFill>
                  <a:srgbClr val="000000"/>
                </a:solidFill>
                <a:latin typeface="Times New Roman" panose="02020603050405020304" pitchFamily="65" charset="-122"/>
                <a:ea typeface="宋体" panose="02010600030101010101" pitchFamily="2" charset="-122"/>
              </a:rPr>
              <a:t>若徐君者,</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其</a:t>
            </a:r>
            <a:r>
              <a:rPr lang="zh-CN" altLang="en-US" sz="1500" kern="0" dirty="0" smtClean="0">
                <a:solidFill>
                  <a:srgbClr val="000000"/>
                </a:solidFill>
                <a:latin typeface="Times New Roman" panose="02020603050405020304" pitchFamily="65" charset="-122"/>
                <a:ea typeface="宋体" panose="02010600030101010101" pitchFamily="2" charset="-122"/>
              </a:rPr>
              <a:t>庶几于是者与?嗟乎,是非独为徐氏言之也。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(选自《魏叔子文集》,有删节)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①附学生:明清科举生员名称之一。②乡望公:对徐谦尊父亲的尊称。③鼎革:指改朝换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A.不以</a:t>
            </a:r>
            <a:r>
              <a:rPr lang="zh-CN" altLang="en-US" sz="1500" u="sng" kern="0" dirty="0" smtClean="0">
                <a:solidFill>
                  <a:srgbClr val="000000"/>
                </a:solidFill>
                <a:latin typeface="Times New Roman" panose="02020603050405020304" pitchFamily="65" charset="-122"/>
                <a:ea typeface="宋体" panose="02010600030101010101" pitchFamily="2" charset="-122"/>
              </a:rPr>
              <a:t>科</a:t>
            </a:r>
            <a:r>
              <a:rPr lang="zh-CN" altLang="en-US" sz="1500" kern="0" dirty="0" smtClean="0">
                <a:solidFill>
                  <a:srgbClr val="000000"/>
                </a:solidFill>
                <a:latin typeface="Times New Roman" panose="02020603050405020304" pitchFamily="65" charset="-122"/>
                <a:ea typeface="宋体" panose="02010600030101010101" pitchFamily="2" charset="-122"/>
              </a:rPr>
              <a:t>兄弟　　　　　　　　科:分摊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1500" u="sng" kern="0" dirty="0" smtClean="0">
                <a:solidFill>
                  <a:srgbClr val="000000"/>
                </a:solidFill>
                <a:latin typeface="Times New Roman" panose="02020603050405020304" pitchFamily="65" charset="-122"/>
                <a:ea typeface="宋体" panose="02010600030101010101" pitchFamily="2" charset="-122"/>
              </a:rPr>
              <a:t>全</a:t>
            </a:r>
            <a:r>
              <a:rPr lang="zh-CN" altLang="en-US" sz="1500" kern="0" dirty="0" smtClean="0">
                <a:solidFill>
                  <a:srgbClr val="000000"/>
                </a:solidFill>
                <a:latin typeface="Times New Roman" panose="02020603050405020304" pitchFamily="65" charset="-122"/>
                <a:ea typeface="宋体" panose="02010600030101010101" pitchFamily="2" charset="-122"/>
              </a:rPr>
              <a:t>活甚众　　全:全部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C.以其女</a:t>
            </a:r>
            <a:r>
              <a:rPr lang="zh-CN" altLang="en-US" sz="1500" u="sng" kern="0" dirty="0" smtClean="0">
                <a:solidFill>
                  <a:srgbClr val="000000"/>
                </a:solidFill>
                <a:latin typeface="Times New Roman" panose="02020603050405020304" pitchFamily="65" charset="-122"/>
                <a:ea typeface="宋体" panose="02010600030101010101" pitchFamily="2" charset="-122"/>
              </a:rPr>
              <a:t>字</a:t>
            </a:r>
            <a:r>
              <a:rPr lang="zh-CN" altLang="en-US" sz="1500" kern="0" dirty="0" smtClean="0">
                <a:solidFill>
                  <a:srgbClr val="000000"/>
                </a:solidFill>
                <a:latin typeface="Times New Roman" panose="02020603050405020304" pitchFamily="65" charset="-122"/>
                <a:ea typeface="宋体" panose="02010600030101010101" pitchFamily="2" charset="-122"/>
              </a:rPr>
              <a:t>君从子　　字:许嫁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1500" u="sng" kern="0" dirty="0" smtClean="0">
                <a:solidFill>
                  <a:srgbClr val="000000"/>
                </a:solidFill>
                <a:latin typeface="Times New Roman" panose="02020603050405020304" pitchFamily="65" charset="-122"/>
                <a:ea typeface="宋体" panose="02010600030101010101" pitchFamily="2" charset="-122"/>
              </a:rPr>
              <a:t>纠</a:t>
            </a:r>
            <a:r>
              <a:rPr lang="zh-CN" altLang="en-US" sz="1500" kern="0" dirty="0" smtClean="0">
                <a:solidFill>
                  <a:srgbClr val="000000"/>
                </a:solidFill>
                <a:latin typeface="Times New Roman" panose="02020603050405020304" pitchFamily="65" charset="-122"/>
                <a:ea typeface="宋体" panose="02010600030101010101" pitchFamily="2" charset="-122"/>
              </a:rPr>
              <a:t>里中壮士为守御　　纠:聚集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下列句子中加点词的意义和用法,相同的一组是(3分)(　　)</a:t>
            </a:r>
            <a:endParaRPr lang="zh-CN" altLang="en-US" dirty="0"/>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4946162"/>
            <a:chOff x="540000" y="1080000"/>
            <a:chExt cx="8127000" cy="4946162"/>
          </a:xfrm>
        </p:grpSpPr>
        <p:sp>
          <p:nvSpPr>
            <p:cNvPr id="2" name="TextBox 2"/>
            <p:cNvSpPr txBox="1"/>
            <p:nvPr/>
          </p:nvSpPr>
          <p:spPr>
            <a:xfrm>
              <a:off x="540000" y="1080000"/>
              <a:ext cx="8127000" cy="4946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106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2285" kern="0" spc="124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150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2285" kern="0" spc="93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以下各组句子中,全都表现徐谦尊侠义之风的一组是(3分)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①君天资英敏,读书观大略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②好施与,矜然诺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③广义田以资通区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④君岁减廪食以资乡里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⑤君为谋舍馆资饮饩不倦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⑥每闻盗则挺身出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A.①②④　　B.②③⑤　　C.③④⑥　　D.②⑤⑥</a:t>
              </a:r>
              <a:endParaRPr lang="zh-CN" altLang="en-US" dirty="0"/>
            </a:p>
          </p:txBody>
        </p:sp>
        <p:graphicFrame>
          <p:nvGraphicFramePr>
            <p:cNvPr id="4" name="对象 3"/>
            <p:cNvGraphicFramePr>
              <a:graphicFrameLocks noChangeAspect="1"/>
            </p:cNvGraphicFramePr>
            <p:nvPr/>
          </p:nvGraphicFramePr>
          <p:xfrm>
            <a:off x="725489" y="1161805"/>
            <a:ext cx="1647825" cy="514350"/>
          </p:xfrm>
          <a:graphic>
            <a:graphicData uri="http://schemas.openxmlformats.org/presentationml/2006/ole">
              <mc:AlternateContent xmlns:mc="http://schemas.openxmlformats.org/markup-compatibility/2006">
                <mc:Choice xmlns:v="urn:schemas-microsoft-com:vml" Requires="v">
                  <p:oleObj spid="_x0000_s11265" name="Equation" r:id="rId1" imgW="43586400" imgH="13716000" progId="Equation.DSMT4">
                    <p:embed/>
                  </p:oleObj>
                </mc:Choice>
                <mc:Fallback>
                  <p:oleObj name="Equation" r:id="rId1" imgW="43586400" imgH="13716000" progId="Equation.DSMT4">
                    <p:embed/>
                    <p:pic>
                      <p:nvPicPr>
                        <p:cNvPr id="0" name="图片 11264"/>
                        <p:cNvPicPr>
                          <a:picLocks noChangeAspect="1"/>
                        </p:cNvPicPr>
                        <p:nvPr/>
                      </p:nvPicPr>
                      <p:blipFill>
                        <a:blip r:embed="rId2"/>
                        <a:stretch>
                          <a:fillRect/>
                        </a:stretch>
                      </p:blipFill>
                      <p:spPr>
                        <a:xfrm>
                          <a:off x="725489" y="1161805"/>
                          <a:ext cx="1647825" cy="5143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14962" y="1711199"/>
            <a:ext cx="1866900" cy="514350"/>
          </p:xfrm>
          <a:graphic>
            <a:graphicData uri="http://schemas.openxmlformats.org/presentationml/2006/ole">
              <mc:AlternateContent xmlns:mc="http://schemas.openxmlformats.org/markup-compatibility/2006">
                <mc:Choice xmlns:v="urn:schemas-microsoft-com:vml" Requires="v">
                  <p:oleObj spid="_x0000_s11267" name="Equation" r:id="rId3" imgW="49377600" imgH="13716000" progId="Equation.DSMT4">
                    <p:embed/>
                  </p:oleObj>
                </mc:Choice>
                <mc:Fallback>
                  <p:oleObj name="Equation" r:id="rId3" imgW="49377600" imgH="13716000" progId="Equation.DSMT4">
                    <p:embed/>
                    <p:pic>
                      <p:nvPicPr>
                        <p:cNvPr id="0" name="图片 11266"/>
                        <p:cNvPicPr>
                          <a:picLocks noChangeAspect="1"/>
                        </p:cNvPicPr>
                        <p:nvPr/>
                      </p:nvPicPr>
                      <p:blipFill>
                        <a:blip r:embed="rId4"/>
                        <a:stretch>
                          <a:fillRect/>
                        </a:stretch>
                      </p:blipFill>
                      <p:spPr>
                        <a:xfrm>
                          <a:off x="714962" y="1711199"/>
                          <a:ext cx="1866900" cy="5143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4962" y="2260594"/>
            <a:ext cx="2200274" cy="514350"/>
          </p:xfrm>
          <a:graphic>
            <a:graphicData uri="http://schemas.openxmlformats.org/presentationml/2006/ole">
              <mc:AlternateContent xmlns:mc="http://schemas.openxmlformats.org/markup-compatibility/2006">
                <mc:Choice xmlns:v="urn:schemas-microsoft-com:vml" Requires="v">
                  <p:oleObj spid="_x0000_s11268" name="Equation" r:id="rId5" imgW="58216800" imgH="13716000" progId="Equation.DSMT4">
                    <p:embed/>
                  </p:oleObj>
                </mc:Choice>
                <mc:Fallback>
                  <p:oleObj name="Equation" r:id="rId5" imgW="58216800" imgH="13716000" progId="Equation.DSMT4">
                    <p:embed/>
                    <p:pic>
                      <p:nvPicPr>
                        <p:cNvPr id="0" name="图片 11267"/>
                        <p:cNvPicPr>
                          <a:picLocks noChangeAspect="1"/>
                        </p:cNvPicPr>
                        <p:nvPr/>
                      </p:nvPicPr>
                      <p:blipFill>
                        <a:blip r:embed="rId6"/>
                        <a:stretch>
                          <a:fillRect/>
                        </a:stretch>
                      </p:blipFill>
                      <p:spPr>
                        <a:xfrm>
                          <a:off x="714962" y="2260594"/>
                          <a:ext cx="2200274" cy="5143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725489" y="2809988"/>
            <a:ext cx="1476375" cy="514349"/>
          </p:xfrm>
          <a:graphic>
            <a:graphicData uri="http://schemas.openxmlformats.org/presentationml/2006/ole">
              <mc:AlternateContent xmlns:mc="http://schemas.openxmlformats.org/markup-compatibility/2006">
                <mc:Choice xmlns:v="urn:schemas-microsoft-com:vml" Requires="v">
                  <p:oleObj spid="_x0000_s11269" name="Equation" r:id="rId7" imgW="39014400" imgH="13716000" progId="Equation.DSMT4">
                    <p:embed/>
                  </p:oleObj>
                </mc:Choice>
                <mc:Fallback>
                  <p:oleObj name="Equation" r:id="rId7" imgW="39014400" imgH="13716000" progId="Equation.DSMT4">
                    <p:embed/>
                    <p:pic>
                      <p:nvPicPr>
                        <p:cNvPr id="0" name="图片 11268"/>
                        <p:cNvPicPr>
                          <a:picLocks noChangeAspect="1"/>
                        </p:cNvPicPr>
                        <p:nvPr/>
                      </p:nvPicPr>
                      <p:blipFill>
                        <a:blip r:embed="rId8"/>
                        <a:stretch>
                          <a:fillRect/>
                        </a:stretch>
                      </p:blipFill>
                      <p:spPr>
                        <a:xfrm>
                          <a:off x="725489" y="2809988"/>
                          <a:ext cx="1476375" cy="514349"/>
                        </a:xfrm>
                        <a:prstGeom prst="rect">
                          <a:avLst/>
                        </a:prstGeom>
                        <a:noFill/>
                        <a:ln w="9525">
                          <a:noFill/>
                        </a:ln>
                      </p:spPr>
                    </p:pic>
                  </p:oleObj>
                </mc:Fallback>
              </mc:AlternateContent>
            </a:graphicData>
          </a:graphic>
        </p:graphicFrame>
      </p:gr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下列对本文的理解与分析,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315" kern="0" spc="189"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A.家境中落后,徐谦尊悉心奉养父亲,想方设法维持家庭生计,极尽孝悌之义。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B.徐谦尊为人重义轻财,亲贤友善。明亡后,他资助州郡中有名望的忠义之士,不计个人利害。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C.作者认为,徐谦尊在群盗大起之际,冒着生命危险保护一方百姓,最终被害,是值得敬佩的游侠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D.文章选用多个典型事例,有叙有议,肯定了徐谦尊这类人在乱世中对国家的积极作用。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(1)君条利弊上巡抚张公,公览而击节曰:“此真读书人。”(3分)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(2)乡里人皆欷歔流涕曰:“斯人死,我辈无所恃矣。”(2分)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(3)故乡邑有好义士,足以补朝廷之治,救宰相有司之失,而有功于生民。(3分)</a:t>
            </a:r>
            <a:endParaRPr lang="zh-CN" altLang="en-US" dirty="0"/>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十七、</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全:使动用法,保全。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A.以:介词,因为。B.于:介词,在/介词,到。C.而:连词,表因果,所以/连词,表转折,却。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D.其:副词,表推测,大概,或许/副词,表祈使、希望的语气,一定。</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D　①表明徐谦尊天资聪明;③是巡抚张公的行为。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C　“是值得敬佩的游侠士”不正确。原文最后一段第2句“游侠士以好义乱国,君以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好义庇民,此其不同也”表明,作者不认为徐谦尊是“游侠士”。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(1)徐谦尊分条陈述利弊,呈报巡抚张公,张公看了击节赞叹说:“这是真正的读书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(2)乡里的百姓都哀叹流泪说:“这个人死了,我们这些人没有可依靠的了。”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(3)因此地方上有崇尚道义的人,完全可以用来弥补朝廷治理的不足,补救宰相等大小官吏的过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失,从而对百姓有功。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(1)条:分条列举。上:上书。击节:赞赏。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(2)皆:都。欷歔:哽咽叹息。涕:眼泪。斯:这。辈:这些人。(3)故:所以。补:弥补。救:补救。于: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对。生民:百姓。</a:t>
            </a:r>
            <a:endParaRPr lang="zh-CN" altLang="en-US" dirty="0"/>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徐君名谦尊,字玄初,是吴县的科举生员。徐君天资出众聪慧,读书时只看大概,仰慕古时有侠烈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之风的人。喜欢周济他人,注重许诺。乡里有纷争,一定上门向徐谦尊询问曲直对错,徐君一句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话就能评判纷争。家道已经衰落,徐谦尊曲意迁就奉养父亲美好的食物,因此徐谦尊的父亲能够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同两三位老友在山水间放歌长啸二十余年。一切徭役全部亲自承担,不用兄弟分摊。徐谦尊的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哥哥性格刚直急躁,徐谦尊极尽恭敬地侍奉他。徐谦尊的弟弟正在读书,徐谦尊不因自己贫穷,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反而竭尽全力帮助他。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明朝末年赋税徭役繁重,首先起事的人往往耗尽家产,徐谦尊分条陈述利弊,呈报巡抚张公,张公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看了击节赞叹说:“这是真正的读书人。”于是扩大义田来资助地方百姓,设置役田供给百姓,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直到现在还享受着这些利益。崇祯末年,旱灾蝗灾交互连续发生,百姓饿死在路上,徐谦尊连年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减少官府发的口粮来资助乡里百姓,又劝说有余力的人家帮助百姓,使非常多的人得以保全性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命。徐谦尊妻子有个老而无子的兄弟,徐谦尊供养了他二十年,徐谦尊在他死后将他安葬并且每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年都祭祀他。徐谦尊的朋友黄某父子死于意外,留下两个寡妇和一个女儿,徐谦尊悉心照料他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们,把黄某的女儿许嫁给自己的侄儿,所以黄氏终身都没有感到孤寡的痛苦。黄某的姻亲有个人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喜欢与豪侠之士互相矜夸,忽然遭遇大祸,徐谦尊营救他,为他耗尽了家产。徐谦尊把亲近贤</a:t>
            </a:r>
            <a:endParaRPr lang="zh-CN" altLang="en-US"/>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人、与人友善作为第一重要的事来教导孩子。清朝初年,州郡有名望的人和义士大多在邓尉山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和太湖中开垦土地,徐谦尊为他们不知疲倦地谋求建造舍馆的钱财和生活物资,不再因利益患害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和被怀疑而在意。乙酉丙戌年间,群盗兴起。徐谦尊凭借自己的力量保障一方平安,每当听闻盗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贼来袭就挺身而出,聚集乡里的青壮年防守御敌。贼人非常痛恨他,最终杀了他。乡里的百姓都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哀叹流泪说:“这个人死了,我们这些人没有可以依靠的了。”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有人说:徐谦尊是古时游侠一类的人。魏禧说:游侠这类人因为崇尚义气而祸乱国家,徐谦尊因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为崇尚道义而庇护百姓,这是他们两者不同的地方。天下兴旺繁盛,上位者使自己品德高洁励精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图治来使百姓获得利益,百姓完成职责来供给他的上级,地位高的和地位低的相安无事,因而盗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贼不会出现。天下衰败,高官贪婪放任用武力来督促他的下属,小官吏搜刮剥削百姓,依照侍奉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上位者的方式侍奉自己,百姓没了所依靠的人。这个时候,千百户人家聚集的地方,如果有大户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人家有名望的人,他崇尚道义轻视财货利益,能解救一地的危急之事,那么穷苦百姓饥饿寒冷时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有了依托,遇上大股乱军贼寇的时候有所倚仗,就不肯沦落为贼寇了。又或者畏惧他的威严感念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他的恩德,不敢做坏事,不忍心辜负那个人。因此地方上有崇尚道义的人,完全可以用来弥补朝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廷治理的不足,补救宰相等大小官吏的过失,从而对百姓有功。像徐谦尊这样的人,大概就是这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样的吧?嗟乎,这不是单独为徐谦尊说的啊。</a:t>
            </a:r>
            <a:endParaRPr lang="zh-CN" altLang="en-US"/>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十八、(2014山东,9—13)阅读下面的文言文,回答问题。(22分)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詹鼎传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[明]方孝孺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詹鼎,字国器,台宁海人也。其家素贱,父鬻饼市中,而</a:t>
            </a:r>
            <a:r>
              <a:rPr lang="zh-CN" altLang="en-US" sz="1500" u="sng" kern="0" dirty="0" smtClean="0">
                <a:solidFill>
                  <a:srgbClr val="000000"/>
                </a:solidFill>
                <a:latin typeface="Times New Roman" panose="02020603050405020304" pitchFamily="65" charset="-122"/>
                <a:ea typeface="宋体" panose="02010600030101010101" pitchFamily="2" charset="-122"/>
              </a:rPr>
              <a:t>舍</a:t>
            </a:r>
            <a:r>
              <a:rPr lang="zh-CN" altLang="en-US" sz="1500" kern="0" dirty="0" smtClean="0">
                <a:solidFill>
                  <a:srgbClr val="000000"/>
                </a:solidFill>
                <a:latin typeface="Times New Roman" panose="02020603050405020304" pitchFamily="65" charset="-122"/>
                <a:ea typeface="宋体" panose="02010600030101010101" pitchFamily="2" charset="-122"/>
              </a:rPr>
              <a:t>县之大家。大家惟吴氏最豪贵,舍其家,生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鼎。鼎生六七年,不</a:t>
            </a:r>
            <a:r>
              <a:rPr lang="zh-CN" altLang="en-US" sz="1500" u="sng" kern="0" dirty="0" smtClean="0">
                <a:solidFill>
                  <a:srgbClr val="000000"/>
                </a:solidFill>
                <a:latin typeface="Times New Roman" panose="02020603050405020304" pitchFamily="65" charset="-122"/>
                <a:ea typeface="宋体" panose="02010600030101010101" pitchFamily="2" charset="-122"/>
              </a:rPr>
              <a:t>与</a:t>
            </a:r>
            <a:r>
              <a:rPr lang="zh-CN" altLang="en-US" sz="1500" kern="0" dirty="0" smtClean="0">
                <a:solidFill>
                  <a:srgbClr val="000000"/>
                </a:solidFill>
                <a:latin typeface="Times New Roman" panose="02020603050405020304" pitchFamily="65" charset="-122"/>
                <a:ea typeface="宋体" panose="02010600030101010101" pitchFamily="2" charset="-122"/>
              </a:rPr>
              <a:t>市中儿嬉敖,独喜游学馆,听人读书,归,辄能言诸生所诵。吴氏爱之,谓其父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令儿读书。鼎欣然,其父独不肯,骂曰:“</a:t>
            </a:r>
            <a:r>
              <a:rPr lang="zh-CN" altLang="en-US" sz="1500" u="sng" kern="0" dirty="0" smtClean="0">
                <a:solidFill>
                  <a:srgbClr val="000000"/>
                </a:solidFill>
                <a:latin typeface="Times New Roman" panose="02020603050405020304" pitchFamily="65" charset="-122"/>
                <a:ea typeface="宋体" panose="02010600030101010101" pitchFamily="2" charset="-122"/>
              </a:rPr>
              <a:t>吾故市人家,生子而能业,吾业不废足矣,奈何从儒生游</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也?</a:t>
            </a:r>
            <a:r>
              <a:rPr lang="zh-CN" altLang="en-US" sz="1500" kern="0" dirty="0" smtClean="0">
                <a:solidFill>
                  <a:srgbClr val="000000"/>
                </a:solidFill>
                <a:latin typeface="Times New Roman" panose="02020603050405020304" pitchFamily="65" charset="-122"/>
                <a:ea typeface="宋体" panose="02010600030101010101" pitchFamily="2" charset="-122"/>
              </a:rPr>
              <a:t>”然鼎每自课习,夜坐饼灶下,诵不休。其父见其志不可</a:t>
            </a:r>
            <a:r>
              <a:rPr lang="zh-CN" altLang="en-US" sz="1500" u="sng" kern="0" dirty="0" smtClean="0">
                <a:solidFill>
                  <a:srgbClr val="000000"/>
                </a:solidFill>
                <a:latin typeface="Times New Roman" panose="02020603050405020304" pitchFamily="65" charset="-122"/>
                <a:ea typeface="宋体" panose="02010600030101010101" pitchFamily="2" charset="-122"/>
              </a:rPr>
              <a:t>夺</a:t>
            </a:r>
            <a:r>
              <a:rPr lang="zh-CN" altLang="en-US" sz="1500" kern="0" dirty="0" smtClean="0">
                <a:solidFill>
                  <a:srgbClr val="000000"/>
                </a:solidFill>
                <a:latin typeface="Times New Roman" panose="02020603050405020304" pitchFamily="65" charset="-122"/>
                <a:ea typeface="宋体" panose="02010600030101010101" pitchFamily="2" charset="-122"/>
              </a:rPr>
              <a:t>,遣之读书。逾年,尽通其师所能,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师辞之。时吴氏家</a:t>
            </a:r>
            <a:r>
              <a:rPr lang="zh-CN" altLang="en-US" sz="1500" u="sng" kern="0" dirty="0" smtClean="0">
                <a:solidFill>
                  <a:srgbClr val="000000"/>
                </a:solidFill>
                <a:latin typeface="Times New Roman" panose="02020603050405020304" pitchFamily="65" charset="-122"/>
                <a:ea typeface="宋体" panose="02010600030101010101" pitchFamily="2" charset="-122"/>
              </a:rPr>
              <a:t>延</a:t>
            </a:r>
            <a:r>
              <a:rPr lang="zh-CN" altLang="en-US" sz="1500" kern="0" dirty="0" smtClean="0">
                <a:solidFill>
                  <a:srgbClr val="000000"/>
                </a:solidFill>
                <a:latin typeface="Times New Roman" panose="02020603050405020304" pitchFamily="65" charset="-122"/>
                <a:ea typeface="宋体" panose="02010600030101010101" pitchFamily="2" charset="-122"/>
              </a:rPr>
              <a:t>师儒,鼎就学,吴氏亦子育之,使学。未数年,吴氏子无能与鼎谈者。其师去,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鼎遂为吴氏诸子师。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元末方国珍起海上,不能制,以重位授之。国珍开府</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庆元,求士为己用。国珍闻鼎有才,以计擒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之。鼎为所获,无奈,因为之尽力,为其府都事,有廉名。国珍弟平章事,有人犯法,</a:t>
            </a:r>
            <a:r>
              <a:rPr lang="zh-CN" altLang="en-US" sz="1500" u="sng" kern="0" dirty="0" smtClean="0">
                <a:solidFill>
                  <a:srgbClr val="000000"/>
                </a:solidFill>
                <a:latin typeface="Times New Roman" panose="02020603050405020304" pitchFamily="65" charset="-122"/>
                <a:ea typeface="宋体" panose="02010600030101010101" pitchFamily="2" charset="-122"/>
              </a:rPr>
              <a:t>属</a:t>
            </a:r>
            <a:r>
              <a:rPr lang="zh-CN" altLang="en-US" sz="1500" kern="0" dirty="0" smtClean="0">
                <a:solidFill>
                  <a:srgbClr val="000000"/>
                </a:solidFill>
                <a:latin typeface="Times New Roman" panose="02020603050405020304" pitchFamily="65" charset="-122"/>
                <a:ea typeface="宋体" panose="02010600030101010101" pitchFamily="2" charset="-122"/>
              </a:rPr>
              <a:t>鼎治,鼎论如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法。平章之妻受赇,请于鼎。持不可,曰:“今方氏欲举大谋,当用天下贤士,一心守法,曷使妇人得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预事乎?”不许。妻怒,谮之,系鼎狱,半载乃释。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复起,为上虞制。上虞与伪吴王张士诚地相错,军吏贵臣甚众,以鼎儒生,不习边事,屡违约。鼎会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众于庭,引一驿丞,责以不奉公,斩之。在庭者皆股栗,膝行请罪,膝屈久不能起,乃罢。后虽元帅、</a:t>
            </a:r>
            <a:endParaRPr lang="zh-CN" altLang="en-US"/>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万夫长有</a:t>
            </a:r>
            <a:r>
              <a:rPr lang="zh-CN" altLang="en-US" sz="1500" u="sng" kern="0" dirty="0" smtClean="0">
                <a:solidFill>
                  <a:srgbClr val="000000"/>
                </a:solidFill>
                <a:latin typeface="Times New Roman" panose="02020603050405020304" pitchFamily="65" charset="-122"/>
                <a:ea typeface="宋体" panose="02010600030101010101" pitchFamily="2" charset="-122"/>
              </a:rPr>
              <a:t>所</a:t>
            </a:r>
            <a:r>
              <a:rPr lang="zh-CN" altLang="en-US" sz="1500" kern="0" dirty="0" smtClean="0">
                <a:solidFill>
                  <a:srgbClr val="000000"/>
                </a:solidFill>
                <a:latin typeface="Times New Roman" panose="02020603050405020304" pitchFamily="65" charset="-122"/>
                <a:ea typeface="宋体" panose="02010600030101010101" pitchFamily="2" charset="-122"/>
              </a:rPr>
              <a:t>陈说,皆长跪</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言,不敢举目视其面。鼎临事有才,简牍满前,须臾而决。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至正末,我兵临庆元城下,国珍惧,乘楼船遁于海。上怒,欲举兵诛之。莫为计,鼎为草表谢,辞甚恭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而辩。</a:t>
            </a:r>
            <a:r>
              <a:rPr lang="zh-CN" altLang="en-US" sz="1500" u="sng" kern="0" dirty="0" smtClean="0">
                <a:solidFill>
                  <a:srgbClr val="000000"/>
                </a:solidFill>
                <a:latin typeface="Times New Roman" panose="02020603050405020304" pitchFamily="65" charset="-122"/>
                <a:ea typeface="宋体" panose="02010600030101010101" pitchFamily="2" charset="-122"/>
              </a:rPr>
              <a:t>上读表,曰:“孰谓方氏无人哉?是可以活其命矣。”乃赦之,不问。</a:t>
            </a:r>
            <a:r>
              <a:rPr lang="zh-CN" altLang="en-US" sz="1500" kern="0" dirty="0" smtClean="0">
                <a:solidFill>
                  <a:srgbClr val="000000"/>
                </a:solidFill>
                <a:latin typeface="Times New Roman" panose="02020603050405020304" pitchFamily="65" charset="-122"/>
                <a:ea typeface="宋体" panose="02010600030101010101" pitchFamily="2" charset="-122"/>
              </a:rPr>
              <a:t>更以国珍为右丞,鼎亦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召至京师。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时河南行省缺郎中,吏部请命鼎为之。丞相曰:“吾同事,以鼎才不可使外也。”待半岁,除留守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都卫经历,改刑部郎中、刑部佐僚。未完,有司请除吏。丞相曰:“刑部有詹鼎在,胜百辈。”</a:t>
            </a:r>
            <a:r>
              <a:rPr lang="zh-CN" altLang="en-US" sz="1500" u="sng" kern="0" dirty="0" smtClean="0">
                <a:solidFill>
                  <a:srgbClr val="000000"/>
                </a:solidFill>
                <a:latin typeface="Times New Roman" panose="02020603050405020304" pitchFamily="65" charset="-122"/>
                <a:ea typeface="宋体" panose="02010600030101010101" pitchFamily="2" charset="-122"/>
              </a:rPr>
              <a:t>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见称如此。鼎在刑部,一以宽仁行法,威声不起,而人皆乐其不苛刻。会大都督府受赂,除军吏。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事发,诬鼎有赃。御史覆鼎,鼎言在留守时所养孤甥来省,恐有之,鼎诚不知。御史曰:“法贵杀有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名。”卒诛鼎,与百余人皆死。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(选自《逊志斋集》,有删改)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开府:古代指高级官员成立府署,选置僚属。</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A.而</a:t>
            </a:r>
            <a:r>
              <a:rPr lang="zh-CN" altLang="en-US" sz="1500" u="sng" kern="0" dirty="0" smtClean="0">
                <a:solidFill>
                  <a:srgbClr val="000000"/>
                </a:solidFill>
                <a:latin typeface="Times New Roman" panose="02020603050405020304" pitchFamily="65" charset="-122"/>
                <a:ea typeface="宋体" panose="02010600030101010101" pitchFamily="2" charset="-122"/>
              </a:rPr>
              <a:t>舍</a:t>
            </a:r>
            <a:r>
              <a:rPr lang="zh-CN" altLang="en-US" sz="1500" kern="0" dirty="0" smtClean="0">
                <a:solidFill>
                  <a:srgbClr val="000000"/>
                </a:solidFill>
                <a:latin typeface="Times New Roman" panose="02020603050405020304" pitchFamily="65" charset="-122"/>
                <a:ea typeface="宋体" panose="02010600030101010101" pitchFamily="2" charset="-122"/>
              </a:rPr>
              <a:t>县之大家　　　　舍:寄居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B.其父见其志不可</a:t>
            </a:r>
            <a:r>
              <a:rPr lang="zh-CN" altLang="en-US" sz="1500" u="sng" kern="0" dirty="0" smtClean="0">
                <a:solidFill>
                  <a:srgbClr val="000000"/>
                </a:solidFill>
                <a:latin typeface="Times New Roman" panose="02020603050405020304" pitchFamily="65" charset="-122"/>
                <a:ea typeface="宋体" panose="02010600030101010101" pitchFamily="2" charset="-122"/>
              </a:rPr>
              <a:t>夺</a:t>
            </a:r>
            <a:r>
              <a:rPr lang="zh-CN" altLang="en-US" sz="1500" kern="0" dirty="0" smtClean="0">
                <a:solidFill>
                  <a:srgbClr val="000000"/>
                </a:solidFill>
                <a:latin typeface="Times New Roman" panose="02020603050405020304" pitchFamily="65" charset="-122"/>
                <a:ea typeface="宋体" panose="02010600030101010101" pitchFamily="2" charset="-122"/>
              </a:rPr>
              <a:t>　　夺:改变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C.时吴氏家</a:t>
            </a:r>
            <a:r>
              <a:rPr lang="zh-CN" altLang="en-US" sz="1500" u="sng" kern="0" dirty="0" smtClean="0">
                <a:solidFill>
                  <a:srgbClr val="000000"/>
                </a:solidFill>
                <a:latin typeface="Times New Roman" panose="02020603050405020304" pitchFamily="65" charset="-122"/>
                <a:ea typeface="宋体" panose="02010600030101010101" pitchFamily="2" charset="-122"/>
              </a:rPr>
              <a:t>延</a:t>
            </a:r>
            <a:r>
              <a:rPr lang="zh-CN" altLang="en-US" sz="1500" kern="0" dirty="0" smtClean="0">
                <a:solidFill>
                  <a:srgbClr val="000000"/>
                </a:solidFill>
                <a:latin typeface="Times New Roman" panose="02020603050405020304" pitchFamily="65" charset="-122"/>
                <a:ea typeface="宋体" panose="02010600030101010101" pitchFamily="2" charset="-122"/>
              </a:rPr>
              <a:t>师儒　　延:迎接</a:t>
            </a:r>
            <a:endParaRPr lang="zh-CN" altLang="en-US" dirty="0"/>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62815"/>
            <a:ext cx="8127000" cy="4573431"/>
            <a:chOff x="540000" y="1080000"/>
            <a:chExt cx="8127000" cy="4573431"/>
          </a:xfrm>
        </p:grpSpPr>
        <p:sp>
          <p:nvSpPr>
            <p:cNvPr id="2" name="TextBox 2"/>
            <p:cNvSpPr txBox="1"/>
            <p:nvPr/>
          </p:nvSpPr>
          <p:spPr>
            <a:xfrm>
              <a:off x="540000" y="1080000"/>
              <a:ext cx="8127000" cy="45734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1500" u="sng" kern="0" dirty="0" smtClean="0">
                  <a:solidFill>
                    <a:srgbClr val="000000"/>
                  </a:solidFill>
                  <a:latin typeface="Times New Roman" panose="02020603050405020304" pitchFamily="65" charset="-122"/>
                  <a:ea typeface="宋体" panose="02010600030101010101" pitchFamily="2" charset="-122"/>
                </a:rPr>
                <a:t>属</a:t>
              </a:r>
              <a:r>
                <a:rPr lang="zh-CN" altLang="en-US" sz="1500" kern="0" dirty="0" smtClean="0">
                  <a:solidFill>
                    <a:srgbClr val="000000"/>
                  </a:solidFill>
                  <a:latin typeface="Times New Roman" panose="02020603050405020304" pitchFamily="65" charset="-122"/>
                  <a:ea typeface="宋体" panose="02010600030101010101" pitchFamily="2" charset="-122"/>
                </a:rPr>
                <a:t>鼎治,鼎论如法　　属:交付</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下列各组句子中,加点词的意义和用法相同的一项是(3分)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941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B.</a:t>
              </a:r>
              <a:r>
                <a:rPr lang="zh-CN" altLang="en-US" sz="2285" kern="0" spc="52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1489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D.</a:t>
              </a:r>
              <a:r>
                <a:rPr lang="zh-CN" altLang="en-US" sz="2285" kern="0" spc="6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以下六句话分别编为四组,全部属于体现詹鼎才能出众的一项是(3分)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①辄能言诸生所诵　　　　　②夜坐饼灶下,诵不休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③为其府都事,有廉名　　④简牍满前,须臾而决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⑤鼎为草表谢,辞甚恭而辩　　⑥刑部有詹鼎在,胜百辈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A.①②⑤　　B.①④⑥　　C.②③⑤　　D.③④⑥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对原文有关内容的理解和分析,下列表述不正确的一项是(3分)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A.詹鼎出身微贱,从小酷爱学习,开始遭到父亲的反对,但苦学不辍,使父亲的态度发生转变,又得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到与吴氏诸子一同从师的机会,后成为吴氏诸子的老师。</a:t>
              </a:r>
              <a:endParaRPr lang="zh-CN" altLang="en-US" dirty="0"/>
            </a:p>
          </p:txBody>
        </p:sp>
        <p:graphicFrame>
          <p:nvGraphicFramePr>
            <p:cNvPr id="4" name="对象 3"/>
            <p:cNvGraphicFramePr>
              <a:graphicFrameLocks noChangeAspect="1"/>
            </p:cNvGraphicFramePr>
            <p:nvPr/>
          </p:nvGraphicFramePr>
          <p:xfrm>
            <a:off x="725489" y="1856317"/>
            <a:ext cx="1485899" cy="514350"/>
          </p:xfrm>
          <a:graphic>
            <a:graphicData uri="http://schemas.openxmlformats.org/presentationml/2006/ole">
              <mc:AlternateContent xmlns:mc="http://schemas.openxmlformats.org/markup-compatibility/2006">
                <mc:Choice xmlns:v="urn:schemas-microsoft-com:vml" Requires="v">
                  <p:oleObj spid="_x0000_s12289" name="Equation" r:id="rId1" imgW="39319200" imgH="13716000" progId="Equation.DSMT4">
                    <p:embed/>
                  </p:oleObj>
                </mc:Choice>
                <mc:Fallback>
                  <p:oleObj name="Equation" r:id="rId1" imgW="39319200" imgH="13716000" progId="Equation.DSMT4">
                    <p:embed/>
                    <p:pic>
                      <p:nvPicPr>
                        <p:cNvPr id="0" name="图片 12288"/>
                        <p:cNvPicPr>
                          <a:picLocks noChangeAspect="1"/>
                        </p:cNvPicPr>
                        <p:nvPr/>
                      </p:nvPicPr>
                      <p:blipFill>
                        <a:blip r:embed="rId2"/>
                        <a:stretch>
                          <a:fillRect/>
                        </a:stretch>
                      </p:blipFill>
                      <p:spPr>
                        <a:xfrm>
                          <a:off x="725489" y="1856317"/>
                          <a:ext cx="1485899" cy="5143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531151" y="1856317"/>
            <a:ext cx="952499" cy="514350"/>
          </p:xfrm>
          <a:graphic>
            <a:graphicData uri="http://schemas.openxmlformats.org/presentationml/2006/ole">
              <mc:AlternateContent xmlns:mc="http://schemas.openxmlformats.org/markup-compatibility/2006">
                <mc:Choice xmlns:v="urn:schemas-microsoft-com:vml" Requires="v">
                  <p:oleObj spid="_x0000_s12291" name="Equation" r:id="rId3" imgW="25298400" imgH="13716000" progId="Equation.DSMT4">
                    <p:embed/>
                  </p:oleObj>
                </mc:Choice>
                <mc:Fallback>
                  <p:oleObj name="Equation" r:id="rId3" imgW="25298400" imgH="13716000" progId="Equation.DSMT4">
                    <p:embed/>
                    <p:pic>
                      <p:nvPicPr>
                        <p:cNvPr id="0" name="图片 12290"/>
                        <p:cNvPicPr>
                          <a:picLocks noChangeAspect="1"/>
                        </p:cNvPicPr>
                        <p:nvPr/>
                      </p:nvPicPr>
                      <p:blipFill>
                        <a:blip r:embed="rId4"/>
                        <a:stretch>
                          <a:fillRect/>
                        </a:stretch>
                      </p:blipFill>
                      <p:spPr>
                        <a:xfrm>
                          <a:off x="3531151" y="1856317"/>
                          <a:ext cx="952499" cy="5143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4962" y="2405711"/>
            <a:ext cx="2181225" cy="514349"/>
          </p:xfrm>
          <a:graphic>
            <a:graphicData uri="http://schemas.openxmlformats.org/presentationml/2006/ole">
              <mc:AlternateContent xmlns:mc="http://schemas.openxmlformats.org/markup-compatibility/2006">
                <mc:Choice xmlns:v="urn:schemas-microsoft-com:vml" Requires="v">
                  <p:oleObj spid="_x0000_s12292" name="Equation" r:id="rId5" imgW="57607200" imgH="13716000" progId="Equation.DSMT4">
                    <p:embed/>
                  </p:oleObj>
                </mc:Choice>
                <mc:Fallback>
                  <p:oleObj name="Equation" r:id="rId5" imgW="57607200" imgH="13716000" progId="Equation.DSMT4">
                    <p:embed/>
                    <p:pic>
                      <p:nvPicPr>
                        <p:cNvPr id="0" name="图片 12291"/>
                        <p:cNvPicPr>
                          <a:picLocks noChangeAspect="1"/>
                        </p:cNvPicPr>
                        <p:nvPr/>
                      </p:nvPicPr>
                      <p:blipFill>
                        <a:blip r:embed="rId6"/>
                        <a:stretch>
                          <a:fillRect/>
                        </a:stretch>
                      </p:blipFill>
                      <p:spPr>
                        <a:xfrm>
                          <a:off x="714962" y="2405711"/>
                          <a:ext cx="2181225" cy="5143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3463276" y="2405711"/>
            <a:ext cx="1152525" cy="514350"/>
          </p:xfrm>
          <a:graphic>
            <a:graphicData uri="http://schemas.openxmlformats.org/presentationml/2006/ole">
              <mc:AlternateContent xmlns:mc="http://schemas.openxmlformats.org/markup-compatibility/2006">
                <mc:Choice xmlns:v="urn:schemas-microsoft-com:vml" Requires="v">
                  <p:oleObj spid="_x0000_s12293" name="Equation" r:id="rId7" imgW="30480000" imgH="13716000" progId="Equation.DSMT4">
                    <p:embed/>
                  </p:oleObj>
                </mc:Choice>
                <mc:Fallback>
                  <p:oleObj name="Equation" r:id="rId7" imgW="30480000" imgH="13716000" progId="Equation.DSMT4">
                    <p:embed/>
                    <p:pic>
                      <p:nvPicPr>
                        <p:cNvPr id="0" name="图片 12292"/>
                        <p:cNvPicPr>
                          <a:picLocks noChangeAspect="1"/>
                        </p:cNvPicPr>
                        <p:nvPr/>
                      </p:nvPicPr>
                      <p:blipFill>
                        <a:blip r:embed="rId8"/>
                        <a:stretch>
                          <a:fillRect/>
                        </a:stretch>
                      </p:blipFill>
                      <p:spPr>
                        <a:xfrm>
                          <a:off x="3463276" y="2405711"/>
                          <a:ext cx="1152525" cy="514350"/>
                        </a:xfrm>
                        <a:prstGeom prst="rect">
                          <a:avLst/>
                        </a:prstGeom>
                        <a:noFill/>
                        <a:ln w="9525">
                          <a:noFill/>
                        </a:ln>
                      </p:spPr>
                    </p:pic>
                  </p:oleObj>
                </mc:Fallback>
              </mc:AlternateContent>
            </a:graphicData>
          </a:graphic>
        </p:graphicFrame>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“盗悉窜他境”指盗贼全逃窜到别的州境,中间不能断开,排除C、D两项。“移书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诘盗”意为下发公文追究盗贼,语意完整,排除A项。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方法点拨</a:t>
            </a:r>
            <a:r>
              <a:rPr lang="zh-CN" altLang="en-US" sz="1500" kern="0" dirty="0" smtClean="0">
                <a:solidFill>
                  <a:srgbClr val="000000"/>
                </a:solidFill>
                <a:latin typeface="Times New Roman" panose="02020603050405020304" pitchFamily="65" charset="-122"/>
                <a:ea typeface="宋体" panose="02010600030101010101" pitchFamily="2" charset="-122"/>
              </a:rPr>
              <a:t>　本题以给文言文断句的方式来考查考生对文言文语句的理解能力。对于断句题,答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题时应坚持据意断句,并在理解句意的基础上适当运用排除法。难度较低。</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“可用‘有司’来指称朝廷中的各级官员”错,“有司”应该指有具体职务、做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具体工作的官吏,并不是指各级官员。</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备考策略</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本题考查考生对古代文化常识的识记能力。古代文化常识判断题是课标全国卷从2</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015年开始命制的一种新的题型,即在阅读材料中选取四个具有古代传统文化内涵的词语,对其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相关内容进行解说,要求考生选择出正确或不正确的一项。针对这种题型,平时备考应该对与人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物传记内容相关的古代文化常识进行分门别类的整理并加强识记。</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C　“派使者偕同雄州赵滋前往调解”曲解原文,原文“使(之)谕以指意”的意思是: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派他前去告谕旨意。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易错点拨</a:t>
            </a:r>
            <a:r>
              <a:rPr lang="zh-CN" altLang="en-US" sz="1500" kern="0" dirty="0" smtClean="0">
                <a:solidFill>
                  <a:srgbClr val="000000"/>
                </a:solidFill>
                <a:latin typeface="Times New Roman" panose="02020603050405020304" pitchFamily="65" charset="-122"/>
                <a:ea typeface="宋体" panose="02010600030101010101" pitchFamily="2" charset="-122"/>
              </a:rPr>
              <a:t>　本题是对阅读材料相关文意的综合考查,着重在对文意内容的概括和分析。本题在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拟制时,首先将阅读材料的内容分为若干方面,然后选择较为重要并能贯穿全文的四个方面作为</a:t>
            </a:r>
            <a:endParaRPr lang="zh-CN" altLang="en-US" dirty="0"/>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詹鼎被方国珍用计擒获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不得已做了方国珍府都事。平章之妻受贿替人求情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詹鼎坚持秉公执</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法</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后遭平章妻诬陷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身陷牢狱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半年后才被释放。</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C.詹鼎在上虞时,军吏贵臣认为他不熟悉边防事务,多次违反纪律。为整肃纪律,詹鼎以不奉公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的罪名杀了一名驿丞,使部属人人畏惧,从而树立了权威。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D.詹鼎曾任上虞制、河南行省郎中、留守都卫经历、刑部郎中、刑部佐僚等职。他在刑部任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职时,适逢大都督府受贿案败露,被人诬陷贪赃,后被处死。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把文中加横线的句子翻译成现代汉语。(10分)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(1)吾故市人家,生子而能业,吾业不废足矣,奈何从儒生游也?(5分)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(2)上读表,曰:“孰谓方氏无人哉?是可以活其命矣。”乃赦之,不问。(5分)</a:t>
            </a:r>
            <a:endParaRPr lang="zh-CN" altLang="en-US" dirty="0"/>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延:延请,邀请。</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A.与:介词,和/连词,和。B.以:表修饰的连词,来/介词,把。C.所:加动词构成名词性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短语。D.其:代词,他,指詹鼎/表揣测的副词,大概。</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②表现詹鼎的勤奋好学;③表现詹鼎为官清廉。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D　“詹鼎曾任</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河南行省郎中”不正确,原文第5段开头说吏部欲征调詹鼎出任河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南行省郎中,但丞相未同意,可见其并未出任该职。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(1)我们本是商人之家,生养儿子能够继承我的手艺,我的手艺不废弃就行了,(你)怎么能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跟读书人交往呢?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(2)皇帝读了奏表,说:“谁说方国珍没有人才呢?这就可以让他活命了。”于是赦免了方国珍,不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再问罪。</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(1)故:本来。市人家:做生意的家庭。业:动词,执业。奈何:为什么。游:交往。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(2)谓:说。是:这。活:使动用法,使</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活命。乃:于是。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詹鼎,字国器,是台州宁海人。詹鼎家一向贫贱,父亲在街市卖饼为业,寄居在本县豪贵之家。豪</a:t>
            </a:r>
            <a:endParaRPr lang="zh-CN" altLang="en-US" dirty="0"/>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贵之家首推吴氏,寄居他们家时,生下詹鼎。詹鼎六七岁时,不和街市上的儿童玩耍,只喜欢去学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馆玩耍,听人读书,回家后,就能把学生们读的书背诵出来。吴氏喜欢他的聪敏,劝他的父亲让儿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子读书。詹鼎很高兴,只有他的父亲不同意,骂道:“我们本是商人之家,生养儿子能继承我的手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艺,我的手艺不废弃就行了,你怎么能跟读书人交往呢?”但詹鼎常常自己勤勉地学习,夜里坐在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饼灶下不停地捧书诵读。他的父亲看到不能改变他的志向,就让他去读书。一年后,学完了老师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传授的学业,老师辞馆离去。当时吴家聘请老师,詹鼎从学,吴氏也像对待儿子一样培育他,让他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就学。没过几年,吴氏子弟没有能比得上詹鼎的。老师离去后,詹鼎就被聘为吴氏子弟的老师。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元末,方国珍起兵海上,朝廷不能制服他,就封他为高官。方国珍在庆元开府,招揽能为自己所用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的读书人。方国珍听说詹鼎有才能,用计策抓住了他。詹鼎被抓,没办法,就为他尽力,成为府里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的都事,有廉洁的名声。方国珍的弟弟是府里的平章,有人犯法,交付詹鼎处置,詹鼎依法判决。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平章的妻子收受贿赂,向詹鼎求情。詹鼎坚持原判不答应,说:“现在方大帅要做一番大事业,应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该重用天下贤士,一心守法,怎么能让女人干预公事呢?”没有答应。平章的妻子恼怒,说詹鼎的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坏话,詹鼎被关入牢狱,半年后才被放出来。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再次起用,改为上虞制。上虞和伪吴王张士诚的领地交错,很多将士官员认为詹鼎是读书人,不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通晓军中事务,多次违纪。詹鼎在院中召集众人,拉出一个驿丞,以不奉公的理由责罚他,处以斩</a:t>
            </a:r>
            <a:endParaRPr lang="zh-CN" altLang="en-US"/>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刑。当时在庭院中的人都吓得两腿发抖,跪着向前请罪,膝盖弯曲好久起不来,此事才算结束。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后来即使元帅、万夫长有什么要禀报的,都长跪着说,不敢抬头看他。詹鼎处理事务有才能,公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文满案,很快就能处理完。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至正末年,我军到庆元城下,方国珍害怕,乘楼船逃到海上。太祖发怒,将要发兵讨伐他。没有办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法,詹鼎替方国珍起草表章谢罪,言辞非常恭敬,明辨是非。太祖读了表章后,说:“谁说方国珍没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有人才呢?这就可以让他活命了。”于是赦免了方国珍,不再问罪。又任命方国珍为右丞,詹鼎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也被召至京城。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当时河南行省缺郎中,吏部请求任命詹鼎担任。丞相说:“我和詹鼎共事,凭詹鼎的才能不可外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派啊。”半年以后,被授予留守都卫经历,改任刑部郎中、刑部佐僚。任期未满,主管部门请示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授官给詹鼎。丞相说:“刑部有詹鼎在,胜过一百个人。”他如此被称道。詹鼎在刑部,一向宽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厚仁慈地执法,没有威名,而人们都喜欢他(的)不苛刻。适逢大都督府受了军吏贿赂,为军吏授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职。事情败露,诬陷詹鼎受贿。御史审查詹鼎,詹鼎说,在留守时所抚养的沦为孤儿的外甥来看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望我,担心有这种情况,但我实在不知情。御史说:“法律贵在杀有名望的人。”最终杀了詹鼎,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和他一起的一百多人都被杀。</a:t>
            </a:r>
            <a:endParaRPr lang="zh-CN" altLang="en-US"/>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十九、(2014重庆,8—11)阅读下文,回答问题。(19分)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记丐侠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来懋斋先生者,家况奇贫,性慷慨而有过人节。乡试后,捷举。意欲赴礼部试,而绌于资斧。乡人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俗习,例凡临时乏资者,得招集亲友七八人各出一分于发起人,由发起人立约签字付资,毕事而次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第发还之,谓之会。既而曰:“孰如成一会而筹集之。”于是奔走于亲故之门者数日,始获七人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之认可。然皆以情不能却,强应之而心实否之。届期先生黎明起,扫庭</a:t>
            </a:r>
            <a:r>
              <a:rPr lang="zh-CN" altLang="en-US" sz="1500" u="sng" kern="0" dirty="0" smtClean="0">
                <a:solidFill>
                  <a:srgbClr val="000000"/>
                </a:solidFill>
                <a:latin typeface="Times New Roman" panose="02020603050405020304" pitchFamily="65" charset="-122"/>
                <a:ea typeface="宋体" panose="02010600030101010101" pitchFamily="2" charset="-122"/>
              </a:rPr>
              <a:t>除</a:t>
            </a:r>
            <a:r>
              <a:rPr lang="zh-CN" altLang="en-US" sz="1500" kern="0" dirty="0" smtClean="0">
                <a:solidFill>
                  <a:srgbClr val="000000"/>
                </a:solidFill>
                <a:latin typeface="Times New Roman" panose="02020603050405020304" pitchFamily="65" charset="-122"/>
                <a:ea typeface="宋体" panose="02010600030101010101" pitchFamily="2" charset="-122"/>
              </a:rPr>
              <a:t>,具旨酒与佳肴,以恭候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之。讵知日既夕矣,无一亲故之足迹,印于其庭者。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有群丐过其门,见先生家罗杯盘,必有所谓喜事者。遂麇集于户限外,争欲得杯盘狼藉之馀渖。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斯时也,先生饥火与愤火交绥,于是出谓群丐曰:“予之肆筵以设席也,实以部试期迫,赴都乏资,意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欲藉亲故之集会轮资,应眉急耳。奈亲故负我,今竟食言,以致吾之酒肴为虚设。虽然,与其鱼馁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而肉败,孰若大家共一饱。汝曹其就座,吾将为东道主而畅饮焉。”群丐登堂醊,醲饷既良,已谓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先生曰:“吾侪小,蒙先生赐以酒食,固属非分之宠。今试一问,由此达京师需金几何?”先生曰: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但</a:t>
            </a:r>
            <a:r>
              <a:rPr lang="zh-CN" altLang="en-US" sz="1500" kern="0" dirty="0" smtClean="0">
                <a:solidFill>
                  <a:srgbClr val="000000"/>
                </a:solidFill>
                <a:latin typeface="Times New Roman" panose="02020603050405020304" pitchFamily="65" charset="-122"/>
                <a:ea typeface="宋体" panose="02010600030101010101" pitchFamily="2" charset="-122"/>
              </a:rPr>
              <a:t>使途无饥渴,而安抵都下足矣。”群丐应声起曰:</a:t>
            </a:r>
            <a:r>
              <a:rPr lang="zh-CN" altLang="en-US" sz="1500" u="sng" kern="0" dirty="0" smtClean="0">
                <a:solidFill>
                  <a:srgbClr val="000000"/>
                </a:solidFill>
                <a:latin typeface="Times New Roman" panose="02020603050405020304" pitchFamily="65" charset="-122"/>
                <a:ea typeface="宋体" panose="02010600030101010101" pitchFamily="2" charset="-122"/>
              </a:rPr>
              <a:t>“是区区者,何难之有?吾侪愿尽力焉,沿途</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以行乞所得,供先生食。”</a:t>
            </a:r>
            <a:r>
              <a:rPr lang="zh-CN" altLang="en-US" sz="1500" kern="0" dirty="0" smtClean="0">
                <a:solidFill>
                  <a:srgbClr val="000000"/>
                </a:solidFill>
                <a:latin typeface="Times New Roman" panose="02020603050405020304" pitchFamily="65" charset="-122"/>
                <a:ea typeface="宋体" panose="02010600030101010101" pitchFamily="2" charset="-122"/>
              </a:rPr>
              <a:t>往往逆旅主人嘉其义而奇其事,且厚有赠馈。既抵都,群丐各分道行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乞,以所得资为先生应试费。试后果捷南宫</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,得出为某邑宰,循例省亲回籍。群丐亦促之返焉。</a:t>
            </a:r>
            <a:endParaRPr lang="zh-CN" altLang="en-US"/>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甫抵里</a:t>
            </a:r>
            <a:r>
              <a:rPr lang="zh-CN" altLang="en-US" sz="1050" u="sng" kern="0" spc="-150" dirty="0" smtClean="0">
                <a:solidFill>
                  <a:srgbClr val="000000"/>
                </a:solidFill>
                <a:latin typeface="Times New Roman" panose="02020603050405020304" pitchFamily="65" charset="-122"/>
                <a:ea typeface="宋体" panose="02010600030101010101" pitchFamily="2" charset="-122"/>
              </a:rPr>
              <a:t> </a:t>
            </a:r>
            <a:r>
              <a:rPr lang="zh-CN" altLang="en-US" sz="1500" u="sng" kern="0" dirty="0" smtClean="0">
                <a:solidFill>
                  <a:srgbClr val="000000"/>
                </a:solidFill>
                <a:latin typeface="Times New Roman" panose="02020603050405020304" pitchFamily="65" charset="-122"/>
                <a:ea typeface="宋体" panose="02010600030101010101" pitchFamily="2" charset="-122"/>
              </a:rPr>
              <a:t>,亲故之问寒温表庆贺者,肩摩踵接。</a:t>
            </a:r>
            <a:r>
              <a:rPr lang="zh-CN" altLang="en-US" sz="1500" kern="0" dirty="0" smtClean="0">
                <a:solidFill>
                  <a:srgbClr val="000000"/>
                </a:solidFill>
                <a:latin typeface="Times New Roman" panose="02020603050405020304" pitchFamily="65" charset="-122"/>
                <a:ea typeface="宋体" panose="02010600030101010101" pitchFamily="2" charset="-122"/>
              </a:rPr>
              <a:t>先生亦平淡视之。然越数日将之官,群丐请从</a:t>
            </a:r>
            <a:r>
              <a:rPr lang="zh-CN" altLang="en-US" sz="1500" u="sng" kern="0" dirty="0" smtClean="0">
                <a:solidFill>
                  <a:srgbClr val="000000"/>
                </a:solidFill>
                <a:latin typeface="Times New Roman" panose="02020603050405020304" pitchFamily="65" charset="-122"/>
                <a:ea typeface="宋体" panose="02010600030101010101" pitchFamily="2" charset="-122"/>
              </a:rPr>
              <a:t>之</a:t>
            </a:r>
            <a:r>
              <a:rPr lang="zh-CN" altLang="en-US" sz="1500" kern="0" dirty="0" smtClean="0">
                <a:solidFill>
                  <a:srgbClr val="000000"/>
                </a:solidFill>
                <a:latin typeface="Times New Roman" panose="02020603050405020304" pitchFamily="65" charset="-122"/>
                <a:ea typeface="宋体" panose="02010600030101010101" pitchFamily="2" charset="-122"/>
              </a:rPr>
              <a:t>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所。先生恐有所不歉,又恐背前日谊。方踌躇间,有黠者似已久窥其意曰:“先生之作官,自作官;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某等之行乞,自行乞。但使有效犬马处,则吾等愿藉之以毕馀生。若其他世俗之累,决不敢为先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生浼</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,且自浼也。请勿作再三之虑,先生以为何如?”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抵任所后,各行丐于四方,惟昏暮时潜一入署问安而已。先生亦随时资给之,然往往不受。时邑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多盗,群丐</a:t>
            </a:r>
            <a:r>
              <a:rPr lang="zh-CN" altLang="en-US" sz="1500" u="sng" kern="0" dirty="0" smtClean="0">
                <a:solidFill>
                  <a:srgbClr val="000000"/>
                </a:solidFill>
                <a:latin typeface="Times New Roman" panose="02020603050405020304" pitchFamily="65" charset="-122"/>
                <a:ea typeface="宋体" panose="02010600030101010101" pitchFamily="2" charset="-122"/>
              </a:rPr>
              <a:t>间</a:t>
            </a:r>
            <a:r>
              <a:rPr lang="zh-CN" altLang="en-US" sz="1500" kern="0" dirty="0" smtClean="0">
                <a:solidFill>
                  <a:srgbClr val="000000"/>
                </a:solidFill>
                <a:latin typeface="Times New Roman" panose="02020603050405020304" pitchFamily="65" charset="-122"/>
                <a:ea typeface="宋体" panose="02010600030101010101" pitchFamily="2" charset="-122"/>
              </a:rPr>
              <a:t>作侦探,是以屡屡破获重要案件。至颁发赏格时,悬牌累月,迄无来领者。而先生以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政声卓著,由上峰保升郡守矣。先生固儒者,不耐于酬酢之烦,又淡于利禄,遂以亲老乞终养。解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组</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后,欲为各丐谋治生业,竟皆避之他去。先生每为人言之,辄欷歔泣下,引为憾事。然而丐则侠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(选自《虞初广志》卷八,有删改)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①南宫:指“礼部”。②浼:玷污。③解组:解下挂印的带子,指辞官。</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对下列句子中加点词语的解释,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A.届期先生黎明起,扫庭</a:t>
            </a:r>
            <a:r>
              <a:rPr lang="zh-CN" altLang="en-US" sz="1500" u="sng" kern="0" dirty="0" smtClean="0">
                <a:solidFill>
                  <a:srgbClr val="000000"/>
                </a:solidFill>
                <a:latin typeface="Times New Roman" panose="02020603050405020304" pitchFamily="65" charset="-122"/>
                <a:ea typeface="宋体" panose="02010600030101010101" pitchFamily="2" charset="-122"/>
              </a:rPr>
              <a:t>除</a:t>
            </a:r>
            <a:r>
              <a:rPr lang="zh-CN" altLang="en-US" sz="1500" kern="0" dirty="0" smtClean="0">
                <a:solidFill>
                  <a:srgbClr val="000000"/>
                </a:solidFill>
                <a:latin typeface="Times New Roman" panose="02020603050405020304" pitchFamily="65" charset="-122"/>
                <a:ea typeface="宋体" panose="02010600030101010101" pitchFamily="2" charset="-122"/>
              </a:rPr>
              <a:t>　　　　　　除:台阶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1500" u="sng" kern="0" dirty="0" smtClean="0">
                <a:solidFill>
                  <a:srgbClr val="000000"/>
                </a:solidFill>
                <a:latin typeface="Times New Roman" panose="02020603050405020304" pitchFamily="65" charset="-122"/>
                <a:ea typeface="宋体" panose="02010600030101010101" pitchFamily="2" charset="-122"/>
              </a:rPr>
              <a:t>但</a:t>
            </a:r>
            <a:r>
              <a:rPr lang="zh-CN" altLang="en-US" sz="1500" kern="0" dirty="0" smtClean="0">
                <a:solidFill>
                  <a:srgbClr val="000000"/>
                </a:solidFill>
                <a:latin typeface="Times New Roman" panose="02020603050405020304" pitchFamily="65" charset="-122"/>
                <a:ea typeface="宋体" panose="02010600030101010101" pitchFamily="2" charset="-122"/>
              </a:rPr>
              <a:t>使途无饥渴,而安抵都下足矣　　但:只要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C.群丐请从</a:t>
            </a:r>
            <a:r>
              <a:rPr lang="zh-CN" altLang="en-US" sz="1500" u="sng" kern="0" dirty="0" smtClean="0">
                <a:solidFill>
                  <a:srgbClr val="000000"/>
                </a:solidFill>
                <a:latin typeface="Times New Roman" panose="02020603050405020304" pitchFamily="65" charset="-122"/>
                <a:ea typeface="宋体" panose="02010600030101010101" pitchFamily="2" charset="-122"/>
              </a:rPr>
              <a:t>之</a:t>
            </a:r>
            <a:r>
              <a:rPr lang="zh-CN" altLang="en-US" sz="1500" kern="0" dirty="0" smtClean="0">
                <a:solidFill>
                  <a:srgbClr val="000000"/>
                </a:solidFill>
                <a:latin typeface="Times New Roman" panose="02020603050405020304" pitchFamily="65" charset="-122"/>
                <a:ea typeface="宋体" panose="02010600030101010101" pitchFamily="2" charset="-122"/>
              </a:rPr>
              <a:t>任所　　之:前往</a:t>
            </a:r>
            <a:endParaRPr lang="zh-CN" altLang="en-US" dirty="0"/>
          </a:p>
        </p:txBody>
      </p:sp>
      <p:pic>
        <p:nvPicPr>
          <p:cNvPr id="3" name="图片 3" descr="textimage4.jpeg"/>
          <p:cNvPicPr>
            <a:picLocks noChangeAspect="1"/>
          </p:cNvPicPr>
          <p:nvPr/>
        </p:nvPicPr>
        <p:blipFill>
          <a:blip r:embed="rId1"/>
          <a:stretch>
            <a:fillRect/>
          </a:stretch>
        </p:blipFill>
        <p:spPr>
          <a:xfrm>
            <a:off x="1115257" y="1161561"/>
            <a:ext cx="108584" cy="126682"/>
          </a:xfrm>
          <a:prstGeom prst="rect">
            <a:avLst/>
          </a:prstGeom>
        </p:spPr>
      </p:pic>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D.时邑多盗,群丐</a:t>
            </a:r>
            <a:r>
              <a:rPr lang="zh-CN" altLang="en-US" sz="1500" u="sng" kern="0" dirty="0" smtClean="0">
                <a:solidFill>
                  <a:srgbClr val="000000"/>
                </a:solidFill>
                <a:latin typeface="Times New Roman" panose="02020603050405020304" pitchFamily="65" charset="-122"/>
                <a:ea typeface="宋体" panose="02010600030101010101" pitchFamily="2" charset="-122"/>
              </a:rPr>
              <a:t>间</a:t>
            </a:r>
            <a:r>
              <a:rPr lang="zh-CN" altLang="en-US" sz="1500" kern="0" dirty="0" smtClean="0">
                <a:solidFill>
                  <a:srgbClr val="000000"/>
                </a:solidFill>
                <a:latin typeface="Times New Roman" panose="02020603050405020304" pitchFamily="65" charset="-122"/>
                <a:ea typeface="宋体" panose="02010600030101010101" pitchFamily="2" charset="-122"/>
              </a:rPr>
              <a:t>作侦探　　间:间或</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以下各组语句中,分别表现群丐的“侠义”和来懋斋先生“品性”的一组是(3分)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A.蒙先生赐以酒食,固属非分之宠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先生亦随时资给之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B.以所得资为先生应试费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试后果捷南宫,得出为某邑宰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C.若其他世俗之累,决不敢为先生浼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先生恐有所不歉,又恐背前日谊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D.悬牌累月,迄无来领者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是以屡屡破获重要案件</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下列对原文的理解和分析,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不准确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A.来懋斋先生家况奇贫,为人却慷慨大方,有过人的节操。乡试中举后,打算赴礼部应试,可缺乏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资用。他采用民间打会的方式向亲友筹集资金,但遭到背弃。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B.来懋斋先生把准备招待亲友的美酒佳肴拿给乞丐们享用。了解到先生的困境,乞丐们用行乞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所得资助他,并护送其赴京应试。他们的义举受到赞扬,并因此常常获得馈赠。</a:t>
            </a:r>
            <a:endParaRPr lang="zh-CN" altLang="en-US" dirty="0"/>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48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C.来懋斋先生在群丐的帮助下到达京都,如愿考中,得以出任县令。回乡省亲时,对逢迎讨好的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亲友只是以平常态度对待。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D.来懋斋先生任职期间,乞丐们给予他很多帮助,使先生政声卓著,升任郡守,而乞丐们不求任何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回报。先生辞职归乡前,想给他们谋取职业,群丐都躲开了,先生引以为憾。</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(1)把文中画横线的句子翻译成现代汉语。(7分)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①是区区者,何难之有?吾侪愿尽力焉,沿途以行乞所得,供先生食。(4分)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②甫抵里</a:t>
            </a:r>
            <a:r>
              <a:rPr lang="zh-CN" altLang="en-US" sz="1110" kern="0" spc="16"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,亲故之问寒温表庆贺者,肩摩踵接。(3分)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(2)用分隔号(/)给下面的文言文断句。(3分)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所憎者有功必赏所爱者有罪必罚存善天下鳏寡孤独振赡祸亡之家其自奉也甚薄其赋役也甚寡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故万民富乐而无饥寒之色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(选自《六韬·盈虚》)</a:t>
            </a:r>
            <a:endParaRPr lang="zh-CN" altLang="en-US" dirty="0"/>
          </a:p>
        </p:txBody>
      </p:sp>
      <p:pic>
        <p:nvPicPr>
          <p:cNvPr id="3" name="图片 3" descr="textimage5.jpeg"/>
          <p:cNvPicPr>
            <a:picLocks noChangeAspect="1"/>
          </p:cNvPicPr>
          <p:nvPr/>
        </p:nvPicPr>
        <p:blipFill>
          <a:blip r:embed="rId1"/>
          <a:stretch>
            <a:fillRect/>
          </a:stretch>
        </p:blipFill>
        <p:spPr>
          <a:xfrm>
            <a:off x="1303200" y="3251439"/>
            <a:ext cx="142875" cy="171450"/>
          </a:xfrm>
          <a:prstGeom prst="rect">
            <a:avLst/>
          </a:prstGeom>
        </p:spPr>
      </p:pic>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间:偷偷地。</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A.第1句不能表现群丐的“侠义”。B.第2句写来懋斋考中做官。D.第2句写来懋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斋先生的政绩。</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A　“为人却慷慨大方”不正确,应为“生性胸怀大志”。</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(1)①这是区区小事,有什么艰难?我们愿意为此尽力,用沿途乞讨得到的钱物,供给先生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食用。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②刚到达乡里,亲戚朋友问寒问暖表示庆贺的人很多,肩挨肩,脚跟脚。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(2)所憎者有功必赏/所爱者有罪必罚/存善天下鳏寡孤独/振赡祸亡之家/其自奉也甚薄/其赋役也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甚寡/故万民富乐而无饥寒之色</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(1)①何难之有:宾语前置句。吾侪:我们这帮人。以:用。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②甫:刚刚。里閈:乡里。亲故之问寒温表庆贺者:定语后置句。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(2)首先要反复默读文句,做到意通句顺,合乎文言文语言习惯,认真体会词语含义,确定句子间的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关系,抓住标志性词语,如名词、虚词和对称的结构特点等,由易到难、循序渐进地断开。</a:t>
            </a:r>
            <a:endParaRPr lang="zh-CN" altLang="en-US" dirty="0"/>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04264"/>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来懋斋先生家境极其贫寒,生性胸怀大志并有过人的节操。乡试中举后,他想去礼部考试,但是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钱财不足。按乡里习俗,但凡有试期接近而缺乏资金的人,可召集七八个亲朋好友各出一份钱交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给发起人,并由发起人立好约定签好字,才把钱交给他。考试结束后,要按次序偿还资金,这种形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式称之为“会”。不久他说:“不如成立一个‘会’来筹集资金。”于是他多日奔走于亲朋好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友之门,才获得七个人的认可,但都是因为人情不能推却,勉强答应他的,其实心里并不情愿。到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了约定时间,来先生早早起来,打扫庭院台阶,准备美酒佳肴来恭候他们。哪知太阳都落山了,没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有一个亲友到他家来。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恰巧有一群乞丐从他家门前经过,看见来先生家摆放的杯盘,认为一定有喜事。于是聚集在门槛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外,争着想得到杂乱杯盘中的剩饭剩汁。这时,先生饥饿难忍,愤怒异常,像火燃烧一样,两种感受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交战于胸中,就出门对群丐说:“我摆设宴席,实在是因为参加礼部考试日期逼近,赶京考试缺乏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费用,本意想借助亲友的集会来集资,以解燃眉之急罢了。怎奈亲友背弃了我,如今竟然食言,以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致我准备的酒肴成为虚设。既然已这样了,与其让鱼腐肉坏,还不如让大家一起吃个饱饭。你们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一定就座,我将做东道主与你们一同畅饮。”乞丐们进入厅堂奠酒,酒足饭饱后对来先生说: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“我辈身份低微,蒙受先生赐给酒食,这本是莫大的宠幸。现在敢问先生,从这里到京师需要多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少费用?”先生说:“只要旅途不饥渴,能安全到达就足够了。”群丐一起应声说:“这是区区小</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切入点,用四个选项的表述来对原文进行概括和分析。设置的题目的错误类型往往有曲解原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文、无中生有、张冠李戴等,例如本题C项就是利用“使”的多义性来曲解文意。答题时要带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着选项去细读原文,认真比对辨析,找到与文意不符的地方即可判断出该项错误。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(1)赐宴不到场,这是对君主命令的不敬。君主有病,却一定要他亲临宴会,做这样的事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能心安吗?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(2)苏轼曾从容地责备公亮不能纠正弊病,世人讥讽他保持禄位加固宠幸。</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(1)锡:通“赐”,赐予。是:代词,这。虔:恭敬。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(2)救正:纠正弊病。持禄:保持禄位。固宠:加固宠幸。</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易错点拨</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本题考查考生对文言文的翻译能力。理解是翻译文言文的基础,而对文意的理解又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取决于对文中实词与虚词的理解。需要特别注意的是,本题给出的分值,对于译出大意的赋分也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占不小的比例,说明在翻译时很大程度上要兼顾对整体文意的理解。同时,还要注意文言文翻译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要以直译为主,意译为辅;翻译后的句子要通顺,不能出现语病。文言文翻译常见的八种错误类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型:①不需要翻译的强行翻译;②实词的翻译不够准确;③把今义当作古义翻译;④翻译中虚词没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有体现出来;⑤该删除的词语仍然保留;⑥省略成分没有翻译出来;⑦翻译句式不符合现代汉语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语法习惯;⑧应该意译的却直译。</a:t>
            </a:r>
            <a:endParaRPr lang="zh-CN" altLang="en-US" dirty="0"/>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事,有什么艰难?我们愿意为此尽力,用沿途乞讨得到的钱物,供给先生食用。”所到之处旅舍主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人称赞他们侠义,也惊奇他们所做的事,并且给了丰厚的馈赠。到达京都后,乞丐们各自分道行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乞,把所得的资财给先生作为应试的费用。试后果然考中,出任某县县令,按例回乡探亲。群丐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也催促他返回。</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刚到达乡里,亲戚朋友问寒问暖表示庆贺的人很多,肩挨肩,脚跟脚。来先生也心平气和地对待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他们。过了几日,来先生将赴任,乞丐们请求跟随他到任所。来先生心有不安,又怕自己背弃过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去的恩情,正踌躇犹豫,有聪明的好像看出他的心思说:“先生做官,自请去做官;我们这些人行乞,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依然行乞。只要有效劳之处,我等愿毕生效劳。如果有其他世俗杂事,绝不劳烦先生(使先生受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玷污),我们自己去做。请不要再三考虑,先生认为如何?”</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到达任所后,乞丐们到四方分别行乞,只是天黑时偷偷地到来先生署内问安。来先生也不时资助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他们,但是他们往往不接受。当时县里多盗贼,乞丐们偷偷地做侦探,所以屡屡破获重要案件。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等到颁发奖励时,悬示多月,至今没有人来领取。来先生因政绩、名声显著,从上峰升任郡守。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来先生本是一个读书人,不喜欢烦琐的应酬,又淡泊名利,于是就以奉养父母请求退休。辞官后,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想为乞丐们治求谋生产业,最终乞丐们离他而去。来先生每次向人谈及他们,就唏嘘落泪,感到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很遗憾。如此看来这些乞丐其实就是侠士啊。</a:t>
            </a:r>
            <a:endParaRPr lang="zh-CN" altLang="en-US"/>
          </a:p>
        </p:txBody>
      </p:sp>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二十、(2014福建,2—5)阅读下面的文言文,回答问题。(15分)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张祖传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[明]张岳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张祖,字彦宗,以字行。十三岁,父祖继殁,独奉母以居。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洪武改元,闽中法令严核,</a:t>
            </a:r>
            <a:r>
              <a:rPr lang="zh-CN" altLang="en-US" sz="1500" u="sng" kern="0" dirty="0" smtClean="0">
                <a:solidFill>
                  <a:srgbClr val="000000"/>
                </a:solidFill>
                <a:latin typeface="Times New Roman" panose="02020603050405020304" pitchFamily="65" charset="-122"/>
                <a:ea typeface="宋体" panose="02010600030101010101" pitchFamily="2" charset="-122"/>
              </a:rPr>
              <a:t>绳</a:t>
            </a:r>
            <a:r>
              <a:rPr lang="zh-CN" altLang="en-US" sz="1500" kern="0" dirty="0" smtClean="0">
                <a:solidFill>
                  <a:srgbClr val="000000"/>
                </a:solidFill>
                <a:latin typeface="Times New Roman" panose="02020603050405020304" pitchFamily="65" charset="-122"/>
                <a:ea typeface="宋体" panose="02010600030101010101" pitchFamily="2" charset="-122"/>
              </a:rPr>
              <a:t>吏之法尤峻。惮应役者邀祖斩右大指以自黜。祖疑之,入白母。母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曰:“法可避也,指斩不可复续,盍去诸?”遂避匿。未几,斩指事觉,诏逮捕戍边。犯者言张某始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与某辈约如此。逮久弗获。会天变肆赦,乃归。室中空虚,至系马槛牛,毁斗桶为薪。念非力学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无以树门户,于是决意习儒业。是时,诏民田八顷以上家,择子若</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孙一人为吏。县檄至,祖挥之弗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受,执卷奋曰:“吾而吏耶?”令白按察司,复檄祖往,固弗受如县。使者熟视之,曰:“</a:t>
            </a:r>
            <a:r>
              <a:rPr lang="zh-CN" altLang="en-US" sz="1500" u="sng" kern="0" dirty="0" smtClean="0">
                <a:solidFill>
                  <a:srgbClr val="000000"/>
                </a:solidFill>
                <a:latin typeface="Times New Roman" panose="02020603050405020304" pitchFamily="65" charset="-122"/>
                <a:ea typeface="宋体" panose="02010600030101010101" pitchFamily="2" charset="-122"/>
              </a:rPr>
              <a:t>君,我辈中人</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也,勿辱于县。</a:t>
            </a:r>
            <a:r>
              <a:rPr lang="zh-CN" altLang="en-US" sz="1500" kern="0" dirty="0" smtClean="0">
                <a:solidFill>
                  <a:srgbClr val="000000"/>
                </a:solidFill>
                <a:latin typeface="Times New Roman" panose="02020603050405020304" pitchFamily="65" charset="-122"/>
                <a:ea typeface="宋体" panose="02010600030101010101" pitchFamily="2" charset="-122"/>
              </a:rPr>
              <a:t>”遂挟以去。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祖既通儒术,兼晓九章算法。时方行方田</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令,即以其事</a:t>
            </a:r>
            <a:r>
              <a:rPr lang="zh-CN" altLang="en-US" sz="1500" u="sng" kern="0" dirty="0" smtClean="0">
                <a:solidFill>
                  <a:srgbClr val="000000"/>
                </a:solidFill>
                <a:latin typeface="Times New Roman" panose="02020603050405020304" pitchFamily="65" charset="-122"/>
                <a:ea typeface="宋体" panose="02010600030101010101" pitchFamily="2" charset="-122"/>
              </a:rPr>
              <a:t>属</a:t>
            </a:r>
            <a:r>
              <a:rPr lang="zh-CN" altLang="en-US" sz="1500" kern="0" dirty="0" smtClean="0">
                <a:solidFill>
                  <a:srgbClr val="000000"/>
                </a:solidFill>
                <a:latin typeface="Times New Roman" panose="02020603050405020304" pitchFamily="65" charset="-122"/>
                <a:ea typeface="宋体" panose="02010600030101010101" pitchFamily="2" charset="-122"/>
              </a:rPr>
              <a:t>之。文案盈几,祖精勤不舍,昼夜栉理而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错画之,皆有绪可按据。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建文时,祖为吏部吏。未几,云南布政张公纟冘召入为尚书,于属吏多所更易,独言张某老成,守法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不易也。时帝方与方孝孺辈讲求古治,经济之事多变太祖旧章,章奏日下吏部。祖密言于纟冘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曰:“高皇帝起布衣,有天下,立法创制,规模远矣。为治当责实效。今法制已定,日有变更,未必胜</a:t>
            </a:r>
            <a:endParaRPr lang="zh-CN" altLang="en-US"/>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于旧,徒使异议者以为口实,盍先其急者?”纟冘深然之,而夺于群议,不能用。</a:t>
            </a:r>
            <a:r>
              <a:rPr lang="zh-CN" altLang="en-US" sz="1500" u="sng" kern="0" dirty="0" smtClean="0">
                <a:solidFill>
                  <a:srgbClr val="000000"/>
                </a:solidFill>
                <a:latin typeface="Times New Roman" panose="02020603050405020304" pitchFamily="65" charset="-122"/>
                <a:ea typeface="宋体" panose="02010600030101010101" pitchFamily="2" charset="-122"/>
              </a:rPr>
              <a:t>会添设京卫知事一</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员,诏吏部选可者。</a:t>
            </a:r>
            <a:r>
              <a:rPr lang="zh-CN" altLang="en-US" sz="1500" kern="0" dirty="0" smtClean="0">
                <a:solidFill>
                  <a:srgbClr val="000000"/>
                </a:solidFill>
                <a:latin typeface="Times New Roman" panose="02020603050405020304" pitchFamily="65" charset="-122"/>
                <a:ea typeface="宋体" panose="02010600030101010101" pitchFamily="2" charset="-122"/>
              </a:rPr>
              <a:t>纟冘曰:“无</a:t>
            </a:r>
            <a:r>
              <a:rPr lang="zh-CN" altLang="en-US" sz="1500" u="sng" kern="0" dirty="0" smtClean="0">
                <a:solidFill>
                  <a:srgbClr val="000000"/>
                </a:solidFill>
                <a:latin typeface="Times New Roman" panose="02020603050405020304" pitchFamily="65" charset="-122"/>
                <a:ea typeface="宋体" panose="02010600030101010101" pitchFamily="2" charset="-122"/>
              </a:rPr>
              <a:t>逾</a:t>
            </a:r>
            <a:r>
              <a:rPr lang="zh-CN" altLang="en-US" sz="1500" kern="0" dirty="0" smtClean="0">
                <a:solidFill>
                  <a:srgbClr val="000000"/>
                </a:solidFill>
                <a:latin typeface="Times New Roman" panose="02020603050405020304" pitchFamily="65" charset="-122"/>
                <a:ea typeface="宋体" panose="02010600030101010101" pitchFamily="2" charset="-122"/>
              </a:rPr>
              <a:t>祖矣。”授留守知事。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及靖难师渡江,祖为安吉县丞。纟冘被谴自经</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kern="0" dirty="0" smtClean="0">
                <a:solidFill>
                  <a:srgbClr val="000000"/>
                </a:solidFill>
                <a:latin typeface="Times New Roman" panose="02020603050405020304" pitchFamily="65" charset="-122"/>
                <a:ea typeface="宋体" panose="02010600030101010101" pitchFamily="2" charset="-122"/>
              </a:rPr>
              <a:t>,舁尸归,属吏无敢往视,祖独往经理其殡。殡毕,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哭奠而去。时人义之。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安吉在万山中,向多逋民</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00" kern="0" dirty="0" smtClean="0">
                <a:solidFill>
                  <a:srgbClr val="000000"/>
                </a:solidFill>
                <a:latin typeface="Times New Roman" panose="02020603050405020304" pitchFamily="65" charset="-122"/>
                <a:ea typeface="宋体" panose="02010600030101010101" pitchFamily="2" charset="-122"/>
              </a:rPr>
              <a:t>,隐田不以自实,财赋甚少。祖至,清勤自持,敬礼贤士大夫,与讲究磨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砺。在职九年,稽核财赋,修筑陂塘圩岸,不可</a:t>
            </a:r>
            <a:r>
              <a:rPr lang="zh-CN" altLang="en-US" sz="1500" u="sng" kern="0" dirty="0" smtClean="0">
                <a:solidFill>
                  <a:srgbClr val="000000"/>
                </a:solidFill>
                <a:latin typeface="Times New Roman" panose="02020603050405020304" pitchFamily="65" charset="-122"/>
                <a:ea typeface="宋体" panose="02010600030101010101" pitchFamily="2" charset="-122"/>
              </a:rPr>
              <a:t>胜</a:t>
            </a:r>
            <a:r>
              <a:rPr lang="zh-CN" altLang="en-US" sz="1500" kern="0" dirty="0" smtClean="0">
                <a:solidFill>
                  <a:srgbClr val="000000"/>
                </a:solidFill>
                <a:latin typeface="Times New Roman" panose="02020603050405020304" pitchFamily="65" charset="-122"/>
                <a:ea typeface="宋体" panose="02010600030101010101" pitchFamily="2" charset="-122"/>
              </a:rPr>
              <a:t>计。逋民隐田者令以占籍</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⑤</a:t>
            </a:r>
            <a:r>
              <a:rPr lang="zh-CN" altLang="en-US" sz="1500" kern="0" dirty="0" smtClean="0">
                <a:solidFill>
                  <a:srgbClr val="000000"/>
                </a:solidFill>
                <a:latin typeface="Times New Roman" panose="02020603050405020304" pitchFamily="65" charset="-122"/>
                <a:ea typeface="宋体" panose="02010600030101010101" pitchFamily="2" charset="-122"/>
              </a:rPr>
              <a:t>输税,免其罪。声称著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闻,以最荐升湖广按察司经历。行至吴桥卒,惟一子扶丧归。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(摘编自《小山类稿》)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①若:或者。②方田:指方田均税法。③纟冘被谴自经:朱棣登位,张纟冘被解除职务后自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杀。④逋民:逃到本地的百姓。⑤占籍:自外地迁来的成为有户籍的当地居民。</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1500" u="sng" kern="0" dirty="0" smtClean="0">
                <a:solidFill>
                  <a:srgbClr val="000000"/>
                </a:solidFill>
                <a:latin typeface="Times New Roman" panose="02020603050405020304" pitchFamily="65" charset="-122"/>
                <a:ea typeface="宋体" panose="02010600030101010101" pitchFamily="2" charset="-122"/>
              </a:rPr>
              <a:t>绳</a:t>
            </a:r>
            <a:r>
              <a:rPr lang="zh-CN" altLang="en-US" sz="1500" kern="0" dirty="0" smtClean="0">
                <a:solidFill>
                  <a:srgbClr val="000000"/>
                </a:solidFill>
                <a:latin typeface="Times New Roman" panose="02020603050405020304" pitchFamily="65" charset="-122"/>
                <a:ea typeface="宋体" panose="02010600030101010101" pitchFamily="2" charset="-122"/>
              </a:rPr>
              <a:t>吏之法尤峻　　绳:捆绑。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B.即以其事</a:t>
            </a:r>
            <a:r>
              <a:rPr lang="zh-CN" altLang="en-US" sz="1500" u="sng" kern="0" dirty="0" smtClean="0">
                <a:solidFill>
                  <a:srgbClr val="000000"/>
                </a:solidFill>
                <a:latin typeface="Times New Roman" panose="02020603050405020304" pitchFamily="65" charset="-122"/>
                <a:ea typeface="宋体" panose="02010600030101010101" pitchFamily="2" charset="-122"/>
              </a:rPr>
              <a:t>属</a:t>
            </a:r>
            <a:r>
              <a:rPr lang="zh-CN" altLang="en-US" sz="1500" kern="0" dirty="0" smtClean="0">
                <a:solidFill>
                  <a:srgbClr val="000000"/>
                </a:solidFill>
                <a:latin typeface="Times New Roman" panose="02020603050405020304" pitchFamily="65" charset="-122"/>
                <a:ea typeface="宋体" panose="02010600030101010101" pitchFamily="2" charset="-122"/>
              </a:rPr>
              <a:t>之　　属:交付。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C.无</a:t>
            </a:r>
            <a:r>
              <a:rPr lang="zh-CN" altLang="en-US" sz="1500" u="sng" kern="0" dirty="0" smtClean="0">
                <a:solidFill>
                  <a:srgbClr val="000000"/>
                </a:solidFill>
                <a:latin typeface="Times New Roman" panose="02020603050405020304" pitchFamily="65" charset="-122"/>
                <a:ea typeface="宋体" panose="02010600030101010101" pitchFamily="2" charset="-122"/>
              </a:rPr>
              <a:t>逾</a:t>
            </a:r>
            <a:r>
              <a:rPr lang="zh-CN" altLang="en-US" sz="1500" kern="0" dirty="0" smtClean="0">
                <a:solidFill>
                  <a:srgbClr val="000000"/>
                </a:solidFill>
                <a:latin typeface="Times New Roman" panose="02020603050405020304" pitchFamily="65" charset="-122"/>
                <a:ea typeface="宋体" panose="02010600030101010101" pitchFamily="2" charset="-122"/>
              </a:rPr>
              <a:t>祖矣　　逾:超过。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D.不可</a:t>
            </a:r>
            <a:r>
              <a:rPr lang="zh-CN" altLang="en-US" sz="1500" u="sng" kern="0" dirty="0" smtClean="0">
                <a:solidFill>
                  <a:srgbClr val="000000"/>
                </a:solidFill>
                <a:latin typeface="Times New Roman" panose="02020603050405020304" pitchFamily="65" charset="-122"/>
                <a:ea typeface="宋体" panose="02010600030101010101" pitchFamily="2" charset="-122"/>
              </a:rPr>
              <a:t>胜</a:t>
            </a:r>
            <a:r>
              <a:rPr lang="zh-CN" altLang="en-US" sz="1500" kern="0" dirty="0" smtClean="0">
                <a:solidFill>
                  <a:srgbClr val="000000"/>
                </a:solidFill>
                <a:latin typeface="Times New Roman" panose="02020603050405020304" pitchFamily="65" charset="-122"/>
                <a:ea typeface="宋体" panose="02010600030101010101" pitchFamily="2" charset="-122"/>
              </a:rPr>
              <a:t>计　　胜:尽。</a:t>
            </a:r>
            <a:endParaRPr lang="zh-CN" altLang="en-US" dirty="0"/>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473113"/>
            <a:chOff x="540000" y="1080000"/>
            <a:chExt cx="8158472" cy="5473113"/>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下列各组句子中,全部表明张祖尽职尽责的一组是(3分)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①闽中法令严核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②复檄祖往,固弗受如县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③昼夜栉理而错画之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④为治当责实效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⑤稽核财赋,修筑陂塘圩岸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⑥逋民隐田者令以占籍输税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A.①②⑤　　B.①④⑥　　C.②③④　　D.③⑤⑥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下列对原文内容的概括与分析,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A.张祖为逃避服役而断指出走,遇赦后见家境衰败,于是决定发愤读书以振兴家门。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B.建文年间张祖在吏部做小吏,上司张纟冘非常赏识他,认为他办事老成,笃守法令。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C.吏部尚书张纟冘自杀后,属吏中只有张祖敢出面料理丧事,当时的人认为他有情有义。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D.张祖任安吉县丞九年,因政绩卓著,考核获得最高等级,被推荐升任湖广按察司经历。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请把文中画横线的句子翻译成现代汉语。(6分)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(1)君,我辈中人也,勿辱于县。(3分)</a:t>
              </a:r>
              <a:endParaRPr lang="zh-CN" altLang="en-US" dirty="0"/>
            </a:p>
          </p:txBody>
        </p:sp>
        <p:sp>
          <p:nvSpPr>
            <p:cNvPr id="3" name="TextBox 2"/>
            <p:cNvSpPr txBox="1"/>
            <p:nvPr/>
          </p:nvSpPr>
          <p:spPr>
            <a:xfrm>
              <a:off x="571472" y="6206351"/>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(2)会添设京卫知事一员,诏吏部选可者。(3分)</a:t>
              </a:r>
              <a:endParaRPr lang="zh-CN" altLang="en-US"/>
            </a:p>
          </p:txBody>
        </p:sp>
      </p:gr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绳:约束,制裁。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①表明闽中法令严苛;②表明张祖决意学习儒业而不愿为吏;④治理国家应当讲求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实效,是张祖对张纟冘说的“密言”。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A　“断指出走”不正确,据原文第2段“祖疑之</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遂避匿”可知,张祖并未断指,而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是直接出走逃匿了。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(1)您是我们这一类的人,不要在县里受委屈。(2)恰逢(要)增设一位京卫知事,皇帝下令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吏部挑选适合的人。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(1)君</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也:判断句。辈:等,类(指人)。辱:被辱,受委屈。于县:介宾结构后置,在县里。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(2)会:恰逢。可:合适。要补充出“诏”的主语“皇帝”。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张祖,字彦宗,以表字知名。十三岁时,祖父、父亲相继去世,张祖独自奉养母亲而居。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洪武改元,闽中法令严苛,制裁属吏的法令尤其严苛。害怕应招服役的人邀张祖一起斩断右手大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拇指来自我逃避(服役)。张祖迟疑不决,回家禀告母亲。母亲说:“法令是可以逃避的,大拇指斩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断了就不能再续接了,何不离开这里呢?”于是逃跑藏匿起来。不久,斩断拇指逃避服役的事情</a:t>
            </a:r>
            <a:endParaRPr lang="zh-CN" altLang="en-US" dirty="0"/>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被发觉,皇帝下诏逮捕(犯法的人)戍边。犯法的人说张祖起初和他们相约一起斩断拇指逃避服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役。抓捕张祖用了很长时间,也并未捕获。恰逢天下大变而大赦天下,张祖才得以回乡。室内空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无一物,马厩牛圈一般光景,只好拆毁量斗木桶做柴烧。心想除了努力学习没有用来振兴门户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的,于是决意学习儒业。当时,皇帝下诏让有八顷以上田地的人家,选择儿子或孙子一人做属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吏。县里的檄文来了,张祖拒不接受,手拿书卷愤激地说:“我是你们这些做小吏的人吗?”县令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禀告按察司,又发檄文征召张祖前去,张祖如同拒绝县里一样坚决不接受。使者仔仔细细地看了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看他,说:“您是我们这一类的人,不要在县里受委屈。”于是带着他离开了。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张祖已经通晓儒术,又通晓九章算法。当时正推行方田均税法,上司就把这项工作交付给他。文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件堆满几案,张祖业务精熟,勤勉不休,昼夜梳理、筹划,各项工作都处理得有条不紊,都能经得起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查验。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建文帝时,张祖担任吏部的属吏。不久,云南布政使张纟冘被征召入朝任吏部尚书,吏部原有的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属吏大多被替换,张纟冘唯独说张祖老成持重,守法不移。当时建文帝正和方孝孺等人讲求古代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的治国之道,经世济民之事大多变革太祖原来的章程,章程文件每天下发到吏部。张祖秘密地对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张纟冘说:“高皇帝(明太祖)自布衣起家,拥有天下,立法创制,气度宏远。治理国家应当讲求实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效。现在法令制度已经确定,却每天有所变更,(新的法令制度)未必胜过旧的,白白让异议者以此</a:t>
            </a:r>
            <a:endParaRPr lang="zh-CN" altLang="en-US"/>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为口实,何必那么着急地率先做出改变呢?”张纟冘深以为然,却被众议所夺,不能采用。恰逢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(要)增设一位京卫知事,皇帝下令吏部挑选适合的人。张纟冘说:“没有谁能超过张祖。”授予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张祖留守知事之职。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等到靖乱军队渡过长江时,张祖任安吉县县丞。张纟冘被解职后自杀了,尸体被抬回来,属吏没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有人敢前往探视,只有张祖前往料理其身后事,葬礼结束,哭拜祭奠而去。当时的人认为张祖讲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道义。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安吉县在群山之中,向来多有逃到本地的百姓,隐瞒田地而不据实上报,县里的财产赋税很少。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张祖到后,以清廉勤勉自守,尊敬礼待贤士大夫,和他们探究切磋。在职九年,稽查核算财政赋税,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修筑池塘堤岸,数都数不尽。对于自外地迁到本地而隐瞒田地的百姓,让他们以正式户籍居民缴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税,免去他们的罪责。名声显赫,因功劳显著升任湖广按察司经历。走到吴桥,去世了,只有一个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儿子扶着灵柩回来。</a:t>
            </a:r>
            <a:endParaRPr lang="zh-CN" altLang="en-US"/>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二十一、(2013北京,6—10)阅读下面的文言文,回答问题。(16分)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曹彬字国华,真定灵寿人。彬始生周岁,父母</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百玩之具罗于席,观其</a:t>
            </a:r>
            <a:r>
              <a:rPr lang="zh-CN" altLang="en-US" sz="1500" u="sng" kern="0" dirty="0" smtClean="0">
                <a:solidFill>
                  <a:srgbClr val="000000"/>
                </a:solidFill>
                <a:latin typeface="Times New Roman" panose="02020603050405020304" pitchFamily="65" charset="-122"/>
                <a:ea typeface="宋体" panose="02010600030101010101" pitchFamily="2" charset="-122"/>
              </a:rPr>
              <a:t>所</a:t>
            </a:r>
            <a:r>
              <a:rPr lang="zh-CN" altLang="en-US" sz="1500" kern="0" dirty="0" smtClean="0">
                <a:solidFill>
                  <a:srgbClr val="000000"/>
                </a:solidFill>
                <a:latin typeface="Times New Roman" panose="02020603050405020304" pitchFamily="65" charset="-122"/>
                <a:ea typeface="宋体" panose="02010600030101010101" pitchFamily="2" charset="-122"/>
              </a:rPr>
              <a:t>取。彬左手持干戈,右手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持俎豆,斯须取一印,他无所视,人皆异之。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五年,</a:t>
            </a:r>
            <a:r>
              <a:rPr lang="zh-CN" altLang="en-US" sz="1500" u="sng" kern="0" dirty="0" smtClean="0">
                <a:solidFill>
                  <a:srgbClr val="000000"/>
                </a:solidFill>
                <a:latin typeface="Times New Roman" panose="02020603050405020304" pitchFamily="65" charset="-122"/>
                <a:ea typeface="宋体" panose="02010600030101010101" pitchFamily="2" charset="-122"/>
              </a:rPr>
              <a:t>使吴越,致命讫即还</a:t>
            </a:r>
            <a:r>
              <a:rPr lang="zh-CN" altLang="en-US" sz="1500" kern="0" dirty="0" smtClean="0">
                <a:solidFill>
                  <a:srgbClr val="000000"/>
                </a:solidFill>
                <a:latin typeface="Times New Roman" panose="02020603050405020304" pitchFamily="65" charset="-122"/>
                <a:ea typeface="宋体" panose="02010600030101010101" pitchFamily="2" charset="-122"/>
              </a:rPr>
              <a:t>。私觌</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之礼,一无</a:t>
            </a:r>
            <a:r>
              <a:rPr lang="zh-CN" altLang="en-US" sz="1500" u="sng" kern="0" dirty="0" smtClean="0">
                <a:solidFill>
                  <a:srgbClr val="000000"/>
                </a:solidFill>
                <a:latin typeface="Times New Roman" panose="02020603050405020304" pitchFamily="65" charset="-122"/>
                <a:ea typeface="宋体" panose="02010600030101010101" pitchFamily="2" charset="-122"/>
              </a:rPr>
              <a:t>所</a:t>
            </a:r>
            <a:r>
              <a:rPr lang="zh-CN" altLang="en-US" sz="1500" kern="0" dirty="0" smtClean="0">
                <a:solidFill>
                  <a:srgbClr val="000000"/>
                </a:solidFill>
                <a:latin typeface="Times New Roman" panose="02020603050405020304" pitchFamily="65" charset="-122"/>
                <a:ea typeface="宋体" panose="02010600030101010101" pitchFamily="2" charset="-122"/>
              </a:rPr>
              <a:t>受。吴越人</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轻舟追遗之,至于数四,彬犹不受。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既而曰:“</a:t>
            </a:r>
            <a:r>
              <a:rPr lang="zh-CN" altLang="en-US" sz="1500" u="sng" kern="0" dirty="0" smtClean="0">
                <a:solidFill>
                  <a:srgbClr val="000000"/>
                </a:solidFill>
                <a:latin typeface="Times New Roman" panose="02020603050405020304" pitchFamily="65" charset="-122"/>
                <a:ea typeface="宋体" panose="02010600030101010101" pitchFamily="2" charset="-122"/>
              </a:rPr>
              <a:t>吾终拒之,是近名也</a:t>
            </a:r>
            <a:r>
              <a:rPr lang="zh-CN" altLang="en-US" sz="1500" kern="0" dirty="0" smtClean="0">
                <a:solidFill>
                  <a:srgbClr val="000000"/>
                </a:solidFill>
                <a:latin typeface="Times New Roman" panose="02020603050405020304" pitchFamily="65" charset="-122"/>
                <a:ea typeface="宋体" panose="02010600030101010101" pitchFamily="2" charset="-122"/>
              </a:rPr>
              <a:t>。”遂受而</a:t>
            </a:r>
            <a:r>
              <a:rPr lang="zh-CN" altLang="en-US" sz="1500" u="sng" kern="0" dirty="0" smtClean="0">
                <a:solidFill>
                  <a:srgbClr val="000000"/>
                </a:solidFill>
                <a:latin typeface="Times New Roman" panose="02020603050405020304" pitchFamily="65" charset="-122"/>
                <a:ea typeface="宋体" panose="02010600030101010101" pitchFamily="2" charset="-122"/>
              </a:rPr>
              <a:t>籍</a:t>
            </a:r>
            <a:r>
              <a:rPr lang="zh-CN" altLang="en-US" sz="1500" kern="0" dirty="0" smtClean="0">
                <a:solidFill>
                  <a:srgbClr val="000000"/>
                </a:solidFill>
                <a:latin typeface="Times New Roman" panose="02020603050405020304" pitchFamily="65" charset="-122"/>
                <a:ea typeface="宋体" panose="02010600030101010101" pitchFamily="2" charset="-122"/>
              </a:rPr>
              <a:t>之以归,悉上送官。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初,太祖</a:t>
            </a:r>
            <a:r>
              <a:rPr lang="zh-CN" altLang="en-US" sz="1500" u="sng" kern="0" dirty="0" smtClean="0">
                <a:solidFill>
                  <a:srgbClr val="000000"/>
                </a:solidFill>
                <a:latin typeface="Times New Roman" panose="02020603050405020304" pitchFamily="65" charset="-122"/>
                <a:ea typeface="宋体" panose="02010600030101010101" pitchFamily="2" charset="-122"/>
              </a:rPr>
              <a:t>典</a:t>
            </a:r>
            <a:r>
              <a:rPr lang="zh-CN" altLang="en-US" sz="1500" kern="0" dirty="0" smtClean="0">
                <a:solidFill>
                  <a:srgbClr val="000000"/>
                </a:solidFill>
                <a:latin typeface="Times New Roman" panose="02020603050405020304" pitchFamily="65" charset="-122"/>
                <a:ea typeface="宋体" panose="02010600030101010101" pitchFamily="2" charset="-122"/>
              </a:rPr>
              <a:t>禁旅,彬中立不倚,非公事未尝造门,群居燕会,亦所罕预,由是器重焉。建隆二年,自平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阳召归,谓曰:“我畴昔常欲亲汝,汝</a:t>
            </a:r>
            <a:r>
              <a:rPr lang="zh-CN" altLang="en-US" sz="1500" u="sng" kern="0" dirty="0" smtClean="0">
                <a:solidFill>
                  <a:srgbClr val="000000"/>
                </a:solidFill>
                <a:latin typeface="Times New Roman" panose="02020603050405020304" pitchFamily="65" charset="-122"/>
                <a:ea typeface="宋体" panose="02010600030101010101" pitchFamily="2" charset="-122"/>
              </a:rPr>
              <a:t>何</a:t>
            </a:r>
            <a:r>
              <a:rPr lang="zh-CN" altLang="en-US" sz="1500" kern="0" dirty="0" smtClean="0">
                <a:solidFill>
                  <a:srgbClr val="000000"/>
                </a:solidFill>
                <a:latin typeface="Times New Roman" panose="02020603050405020304" pitchFamily="65" charset="-122"/>
                <a:ea typeface="宋体" panose="02010600030101010101" pitchFamily="2" charset="-122"/>
              </a:rPr>
              <a:t>故疏我?”彬顿首谢曰:“臣为周室近亲,复忝内职,靖恭守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位,犹恐获过,安敢妄有交结?”</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七年,伐江南。长围中,彬每缓师,冀李煜归服。城垂克,彬忽称疾不视事,诸将皆来问疾。彬曰: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“余之疾非药石所能愈,惟须诸公诚心自誓,以克城之日,不妄杀一人,则自愈矣。”诸将许诺。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明日,稍愈。又明日,城陷。煜与其臣百余人诣军门请罪,彬慰安之,待以宾礼,</a:t>
            </a:r>
            <a:r>
              <a:rPr lang="zh-CN" altLang="en-US" sz="1500" u="sng" kern="0" dirty="0" smtClean="0">
                <a:solidFill>
                  <a:srgbClr val="000000"/>
                </a:solidFill>
                <a:latin typeface="Times New Roman" panose="02020603050405020304" pitchFamily="65" charset="-122"/>
                <a:ea typeface="宋体" panose="02010600030101010101" pitchFamily="2" charset="-122"/>
              </a:rPr>
              <a:t>请煜入宫治装</a:t>
            </a:r>
            <a:r>
              <a:rPr lang="zh-CN" altLang="en-US" sz="1500" kern="0" dirty="0" smtClean="0">
                <a:solidFill>
                  <a:srgbClr val="000000"/>
                </a:solidFill>
                <a:latin typeface="Times New Roman" panose="02020603050405020304" pitchFamily="65" charset="-122"/>
                <a:ea typeface="宋体" panose="02010600030101010101" pitchFamily="2" charset="-122"/>
              </a:rPr>
              <a:t>,彬以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数骑待宫门外。左右密谓彬曰:“煜入或不测,奈何?”彬笑曰:“煜素懦无断,必不能自引决。”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煜之君臣,卒赖保全。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初,彬</a:t>
            </a:r>
            <a:r>
              <a:rPr lang="zh-CN" altLang="en-US" sz="1500" u="sng" kern="0" dirty="0" smtClean="0">
                <a:solidFill>
                  <a:srgbClr val="000000"/>
                </a:solidFill>
                <a:latin typeface="Times New Roman" panose="02020603050405020304" pitchFamily="65" charset="-122"/>
                <a:ea typeface="宋体" panose="02010600030101010101" pitchFamily="2" charset="-122"/>
              </a:rPr>
              <a:t>之</a:t>
            </a:r>
            <a:r>
              <a:rPr lang="zh-CN" altLang="en-US" sz="1500" kern="0" dirty="0" smtClean="0">
                <a:solidFill>
                  <a:srgbClr val="000000"/>
                </a:solidFill>
                <a:latin typeface="Times New Roman" panose="02020603050405020304" pitchFamily="65" charset="-122"/>
                <a:ea typeface="宋体" panose="02010600030101010101" pitchFamily="2" charset="-122"/>
              </a:rPr>
              <a:t>总师也,太祖谓曰:“俟克李煜,当以卿为使相。”副帅潘美</a:t>
            </a:r>
            <a:r>
              <a:rPr lang="zh-CN" altLang="en-US" sz="1500" u="sng" kern="0" dirty="0" smtClean="0">
                <a:solidFill>
                  <a:srgbClr val="000000"/>
                </a:solidFill>
                <a:latin typeface="Times New Roman" panose="02020603050405020304" pitchFamily="65" charset="-122"/>
                <a:ea typeface="宋体" panose="02010600030101010101" pitchFamily="2" charset="-122"/>
              </a:rPr>
              <a:t>预</a:t>
            </a:r>
            <a:r>
              <a:rPr lang="zh-CN" altLang="en-US" sz="1500" kern="0" dirty="0" smtClean="0">
                <a:solidFill>
                  <a:srgbClr val="000000"/>
                </a:solidFill>
                <a:latin typeface="Times New Roman" panose="02020603050405020304" pitchFamily="65" charset="-122"/>
                <a:ea typeface="宋体" panose="02010600030101010101" pitchFamily="2" charset="-122"/>
              </a:rPr>
              <a:t>以为贺。彬曰:“不然。夫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是行也,仗天威,遵庙谟,乃能成事,吾</a:t>
            </a:r>
            <a:r>
              <a:rPr lang="zh-CN" altLang="en-US" sz="1500" u="sng" kern="0" dirty="0" smtClean="0">
                <a:solidFill>
                  <a:srgbClr val="000000"/>
                </a:solidFill>
                <a:latin typeface="Times New Roman" panose="02020603050405020304" pitchFamily="65" charset="-122"/>
                <a:ea typeface="宋体" panose="02010600030101010101" pitchFamily="2" charset="-122"/>
              </a:rPr>
              <a:t>何</a:t>
            </a:r>
            <a:r>
              <a:rPr lang="zh-CN" altLang="en-US" sz="1500" kern="0" dirty="0" smtClean="0">
                <a:solidFill>
                  <a:srgbClr val="000000"/>
                </a:solidFill>
                <a:latin typeface="Times New Roman" panose="02020603050405020304" pitchFamily="65" charset="-122"/>
                <a:ea typeface="宋体" panose="02010600030101010101" pitchFamily="2" charset="-122"/>
              </a:rPr>
              <a:t>功哉?况使相极品乎。”美曰:“何谓也?”彬曰:“太原未</a:t>
            </a:r>
            <a:endParaRPr lang="zh-CN" altLang="en-US"/>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349768"/>
            <a:chOff x="540000" y="1080000"/>
            <a:chExt cx="8127000" cy="5349768"/>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平尔。”及还,献俘。上谓曰:“本授卿使相,然刘继元未下,姑少待之。”既闻此语,</a:t>
              </a:r>
              <a:r>
                <a:rPr lang="zh-CN" altLang="en-US" sz="1500" u="sng" kern="0" dirty="0" smtClean="0">
                  <a:solidFill>
                    <a:srgbClr val="000000"/>
                  </a:solidFill>
                  <a:latin typeface="Times New Roman" panose="02020603050405020304" pitchFamily="65" charset="-122"/>
                  <a:ea typeface="宋体" panose="02010600030101010101" pitchFamily="2" charset="-122"/>
                </a:rPr>
                <a:t>美窃视彬微</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笑。上觉,遽诘所以</a:t>
              </a:r>
              <a:r>
                <a:rPr lang="zh-CN" altLang="en-US" sz="1500" kern="0" dirty="0" smtClean="0">
                  <a:solidFill>
                    <a:srgbClr val="000000"/>
                  </a:solidFill>
                  <a:latin typeface="Times New Roman" panose="02020603050405020304" pitchFamily="65" charset="-122"/>
                  <a:ea typeface="宋体" panose="02010600030101010101" pitchFamily="2" charset="-122"/>
                </a:rPr>
                <a:t>,美不敢隐,遂以实对。</a:t>
              </a:r>
              <a:r>
                <a:rPr lang="zh-CN" altLang="en-US" sz="1500" u="sng" kern="0" dirty="0" smtClean="0">
                  <a:solidFill>
                    <a:srgbClr val="000000"/>
                  </a:solidFill>
                  <a:latin typeface="Times New Roman" panose="02020603050405020304" pitchFamily="65" charset="-122"/>
                  <a:ea typeface="宋体" panose="02010600030101010101" pitchFamily="2" charset="-122"/>
                </a:rPr>
                <a:t>上亦大笑</a:t>
              </a:r>
              <a:r>
                <a:rPr lang="zh-CN" altLang="en-US" sz="1500" kern="0" dirty="0" smtClean="0">
                  <a:solidFill>
                    <a:srgbClr val="000000"/>
                  </a:solidFill>
                  <a:latin typeface="Times New Roman" panose="02020603050405020304" pitchFamily="65" charset="-122"/>
                  <a:ea typeface="宋体" panose="02010600030101010101" pitchFamily="2" charset="-122"/>
                </a:rPr>
                <a:t>,乃赐彬钱二十万。彬退曰:“人生何必使相,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好官亦不过多得钱尔。”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咸平二年,被疾。上趣驾临问,手为和药,</a:t>
              </a:r>
              <a:r>
                <a:rPr lang="zh-CN" altLang="en-US" sz="1500" u="sng" kern="0" dirty="0" smtClean="0">
                  <a:solidFill>
                    <a:srgbClr val="000000"/>
                  </a:solidFill>
                  <a:latin typeface="Times New Roman" panose="02020603050405020304" pitchFamily="65" charset="-122"/>
                  <a:ea typeface="宋体" panose="02010600030101010101" pitchFamily="2" charset="-122"/>
                </a:rPr>
                <a:t>仍</a:t>
              </a:r>
              <a:r>
                <a:rPr lang="zh-CN" altLang="en-US" sz="1500" kern="0" dirty="0" smtClean="0">
                  <a:solidFill>
                    <a:srgbClr val="000000"/>
                  </a:solidFill>
                  <a:latin typeface="Times New Roman" panose="02020603050405020304" pitchFamily="65" charset="-122"/>
                  <a:ea typeface="宋体" panose="02010600030101010101" pitchFamily="2" charset="-122"/>
                </a:rPr>
                <a:t>赐白金万两。六月薨,年六十九。上临哭</a:t>
              </a:r>
              <a:r>
                <a:rPr lang="zh-CN" altLang="en-US" sz="1500" u="sng" kern="0" dirty="0" smtClean="0">
                  <a:solidFill>
                    <a:srgbClr val="000000"/>
                  </a:solidFill>
                  <a:latin typeface="Times New Roman" panose="02020603050405020304" pitchFamily="65" charset="-122"/>
                  <a:ea typeface="宋体" panose="02010600030101010101" pitchFamily="2" charset="-122"/>
                </a:rPr>
                <a:t>之</a:t>
              </a:r>
              <a:r>
                <a:rPr lang="zh-CN" altLang="en-US" sz="1500" kern="0" dirty="0" smtClean="0">
                  <a:solidFill>
                    <a:srgbClr val="000000"/>
                  </a:solidFill>
                  <a:latin typeface="Times New Roman" panose="02020603050405020304" pitchFamily="65" charset="-122"/>
                  <a:ea typeface="宋体" panose="02010600030101010101" pitchFamily="2" charset="-122"/>
                </a:rPr>
                <a:t>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(取材于《宋史·曹彬列传》)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①觌(dí):相见。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下列语句中,加点词语的解释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A.遂受而</a:t>
              </a:r>
              <a:r>
                <a:rPr lang="zh-CN" altLang="en-US" sz="1500" u="sng" kern="0" dirty="0" smtClean="0">
                  <a:solidFill>
                    <a:srgbClr val="000000"/>
                  </a:solidFill>
                  <a:latin typeface="Times New Roman" panose="02020603050405020304" pitchFamily="65" charset="-122"/>
                  <a:ea typeface="宋体" panose="02010600030101010101" pitchFamily="2" charset="-122"/>
                </a:rPr>
                <a:t>籍</a:t>
              </a:r>
              <a:r>
                <a:rPr lang="zh-CN" altLang="en-US" sz="1500" kern="0" dirty="0" smtClean="0">
                  <a:solidFill>
                    <a:srgbClr val="000000"/>
                  </a:solidFill>
                  <a:latin typeface="Times New Roman" panose="02020603050405020304" pitchFamily="65" charset="-122"/>
                  <a:ea typeface="宋体" panose="02010600030101010101" pitchFamily="2" charset="-122"/>
                </a:rPr>
                <a:t>之以归　　　　　　　籍:登记造册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B.太祖</a:t>
              </a:r>
              <a:r>
                <a:rPr lang="zh-CN" altLang="en-US" sz="1500" u="sng" kern="0" dirty="0" smtClean="0">
                  <a:solidFill>
                    <a:srgbClr val="000000"/>
                  </a:solidFill>
                  <a:latin typeface="Times New Roman" panose="02020603050405020304" pitchFamily="65" charset="-122"/>
                  <a:ea typeface="宋体" panose="02010600030101010101" pitchFamily="2" charset="-122"/>
                </a:rPr>
                <a:t>典</a:t>
              </a:r>
              <a:r>
                <a:rPr lang="zh-CN" altLang="en-US" sz="1500" kern="0" dirty="0" smtClean="0">
                  <a:solidFill>
                    <a:srgbClr val="000000"/>
                  </a:solidFill>
                  <a:latin typeface="Times New Roman" panose="02020603050405020304" pitchFamily="65" charset="-122"/>
                  <a:ea typeface="宋体" panose="02010600030101010101" pitchFamily="2" charset="-122"/>
                </a:rPr>
                <a:t>禁旅　　典:主管,掌管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C.副帅潘美</a:t>
              </a:r>
              <a:r>
                <a:rPr lang="zh-CN" altLang="en-US" sz="1500" u="sng" kern="0" dirty="0" smtClean="0">
                  <a:solidFill>
                    <a:srgbClr val="000000"/>
                  </a:solidFill>
                  <a:latin typeface="Times New Roman" panose="02020603050405020304" pitchFamily="65" charset="-122"/>
                  <a:ea typeface="宋体" panose="02010600030101010101" pitchFamily="2" charset="-122"/>
                </a:rPr>
                <a:t>预</a:t>
              </a:r>
              <a:r>
                <a:rPr lang="zh-CN" altLang="en-US" sz="1500" kern="0" dirty="0" smtClean="0">
                  <a:solidFill>
                    <a:srgbClr val="000000"/>
                  </a:solidFill>
                  <a:latin typeface="Times New Roman" panose="02020603050405020304" pitchFamily="65" charset="-122"/>
                  <a:ea typeface="宋体" panose="02010600030101010101" pitchFamily="2" charset="-122"/>
                </a:rPr>
                <a:t>以为贺　　预:参与,加入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1500" u="sng" kern="0" dirty="0" smtClean="0">
                  <a:solidFill>
                    <a:srgbClr val="000000"/>
                  </a:solidFill>
                  <a:latin typeface="Times New Roman" panose="02020603050405020304" pitchFamily="65" charset="-122"/>
                  <a:ea typeface="宋体" panose="02010600030101010101" pitchFamily="2" charset="-122"/>
                </a:rPr>
                <a:t>仍</a:t>
              </a:r>
              <a:r>
                <a:rPr lang="zh-CN" altLang="en-US" sz="1500" kern="0" dirty="0" smtClean="0">
                  <a:solidFill>
                    <a:srgbClr val="000000"/>
                  </a:solidFill>
                  <a:latin typeface="Times New Roman" panose="02020603050405020304" pitchFamily="65" charset="-122"/>
                  <a:ea typeface="宋体" panose="02010600030101010101" pitchFamily="2" charset="-122"/>
                </a:rPr>
                <a:t>赐白金万两　　仍:于是,又</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下列各组语句中,加点的词意义和用法都</a:t>
              </a:r>
              <a:r>
                <a:rPr lang="zh-CN" altLang="en-US" sz="1500" u="sng" kern="0" dirty="0" smtClean="0">
                  <a:solidFill>
                    <a:srgbClr val="000000"/>
                  </a:solidFill>
                  <a:latin typeface="Times New Roman" panose="02020603050405020304" pitchFamily="65" charset="-122"/>
                  <a:ea typeface="宋体" panose="02010600030101010101" pitchFamily="2" charset="-122"/>
                </a:rPr>
                <a:t>不相同</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1076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B.</a:t>
              </a:r>
              <a:r>
                <a:rPr lang="zh-CN" altLang="en-US" sz="2285" kern="0" spc="40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544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D.</a:t>
              </a:r>
              <a:r>
                <a:rPr lang="zh-CN" altLang="en-US" sz="2285" kern="0" spc="544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4" name="对象 3"/>
            <p:cNvGraphicFramePr>
              <a:graphicFrameLocks noChangeAspect="1"/>
            </p:cNvGraphicFramePr>
            <p:nvPr/>
          </p:nvGraphicFramePr>
          <p:xfrm>
            <a:off x="725489" y="5328877"/>
            <a:ext cx="1657349" cy="514349"/>
          </p:xfrm>
          <a:graphic>
            <a:graphicData uri="http://schemas.openxmlformats.org/presentationml/2006/ole">
              <mc:AlternateContent xmlns:mc="http://schemas.openxmlformats.org/markup-compatibility/2006">
                <mc:Choice xmlns:v="urn:schemas-microsoft-com:vml" Requires="v">
                  <p:oleObj spid="_x0000_s13313" name="Equation" r:id="rId1" imgW="43891200" imgH="13716000" progId="Equation.DSMT4">
                    <p:embed/>
                  </p:oleObj>
                </mc:Choice>
                <mc:Fallback>
                  <p:oleObj name="Equation" r:id="rId1" imgW="43891200" imgH="13716000" progId="Equation.DSMT4">
                    <p:embed/>
                    <p:pic>
                      <p:nvPicPr>
                        <p:cNvPr id="0" name="图片 13312"/>
                        <p:cNvPicPr>
                          <a:picLocks noChangeAspect="1"/>
                        </p:cNvPicPr>
                        <p:nvPr/>
                      </p:nvPicPr>
                      <p:blipFill>
                        <a:blip r:embed="rId2"/>
                        <a:stretch>
                          <a:fillRect/>
                        </a:stretch>
                      </p:blipFill>
                      <p:spPr>
                        <a:xfrm>
                          <a:off x="725489" y="5328877"/>
                          <a:ext cx="1657349" cy="51434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2939401" y="5328877"/>
            <a:ext cx="809625" cy="514349"/>
          </p:xfrm>
          <a:graphic>
            <a:graphicData uri="http://schemas.openxmlformats.org/presentationml/2006/ole">
              <mc:AlternateContent xmlns:mc="http://schemas.openxmlformats.org/markup-compatibility/2006">
                <mc:Choice xmlns:v="urn:schemas-microsoft-com:vml" Requires="v">
                  <p:oleObj spid="_x0000_s13315" name="Equation" r:id="rId3" imgW="21336000" imgH="13716000" progId="Equation.DSMT4">
                    <p:embed/>
                  </p:oleObj>
                </mc:Choice>
                <mc:Fallback>
                  <p:oleObj name="Equation" r:id="rId3" imgW="21336000" imgH="13716000" progId="Equation.DSMT4">
                    <p:embed/>
                    <p:pic>
                      <p:nvPicPr>
                        <p:cNvPr id="0" name="图片 13314"/>
                        <p:cNvPicPr>
                          <a:picLocks noChangeAspect="1"/>
                        </p:cNvPicPr>
                        <p:nvPr/>
                      </p:nvPicPr>
                      <p:blipFill>
                        <a:blip r:embed="rId4"/>
                        <a:stretch>
                          <a:fillRect/>
                        </a:stretch>
                      </p:blipFill>
                      <p:spPr>
                        <a:xfrm>
                          <a:off x="2939401" y="5328877"/>
                          <a:ext cx="809625" cy="5143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4962" y="5915419"/>
            <a:ext cx="981075" cy="514349"/>
          </p:xfrm>
          <a:graphic>
            <a:graphicData uri="http://schemas.openxmlformats.org/presentationml/2006/ole">
              <mc:AlternateContent xmlns:mc="http://schemas.openxmlformats.org/markup-compatibility/2006">
                <mc:Choice xmlns:v="urn:schemas-microsoft-com:vml" Requires="v">
                  <p:oleObj spid="_x0000_s13316" name="Equation" r:id="rId5" imgW="25908000" imgH="13716000" progId="Equation.DSMT4">
                    <p:embed/>
                  </p:oleObj>
                </mc:Choice>
                <mc:Fallback>
                  <p:oleObj name="Equation" r:id="rId5" imgW="25908000" imgH="13716000" progId="Equation.DSMT4">
                    <p:embed/>
                    <p:pic>
                      <p:nvPicPr>
                        <p:cNvPr id="0" name="图片 13315"/>
                        <p:cNvPicPr>
                          <a:picLocks noChangeAspect="1"/>
                        </p:cNvPicPr>
                        <p:nvPr/>
                      </p:nvPicPr>
                      <p:blipFill>
                        <a:blip r:embed="rId6"/>
                        <a:stretch>
                          <a:fillRect/>
                        </a:stretch>
                      </p:blipFill>
                      <p:spPr>
                        <a:xfrm>
                          <a:off x="714962" y="5915419"/>
                          <a:ext cx="981075" cy="5143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263126" y="5915419"/>
            <a:ext cx="981074" cy="514349"/>
          </p:xfrm>
          <a:graphic>
            <a:graphicData uri="http://schemas.openxmlformats.org/presentationml/2006/ole">
              <mc:AlternateContent xmlns:mc="http://schemas.openxmlformats.org/markup-compatibility/2006">
                <mc:Choice xmlns:v="urn:schemas-microsoft-com:vml" Requires="v">
                  <p:oleObj spid="_x0000_s13317" name="Equation" r:id="rId7" imgW="25908000" imgH="13716000" progId="Equation.DSMT4">
                    <p:embed/>
                  </p:oleObj>
                </mc:Choice>
                <mc:Fallback>
                  <p:oleObj name="Equation" r:id="rId7" imgW="25908000" imgH="13716000" progId="Equation.DSMT4">
                    <p:embed/>
                    <p:pic>
                      <p:nvPicPr>
                        <p:cNvPr id="0" name="图片 13316"/>
                        <p:cNvPicPr>
                          <a:picLocks noChangeAspect="1"/>
                        </p:cNvPicPr>
                        <p:nvPr/>
                      </p:nvPicPr>
                      <p:blipFill>
                        <a:blip r:embed="rId8"/>
                        <a:stretch>
                          <a:fillRect/>
                        </a:stretch>
                      </p:blipFill>
                      <p:spPr>
                        <a:xfrm>
                          <a:off x="2263126" y="5915419"/>
                          <a:ext cx="981074" cy="514349"/>
                        </a:xfrm>
                        <a:prstGeom prst="rect">
                          <a:avLst/>
                        </a:prstGeom>
                        <a:noFill/>
                        <a:ln w="9525">
                          <a:noFill/>
                        </a:ln>
                      </p:spPr>
                    </p:pic>
                  </p:oleObj>
                </mc:Fallback>
              </mc:AlternateContent>
            </a:graphicData>
          </a:graphic>
        </p:graphicFrame>
      </p:gr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下列对文中语句的解释,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不符合</a:t>
            </a:r>
            <a:r>
              <a:rPr lang="zh-CN" altLang="en-US" sz="1500" kern="0" dirty="0" smtClean="0">
                <a:solidFill>
                  <a:srgbClr val="000000"/>
                </a:solidFill>
                <a:latin typeface="Times New Roman" panose="02020603050405020304" pitchFamily="65" charset="-122"/>
                <a:ea typeface="宋体" panose="02010600030101010101" pitchFamily="2" charset="-122"/>
              </a:rPr>
              <a:t>文意的一项是(3分)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A.使吴越,致命讫即还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出使吴越,传达旨意完毕即刻返回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B.吾终拒之,是近名也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我如果一直拒绝收礼,就会得到好的名声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C.请煜入宫治装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请李煜进入宫殿收拾行装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D.上觉,遽诘所以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皇帝察觉了,急忙追问其中的缘故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下列的理解和分析,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不符合</a:t>
            </a:r>
            <a:r>
              <a:rPr lang="zh-CN" altLang="en-US" sz="1500" kern="0" dirty="0" smtClean="0">
                <a:solidFill>
                  <a:srgbClr val="000000"/>
                </a:solidFill>
                <a:latin typeface="Times New Roman" panose="02020603050405020304" pitchFamily="65" charset="-122"/>
                <a:ea typeface="宋体" panose="02010600030101010101" pitchFamily="2" charset="-122"/>
              </a:rPr>
              <a:t>文意的一项是(3分)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A.曹彬拒绝借公务而取私利,不过他做人处事也讲究变通,收下礼品后如数上交。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B.曹彬为官清正,对宋太祖不巴结逢迎,对同僚也不结党营私,深得太祖的赏识。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C.曹彬突然称病,意在要求部下破城后不妄杀一人。他尊重降者人格,以礼相待。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D.曹彬富有智慧,才能出众,宋太祖虽然器重他,但是又心存戒备,并有所防范。</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文中第5段写道“美窃视彬微笑”“上亦大笑”,请分别简述两处“笑”的缘由。(4分)</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曾公亮,字明仲,泉州晋江人。考中进士甲科,任会稽县知县。百姓在镜湖旁边耕种农田,常常担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心湖水泛滥。曾公亮建立闸门,将水排到曹娥江,百姓在这件事情上得到益处。(曾公亮)以端明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殿学士的身份任郑州知州,为政有能干的名声,盗贼都流窜到外地,以至于夜不闭户。曾经有使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者丢失了口袋中的东西,下公文追究盗贼,曾公亮上报:“我们境内没有窝藏盗贼,大概随从之人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偷藏而已。”搜查使者的随从,果然如此。曾公亮明达详熟公文法令,任职时间长,熟悉懂得朝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廷台阁的规章,首相韩琦经常咨询访问他。仁宗末年,韩琦请求立储,与曾公亮等共同商定大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计。密州民田产银,有人盗取民田产银,大理寺把他们当作强盗论处。曾公亮说:“这是禁物,盗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取民田产银虽然是强盗行为,与从百姓家中盗取财物有区别。”坚持争论,于是朝廷就下达给有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关部门讨论,比照抢劫盗窃禁物的法律,盗取民田产银不判死刑。契丹纵容百姓在界河捕鱼,又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多次通行盐船,官吏不敢禁止,都说:和他们计较,将要生出事端。曾公亮说:“刚开始时不禁止,以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后将怎么办呢?雄州赵滋勇敢有计谋,能够胜任。”派他前去告谕旨意,边境的祸害终于平息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了。英宗即位,加封曾公亮为中书侍郎兼礼部尚书,不久加户部尚书。皇帝身体不适,辽国使者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到来不能接见,让曾公亮在馆中设宴,使者不赴宴。曾公亮质问使者道:“赐宴不到场,这是对君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主命令的不敬。君主有病,却一定要他亲临宴会,做这样的事能心安吗?”使者于是赴宴。熙宁</a:t>
            </a:r>
            <a:endParaRPr lang="zh-CN" altLang="en-US"/>
          </a:p>
        </p:txBody>
      </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预:提前,预先。</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A.以:介词,把,用;介词,凭借。B.所:结构助词,加动词构成名词性结构。C.何:疑问代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词,什么。D.之:用于主谓之间,取消句子独立性;用于谓语和补语之间,得。</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“近名”意为追求名声,而不是得到好的名声。</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D　“心存戒备”“有所防范”属于无中生有。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①“美窃视彬微笑”:曹彬已经料到太祖不会兑现许诺,甚至预见到太祖要说的理由。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潘美的会心一笑,表达了对曹彬的钦佩。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②“上亦大笑”:太祖被臣下猜透了心思,大笑中含有自嘲和对曹彬的赏识。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联系二人“笑”前面的内容,稍加理解即可概括出缘由。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曹彬字国华,真定灵寿人。曹彬一周岁时,父母把各种玩具摆设在席上,看他选取什么。曹彬左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手拿着兵器,右手去取俎豆,过了一会儿又拿起一枚印,其他什么都不看,人们都觉得他不寻常。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五年,出使吴越,送达完王命后当即返回。私人相见的礼物,丝毫没有接受。吴越人驾轻舟追上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去赠送他,达多次,曹彬还是不肯接受。然后说:“我最终拒绝,那就是追求名声。”于是收下来</a:t>
            </a:r>
            <a:endParaRPr lang="zh-CN" altLang="en-US" dirty="0"/>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登记带回,全部上交官府。</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起初,宋太祖掌管禁军,曹彬保持中立,不偏不倚,不是公事从不登门拜访,大臣们宴会,也很少参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与,因此(太祖很)器重他。建隆二年,曹彬从平阳被召回,太祖对他说:“我过去总是想要亲近你,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你为什么疏远我?”曹彬叩头道歉说:“我是周皇室的近亲,又担任朝廷官职,恭敬地任职,还恐怕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造成错误,怎么敢随便交结?”</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七年,讨伐江南。在长期的围城期间,曹彬经常延缓进攻,希望李煜归附投降。城即将攻克,曹彬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忽然声称有病不处理事务,诸将都来探病。曹彬说:“我的病不是药物所能治愈的,仅需诸公诚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心诚意地发誓,在攻克城池之日,不随便杀一个人,我的病自然就会痊愈了。”诸将答应。第二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天,曹彬的病好了些。第三天,城池被攻陷。李煜与他的臣下一百余人来到营门请罪,曹彬安慰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他们,用宾客的礼仪来接待他,请李煜入宫整理行装,曹彬率数人骑马等在宫门外。身边的人偷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偷对曹彬说:“李煜入宫如果发生意外,怎么办?”曹彬笑道:“李煜素来软弱不能决断,(既然已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经投降)必定不会自杀的。”李煜君臣,最终赖此得以保全。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起初,曹彬统率军队,太祖对他说:“等到战胜李煜,应当任用你为宰相。”副帅潘美预先向他祝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贺。曹彬说:“不会这样,这次出征,倚仗天威,遵循皇上的谋略,才得以获得成功,我有什么功劳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啊。何况宰相是最高的官位啊。”潘美说:“为什么这样说呢?”曹彬说:“太原尚未平定罢</a:t>
            </a:r>
            <a:endParaRPr lang="zh-CN" altLang="en-US"/>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了。”等到回朝,献上俘虏。皇上对他说:“本来应当授给你宰相的官职,然而刘继元尚未攻下,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暂时等一等吧。”听到这些话,潘美偷偷看着曹彬微笑。皇上发觉,急忙追问原因,潘美不敢隐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瞒,就按实情回答。皇上也大笑,于是赏赐曹彬钱二十万。曹彬退朝说:“人活着何必一定担任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宰相,好官职也不过多得钱罢了。”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咸平二年,曹彬患病。皇上急忙亲自前去探望,亲手为他调药,并且赏赐白银万两。六月曹彬去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世,享年六十九岁。皇上亲临哭得很悲痛。</a:t>
            </a:r>
            <a:endParaRPr lang="zh-CN" altLang="en-US"/>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二十二、(2013辽宁,4—7)阅读下面的文言文,回答问题。(19分)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公讳尧臣,字伯庸。天圣五年举进士第一,为将作监丞、通判湖州。召试,以著作佐郎直集贤院,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知光州。岁大饥,群盗发民仓廪,吏法当死,公曰:</a:t>
            </a:r>
            <a:r>
              <a:rPr lang="zh-CN" altLang="en-US" sz="1500" u="sng" kern="0" dirty="0" smtClean="0">
                <a:solidFill>
                  <a:srgbClr val="000000"/>
                </a:solidFill>
                <a:latin typeface="Times New Roman" panose="02020603050405020304" pitchFamily="65" charset="-122"/>
                <a:ea typeface="宋体" panose="02010600030101010101" pitchFamily="2" charset="-122"/>
              </a:rPr>
              <a:t>“此饥民求食尔,荒政之所恤也。”乃请以减死</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论。</a:t>
            </a:r>
            <a:r>
              <a:rPr lang="zh-CN" altLang="en-US" sz="1500" kern="0" dirty="0" smtClean="0">
                <a:solidFill>
                  <a:srgbClr val="000000"/>
                </a:solidFill>
                <a:latin typeface="Times New Roman" panose="02020603050405020304" pitchFamily="65" charset="-122"/>
                <a:ea typeface="宋体" panose="02010600030101010101" pitchFamily="2" charset="-122"/>
              </a:rPr>
              <a:t>其后遂以</a:t>
            </a:r>
            <a:r>
              <a:rPr lang="zh-CN" altLang="en-US" sz="1500" u="sng" kern="0" dirty="0" smtClean="0">
                <a:solidFill>
                  <a:srgbClr val="000000"/>
                </a:solidFill>
                <a:latin typeface="Times New Roman" panose="02020603050405020304" pitchFamily="65" charset="-122"/>
                <a:ea typeface="宋体" panose="02010600030101010101" pitchFamily="2" charset="-122"/>
              </a:rPr>
              <a:t>著</a:t>
            </a:r>
            <a:r>
              <a:rPr lang="zh-CN" altLang="en-US" sz="1500" kern="0" dirty="0" smtClean="0">
                <a:solidFill>
                  <a:srgbClr val="000000"/>
                </a:solidFill>
                <a:latin typeface="Times New Roman" panose="02020603050405020304" pitchFamily="65" charset="-122"/>
                <a:ea typeface="宋体" panose="02010600030101010101" pitchFamily="2" charset="-122"/>
              </a:rPr>
              <a:t>令,至今用之。郭皇后废,居瑶华宫,有疾,上颇哀怜之。方后废时,宦者阎文应有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力,及后疾,文应又主监医。后且卒,议者疑文应有奸谋。公请付其事御史,考按虚实,以</a:t>
            </a:r>
            <a:r>
              <a:rPr lang="zh-CN" altLang="en-US" sz="1500" u="sng" kern="0" dirty="0" smtClean="0">
                <a:solidFill>
                  <a:srgbClr val="000000"/>
                </a:solidFill>
                <a:latin typeface="Times New Roman" panose="02020603050405020304" pitchFamily="65" charset="-122"/>
                <a:ea typeface="宋体" panose="02010600030101010101" pitchFamily="2" charset="-122"/>
              </a:rPr>
              <a:t>释</a:t>
            </a:r>
            <a:r>
              <a:rPr lang="zh-CN" altLang="en-US" sz="1500" kern="0" dirty="0" smtClean="0">
                <a:solidFill>
                  <a:srgbClr val="000000"/>
                </a:solidFill>
                <a:latin typeface="Times New Roman" panose="02020603050405020304" pitchFamily="65" charset="-122"/>
                <a:ea typeface="宋体" panose="02010600030101010101" pitchFamily="2" charset="-122"/>
              </a:rPr>
              <a:t>天下之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疑。事虽不行,然自文应用事,无敢指言者,后文应卒以恣横斥死。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元昊反,西边用兵,以公为陕西体量安抚使。公视四路山川险易,还言某路宜益兵若干,某路贼所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不攻,某路宜急为备。至于诸将材能长短,尽识之,荐其可用者二十余人,后皆为名将。是时,边兵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新败于好水,任福等战死。今韩丞相坐主帅失律,夺招讨副使,知秦州;范文正公亦以移书元昊不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先闻,夺招讨副使,知耀州。公因言此两人天下之选也,其忠义智勇,名动夷狄,不宜以小故置之。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且任福由违节度以致败,尤不可深责主将。由是忤宰相意,并其他议,多</a:t>
            </a:r>
            <a:r>
              <a:rPr lang="zh-CN" altLang="en-US" sz="1500" u="sng" kern="0" dirty="0" smtClean="0">
                <a:solidFill>
                  <a:srgbClr val="000000"/>
                </a:solidFill>
                <a:latin typeface="Times New Roman" panose="02020603050405020304" pitchFamily="65" charset="-122"/>
                <a:ea typeface="宋体" panose="02010600030101010101" pitchFamily="2" charset="-122"/>
              </a:rPr>
              <a:t>格</a:t>
            </a:r>
            <a:r>
              <a:rPr lang="zh-CN" altLang="en-US" sz="1500" kern="0" dirty="0" smtClean="0">
                <a:solidFill>
                  <a:srgbClr val="000000"/>
                </a:solidFill>
                <a:latin typeface="Times New Roman" panose="02020603050405020304" pitchFamily="65" charset="-122"/>
                <a:ea typeface="宋体" panose="02010600030101010101" pitchFamily="2" charset="-122"/>
              </a:rPr>
              <a:t>不行。明年,贼入泾原,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战定川,杀大将葛怀敏,乃公指言为备处,由是始以公言为可信,而前所格议,悉见施行。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初,宦者张永和方用事,请收民房钱十之三以佐国事。下三司,永和</a:t>
            </a:r>
            <a:r>
              <a:rPr lang="zh-CN" altLang="en-US" sz="1500" u="sng" kern="0" dirty="0" smtClean="0">
                <a:solidFill>
                  <a:srgbClr val="000000"/>
                </a:solidFill>
                <a:latin typeface="Times New Roman" panose="02020603050405020304" pitchFamily="65" charset="-122"/>
                <a:ea typeface="宋体" panose="02010600030101010101" pitchFamily="2" charset="-122"/>
              </a:rPr>
              <a:t>阴</a:t>
            </a:r>
            <a:r>
              <a:rPr lang="zh-CN" altLang="en-US" sz="1500" kern="0" dirty="0" smtClean="0">
                <a:solidFill>
                  <a:srgbClr val="000000"/>
                </a:solidFill>
                <a:latin typeface="Times New Roman" panose="02020603050405020304" pitchFamily="65" charset="-122"/>
                <a:ea typeface="宋体" panose="02010600030101010101" pitchFamily="2" charset="-122"/>
              </a:rPr>
              <a:t>遣人以利动公,公执以为不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京师数为飞语,及上之左右,往往谗其短者。上一切不问,而公为之亦自若也。</a:t>
            </a:r>
            <a:endParaRPr lang="zh-CN" altLang="en-US"/>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公在政事,论议有所不同,必反复切劘,至于是而后止,不为独见。在上前,所陈天下利害甚多,至施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行之,亦未尝自名。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公为人纯质,虽贵显不忘俭约。</a:t>
            </a:r>
            <a:r>
              <a:rPr lang="zh-CN" altLang="en-US" sz="1500" u="sng" kern="0" dirty="0" smtClean="0">
                <a:solidFill>
                  <a:srgbClr val="000000"/>
                </a:solidFill>
                <a:latin typeface="Times New Roman" panose="02020603050405020304" pitchFamily="65" charset="-122"/>
                <a:ea typeface="宋体" panose="02010600030101010101" pitchFamily="2" charset="-122"/>
              </a:rPr>
              <a:t>遇人一以诚意,无所矫饰,善知人,多所称,荐士为时名臣者甚众。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有文集五十卷。将终,口授其弟纯臣遗奏,以宗庙至重、储嗣未立为忧。天子愍然,临其丧,辍视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朝一日,赠左仆射,太常谥曰文安。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(节选自欧阳修《王尧臣墓志铭》)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A.其后遂以</a:t>
            </a:r>
            <a:r>
              <a:rPr lang="zh-CN" altLang="en-US" sz="1500" u="sng" kern="0" dirty="0" smtClean="0">
                <a:solidFill>
                  <a:srgbClr val="000000"/>
                </a:solidFill>
                <a:latin typeface="Times New Roman" panose="02020603050405020304" pitchFamily="65" charset="-122"/>
                <a:ea typeface="宋体" panose="02010600030101010101" pitchFamily="2" charset="-122"/>
              </a:rPr>
              <a:t>著</a:t>
            </a:r>
            <a:r>
              <a:rPr lang="zh-CN" altLang="en-US" sz="1500" kern="0" dirty="0" smtClean="0">
                <a:solidFill>
                  <a:srgbClr val="000000"/>
                </a:solidFill>
                <a:latin typeface="Times New Roman" panose="02020603050405020304" pitchFamily="65" charset="-122"/>
                <a:ea typeface="宋体" panose="02010600030101010101" pitchFamily="2" charset="-122"/>
              </a:rPr>
              <a:t>令　　　　　　　著:显著。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B.以</a:t>
            </a:r>
            <a:r>
              <a:rPr lang="zh-CN" altLang="en-US" sz="1500" u="sng" kern="0" dirty="0" smtClean="0">
                <a:solidFill>
                  <a:srgbClr val="000000"/>
                </a:solidFill>
                <a:latin typeface="Times New Roman" panose="02020603050405020304" pitchFamily="65" charset="-122"/>
                <a:ea typeface="宋体" panose="02010600030101010101" pitchFamily="2" charset="-122"/>
              </a:rPr>
              <a:t>释</a:t>
            </a:r>
            <a:r>
              <a:rPr lang="zh-CN" altLang="en-US" sz="1500" kern="0" dirty="0" smtClean="0">
                <a:solidFill>
                  <a:srgbClr val="000000"/>
                </a:solidFill>
                <a:latin typeface="Times New Roman" panose="02020603050405020304" pitchFamily="65" charset="-122"/>
                <a:ea typeface="宋体" panose="02010600030101010101" pitchFamily="2" charset="-122"/>
              </a:rPr>
              <a:t>天下之疑　　释:消除。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C.多</a:t>
            </a:r>
            <a:r>
              <a:rPr lang="zh-CN" altLang="en-US" sz="1500" u="sng" kern="0" dirty="0" smtClean="0">
                <a:solidFill>
                  <a:srgbClr val="000000"/>
                </a:solidFill>
                <a:latin typeface="Times New Roman" panose="02020603050405020304" pitchFamily="65" charset="-122"/>
                <a:ea typeface="宋体" panose="02010600030101010101" pitchFamily="2" charset="-122"/>
              </a:rPr>
              <a:t>格</a:t>
            </a:r>
            <a:r>
              <a:rPr lang="zh-CN" altLang="en-US" sz="1500" kern="0" dirty="0" smtClean="0">
                <a:solidFill>
                  <a:srgbClr val="000000"/>
                </a:solidFill>
                <a:latin typeface="Times New Roman" panose="02020603050405020304" pitchFamily="65" charset="-122"/>
                <a:ea typeface="宋体" panose="02010600030101010101" pitchFamily="2" charset="-122"/>
              </a:rPr>
              <a:t>不行　　格:搁置。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D.永和</a:t>
            </a:r>
            <a:r>
              <a:rPr lang="zh-CN" altLang="en-US" sz="1500" u="sng" kern="0" dirty="0" smtClean="0">
                <a:solidFill>
                  <a:srgbClr val="000000"/>
                </a:solidFill>
                <a:latin typeface="Times New Roman" panose="02020603050405020304" pitchFamily="65" charset="-122"/>
                <a:ea typeface="宋体" panose="02010600030101010101" pitchFamily="2" charset="-122"/>
              </a:rPr>
              <a:t>阴</a:t>
            </a:r>
            <a:r>
              <a:rPr lang="zh-CN" altLang="en-US" sz="1500" kern="0" dirty="0" smtClean="0">
                <a:solidFill>
                  <a:srgbClr val="000000"/>
                </a:solidFill>
                <a:latin typeface="Times New Roman" panose="02020603050405020304" pitchFamily="65" charset="-122"/>
                <a:ea typeface="宋体" panose="02010600030101010101" pitchFamily="2" charset="-122"/>
              </a:rPr>
              <a:t>遣人以利动公　　阴:暗中。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以下各组句子中,全都表明王尧臣为人正直的一组是(3分)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①公请付其事御史,考按虚实　②不宜以小故置之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③尤不可深责主将　　④由是始以公言为可信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⑤公执以为不可　　⑥公为之亦自若也</a:t>
            </a:r>
            <a:endParaRPr lang="zh-CN" altLang="en-US" dirty="0"/>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83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A.①②④　　B.①③⑤　　C.②③⑥　　D.④⑤⑥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A.王尧臣军事才能杰出。西北边境因元昊作乱发生战争时,王尧臣通过实地考察,对兵力部署、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要塞防卫等提出了独到的见解。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B.王尧臣在陕西体量安抚使任上,当现今的韩丞相因好水之战指挥失当致使任福等人战死而被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贬官时,敢于仗义执言。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C.王尧臣居官任职期间,处理政务遇到意见不一致时,一定与大家反复讨论,直到取得共识为止,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从不固执己见。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D.王尧臣一生历任多职,为国为民,临终仍挂念国事。皇帝亲自参加他的丧礼,并且停止朝政一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天以表达哀思。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(1)“此饥民求食尔,荒政之所恤也。”乃请以减死论。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(2)遇人一以诚意,无所矫饰,善知人,多所称,荐士为时名臣者甚众。</a:t>
            </a:r>
            <a:endParaRPr lang="zh-CN" altLang="en-US" dirty="0"/>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著:写作,撰述。</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②他据实情替韩、范辩白;④他对于西部军备有先见之明,侧面表现其军事才能;⑥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他不为“飞语”(流言)所动。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“指挥失当”不正确,原文第2段“坐主帅失律”中的“失律”意为“军队出战失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利”;“因好水之战指挥失当致使任福等人战死”不正确,由原文第2段“且任福由违节度以致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败”可知,任福是由于违背节制调度(不听指挥)战败而死的。</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(1)“这不过是饥民求食罢了,这应是救济饥荒的法令所要体恤的。”于是请求以减免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死罪论处。(译出大意给2分;“荒政”“恤”“论”三处,每译对一处给1分)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(2)(王尧臣)对待别人全都真诚,没有虚假掩饰,善于识人,常常称誉别人,所推荐的人成为当时名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臣的很多。(译出大意给2分;“遇”“矫饰”“称”三处,每译对一处给1分)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(1)政:政令,法令。恤:体恤。论:论处。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(2)遇:对待。一:全部,都。矫饰:文饰,掩饰。称:称誉,称赞。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王公名尧臣,字伯庸。天圣五年考中进士第一名,担任将作监丞、湖州通判。召试之后,以著作</a:t>
            </a:r>
            <a:endParaRPr lang="zh-CN" altLang="en-US" dirty="0"/>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佐郎身份在集贤院值班,后任光州知州。饥荒之年,群盗打开百姓的粮仓(抢夺粮食),胥吏要依法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处其死罪,王尧臣说:“这不过是饥民求食罢了,这应是救济饥荒的法令所要体恤的。”于是请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求以减免死罪论处。这之后最终把它写入了律令,直到今天仍在使用。郭皇后被废之后,住在瑶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华宫,生病了,皇上很怜悯她。当年郭皇后被废时,宦官阎文应参与了此事,等到郭皇后有病了,阎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文应又负责监医。郭皇后将死时,讨论此事的人怀疑阎文应有奸邪的阴谋。王尧臣请求把这件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事交付御史,审查虚实,来消除天下人的疑虑。此事虽未能施行,但自从阎文应掌权以来,没有人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敢指摘议论,后来阎文应最终因恣意横行而被处死了。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元昊反叛,朝廷在西部边境用兵,任命王尧臣为陕西体量安抚使。王尧臣视察四路山川险要平易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之地,回来之后建言说某路应增兵若干,某路是贼人不来进攻的,某路应加紧做好防备。至于各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位将领才能大小,他都清楚,推荐了二十多位可以任用的将领,后来他们都成为名将。这时,边地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的军队刚刚在好水战败,任福等人战死了。现今的韩丞相(韩琦)因犯身为主帅出战不利之罪,被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削夺招讨副使,贬任秦州知州。范文正公(范仲淹)也因发布檄文给元昊而没有预先上报,被削夺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招讨副使,贬任耀州知州。王尧臣于是说这两人是天下的人选,他们忠诚仁义,智慧勇敢,名声震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动夷狄,不应因小事而弃置他们。况且任福是由于违背节制调度而导致失败的,尤其不能过分责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罚主将。因此事违背了宰相的心意,所以连带王尧臣的其他奏议,多被搁置而不得实行。第二</a:t>
            </a:r>
            <a:endParaRPr lang="zh-CN" altLang="en-US"/>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年,贼人侵入了泾原,在定川交战,杀了大将葛怀敏,正是当年王尧臣指出应该加强防备的地方,从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此才开始认为王尧臣的建言是可信的,而之前被搁置的奏议,也都得以施行了。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当初,宦官张永和正掌权,请求收缴十分之三的民房钱来佐助国事。命令下达到三司,张永和暗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中派人利诱王尧臣,王尧臣坚持认为此事不可。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京城多次出现流言,涉及皇上的近臣,常常毁谤诬陷那些有短处的大臣。皇上一概不过问,而王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尧臣也如同平常一样做人做事。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王尧臣处理政务时,遇到意见有所不同的,一定反复与大家讨论,直到取得共识为止,从不固执己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见。在皇上面前,王尧臣陈述有关国家利害的事很多,直至事情得以施行,他也不曾以此邀名。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王尧臣为人纯真朴质,即使贵重显耀也不忘俭约之风。对待别人全都真诚,没有虚假掩饰,善于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识人,常常称誉别人,所推荐的人成为当时名臣的很多。有五十卷文集。临终时,他向弟弟纯臣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口授遗奏,以宗庙至关重要、太子没有确立为忧。天子哀怜他,亲自参加他的丧礼,并停止朝政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一天以表达哀思,追赠他为左仆射,太常寺加给他的谥号为“文安”。</a:t>
            </a:r>
            <a:endParaRPr lang="zh-CN" altLang="en-US"/>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二十三、(2013江苏,5—8)阅读下面的文言文,回答问题。(19分)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李丰,字安国,故卫尉李义子也。黄初中,以父任召随军。始为白衣时,年十七八,在邺下名为清白,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识别人物,海内翕然,莫不注意。后随军在许昌,声称日隆。其父不愿其</a:t>
            </a:r>
            <a:r>
              <a:rPr lang="zh-CN" altLang="en-US" sz="1500" u="sng" kern="0" dirty="0" smtClean="0">
                <a:solidFill>
                  <a:srgbClr val="000000"/>
                </a:solidFill>
                <a:latin typeface="Times New Roman" panose="02020603050405020304" pitchFamily="65" charset="-122"/>
                <a:ea typeface="宋体" panose="02010600030101010101" pitchFamily="2" charset="-122"/>
              </a:rPr>
              <a:t>然</a:t>
            </a:r>
            <a:r>
              <a:rPr lang="zh-CN" altLang="en-US" sz="1500" kern="0" dirty="0" smtClean="0">
                <a:solidFill>
                  <a:srgbClr val="000000"/>
                </a:solidFill>
                <a:latin typeface="Times New Roman" panose="02020603050405020304" pitchFamily="65" charset="-122"/>
                <a:ea typeface="宋体" panose="02010600030101010101" pitchFamily="2" charset="-122"/>
              </a:rPr>
              <a:t>,遂令闭门,敕使断客。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初,明帝在东宫,丰在文学中。</a:t>
            </a:r>
            <a:r>
              <a:rPr lang="zh-CN" altLang="en-US" sz="1500" u="sng" kern="0" dirty="0" smtClean="0">
                <a:solidFill>
                  <a:srgbClr val="000000"/>
                </a:solidFill>
                <a:latin typeface="Times New Roman" panose="02020603050405020304" pitchFamily="65" charset="-122"/>
                <a:ea typeface="宋体" panose="02010600030101010101" pitchFamily="2" charset="-122"/>
              </a:rPr>
              <a:t>及</a:t>
            </a:r>
            <a:r>
              <a:rPr lang="zh-CN" altLang="en-US" sz="1500" kern="0" dirty="0" smtClean="0">
                <a:solidFill>
                  <a:srgbClr val="000000"/>
                </a:solidFill>
                <a:latin typeface="Times New Roman" panose="02020603050405020304" pitchFamily="65" charset="-122"/>
                <a:ea typeface="宋体" panose="02010600030101010101" pitchFamily="2" charset="-122"/>
              </a:rPr>
              <a:t>即尊位,得吴降人,问:“江东闻中国名士为谁?”降人云:“闻有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李安国者。”是时丰为黄门郎,</a:t>
            </a:r>
            <a:r>
              <a:rPr lang="zh-CN" altLang="en-US" sz="1500" u="sng" kern="0" dirty="0" smtClean="0">
                <a:solidFill>
                  <a:srgbClr val="000000"/>
                </a:solidFill>
                <a:latin typeface="Times New Roman" panose="02020603050405020304" pitchFamily="65" charset="-122"/>
                <a:ea typeface="宋体" panose="02010600030101010101" pitchFamily="2" charset="-122"/>
              </a:rPr>
              <a:t>明帝问左右安国所在,左右以丰对。</a:t>
            </a:r>
            <a:r>
              <a:rPr lang="zh-CN" altLang="en-US" sz="1500" kern="0" dirty="0" smtClean="0">
                <a:solidFill>
                  <a:srgbClr val="000000"/>
                </a:solidFill>
                <a:latin typeface="Times New Roman" panose="02020603050405020304" pitchFamily="65" charset="-122"/>
                <a:ea typeface="宋体" panose="02010600030101010101" pitchFamily="2" charset="-122"/>
              </a:rPr>
              <a:t>帝曰:“丰名乃被于吴越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邪?”后转骑都尉、给事中。帝崩后,为永宁太仆,以名过其实,能用少也。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正始中,迁侍中尚书仆射。丰在台省,常多托疾,时台</a:t>
            </a:r>
            <a:r>
              <a:rPr lang="zh-CN" altLang="en-US" sz="1500" u="sng" kern="0" dirty="0" smtClean="0">
                <a:solidFill>
                  <a:srgbClr val="000000"/>
                </a:solidFill>
                <a:latin typeface="Times New Roman" panose="02020603050405020304" pitchFamily="65" charset="-122"/>
                <a:ea typeface="宋体" panose="02010600030101010101" pitchFamily="2" charset="-122"/>
              </a:rPr>
              <a:t>制</a:t>
            </a:r>
            <a:r>
              <a:rPr lang="zh-CN" altLang="en-US" sz="1500" kern="0" dirty="0" smtClean="0">
                <a:solidFill>
                  <a:srgbClr val="000000"/>
                </a:solidFill>
                <a:latin typeface="Times New Roman" panose="02020603050405020304" pitchFamily="65" charset="-122"/>
                <a:ea typeface="宋体" panose="02010600030101010101" pitchFamily="2" charset="-122"/>
              </a:rPr>
              <a:t>,疾满百日当解禄。丰疾未满数十日,辄暂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起,已复卧,如是数岁。初,</a:t>
            </a:r>
            <a:r>
              <a:rPr lang="zh-CN" altLang="en-US" sz="1500" u="sng" kern="0" dirty="0" smtClean="0">
                <a:solidFill>
                  <a:srgbClr val="000000"/>
                </a:solidFill>
                <a:latin typeface="Times New Roman" panose="02020603050405020304" pitchFamily="65" charset="-122"/>
                <a:ea typeface="宋体" panose="02010600030101010101" pitchFamily="2" charset="-122"/>
              </a:rPr>
              <a:t>丰子韬以选尚公主,丰虽外辞之,内不甚惮也</a:t>
            </a:r>
            <a:r>
              <a:rPr lang="zh-CN" altLang="en-US" sz="1500" kern="0" dirty="0" smtClean="0">
                <a:solidFill>
                  <a:srgbClr val="000000"/>
                </a:solidFill>
                <a:latin typeface="Times New Roman" panose="02020603050405020304" pitchFamily="65" charset="-122"/>
                <a:ea typeface="宋体" panose="02010600030101010101" pitchFamily="2" charset="-122"/>
              </a:rPr>
              <a:t>。丰弟翼及伟,仕数岁间,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并历郡守,丰尝于人中显</a:t>
            </a:r>
            <a:r>
              <a:rPr lang="zh-CN" altLang="en-US" sz="1500" u="sng" kern="0" dirty="0" smtClean="0">
                <a:solidFill>
                  <a:srgbClr val="000000"/>
                </a:solidFill>
                <a:latin typeface="Times New Roman" panose="02020603050405020304" pitchFamily="65" charset="-122"/>
                <a:ea typeface="宋体" panose="02010600030101010101" pitchFamily="2" charset="-122"/>
              </a:rPr>
              <a:t>诫</a:t>
            </a:r>
            <a:r>
              <a:rPr lang="zh-CN" altLang="en-US" sz="1500" kern="0" dirty="0" smtClean="0">
                <a:solidFill>
                  <a:srgbClr val="000000"/>
                </a:solidFill>
                <a:latin typeface="Times New Roman" panose="02020603050405020304" pitchFamily="65" charset="-122"/>
                <a:ea typeface="宋体" panose="02010600030101010101" pitchFamily="2" charset="-122"/>
              </a:rPr>
              <a:t>二弟。及司马宣王久病,伟为二千石,荒于酒,乱新平、扶风二郡而丰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不召,众人以为恃宠。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曹爽专政,丰依违二公间,无有适莫,故于时有谤书曰:“曹爽之势热如汤,太傅父子冷如浆,李丰兄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弟如游光。”其意以为丰虽外示清净,而内图事,有似于游光也。及宣王奏诛爽,住车阙下,与丰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相闻,丰怖,遽气索,足委地不能起。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至嘉平四年宣王终后,</a:t>
            </a:r>
            <a:r>
              <a:rPr lang="zh-CN" altLang="en-US" sz="1500" u="sng" kern="0" dirty="0" smtClean="0">
                <a:solidFill>
                  <a:srgbClr val="000000"/>
                </a:solidFill>
                <a:latin typeface="Times New Roman" panose="02020603050405020304" pitchFamily="65" charset="-122"/>
                <a:ea typeface="宋体" panose="02010600030101010101" pitchFamily="2" charset="-122"/>
              </a:rPr>
              <a:t>中书令缺,大将军谘问朝臣:“谁可补者?”</a:t>
            </a:r>
            <a:r>
              <a:rPr lang="zh-CN" altLang="en-US" sz="1500" kern="0" dirty="0" smtClean="0">
                <a:solidFill>
                  <a:srgbClr val="000000"/>
                </a:solidFill>
                <a:latin typeface="Times New Roman" panose="02020603050405020304" pitchFamily="65" charset="-122"/>
                <a:ea typeface="宋体" panose="02010600030101010101" pitchFamily="2" charset="-122"/>
              </a:rPr>
              <a:t>或指向丰。丰虽知此非显选,而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自以连婚国家,思附至尊,因伏不辞,遂奏用之。丰为中书二岁,帝比每独召与语,不知所说。景王</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三年,被任命为司空兼侍中、河阳三城节度使。第二年,起用他判永兴军。过了一年,返回京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城。不久以太傅的身份退休。元丰元年去世,享年八十岁。皇帝亲临哭悼,停止上朝三天。曾公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亮端方庄重,深沉周密,平时谨守法律,循规蹈矩;但天性吝啬,家产增加到巨万。当初推荐王安石,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等到和他一起辅政,知道皇上正偏向他,暗中为子孙考虑,凡是改革各事,一概听从,而表面上装作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不同意。曾经派儿子曾孝宽参与他的谋划,在皇上面前几乎没有异议,于是皇帝更信任王安石。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王安石感谢他帮助自己,因而引见提拔曾孝宽到枢密院来报答他。苏轼曾从容地责备曾公亮不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能纠正弊病,世人讥讽他保持禄位加固宠幸。</a:t>
            </a:r>
            <a:endParaRPr lang="zh-CN" altLang="en-US"/>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知其议己,请丰,丰不以实告,乃杀之。其事秘。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丰前后仕历二朝,不以家计为意,仰俸廪而已。韬虽尚公主,丰常约敕不得有所侵取,时得赐钱帛,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辄以外施亲族;及得赐宫人,多与子弟,而丰皆以与诸外甥。及死后,有司籍其家,家无馀积。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(节选自《三国志》裴松之注引《魏略》)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A.其父不愿其</a:t>
            </a:r>
            <a:r>
              <a:rPr lang="zh-CN" altLang="en-US" sz="1500" u="sng" kern="0" dirty="0" smtClean="0">
                <a:solidFill>
                  <a:srgbClr val="000000"/>
                </a:solidFill>
                <a:latin typeface="Times New Roman" panose="02020603050405020304" pitchFamily="65" charset="-122"/>
                <a:ea typeface="宋体" panose="02010600030101010101" pitchFamily="2" charset="-122"/>
              </a:rPr>
              <a:t>然</a:t>
            </a:r>
            <a:r>
              <a:rPr lang="zh-CN" altLang="en-US" sz="1500" kern="0" dirty="0" smtClean="0">
                <a:solidFill>
                  <a:srgbClr val="000000"/>
                </a:solidFill>
                <a:latin typeface="Times New Roman" panose="02020603050405020304" pitchFamily="65" charset="-122"/>
                <a:ea typeface="宋体" panose="02010600030101010101" pitchFamily="2" charset="-122"/>
              </a:rPr>
              <a:t>　　　　　　然:这样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1500" u="sng" kern="0" dirty="0" smtClean="0">
                <a:solidFill>
                  <a:srgbClr val="000000"/>
                </a:solidFill>
                <a:latin typeface="Times New Roman" panose="02020603050405020304" pitchFamily="65" charset="-122"/>
                <a:ea typeface="宋体" panose="02010600030101010101" pitchFamily="2" charset="-122"/>
              </a:rPr>
              <a:t>及</a:t>
            </a:r>
            <a:r>
              <a:rPr lang="zh-CN" altLang="en-US" sz="1500" kern="0" dirty="0" smtClean="0">
                <a:solidFill>
                  <a:srgbClr val="000000"/>
                </a:solidFill>
                <a:latin typeface="Times New Roman" panose="02020603050405020304" pitchFamily="65" charset="-122"/>
                <a:ea typeface="宋体" panose="02010600030101010101" pitchFamily="2" charset="-122"/>
              </a:rPr>
              <a:t>即尊位　　及:等到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C.时台</a:t>
            </a:r>
            <a:r>
              <a:rPr lang="zh-CN" altLang="en-US" sz="1500" u="sng" kern="0" dirty="0" smtClean="0">
                <a:solidFill>
                  <a:srgbClr val="000000"/>
                </a:solidFill>
                <a:latin typeface="Times New Roman" panose="02020603050405020304" pitchFamily="65" charset="-122"/>
                <a:ea typeface="宋体" panose="02010600030101010101" pitchFamily="2" charset="-122"/>
              </a:rPr>
              <a:t>制</a:t>
            </a:r>
            <a:r>
              <a:rPr lang="zh-CN" altLang="en-US" sz="1500" kern="0" dirty="0" smtClean="0">
                <a:solidFill>
                  <a:srgbClr val="000000"/>
                </a:solidFill>
                <a:latin typeface="Times New Roman" panose="02020603050405020304" pitchFamily="65" charset="-122"/>
                <a:ea typeface="宋体" panose="02010600030101010101" pitchFamily="2" charset="-122"/>
              </a:rPr>
              <a:t>,疾满百日当解禄　　制:节制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D.丰尝于人中显</a:t>
            </a:r>
            <a:r>
              <a:rPr lang="zh-CN" altLang="en-US" sz="1500" u="sng" kern="0" dirty="0" smtClean="0">
                <a:solidFill>
                  <a:srgbClr val="000000"/>
                </a:solidFill>
                <a:latin typeface="Times New Roman" panose="02020603050405020304" pitchFamily="65" charset="-122"/>
                <a:ea typeface="宋体" panose="02010600030101010101" pitchFamily="2" charset="-122"/>
              </a:rPr>
              <a:t>诫</a:t>
            </a:r>
            <a:r>
              <a:rPr lang="zh-CN" altLang="en-US" sz="1500" kern="0" dirty="0" smtClean="0">
                <a:solidFill>
                  <a:srgbClr val="000000"/>
                </a:solidFill>
                <a:latin typeface="Times New Roman" panose="02020603050405020304" pitchFamily="65" charset="-122"/>
                <a:ea typeface="宋体" panose="02010600030101010101" pitchFamily="2" charset="-122"/>
              </a:rPr>
              <a:t>二弟　　诫:警告</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下列句子中,全都表现李丰为官不贪财的一组是(3分)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①在邺下名为清白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②外示清净,而内图事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③不以家计为意,仰俸廪而已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④丰常约敕不得有所侵取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⑤得赐宫人,多与子弟,而丰皆以与诸外甥</a:t>
            </a:r>
            <a:endParaRPr lang="zh-CN" altLang="en-US" dirty="0"/>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83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⑥有司籍其家,家无馀积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A.①②⑥　　B.①③⑤　　C.②④⑤　　D.③④⑥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A.李丰年轻时善于品评人物,影响很大,而父亲让他闭门谢客,其名声只是在魏国得到传播。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B.当司马宣王长期生病时,李伟官居二千石,因喝酒误事,造成新平、扶风二郡混乱,哥哥李丰却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放任不管。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C.曹爽专权的时候,李丰在曹与司马宣王之间两面讨巧,不明确表态,因而遭到世人的讥讽。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D.李丰担任中书令两年以后,近来常常受到皇帝单独召见,招致景王猜忌,因不肯透露实情,结果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被杀。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(1)明帝问左右安国所在,左右以丰对。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(2)丰子韬以选尚公主,丰虽外辞之,内不甚惮也。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(3)中书令缺,大将军谘问朝臣:“谁可补者?”</a:t>
            </a:r>
            <a:endParaRPr lang="zh-CN" altLang="en-US" dirty="0"/>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制:制度,规定。</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①介绍李丰的声望;②介绍李丰面对权力争斗所持的态度。</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A　据吴国投降之人对魏明帝询问的回答可判定“其名声只是在魏国得到传播”不正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(1)魏明帝问左右臣子“安国”在哪里,左右臣子用“李丰”来回答。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(2)李丰的儿子李韬被选中娶公主为妻,李丰虽然表面上推辞,而内心不怎么害怕。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(3)中书令一职空缺,大将军征询朝臣意见:“合适补任的人为谁?”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(1)左右:左右臣子。以:用。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(2)外:表面上。惮:害怕。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(3)谘问:征询。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李丰,字安国,原卫尉李义的儿子。黄初年间,因为父亲李义应召随军。当初没做官,十七八岁的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时候,在邺下一带就操行高洁,懂得分辨人物(优劣),海内之士都敛容肃敬,没有谁不留意关注(他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的)。后来随军到了许昌,名声一天天大起来。他父亲不愿意他这样,于是让他闭门在家,并责令</a:t>
            </a:r>
            <a:endParaRPr lang="zh-CN" altLang="en-US" dirty="0"/>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他断绝与朋友的交往。当初,魏明帝还在东宫做太子,李丰正在学习文学(古代贵族教育中的一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门学科)。等到魏明帝登上皇位,得到一个从吴国投降过来的人,(魏明帝)向他询问:“在江东听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说的中原名士是谁?”那个投降过来的人说:“听说有个叫李安国的。”这时李丰正担任黄门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郎,魏明帝问左右臣子“安国”在哪里,左右臣子用“李丰”来回答。魏明帝说:“李丰的名声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竟然传遍了吴越了吗?”后来李丰职位变动,做过骑都尉、给事中。魏明帝驾崩以后,他做了永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宁太仆,因为名过其实,所以才能发挥使用得很少。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正始年间,调任侍中尚书仆射。李丰在台省任职,常常多次借口生病(告假),按当时的台省制度,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生病超过一百天就应当解除俸禄。李丰生病不满几十天,就暂时出来赴职,不久又回家养病,像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这样有好几年。起初,李丰的儿子李韬被选中娶公主为妻,李丰虽然表面上推辞,但内心不怎么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害怕。李丰的弟弟李翼和李伟,做官做了好多年,同时做郡守,李丰曾经在众人面前公开警告两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个弟弟。等到司马宣王长久病休时,李伟做到了二千石的高位,荒淫嗜酒,把新平、扶风两个郡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都搞乱了,可是李丰不约束管教,众人认为他是倚仗皇帝的恩宠。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曹爽独掌朝政,李丰就在曹爽和司马懿两人之间摇摆,不知依附谁,没有投靠谁,所以在当时有人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讽刺他写道:“曹爽的权势热得像沸汤,太傅父子冷得像浆水,李丰兄弟像游光一样(摇摆不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定)。”他们心中认为李丰虽然表面上显得很清闲平静,可内心却在谋划事情,就好像在游光中</a:t>
            </a:r>
            <a:endParaRPr lang="zh-CN" altLang="en-US"/>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不好捉摸。等到司马宣王诛杀了曹爽,把车驾驻在皇城,让李丰知晓,李丰非常害怕,立刻闭气,脚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一软,瘫在地上不能起来。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到嘉平四年宣王寿终后,中书令一职空缺,大将军征询朝臣意见:“合适补任的人为谁?”有人指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着李丰。李丰虽然知道这不是显赫的任用,而自己因跟皇家联姻,想依附皇上,就顺从没有推辞,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于是(大将军)上奏由他担任中书令。李丰担任中书令两年,等到皇帝每次单独召见,跟他谈话,都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不知道他说的是什么。景王知道李丰和皇帝会谈论自己,请来李丰,李丰没有据实相告,就被杀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死了。这件事做得非常秘密。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李丰前后在两个朝代做官,不把家里的生计放在心上,仰仗着俸禄罢了。李韬虽然娶了公主,李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丰常常约束命令他不得侵占取用(财物),有时得到赏赐的钱帛,就把它们送给了亲族;得到内宫赏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赐的宫人,大多送给了自家子弟们,并且李丰全都把她们送给各位外甥。等他死后,衙门查抄登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记他的家产,家中没有多余的积蓄。</a:t>
            </a:r>
            <a:endParaRPr lang="zh-CN" altLang="en-US"/>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二十四、(2013广东,5—9)阅读下面的文言文,回答问题。(22分)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张咏,字复之,濮州鄄城人。太平兴国五年,郡举进士,议</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咏首荐。有夙儒张覃者未</a:t>
            </a:r>
            <a:r>
              <a:rPr lang="zh-CN" altLang="en-US" sz="1500" u="sng" kern="0" dirty="0" smtClean="0">
                <a:solidFill>
                  <a:srgbClr val="000000"/>
                </a:solidFill>
                <a:latin typeface="Times New Roman" panose="02020603050405020304" pitchFamily="65" charset="-122"/>
                <a:ea typeface="宋体" panose="02010600030101010101" pitchFamily="2" charset="-122"/>
              </a:rPr>
              <a:t>第</a:t>
            </a:r>
            <a:r>
              <a:rPr lang="zh-CN" altLang="en-US" sz="1500" kern="0" dirty="0" smtClean="0">
                <a:solidFill>
                  <a:srgbClr val="000000"/>
                </a:solidFill>
                <a:latin typeface="Times New Roman" panose="02020603050405020304" pitchFamily="65" charset="-122"/>
                <a:ea typeface="宋体" panose="02010600030101010101" pitchFamily="2" charset="-122"/>
              </a:rPr>
              <a:t>,咏与寇准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致书郡将,荐覃为首,众许其能让。会李沆、宋湜、寇准连荐其才,以为荆湖北路转运使。奏罢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归、峡二州水递夫。就转太常博士。太宗闻其强干,召还。张永德为并、代都部署,有小校犯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法,笞之至死。诏案其罪。咏封还诏书,且言:“陛下方委永德边任,若</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一部校故,</a:t>
            </a:r>
            <a:r>
              <a:rPr lang="zh-CN" altLang="en-US" sz="1500" u="sng" kern="0" dirty="0" smtClean="0">
                <a:solidFill>
                  <a:srgbClr val="000000"/>
                </a:solidFill>
                <a:latin typeface="Times New Roman" panose="02020603050405020304" pitchFamily="65" charset="-122"/>
                <a:ea typeface="宋体" panose="02010600030101010101" pitchFamily="2" charset="-122"/>
              </a:rPr>
              <a:t>推</a:t>
            </a:r>
            <a:r>
              <a:rPr lang="zh-CN" altLang="en-US" sz="1500" kern="0" dirty="0" smtClean="0">
                <a:solidFill>
                  <a:srgbClr val="000000"/>
                </a:solidFill>
                <a:latin typeface="Times New Roman" panose="02020603050405020304" pitchFamily="65" charset="-122"/>
                <a:ea typeface="宋体" panose="02010600030101010101" pitchFamily="2" charset="-122"/>
              </a:rPr>
              <a:t>辱主帅,臣恐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下有轻上之心。”太宗不从。未几,果有营兵胁诉军校者,咏引前事</a:t>
            </a:r>
            <a:r>
              <a:rPr lang="zh-CN" altLang="en-US" sz="1500" u="sng" kern="0" dirty="0" smtClean="0">
                <a:solidFill>
                  <a:srgbClr val="000000"/>
                </a:solidFill>
                <a:latin typeface="Times New Roman" panose="02020603050405020304" pitchFamily="65" charset="-122"/>
                <a:ea typeface="宋体" panose="02010600030101010101" pitchFamily="2" charset="-122"/>
              </a:rPr>
              <a:t>为</a:t>
            </a:r>
            <a:r>
              <a:rPr lang="zh-CN" altLang="en-US" sz="1500" kern="0" dirty="0" smtClean="0">
                <a:solidFill>
                  <a:srgbClr val="000000"/>
                </a:solidFill>
                <a:latin typeface="Times New Roman" panose="02020603050405020304" pitchFamily="65" charset="-122"/>
                <a:ea typeface="宋体" panose="02010600030101010101" pitchFamily="2" charset="-122"/>
              </a:rPr>
              <a:t>言,太宗改容劳之。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出知益州,时李顺构乱,王继恩、上官正总兵攻讨,顿师不进。咏以言激正,勉其亲行,仍盛为供帐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饯之。</a:t>
            </a:r>
            <a:r>
              <a:rPr lang="zh-CN" altLang="en-US" sz="1500" u="sng" kern="0" dirty="0" smtClean="0">
                <a:solidFill>
                  <a:srgbClr val="000000"/>
                </a:solidFill>
                <a:latin typeface="Times New Roman" panose="02020603050405020304" pitchFamily="65" charset="-122"/>
                <a:ea typeface="宋体" panose="02010600030101010101" pitchFamily="2" charset="-122"/>
              </a:rPr>
              <a:t>正由是决行深入大致克捷时寇略之际民多胁从咏移文谕以朝廷恩信使各归田里。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初,蜀士知向学,而不乐仕宦。咏察郡人张及、李畋、张逵者皆有学行,</a:t>
            </a:r>
            <a:r>
              <a:rPr lang="zh-CN" altLang="en-US" sz="1500" u="sng" kern="0" dirty="0" smtClean="0">
                <a:solidFill>
                  <a:srgbClr val="000000"/>
                </a:solidFill>
                <a:latin typeface="Times New Roman" panose="02020603050405020304" pitchFamily="65" charset="-122"/>
                <a:ea typeface="宋体" panose="02010600030101010101" pitchFamily="2" charset="-122"/>
              </a:rPr>
              <a:t>为</a:t>
            </a:r>
            <a:r>
              <a:rPr lang="zh-CN" altLang="en-US" sz="1500" kern="0" dirty="0" smtClean="0">
                <a:solidFill>
                  <a:srgbClr val="000000"/>
                </a:solidFill>
                <a:latin typeface="Times New Roman" panose="02020603050405020304" pitchFamily="65" charset="-122"/>
                <a:ea typeface="宋体" panose="02010600030101010101" pitchFamily="2" charset="-122"/>
              </a:rPr>
              <a:t>乡里所称;遂敦勉就举,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三人者悉登科。士由是知劝。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咸平二年,夏,咏以工部侍郎出知杭州。属岁歉,民多私鬻盐以自给。捕获犯者数百人,咏悉宽其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罚</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遣之。官属请曰:“不痛</a:t>
            </a:r>
            <a:r>
              <a:rPr lang="zh-CN" altLang="en-US" sz="1500" u="sng" kern="0" dirty="0" smtClean="0">
                <a:solidFill>
                  <a:srgbClr val="000000"/>
                </a:solidFill>
                <a:latin typeface="Times New Roman" panose="02020603050405020304" pitchFamily="65" charset="-122"/>
                <a:ea typeface="宋体" panose="02010600030101010101" pitchFamily="2" charset="-122"/>
              </a:rPr>
              <a:t>绳</a:t>
            </a:r>
            <a:r>
              <a:rPr lang="zh-CN" altLang="en-US" sz="1500" kern="0" dirty="0" smtClean="0">
                <a:solidFill>
                  <a:srgbClr val="000000"/>
                </a:solidFill>
                <a:latin typeface="Times New Roman" panose="02020603050405020304" pitchFamily="65" charset="-122"/>
                <a:ea typeface="宋体" panose="02010600030101010101" pitchFamily="2" charset="-122"/>
              </a:rPr>
              <a:t>之,恐无以禁。”咏曰:“钱塘十万家,饥</a:t>
            </a:r>
            <a:r>
              <a:rPr lang="zh-CN" altLang="en-US" sz="1500" u="sng" kern="0" dirty="0" smtClean="0">
                <a:solidFill>
                  <a:srgbClr val="000000"/>
                </a:solidFill>
                <a:latin typeface="Times New Roman" panose="02020603050405020304" pitchFamily="65" charset="-122"/>
                <a:ea typeface="宋体" panose="02010600030101010101" pitchFamily="2" charset="-122"/>
              </a:rPr>
              <a:t>者</a:t>
            </a:r>
            <a:r>
              <a:rPr lang="zh-CN" altLang="en-US" sz="1500" kern="0" dirty="0" smtClean="0">
                <a:solidFill>
                  <a:srgbClr val="000000"/>
                </a:solidFill>
                <a:latin typeface="Times New Roman" panose="02020603050405020304" pitchFamily="65" charset="-122"/>
                <a:ea typeface="宋体" panose="02010600030101010101" pitchFamily="2" charset="-122"/>
              </a:rPr>
              <a:t>八九,</a:t>
            </a:r>
            <a:r>
              <a:rPr lang="zh-CN" altLang="en-US" sz="1500" u="sng" kern="0" dirty="0" smtClean="0">
                <a:solidFill>
                  <a:srgbClr val="000000"/>
                </a:solidFill>
                <a:latin typeface="Times New Roman" panose="02020603050405020304" pitchFamily="65" charset="-122"/>
                <a:ea typeface="宋体" panose="02010600030101010101" pitchFamily="2" charset="-122"/>
              </a:rPr>
              <a:t>苟不以盐自活,一</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旦蜂聚为盗,则为患深矣。</a:t>
            </a:r>
            <a:r>
              <a:rPr lang="zh-CN" altLang="en-US" sz="1500" kern="0" dirty="0" smtClean="0">
                <a:solidFill>
                  <a:srgbClr val="000000"/>
                </a:solidFill>
                <a:latin typeface="Times New Roman" panose="02020603050405020304" pitchFamily="65" charset="-122"/>
                <a:ea typeface="宋体" panose="02010600030101010101" pitchFamily="2" charset="-122"/>
              </a:rPr>
              <a:t>俟秋成,当仍旧法。”五年,真宗以咏前在蜀治行优异,复命</a:t>
            </a:r>
            <a:r>
              <a:rPr lang="zh-CN" altLang="en-US" sz="1500" u="sng" kern="0" dirty="0" smtClean="0">
                <a:solidFill>
                  <a:srgbClr val="000000"/>
                </a:solidFill>
                <a:latin typeface="Times New Roman" panose="02020603050405020304" pitchFamily="65" charset="-122"/>
                <a:ea typeface="宋体" panose="02010600030101010101" pitchFamily="2" charset="-122"/>
              </a:rPr>
              <a:t>知</a:t>
            </a:r>
            <a:r>
              <a:rPr lang="zh-CN" altLang="en-US" sz="1500" kern="0" dirty="0" smtClean="0">
                <a:solidFill>
                  <a:srgbClr val="000000"/>
                </a:solidFill>
                <a:latin typeface="Times New Roman" panose="02020603050405020304" pitchFamily="65" charset="-122"/>
                <a:ea typeface="宋体" panose="02010600030101010101" pitchFamily="2" charset="-122"/>
              </a:rPr>
              <a:t>益州。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会遣谢涛巡抚西蜀,上因令传谕咏曰:“得卿在蜀,朕无西顾之忧矣。”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咏与青州傅霖少同学。霖隐不仕。咏既显,求霖</a:t>
            </a:r>
            <a:r>
              <a:rPr lang="zh-CN" altLang="en-US" sz="1500" u="sng" kern="0" dirty="0" smtClean="0">
                <a:solidFill>
                  <a:srgbClr val="000000"/>
                </a:solidFill>
                <a:latin typeface="Times New Roman" panose="02020603050405020304" pitchFamily="65" charset="-122"/>
                <a:ea typeface="宋体" panose="02010600030101010101" pitchFamily="2" charset="-122"/>
              </a:rPr>
              <a:t>者</a:t>
            </a:r>
            <a:r>
              <a:rPr lang="zh-CN" altLang="en-US" sz="1500" kern="0" dirty="0" smtClean="0">
                <a:solidFill>
                  <a:srgbClr val="000000"/>
                </a:solidFill>
                <a:latin typeface="Times New Roman" panose="02020603050405020304" pitchFamily="65" charset="-122"/>
                <a:ea typeface="宋体" panose="02010600030101010101" pitchFamily="2" charset="-122"/>
              </a:rPr>
              <a:t>三十年,不可得。至是来谒,阍吏白傅霖请见,</a:t>
            </a:r>
            <a:endParaRPr lang="zh-CN" altLang="en-US"/>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咏责之曰:“</a:t>
              </a:r>
              <a:r>
                <a:rPr lang="zh-CN" altLang="en-US" sz="1500" u="sng" kern="0" dirty="0" smtClean="0">
                  <a:solidFill>
                    <a:srgbClr val="000000"/>
                  </a:solidFill>
                  <a:latin typeface="Times New Roman" panose="02020603050405020304" pitchFamily="65" charset="-122"/>
                  <a:ea typeface="宋体" panose="02010600030101010101" pitchFamily="2" charset="-122"/>
                </a:rPr>
                <a:t>傅先生天下贤士,吾尚不得为友,汝何人,敢名之!</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(选自《宋史·张咏传》,有删节)</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A.有夙儒张覃者未</a:t>
              </a:r>
              <a:r>
                <a:rPr lang="zh-CN" altLang="en-US" sz="1500" u="sng" kern="0" dirty="0" smtClean="0">
                  <a:solidFill>
                    <a:srgbClr val="000000"/>
                  </a:solidFill>
                  <a:latin typeface="Times New Roman" panose="02020603050405020304" pitchFamily="65" charset="-122"/>
                  <a:ea typeface="宋体" panose="02010600030101010101" pitchFamily="2" charset="-122"/>
                </a:rPr>
                <a:t>第</a:t>
              </a:r>
              <a:r>
                <a:rPr lang="zh-CN" altLang="en-US" sz="1500" kern="0" dirty="0" smtClean="0">
                  <a:solidFill>
                    <a:srgbClr val="000000"/>
                  </a:solidFill>
                  <a:latin typeface="Times New Roman" panose="02020603050405020304" pitchFamily="65" charset="-122"/>
                  <a:ea typeface="宋体" panose="02010600030101010101" pitchFamily="2" charset="-122"/>
                </a:rPr>
                <a:t>　　　　　第:科举考中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1500" u="sng" kern="0" dirty="0" smtClean="0">
                  <a:solidFill>
                    <a:srgbClr val="000000"/>
                  </a:solidFill>
                  <a:latin typeface="Times New Roman" panose="02020603050405020304" pitchFamily="65" charset="-122"/>
                  <a:ea typeface="宋体" panose="02010600030101010101" pitchFamily="2" charset="-122"/>
                </a:rPr>
                <a:t>推</a:t>
              </a:r>
              <a:r>
                <a:rPr lang="zh-CN" altLang="en-US" sz="1500" kern="0" dirty="0" smtClean="0">
                  <a:solidFill>
                    <a:srgbClr val="000000"/>
                  </a:solidFill>
                  <a:latin typeface="Times New Roman" panose="02020603050405020304" pitchFamily="65" charset="-122"/>
                  <a:ea typeface="宋体" panose="02010600030101010101" pitchFamily="2" charset="-122"/>
                </a:rPr>
                <a:t>辱主帅　　推:追究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C.不痛</a:t>
              </a:r>
              <a:r>
                <a:rPr lang="zh-CN" altLang="en-US" sz="1500" u="sng" kern="0" dirty="0" smtClean="0">
                  <a:solidFill>
                    <a:srgbClr val="000000"/>
                  </a:solidFill>
                  <a:latin typeface="Times New Roman" panose="02020603050405020304" pitchFamily="65" charset="-122"/>
                  <a:ea typeface="宋体" panose="02010600030101010101" pitchFamily="2" charset="-122"/>
                </a:rPr>
                <a:t>绳</a:t>
              </a:r>
              <a:r>
                <a:rPr lang="zh-CN" altLang="en-US" sz="1500" kern="0" dirty="0" smtClean="0">
                  <a:solidFill>
                    <a:srgbClr val="000000"/>
                  </a:solidFill>
                  <a:latin typeface="Times New Roman" panose="02020603050405020304" pitchFamily="65" charset="-122"/>
                  <a:ea typeface="宋体" panose="02010600030101010101" pitchFamily="2" charset="-122"/>
                </a:rPr>
                <a:t>之　　绳:捆绑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D.复命</a:t>
              </a:r>
              <a:r>
                <a:rPr lang="zh-CN" altLang="en-US" sz="1500" u="sng" kern="0" dirty="0" smtClean="0">
                  <a:solidFill>
                    <a:srgbClr val="000000"/>
                  </a:solidFill>
                  <a:latin typeface="Times New Roman" panose="02020603050405020304" pitchFamily="65" charset="-122"/>
                  <a:ea typeface="宋体" panose="02010600030101010101" pitchFamily="2" charset="-122"/>
                </a:rPr>
                <a:t>知</a:t>
              </a:r>
              <a:r>
                <a:rPr lang="zh-CN" altLang="en-US" sz="1500" kern="0" dirty="0" smtClean="0">
                  <a:solidFill>
                    <a:srgbClr val="000000"/>
                  </a:solidFill>
                  <a:latin typeface="Times New Roman" panose="02020603050405020304" pitchFamily="65" charset="-122"/>
                  <a:ea typeface="宋体" panose="02010600030101010101" pitchFamily="2" charset="-122"/>
                </a:rPr>
                <a:t>益州　　知:掌管</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下列各组句子中,加点词的意义和用法都相同的一组是(3分)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679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B.</a:t>
              </a:r>
              <a:r>
                <a:rPr lang="zh-CN" altLang="en-US" sz="2285" kern="0" spc="67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1534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D.</a:t>
              </a:r>
              <a:r>
                <a:rPr lang="zh-CN" altLang="en-US" sz="2285" kern="0" spc="6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下列文句中,断句正确的一项是(3分)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A.正由是决行深入/大致克捷时/寇略之际/民多胁从/咏移文谕以朝廷恩信/使各归田里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B.正由是决行深入/大致克捷/时寇略之际/民多胁从/咏移文谕以朝廷恩信/使各归田里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C.正由是决行深入/大致克捷时/寇略之际/民多胁从咏/移文谕以朝廷恩信/使各归田里</a:t>
              </a:r>
              <a:endParaRPr lang="zh-CN" altLang="en-US" dirty="0"/>
            </a:p>
          </p:txBody>
        </p:sp>
        <p:graphicFrame>
          <p:nvGraphicFramePr>
            <p:cNvPr id="4" name="对象 3"/>
            <p:cNvGraphicFramePr>
              <a:graphicFrameLocks noChangeAspect="1"/>
            </p:cNvGraphicFramePr>
            <p:nvPr/>
          </p:nvGraphicFramePr>
          <p:xfrm>
            <a:off x="725489" y="3939853"/>
            <a:ext cx="1152525" cy="514349"/>
          </p:xfrm>
          <a:graphic>
            <a:graphicData uri="http://schemas.openxmlformats.org/presentationml/2006/ole">
              <mc:AlternateContent xmlns:mc="http://schemas.openxmlformats.org/markup-compatibility/2006">
                <mc:Choice xmlns:v="urn:schemas-microsoft-com:vml" Requires="v">
                  <p:oleObj spid="_x0000_s14337" name="Equation" r:id="rId1" imgW="30480000" imgH="13716000" progId="Equation.DSMT4">
                    <p:embed/>
                  </p:oleObj>
                </mc:Choice>
                <mc:Fallback>
                  <p:oleObj name="Equation" r:id="rId1" imgW="30480000" imgH="13716000" progId="Equation.DSMT4">
                    <p:embed/>
                    <p:pic>
                      <p:nvPicPr>
                        <p:cNvPr id="0" name="图片 14336"/>
                        <p:cNvPicPr>
                          <a:picLocks noChangeAspect="1"/>
                        </p:cNvPicPr>
                        <p:nvPr/>
                      </p:nvPicPr>
                      <p:blipFill>
                        <a:blip r:embed="rId2"/>
                        <a:stretch>
                          <a:fillRect/>
                        </a:stretch>
                      </p:blipFill>
                      <p:spPr>
                        <a:xfrm>
                          <a:off x="725489" y="3939853"/>
                          <a:ext cx="1152525" cy="51434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960976" y="3939853"/>
            <a:ext cx="1143000" cy="514350"/>
          </p:xfrm>
          <a:graphic>
            <a:graphicData uri="http://schemas.openxmlformats.org/presentationml/2006/ole">
              <mc:AlternateContent xmlns:mc="http://schemas.openxmlformats.org/markup-compatibility/2006">
                <mc:Choice xmlns:v="urn:schemas-microsoft-com:vml" Requires="v">
                  <p:oleObj spid="_x0000_s14339" name="Equation" r:id="rId3" imgW="30175200" imgH="13716000" progId="Equation.DSMT4">
                    <p:embed/>
                  </p:oleObj>
                </mc:Choice>
                <mc:Fallback>
                  <p:oleObj name="Equation" r:id="rId3" imgW="30175200" imgH="13716000" progId="Equation.DSMT4">
                    <p:embed/>
                    <p:pic>
                      <p:nvPicPr>
                        <p:cNvPr id="0" name="图片 14338"/>
                        <p:cNvPicPr>
                          <a:picLocks noChangeAspect="1"/>
                        </p:cNvPicPr>
                        <p:nvPr/>
                      </p:nvPicPr>
                      <p:blipFill>
                        <a:blip r:embed="rId4"/>
                        <a:stretch>
                          <a:fillRect/>
                        </a:stretch>
                      </p:blipFill>
                      <p:spPr>
                        <a:xfrm>
                          <a:off x="3960976" y="3939853"/>
                          <a:ext cx="1143000" cy="5143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4962" y="4489247"/>
            <a:ext cx="2238375" cy="514349"/>
          </p:xfrm>
          <a:graphic>
            <a:graphicData uri="http://schemas.openxmlformats.org/presentationml/2006/ole">
              <mc:AlternateContent xmlns:mc="http://schemas.openxmlformats.org/markup-compatibility/2006">
                <mc:Choice xmlns:v="urn:schemas-microsoft-com:vml" Requires="v">
                  <p:oleObj spid="_x0000_s14340" name="Equation" r:id="rId5" imgW="59131200" imgH="13716000" progId="Equation.DSMT4">
                    <p:embed/>
                  </p:oleObj>
                </mc:Choice>
                <mc:Fallback>
                  <p:oleObj name="Equation" r:id="rId5" imgW="59131200" imgH="13716000" progId="Equation.DSMT4">
                    <p:embed/>
                    <p:pic>
                      <p:nvPicPr>
                        <p:cNvPr id="0" name="图片 14339"/>
                        <p:cNvPicPr>
                          <a:picLocks noChangeAspect="1"/>
                        </p:cNvPicPr>
                        <p:nvPr/>
                      </p:nvPicPr>
                      <p:blipFill>
                        <a:blip r:embed="rId6"/>
                        <a:stretch>
                          <a:fillRect/>
                        </a:stretch>
                      </p:blipFill>
                      <p:spPr>
                        <a:xfrm>
                          <a:off x="714962" y="4489247"/>
                          <a:ext cx="2238375" cy="5143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3520426" y="4489247"/>
            <a:ext cx="1152524" cy="514349"/>
          </p:xfrm>
          <a:graphic>
            <a:graphicData uri="http://schemas.openxmlformats.org/presentationml/2006/ole">
              <mc:AlternateContent xmlns:mc="http://schemas.openxmlformats.org/markup-compatibility/2006">
                <mc:Choice xmlns:v="urn:schemas-microsoft-com:vml" Requires="v">
                  <p:oleObj spid="_x0000_s14341" name="Equation" r:id="rId7" imgW="30480000" imgH="13716000" progId="Equation.DSMT4">
                    <p:embed/>
                  </p:oleObj>
                </mc:Choice>
                <mc:Fallback>
                  <p:oleObj name="Equation" r:id="rId7" imgW="30480000" imgH="13716000" progId="Equation.DSMT4">
                    <p:embed/>
                    <p:pic>
                      <p:nvPicPr>
                        <p:cNvPr id="0" name="图片 14340"/>
                        <p:cNvPicPr>
                          <a:picLocks noChangeAspect="1"/>
                        </p:cNvPicPr>
                        <p:nvPr/>
                      </p:nvPicPr>
                      <p:blipFill>
                        <a:blip r:embed="rId8"/>
                        <a:stretch>
                          <a:fillRect/>
                        </a:stretch>
                      </p:blipFill>
                      <p:spPr>
                        <a:xfrm>
                          <a:off x="3520426" y="4489247"/>
                          <a:ext cx="1152524" cy="514349"/>
                        </a:xfrm>
                        <a:prstGeom prst="rect">
                          <a:avLst/>
                        </a:prstGeom>
                        <a:noFill/>
                        <a:ln w="9525">
                          <a:noFill/>
                        </a:ln>
                      </p:spPr>
                    </p:pic>
                  </p:oleObj>
                </mc:Fallback>
              </mc:AlternateContent>
            </a:graphicData>
          </a:graphic>
        </p:graphicFrame>
      </p:gr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D.正由是决行深入/大致克捷/时寇略之际/民多胁从咏/移文谕以朝廷恩信/使各归田里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下列对原文有关内容的分析和概括,</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A.在张永德被惩办后不久,太宗就意识到张咏的意见是对的。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B.当李顺叛乱的时候,张咏敦促上官正出兵讨伐,并为之隆重饯行。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C.在歉收时,张咏主张对贩私盐的人从轻处分,并建议从此后都减轻刑罚。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D.真宗对张咏在四川的表现很满意,通过谢涛传达了对张咏的赞赏。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根据具体要求分别完成下列各题。(10分)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(1)将下列句子翻译为现代汉语。(7分)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①苟不以盐自活,一旦蜂聚为盗,则为患深矣。(4分)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②傅先生天下贤士,吾尚不得为友,汝何人,敢名之!(3分)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(2)从文章中找出能体现张咏“惜才”的两个事例。(可自己概括,也可引用原文)(3分)</a:t>
            </a:r>
            <a:endParaRPr lang="zh-CN" altLang="en-US" dirty="0"/>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绳:制裁。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A.以:介词,把/介词,因为。B.为:动词,当作/介词,表被动。C.而:连词,表顺承。D.者: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代词,</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的人/语气助词,不译。</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断句的基础是理解,首先必须明白这句话的意思:“上官正因此决意出兵深入,最终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大获全胜。当初叛军攻略之时,有很多百姓被逼迫跟随了叛军,张咏下达公文把朝廷的恩德和信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义告知他们,让他们各自回到乡里。”同时抓主语“正”“民”“咏”,并找谓语动词来帮助断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C　“建议从此后都减轻刑罚”与原文矛盾,原文是“俟秋成,当仍旧法”。</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(1)①如果(他们)不靠(贩卖)私盐来养活自己,一旦纷纷聚集做盗贼,那危害就大了。(答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对“自活”“蜂聚”各给1分。答对大意给2分)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②傅先生是天下(闻名的)贤士,我尚且不能和他做朋友,你是什么人,怎敢直呼其名!(答对“名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之”给1分。答对大意给2分)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(2)①郡里讨论推荐张咏为进士候选人的第一名,张咏把这个资格让给了夙儒张覃。(“有夙儒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张覃者未第,咏与寇准致书郡将,荐覃为首。”)</a:t>
            </a:r>
            <a:endParaRPr lang="zh-CN" altLang="en-US" dirty="0"/>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58934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②张咏鼓励蜀中品学兼优的读书人积极参加科举考试。(“咏察郡人张及、李畋、张逵者皆有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学行,为乡里所称;遂敦勉就举。”)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③张咏显达后,三十年里一直在寻找有才德的同学傅霖。(“咏既显,求霖者三十年。”)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(答对一点给2分,答对二点给3分。找出的事例只要能体现张咏“惜才”,即可给分)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(1)①苟:如果。自活:养活自己。蜂聚:纷纷聚集。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②尚:尚且。名之:直呼其名。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(2)此题难度较小,可在原文中找答案,用原文作答。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张咏字复之,濮州鄄城人。太平兴国五年,濮州推举进士,众议首先推荐张咏。有个叫张覃的老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儒生还没有考中进士,张咏和寇准写信给本州守将,推荐张覃做首选,众人都赞许张咏能够谦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让。正逢李沆、宋湜、寇准接连推荐他的才干,(朝廷)授任他为荆湖北路转运使。(张咏)上奏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建议罢免归、峡二州水递役夫。(他)就地被转任为太常博士。宋太宗听说他精明强干,召他回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朝。张永德任并、代都部署,有个小校官犯了法,被他鞭打而死。皇帝下诏追究他的罪行。张咏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把诏书封缄退还,并且说:“陛下刚刚委以张永德边疆重任,如果因为一个小校官的缘故,追究责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任使主帅受辱,我担心将会产生下级轻视上级的想法。”太宗没有听从。不久,果真有士兵联合控诉校官的现象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张咏引用前次的事情来议论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太宗为此动容并对相关的人力以抚慰。</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出任益州知州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当时李顺作乱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王继恩、上官正统兵征讨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停留不前进。张咏用话语激励</a:t>
            </a:r>
            <a:endParaRPr lang="zh-CN" altLang="en-US" sz="15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五、(2016课标全国Ⅱ,4—7)阅读下面的文言文,回答问题。(19分)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陈登云,字从龙,唐山人。万历五年进士。除鄢陵知县,征授御史。出按辽东,疏陈安攘十策,又请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速首功之赏。改巡山西。还朝,会廷臣方争建储。登云谓议不早决,由贵妃家阴沮之。十六年六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月遂因灾异抗疏,劾妃父郑承宪,言:“</a:t>
            </a:r>
            <a:r>
              <a:rPr lang="zh-CN" altLang="en-US" sz="1500" u="sng" kern="0" dirty="0" smtClean="0">
                <a:solidFill>
                  <a:srgbClr val="000000"/>
                </a:solidFill>
                <a:latin typeface="Times New Roman" panose="02020603050405020304" pitchFamily="65" charset="-122"/>
                <a:ea typeface="宋体" panose="02010600030101010101" pitchFamily="2" charset="-122"/>
              </a:rPr>
              <a:t>承宪怀祸藏奸窥觊储贰且广结术士之流曩陛下重惩科场</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冒籍承宪妻每扬言事由己发用以恐喝勋贵簧鼓朝绅</a:t>
            </a:r>
            <a:r>
              <a:rPr lang="zh-CN" altLang="en-US" sz="1500" kern="0" dirty="0" smtClean="0">
                <a:solidFill>
                  <a:srgbClr val="000000"/>
                </a:solidFill>
                <a:latin typeface="Times New Roman" panose="02020603050405020304" pitchFamily="65" charset="-122"/>
                <a:ea typeface="宋体" panose="02010600030101010101" pitchFamily="2" charset="-122"/>
              </a:rPr>
              <a:t>不但惠安遭其虐焰,即</a:t>
            </a:r>
            <a:r>
              <a:rPr lang="zh-CN" altLang="en-US" sz="1500" u="sng" kern="0" dirty="0" smtClean="0">
                <a:solidFill>
                  <a:srgbClr val="000000"/>
                </a:solidFill>
                <a:latin typeface="Times New Roman" panose="02020603050405020304" pitchFamily="65" charset="-122"/>
                <a:ea typeface="宋体" panose="02010600030101010101" pitchFamily="2" charset="-122"/>
              </a:rPr>
              <a:t>中宫</a:t>
            </a:r>
            <a:r>
              <a:rPr lang="zh-CN" altLang="en-US" sz="1500" kern="0" dirty="0" smtClean="0">
                <a:solidFill>
                  <a:srgbClr val="000000"/>
                </a:solidFill>
                <a:latin typeface="Times New Roman" panose="02020603050405020304" pitchFamily="65" charset="-122"/>
                <a:ea typeface="宋体" panose="02010600030101010101" pitchFamily="2" charset="-122"/>
              </a:rPr>
              <a:t>与太后家亦谨避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其锋矣。</a:t>
            </a:r>
            <a:r>
              <a:rPr lang="zh-CN" altLang="en-US" sz="1500" u="sng" kern="0" dirty="0" smtClean="0">
                <a:solidFill>
                  <a:srgbClr val="000000"/>
                </a:solidFill>
                <a:latin typeface="Times New Roman" panose="02020603050405020304" pitchFamily="65" charset="-122"/>
                <a:ea typeface="宋体" panose="02010600030101010101" pitchFamily="2" charset="-122"/>
              </a:rPr>
              <a:t>陛下</a:t>
            </a:r>
            <a:r>
              <a:rPr lang="zh-CN" altLang="en-US" sz="1500" kern="0" dirty="0" smtClean="0">
                <a:solidFill>
                  <a:srgbClr val="000000"/>
                </a:solidFill>
                <a:latin typeface="Times New Roman" panose="02020603050405020304" pitchFamily="65" charset="-122"/>
                <a:ea typeface="宋体" panose="02010600030101010101" pitchFamily="2" charset="-122"/>
              </a:rPr>
              <a:t>享国久长,自由敬德所致,而承宪每对人言,以为不立东宫之效。干挠盛典,蓄隐邪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谋,他日何所不至?”疏入,贵妃、承宪皆怒,同列亦为登云危,帝竟留中不下。久之,疏论</a:t>
            </a:r>
            <a:r>
              <a:rPr lang="zh-CN" altLang="en-US" sz="1500" u="sng" kern="0" dirty="0" smtClean="0">
                <a:solidFill>
                  <a:srgbClr val="000000"/>
                </a:solidFill>
                <a:latin typeface="Times New Roman" panose="02020603050405020304" pitchFamily="65" charset="-122"/>
                <a:ea typeface="宋体" panose="02010600030101010101" pitchFamily="2" charset="-122"/>
              </a:rPr>
              <a:t>吏部</a:t>
            </a:r>
            <a:r>
              <a:rPr lang="zh-CN" altLang="en-US" sz="1500" kern="0" dirty="0" smtClean="0">
                <a:solidFill>
                  <a:srgbClr val="000000"/>
                </a:solidFill>
                <a:latin typeface="Times New Roman" panose="02020603050405020304" pitchFamily="65" charset="-122"/>
                <a:ea typeface="宋体" panose="02010600030101010101" pitchFamily="2" charset="-122"/>
              </a:rPr>
              <a:t>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书陆光祖,又论贬四川提学副使冯时可,论罢应天巡抚李涞、顺天巡抚王致祥,又论礼部侍郎韩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世能、尚书罗万化、南京太仆卿徐用检。朝右皆惮之。时方考选科道,登云因疏言:“近岁言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官,壬午以前怵于威,则摧刚为柔;壬午以后昵于情,则化直为佞。</a:t>
            </a:r>
            <a:r>
              <a:rPr lang="zh-CN" altLang="en-US" sz="1500" u="sng" kern="0" dirty="0" smtClean="0">
                <a:solidFill>
                  <a:srgbClr val="000000"/>
                </a:solidFill>
                <a:latin typeface="Times New Roman" panose="02020603050405020304" pitchFamily="65" charset="-122"/>
                <a:ea typeface="宋体" panose="02010600030101010101" pitchFamily="2" charset="-122"/>
              </a:rPr>
              <a:t>其间岂无刚直之人,而弗胜龃龉,</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多不能安其身。</a:t>
            </a:r>
            <a:r>
              <a:rPr lang="zh-CN" altLang="en-US" sz="1500" kern="0" dirty="0" smtClean="0">
                <a:solidFill>
                  <a:srgbClr val="000000"/>
                </a:solidFill>
                <a:latin typeface="Times New Roman" panose="02020603050405020304" pitchFamily="65" charset="-122"/>
                <a:ea typeface="宋体" panose="02010600030101010101" pitchFamily="2" charset="-122"/>
              </a:rPr>
              <a:t>二十年来,以刚直擢京卿者百止一二耳。背公植党,逐嗜乞怜,如所谓‘七豺’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‘八狗’者,言路顾居其半。夫台谏为天下持是非,而使人贱辱至此,安望其抗颜直绳,为国家锄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大奸、歼巨蠹哉!与其误用而斥之,不若慎于始进。”因条数事以献。出按河南。岁大饥,人相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食。</a:t>
            </a:r>
            <a:r>
              <a:rPr lang="zh-CN" altLang="en-US" sz="1500" u="sng" kern="0" dirty="0" smtClean="0">
                <a:solidFill>
                  <a:srgbClr val="000000"/>
                </a:solidFill>
                <a:latin typeface="Times New Roman" panose="02020603050405020304" pitchFamily="65" charset="-122"/>
                <a:ea typeface="宋体" panose="02010600030101010101" pitchFamily="2" charset="-122"/>
              </a:rPr>
              <a:t>副使崔应麟见民啖泽中雁矢,囊示登云,登云即进之于朝。</a:t>
            </a:r>
            <a:r>
              <a:rPr lang="zh-CN" altLang="en-US" sz="1500" kern="0" dirty="0" smtClean="0">
                <a:solidFill>
                  <a:srgbClr val="000000"/>
                </a:solidFill>
                <a:latin typeface="Times New Roman" panose="02020603050405020304" pitchFamily="65" charset="-122"/>
                <a:ea typeface="宋体" panose="02010600030101010101" pitchFamily="2" charset="-122"/>
              </a:rPr>
              <a:t>帝立遣寺丞锺化民赍帑金振之。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登云巡方者三,风裁峻厉。以久次当擢京卿,累寝不下,遂</a:t>
            </a:r>
            <a:r>
              <a:rPr lang="zh-CN" altLang="en-US" sz="1500" u="sng" kern="0" dirty="0" smtClean="0">
                <a:solidFill>
                  <a:srgbClr val="000000"/>
                </a:solidFill>
                <a:latin typeface="Times New Roman" panose="02020603050405020304" pitchFamily="65" charset="-122"/>
                <a:ea typeface="宋体" panose="02010600030101010101" pitchFamily="2" charset="-122"/>
              </a:rPr>
              <a:t>移疾</a:t>
            </a:r>
            <a:r>
              <a:rPr lang="zh-CN" altLang="en-US" sz="1500" kern="0" dirty="0" smtClean="0">
                <a:solidFill>
                  <a:srgbClr val="000000"/>
                </a:solidFill>
                <a:latin typeface="Times New Roman" panose="02020603050405020304" pitchFamily="65" charset="-122"/>
                <a:ea typeface="宋体" panose="02010600030101010101" pitchFamily="2" charset="-122"/>
              </a:rPr>
              <a:t>归。寻卒。</a:t>
            </a:r>
            <a:endParaRPr lang="zh-CN" altLang="en-US"/>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483541"/>
            <a:chOff x="540000" y="1080000"/>
            <a:chExt cx="8158472" cy="5483541"/>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上官正,劝勉他亲自出击,并盛情地陈设帷帐为他饯行。上官正因此决意出兵深入。最终大获全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胜。当初叛军攻略之时,有很多百姓被逼迫跟随了叛军,张咏下达公文,把朝廷的恩德和信义告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知他们,让他们各自回到乡里。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当初,蜀地士子知道读书向学,却不喜欢做官。张咏知晓州里的张及、李畋、张逵等人都有学问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品行,受到乡邻的称赞;于是敦促鼓励他们参加科举考试,这三个人(果然)全都考取了进士。士子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们从此懂得了努力上进。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咸平二年夏天,张咏以工部侍郎的身份出任杭州知州。正赶上当年歉收,百姓大多私下贩食盐来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自给。(衙门)捕获了几百个犯法的人,张咏全都减轻刑罚然后遣散了他们。部下属官请求说: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“不严加制裁,恐怕无法禁止此事。”张咏说:“钱塘十万户百姓,饥饿的占了十之八九。如果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(他们)不靠贩卖私盐来使自己活下来,将来一旦像蜂群一样聚集起来成为强盗,那就会成为很大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的祸患了。等到秋天收获了,应当依旧执行旧法。”咸平五年,宋真宗因为张咏以前在蜀政绩优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异,再次任命他为益州知州。适逢朝廷派遣谢涛巡视西蜀,皇上因此让他转告张咏说:“有你在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西蜀,我西边没有什么忧虑了。”</a:t>
              </a:r>
              <a:endParaRPr lang="zh-CN" altLang="en-US" dirty="0"/>
            </a:p>
          </p:txBody>
        </p:sp>
        <p:sp>
          <p:nvSpPr>
            <p:cNvPr id="3" name="TextBox 2"/>
            <p:cNvSpPr txBox="1"/>
            <p:nvPr/>
          </p:nvSpPr>
          <p:spPr>
            <a:xfrm>
              <a:off x="571472" y="5523256"/>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张咏和青州人傅霖年幼时是同学。傅霖隐居不做官。张咏显贵之后,寻访傅霖,三十年也没能够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找到。到这时他来谒见,守门人报告说傅霖求见,张咏叱责守门人说:“傅先生是天下(闻名的)贤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士,我尚且不能和他做朋友,你是什么人,怎敢直呼其名!”</a:t>
              </a:r>
              <a:endParaRPr lang="zh-CN" altLang="en-US" dirty="0"/>
            </a:p>
          </p:txBody>
        </p:sp>
      </p:gr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二十五、(2012辽宁,4—7)阅读下面的文言文,回答问题。(19分)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周</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字伯仁,少有重名,神彩秀彻。司徒掾贲嵩有清操,见</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,叹曰:“汝颍固多奇士!自顷雅道</a:t>
            </a:r>
            <a:r>
              <a:rPr lang="zh-CN" altLang="en-US" sz="1500" u="sng" kern="0" dirty="0" smtClean="0">
                <a:solidFill>
                  <a:srgbClr val="000000"/>
                </a:solidFill>
                <a:latin typeface="Times New Roman" panose="02020603050405020304" pitchFamily="65" charset="-122"/>
                <a:ea typeface="宋体" panose="02010600030101010101" pitchFamily="2" charset="-122"/>
              </a:rPr>
              <a:t>陵</a:t>
            </a:r>
            <a:endParaRPr lang="zh-CN" altLang="en-US"/>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迟</a:t>
            </a:r>
            <a:r>
              <a:rPr lang="zh-CN" altLang="en-US" sz="1500" kern="0" dirty="0" smtClean="0">
                <a:solidFill>
                  <a:srgbClr val="000000"/>
                </a:solidFill>
                <a:latin typeface="Times New Roman" panose="02020603050405020304" pitchFamily="65" charset="-122"/>
                <a:ea typeface="宋体" panose="02010600030101010101" pitchFamily="2" charset="-122"/>
              </a:rPr>
              <a:t>,今复见周伯仁,将振起旧风,清我邦族矣。”</a:t>
            </a:r>
            <a:r>
              <a:rPr lang="zh-CN" altLang="en-US" sz="1500" u="sng" kern="0" dirty="0" smtClean="0">
                <a:solidFill>
                  <a:srgbClr val="000000"/>
                </a:solidFill>
                <a:latin typeface="Times New Roman" panose="02020603050405020304" pitchFamily="65" charset="-122"/>
                <a:ea typeface="宋体" panose="02010600030101010101" pitchFamily="2" charset="-122"/>
              </a:rPr>
              <a:t>从弟穆亦有美誉,欲陵折</a:t>
            </a:r>
            <a:r>
              <a:rPr lang="zh-CN" altLang="en-US" sz="1350" u="sng" kern="0" dirty="0" smtClean="0">
                <a:solidFill>
                  <a:srgbClr val="000000"/>
                </a:solidFill>
                <a:latin typeface="Times New Roman" panose="02020603050405020304" pitchFamily="65" charset="-122"/>
                <a:ea typeface="宋体" panose="02010600030101010101" pitchFamily="2" charset="-122"/>
              </a:rPr>
              <a:t> </a:t>
            </a:r>
            <a:r>
              <a:rPr lang="zh-CN" altLang="en-US" sz="1500" u="sng" kern="0" dirty="0" smtClean="0">
                <a:solidFill>
                  <a:srgbClr val="000000"/>
                </a:solidFill>
                <a:latin typeface="Times New Roman" panose="02020603050405020304" pitchFamily="65" charset="-122"/>
                <a:ea typeface="宋体" panose="02010600030101010101" pitchFamily="2" charset="-122"/>
              </a:rPr>
              <a:t>,</a:t>
            </a:r>
            <a:r>
              <a:rPr lang="zh-CN" altLang="en-US" sz="1350" u="sng" kern="0" dirty="0" smtClean="0">
                <a:solidFill>
                  <a:srgbClr val="000000"/>
                </a:solidFill>
                <a:latin typeface="Times New Roman" panose="02020603050405020304" pitchFamily="65" charset="-122"/>
                <a:ea typeface="宋体" panose="02010600030101010101" pitchFamily="2" charset="-122"/>
              </a:rPr>
              <a:t> </a:t>
            </a:r>
            <a:r>
              <a:rPr lang="zh-CN" altLang="en-US" sz="1500" u="sng" kern="0" dirty="0" smtClean="0">
                <a:solidFill>
                  <a:srgbClr val="000000"/>
                </a:solidFill>
                <a:latin typeface="Times New Roman" panose="02020603050405020304" pitchFamily="65" charset="-122"/>
                <a:ea typeface="宋体" panose="02010600030101010101" pitchFamily="2" charset="-122"/>
              </a:rPr>
              <a:t>陶然弗与之校,于是</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人士益宗附之。</a:t>
            </a:r>
            <a:r>
              <a:rPr lang="zh-CN" altLang="en-US" sz="1500" kern="0" dirty="0" smtClean="0">
                <a:solidFill>
                  <a:srgbClr val="000000"/>
                </a:solidFill>
                <a:latin typeface="Times New Roman" panose="02020603050405020304" pitchFamily="65" charset="-122"/>
                <a:ea typeface="宋体" panose="02010600030101010101" pitchFamily="2" charset="-122"/>
              </a:rPr>
              <a:t>弱冠,袭父爵武城侯。中兴建,位至吏部尚书。顷之,以醉酒,复</a:t>
            </a:r>
            <a:r>
              <a:rPr lang="zh-CN" altLang="en-US" sz="1500" u="sng" kern="0" dirty="0" smtClean="0">
                <a:solidFill>
                  <a:srgbClr val="000000"/>
                </a:solidFill>
                <a:latin typeface="Times New Roman" panose="02020603050405020304" pitchFamily="65" charset="-122"/>
                <a:ea typeface="宋体" panose="02010600030101010101" pitchFamily="2" charset="-122"/>
              </a:rPr>
              <a:t>坐</a:t>
            </a:r>
            <a:r>
              <a:rPr lang="zh-CN" altLang="en-US" sz="1500" kern="0" dirty="0" smtClean="0">
                <a:solidFill>
                  <a:srgbClr val="000000"/>
                </a:solidFill>
                <a:latin typeface="Times New Roman" panose="02020603050405020304" pitchFamily="65" charset="-122"/>
                <a:ea typeface="宋体" panose="02010600030101010101" pitchFamily="2" charset="-122"/>
              </a:rPr>
              <a:t>门生斫伤人,免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官。太兴初,更拜太子少傅,尚书如故。</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上疏让曰:“臣退自循省,学不通一经,智不效一官,止足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良难,未能守分,遂忝显任,名位过量。”固辞不受。帝诏不许。</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庾亮尝谓</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曰:“诸人咸以君</a:t>
            </a:r>
            <a:r>
              <a:rPr lang="zh-CN" altLang="en-US" sz="1500" u="sng" kern="0" dirty="0" smtClean="0">
                <a:solidFill>
                  <a:srgbClr val="000000"/>
                </a:solidFill>
                <a:latin typeface="Times New Roman" panose="02020603050405020304" pitchFamily="65" charset="-122"/>
                <a:ea typeface="宋体" panose="02010600030101010101" pitchFamily="2" charset="-122"/>
              </a:rPr>
              <a:t>方</a:t>
            </a:r>
            <a:r>
              <a:rPr lang="zh-CN" altLang="en-US" sz="1500" kern="0" dirty="0" smtClean="0">
                <a:solidFill>
                  <a:srgbClr val="000000"/>
                </a:solidFill>
                <a:latin typeface="Times New Roman" panose="02020603050405020304" pitchFamily="65" charset="-122"/>
                <a:ea typeface="宋体" panose="02010600030101010101" pitchFamily="2" charset="-122"/>
              </a:rPr>
              <a:t>乐广</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。”对曰:“何乃刻画无盐,唐突西施也。”帝宴群公,酒</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酣,从容曰:“今日名臣共集,何如尧舜时邪?”</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因醉厉声曰:“今虽同人主,何得复比圣世!”帝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大怒,手诏付廷尉,将加戮,累日方赦之。</a:t>
            </a:r>
            <a:r>
              <a:rPr lang="zh-CN" altLang="en-US" sz="1500" u="sng" kern="0" dirty="0" smtClean="0">
                <a:solidFill>
                  <a:srgbClr val="000000"/>
                </a:solidFill>
                <a:latin typeface="Times New Roman" panose="02020603050405020304" pitchFamily="65" charset="-122"/>
                <a:ea typeface="宋体" panose="02010600030101010101" pitchFamily="2" charset="-122"/>
              </a:rPr>
              <a:t>后因酒过为有司所纠,帝亮其情,亦未加黜责。</a:t>
            </a:r>
            <a:endParaRPr lang="zh-CN" altLang="en-US"/>
          </a:p>
          <a:p>
            <a:pPr marL="0" indent="0" eaLnBrk="0" latinLnBrk="1" hangingPunct="0">
              <a:lnSpc>
                <a:spcPct val="150000"/>
              </a:lnSpc>
              <a:spcBef>
                <a:spcPts val="0"/>
              </a:spcBef>
              <a:buNone/>
            </a:pP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宽裕友爱。弟嵩尝醉谓</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曰:“君才不及弟,何乃</a:t>
            </a:r>
            <a:r>
              <a:rPr lang="zh-CN" altLang="en-US" sz="1500" u="sng" kern="0" dirty="0" smtClean="0">
                <a:solidFill>
                  <a:srgbClr val="000000"/>
                </a:solidFill>
                <a:latin typeface="Times New Roman" panose="02020603050405020304" pitchFamily="65" charset="-122"/>
                <a:ea typeface="宋体" panose="02010600030101010101" pitchFamily="2" charset="-122"/>
              </a:rPr>
              <a:t>横</a:t>
            </a:r>
            <a:r>
              <a:rPr lang="zh-CN" altLang="en-US" sz="1500" kern="0" dirty="0" smtClean="0">
                <a:solidFill>
                  <a:srgbClr val="000000"/>
                </a:solidFill>
                <a:latin typeface="Times New Roman" panose="02020603050405020304" pitchFamily="65" charset="-122"/>
                <a:ea typeface="宋体" panose="02010600030101010101" pitchFamily="2" charset="-122"/>
              </a:rPr>
              <a:t>得重名!”以燃烛投之。</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神色无忤,徐曰: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“阿奴火攻,固出下策耳。”王导甚重之。</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尝于导坐傲然啸咏,导云:“卿欲希嵇、阮邪?”</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曰:“何敢近舍明公,远希嵇、阮。”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及王敦构逆,温峤谓</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曰:“大将军此举似有所在,当无滥邪?”曰:“君少未更事。人主非尧舜,</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何能无失,人臣岂可举兵胁主!共相推戴,未能数年,一旦如此,岂云非乱乎!彼狼抗无上,其意宁有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限邪!”既而王师败绩,</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奉诏诣敦,敦曰:“卿负我!”</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曰:“公戎车犯顺,下官亲率六军,不能其</a:t>
            </a:r>
            <a:endParaRPr lang="zh-CN" altLang="en-US"/>
          </a:p>
        </p:txBody>
      </p:sp>
      <p:pic>
        <p:nvPicPr>
          <p:cNvPr id="3" name="图片 3" descr="textimage6.jpeg"/>
          <p:cNvPicPr>
            <a:picLocks noChangeAspect="1"/>
          </p:cNvPicPr>
          <p:nvPr/>
        </p:nvPicPr>
        <p:blipFill>
          <a:blip r:embed="rId1"/>
          <a:stretch>
            <a:fillRect/>
          </a:stretch>
        </p:blipFill>
        <p:spPr>
          <a:xfrm>
            <a:off x="730800" y="1515159"/>
            <a:ext cx="171449" cy="171450"/>
          </a:xfrm>
          <a:prstGeom prst="rect">
            <a:avLst/>
          </a:prstGeom>
        </p:spPr>
      </p:pic>
      <p:pic>
        <p:nvPicPr>
          <p:cNvPr id="4" name="图片 4" descr="textimage7.jpeg"/>
          <p:cNvPicPr>
            <a:picLocks noChangeAspect="1"/>
          </p:cNvPicPr>
          <p:nvPr/>
        </p:nvPicPr>
        <p:blipFill>
          <a:blip r:embed="rId1"/>
          <a:stretch>
            <a:fillRect/>
          </a:stretch>
        </p:blipFill>
        <p:spPr>
          <a:xfrm>
            <a:off x="5147549" y="1515159"/>
            <a:ext cx="171449" cy="171449"/>
          </a:xfrm>
          <a:prstGeom prst="rect">
            <a:avLst/>
          </a:prstGeom>
        </p:spPr>
      </p:pic>
      <p:pic>
        <p:nvPicPr>
          <p:cNvPr id="5" name="图片 5" descr="textimage8.jpeg"/>
          <p:cNvPicPr>
            <a:picLocks noChangeAspect="1"/>
          </p:cNvPicPr>
          <p:nvPr/>
        </p:nvPicPr>
        <p:blipFill>
          <a:blip r:embed="rId1"/>
          <a:stretch>
            <a:fillRect/>
          </a:stretch>
        </p:blipFill>
        <p:spPr>
          <a:xfrm>
            <a:off x="6268286" y="1857026"/>
            <a:ext cx="162877" cy="162877"/>
          </a:xfrm>
          <a:prstGeom prst="rect">
            <a:avLst/>
          </a:prstGeom>
        </p:spPr>
      </p:pic>
      <p:pic>
        <p:nvPicPr>
          <p:cNvPr id="6" name="图片 6" descr="textimage9.jpeg"/>
          <p:cNvPicPr>
            <a:picLocks noChangeAspect="1"/>
          </p:cNvPicPr>
          <p:nvPr/>
        </p:nvPicPr>
        <p:blipFill>
          <a:blip r:embed="rId1"/>
          <a:stretch>
            <a:fillRect/>
          </a:stretch>
        </p:blipFill>
        <p:spPr>
          <a:xfrm>
            <a:off x="6487436" y="1857026"/>
            <a:ext cx="162877" cy="162877"/>
          </a:xfrm>
          <a:prstGeom prst="rect">
            <a:avLst/>
          </a:prstGeom>
        </p:spPr>
      </p:pic>
      <p:pic>
        <p:nvPicPr>
          <p:cNvPr id="7" name="图片 7" descr="textimage10.jpeg"/>
          <p:cNvPicPr>
            <a:picLocks noChangeAspect="1"/>
          </p:cNvPicPr>
          <p:nvPr/>
        </p:nvPicPr>
        <p:blipFill>
          <a:blip r:embed="rId1"/>
          <a:stretch>
            <a:fillRect/>
          </a:stretch>
        </p:blipFill>
        <p:spPr>
          <a:xfrm>
            <a:off x="3688199" y="2556927"/>
            <a:ext cx="171450" cy="171450"/>
          </a:xfrm>
          <a:prstGeom prst="rect">
            <a:avLst/>
          </a:prstGeom>
        </p:spPr>
      </p:pic>
      <p:pic>
        <p:nvPicPr>
          <p:cNvPr id="8" name="图片 8" descr="textimage11.jpeg"/>
          <p:cNvPicPr>
            <a:picLocks noChangeAspect="1"/>
          </p:cNvPicPr>
          <p:nvPr/>
        </p:nvPicPr>
        <p:blipFill>
          <a:blip r:embed="rId1"/>
          <a:stretch>
            <a:fillRect/>
          </a:stretch>
        </p:blipFill>
        <p:spPr>
          <a:xfrm>
            <a:off x="1303200" y="3251439"/>
            <a:ext cx="171450" cy="171450"/>
          </a:xfrm>
          <a:prstGeom prst="rect">
            <a:avLst/>
          </a:prstGeom>
        </p:spPr>
      </p:pic>
      <p:pic>
        <p:nvPicPr>
          <p:cNvPr id="9" name="图片 9" descr="textimage12.jpeg"/>
          <p:cNvPicPr>
            <a:picLocks noChangeAspect="1"/>
          </p:cNvPicPr>
          <p:nvPr/>
        </p:nvPicPr>
        <p:blipFill>
          <a:blip r:embed="rId1"/>
          <a:stretch>
            <a:fillRect/>
          </a:stretch>
        </p:blipFill>
        <p:spPr>
          <a:xfrm>
            <a:off x="4207496" y="3598695"/>
            <a:ext cx="171450" cy="171450"/>
          </a:xfrm>
          <a:prstGeom prst="rect">
            <a:avLst/>
          </a:prstGeom>
        </p:spPr>
      </p:pic>
      <p:pic>
        <p:nvPicPr>
          <p:cNvPr id="10" name="图片 10" descr="textimage13.jpeg"/>
          <p:cNvPicPr>
            <a:picLocks noChangeAspect="1"/>
          </p:cNvPicPr>
          <p:nvPr/>
        </p:nvPicPr>
        <p:blipFill>
          <a:blip r:embed="rId1"/>
          <a:stretch>
            <a:fillRect/>
          </a:stretch>
        </p:blipFill>
        <p:spPr>
          <a:xfrm>
            <a:off x="540000" y="4293207"/>
            <a:ext cx="171449" cy="171450"/>
          </a:xfrm>
          <a:prstGeom prst="rect">
            <a:avLst/>
          </a:prstGeom>
        </p:spPr>
      </p:pic>
      <p:pic>
        <p:nvPicPr>
          <p:cNvPr id="11" name="图片 11" descr="textimage14.jpeg"/>
          <p:cNvPicPr>
            <a:picLocks noChangeAspect="1"/>
          </p:cNvPicPr>
          <p:nvPr/>
        </p:nvPicPr>
        <p:blipFill>
          <a:blip r:embed="rId1"/>
          <a:stretch>
            <a:fillRect/>
          </a:stretch>
        </p:blipFill>
        <p:spPr>
          <a:xfrm>
            <a:off x="2619449" y="4293207"/>
            <a:ext cx="171450" cy="171450"/>
          </a:xfrm>
          <a:prstGeom prst="rect">
            <a:avLst/>
          </a:prstGeom>
        </p:spPr>
      </p:pic>
      <p:pic>
        <p:nvPicPr>
          <p:cNvPr id="12" name="图片 12" descr="textimage15.jpeg"/>
          <p:cNvPicPr>
            <a:picLocks noChangeAspect="1"/>
          </p:cNvPicPr>
          <p:nvPr/>
        </p:nvPicPr>
        <p:blipFill>
          <a:blip r:embed="rId1"/>
          <a:stretch>
            <a:fillRect/>
          </a:stretch>
        </p:blipFill>
        <p:spPr>
          <a:xfrm>
            <a:off x="6771148" y="4293207"/>
            <a:ext cx="171449" cy="171449"/>
          </a:xfrm>
          <a:prstGeom prst="rect">
            <a:avLst/>
          </a:prstGeom>
        </p:spPr>
      </p:pic>
      <p:pic>
        <p:nvPicPr>
          <p:cNvPr id="13" name="图片 13" descr="textimage16.jpeg"/>
          <p:cNvPicPr>
            <a:picLocks noChangeAspect="1"/>
          </p:cNvPicPr>
          <p:nvPr/>
        </p:nvPicPr>
        <p:blipFill>
          <a:blip r:embed="rId1"/>
          <a:stretch>
            <a:fillRect/>
          </a:stretch>
        </p:blipFill>
        <p:spPr>
          <a:xfrm>
            <a:off x="4022099" y="4640463"/>
            <a:ext cx="171450" cy="171450"/>
          </a:xfrm>
          <a:prstGeom prst="rect">
            <a:avLst/>
          </a:prstGeom>
        </p:spPr>
      </p:pic>
      <p:pic>
        <p:nvPicPr>
          <p:cNvPr id="14" name="图片 14" descr="textimage17.jpeg"/>
          <p:cNvPicPr>
            <a:picLocks noChangeAspect="1"/>
          </p:cNvPicPr>
          <p:nvPr/>
        </p:nvPicPr>
        <p:blipFill>
          <a:blip r:embed="rId1"/>
          <a:stretch>
            <a:fillRect/>
          </a:stretch>
        </p:blipFill>
        <p:spPr>
          <a:xfrm>
            <a:off x="8004146" y="4640463"/>
            <a:ext cx="171449" cy="171449"/>
          </a:xfrm>
          <a:prstGeom prst="rect">
            <a:avLst/>
          </a:prstGeom>
        </p:spPr>
      </p:pic>
      <p:pic>
        <p:nvPicPr>
          <p:cNvPr id="15" name="图片 15" descr="textimage18.jpeg"/>
          <p:cNvPicPr>
            <a:picLocks noChangeAspect="1"/>
          </p:cNvPicPr>
          <p:nvPr/>
        </p:nvPicPr>
        <p:blipFill>
          <a:blip r:embed="rId1"/>
          <a:stretch>
            <a:fillRect/>
          </a:stretch>
        </p:blipFill>
        <p:spPr>
          <a:xfrm>
            <a:off x="2114100" y="5334975"/>
            <a:ext cx="171450" cy="171449"/>
          </a:xfrm>
          <a:prstGeom prst="rect">
            <a:avLst/>
          </a:prstGeom>
        </p:spPr>
      </p:pic>
      <p:pic>
        <p:nvPicPr>
          <p:cNvPr id="16" name="图片 16" descr="textimage19.jpeg"/>
          <p:cNvPicPr>
            <a:picLocks noChangeAspect="1"/>
          </p:cNvPicPr>
          <p:nvPr/>
        </p:nvPicPr>
        <p:blipFill>
          <a:blip r:embed="rId1"/>
          <a:stretch>
            <a:fillRect/>
          </a:stretch>
        </p:blipFill>
        <p:spPr>
          <a:xfrm>
            <a:off x="2368437" y="6029487"/>
            <a:ext cx="171450" cy="171450"/>
          </a:xfrm>
          <a:prstGeom prst="rect">
            <a:avLst/>
          </a:prstGeom>
        </p:spPr>
      </p:pic>
      <p:pic>
        <p:nvPicPr>
          <p:cNvPr id="17" name="图片 17" descr="textimage20.jpeg"/>
          <p:cNvPicPr>
            <a:picLocks noChangeAspect="1"/>
          </p:cNvPicPr>
          <p:nvPr/>
        </p:nvPicPr>
        <p:blipFill>
          <a:blip r:embed="rId1"/>
          <a:stretch>
            <a:fillRect/>
          </a:stretch>
        </p:blipFill>
        <p:spPr>
          <a:xfrm>
            <a:off x="4802936" y="6029487"/>
            <a:ext cx="171449" cy="171449"/>
          </a:xfrm>
          <a:prstGeom prst="rect">
            <a:avLst/>
          </a:prstGeom>
        </p:spPr>
      </p:pic>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40000" y="1080000"/>
            <a:ext cx="8127000" cy="5054720"/>
            <a:chOff x="540000" y="1080000"/>
            <a:chExt cx="8127000" cy="5054720"/>
          </a:xfrm>
        </p:grpSpPr>
        <p:sp>
          <p:nvSpPr>
            <p:cNvPr id="2" name="TextBox 2"/>
            <p:cNvSpPr txBox="1"/>
            <p:nvPr/>
          </p:nvSpPr>
          <p:spPr>
            <a:xfrm>
              <a:off x="540000" y="1080000"/>
              <a:ext cx="8127000" cy="5020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事,使王旅奔败,以此负公。”敦惮其辞正,不知所答。帝召</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,谓之曰:“近日大事,二宫无恙,诸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人平安,大将军故副所望邪?”</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曰:“二宫自如明诏,于臣等故未可知。”或劝其避敦,</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曰:“吾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备位大臣,朝廷丧败,宁可复草间求活,外投胡越邪!”俄而被收,经太庙,大言詈贼不绝,祈速杀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敦。语未终,收人以戟伤其口,血流至踵,颜色不变,容止自若,观者皆为流涕。遂遇害,时年五十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(摘编自《晋书·列传第三十九》)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a:t>
              </a:r>
              <a:r>
                <a:rPr lang="zh-CN" altLang="en-US" sz="1110" kern="0" spc="24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:yǐ,多用于人名。②乐广:晋贤士,《晋书》云其“名重于时”。</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A.自顷雅道</a:t>
              </a:r>
              <a:r>
                <a:rPr lang="zh-CN" altLang="en-US" sz="1500" u="sng" kern="0" dirty="0" smtClean="0">
                  <a:solidFill>
                    <a:srgbClr val="000000"/>
                  </a:solidFill>
                  <a:latin typeface="Times New Roman" panose="02020603050405020304" pitchFamily="65" charset="-122"/>
                  <a:ea typeface="宋体" panose="02010600030101010101" pitchFamily="2" charset="-122"/>
                </a:rPr>
                <a:t>陵迟</a:t>
              </a:r>
              <a:r>
                <a:rPr lang="zh-CN" altLang="en-US" sz="1500" kern="0" dirty="0" smtClean="0">
                  <a:solidFill>
                    <a:srgbClr val="000000"/>
                  </a:solidFill>
                  <a:latin typeface="Times New Roman" panose="02020603050405020304" pitchFamily="65" charset="-122"/>
                  <a:ea typeface="宋体" panose="02010600030101010101" pitchFamily="2" charset="-122"/>
                </a:rPr>
                <a:t>　　　　　　陵迟:衰落。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B.复</a:t>
              </a:r>
              <a:r>
                <a:rPr lang="zh-CN" altLang="en-US" sz="1500" u="sng" kern="0" dirty="0" smtClean="0">
                  <a:solidFill>
                    <a:srgbClr val="000000"/>
                  </a:solidFill>
                  <a:latin typeface="Times New Roman" panose="02020603050405020304" pitchFamily="65" charset="-122"/>
                  <a:ea typeface="宋体" panose="02010600030101010101" pitchFamily="2" charset="-122"/>
                </a:rPr>
                <a:t>坐</a:t>
              </a:r>
              <a:r>
                <a:rPr lang="zh-CN" altLang="en-US" sz="1500" kern="0" dirty="0" smtClean="0">
                  <a:solidFill>
                    <a:srgbClr val="000000"/>
                  </a:solidFill>
                  <a:latin typeface="Times New Roman" panose="02020603050405020304" pitchFamily="65" charset="-122"/>
                  <a:ea typeface="宋体" panose="02010600030101010101" pitchFamily="2" charset="-122"/>
                </a:rPr>
                <a:t>门生斫伤人　　坐:因</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犯罪。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C.诸人咸以君</a:t>
              </a:r>
              <a:r>
                <a:rPr lang="zh-CN" altLang="en-US" sz="1500" u="sng" kern="0" dirty="0" smtClean="0">
                  <a:solidFill>
                    <a:srgbClr val="000000"/>
                  </a:solidFill>
                  <a:latin typeface="Times New Roman" panose="02020603050405020304" pitchFamily="65" charset="-122"/>
                  <a:ea typeface="宋体" panose="02010600030101010101" pitchFamily="2" charset="-122"/>
                </a:rPr>
                <a:t>方</a:t>
              </a:r>
              <a:r>
                <a:rPr lang="zh-CN" altLang="en-US" sz="1500" kern="0" dirty="0" smtClean="0">
                  <a:solidFill>
                    <a:srgbClr val="000000"/>
                  </a:solidFill>
                  <a:latin typeface="Times New Roman" panose="02020603050405020304" pitchFamily="65" charset="-122"/>
                  <a:ea typeface="宋体" panose="02010600030101010101" pitchFamily="2" charset="-122"/>
                </a:rPr>
                <a:t>乐广　　方:比拟。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D.何乃</a:t>
              </a:r>
              <a:r>
                <a:rPr lang="zh-CN" altLang="en-US" sz="1500" u="sng" kern="0" dirty="0" smtClean="0">
                  <a:solidFill>
                    <a:srgbClr val="000000"/>
                  </a:solidFill>
                  <a:latin typeface="Times New Roman" panose="02020603050405020304" pitchFamily="65" charset="-122"/>
                  <a:ea typeface="宋体" panose="02010600030101010101" pitchFamily="2" charset="-122"/>
                </a:rPr>
                <a:t>横</a:t>
              </a:r>
              <a:r>
                <a:rPr lang="zh-CN" altLang="en-US" sz="1500" kern="0" dirty="0" smtClean="0">
                  <a:solidFill>
                    <a:srgbClr val="000000"/>
                  </a:solidFill>
                  <a:latin typeface="Times New Roman" panose="02020603050405020304" pitchFamily="65" charset="-122"/>
                  <a:ea typeface="宋体" panose="02010600030101010101" pitchFamily="2" charset="-122"/>
                </a:rPr>
                <a:t>得重名　　横:强行。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以下各组句子中,能够体现周</a:t>
              </a:r>
              <a:r>
                <a:rPr lang="zh-CN" altLang="en-US" sz="1175" kern="0" spc="326"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性格同一侧面的一组是(3分)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20" kern="0" spc="18705"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1.jpeg"/>
            <p:cNvPicPr>
              <a:picLocks noChangeAspect="1"/>
            </p:cNvPicPr>
            <p:nvPr/>
          </p:nvPicPr>
          <p:blipFill>
            <a:blip r:embed="rId1"/>
            <a:stretch>
              <a:fillRect/>
            </a:stretch>
          </p:blipFill>
          <p:spPr>
            <a:xfrm>
              <a:off x="5262299" y="1167903"/>
              <a:ext cx="171449" cy="171449"/>
            </a:xfrm>
            <a:prstGeom prst="rect">
              <a:avLst/>
            </a:prstGeom>
          </p:spPr>
        </p:pic>
        <p:pic>
          <p:nvPicPr>
            <p:cNvPr id="4" name="图片 4" descr="textimage22.jpeg"/>
            <p:cNvPicPr>
              <a:picLocks noChangeAspect="1"/>
            </p:cNvPicPr>
            <p:nvPr/>
          </p:nvPicPr>
          <p:blipFill>
            <a:blip r:embed="rId1"/>
            <a:stretch>
              <a:fillRect/>
            </a:stretch>
          </p:blipFill>
          <p:spPr>
            <a:xfrm>
              <a:off x="2961986" y="1515159"/>
              <a:ext cx="171450" cy="171450"/>
            </a:xfrm>
            <a:prstGeom prst="rect">
              <a:avLst/>
            </a:prstGeom>
          </p:spPr>
        </p:pic>
        <p:pic>
          <p:nvPicPr>
            <p:cNvPr id="5" name="图片 5" descr="textimage23.jpeg"/>
            <p:cNvPicPr>
              <a:picLocks noChangeAspect="1"/>
            </p:cNvPicPr>
            <p:nvPr/>
          </p:nvPicPr>
          <p:blipFill>
            <a:blip r:embed="rId1"/>
            <a:stretch>
              <a:fillRect/>
            </a:stretch>
          </p:blipFill>
          <p:spPr>
            <a:xfrm>
              <a:off x="7479446" y="1515159"/>
              <a:ext cx="171449" cy="171449"/>
            </a:xfrm>
            <a:prstGeom prst="rect">
              <a:avLst/>
            </a:prstGeom>
          </p:spPr>
        </p:pic>
        <p:pic>
          <p:nvPicPr>
            <p:cNvPr id="6" name="图片 6" descr="textimage24.jpeg"/>
            <p:cNvPicPr>
              <a:picLocks noChangeAspect="1"/>
            </p:cNvPicPr>
            <p:nvPr/>
          </p:nvPicPr>
          <p:blipFill>
            <a:blip r:embed="rId1"/>
            <a:stretch>
              <a:fillRect/>
            </a:stretch>
          </p:blipFill>
          <p:spPr>
            <a:xfrm>
              <a:off x="1239475" y="3251439"/>
              <a:ext cx="171450" cy="171450"/>
            </a:xfrm>
            <a:prstGeom prst="rect">
              <a:avLst/>
            </a:prstGeom>
          </p:spPr>
        </p:pic>
        <p:pic>
          <p:nvPicPr>
            <p:cNvPr id="7" name="图片 7" descr="textimage25.jpeg"/>
            <p:cNvPicPr>
              <a:picLocks noChangeAspect="1"/>
            </p:cNvPicPr>
            <p:nvPr/>
          </p:nvPicPr>
          <p:blipFill>
            <a:blip r:embed="rId2"/>
            <a:stretch>
              <a:fillRect/>
            </a:stretch>
          </p:blipFill>
          <p:spPr>
            <a:xfrm>
              <a:off x="3020399" y="5325450"/>
              <a:ext cx="190500" cy="190500"/>
            </a:xfrm>
            <a:prstGeom prst="rect">
              <a:avLst/>
            </a:prstGeom>
          </p:spPr>
        </p:pic>
        <p:pic>
          <p:nvPicPr>
            <p:cNvPr id="8" name="图片 8" descr="textimage26.jpeg"/>
            <p:cNvPicPr>
              <a:picLocks noChangeAspect="1"/>
            </p:cNvPicPr>
            <p:nvPr/>
          </p:nvPicPr>
          <p:blipFill>
            <a:blip r:embed="rId3"/>
            <a:stretch>
              <a:fillRect/>
            </a:stretch>
          </p:blipFill>
          <p:spPr>
            <a:xfrm>
              <a:off x="725489" y="5639421"/>
              <a:ext cx="2657475" cy="495299"/>
            </a:xfrm>
            <a:prstGeom prst="rect">
              <a:avLst/>
            </a:prstGeom>
          </p:spPr>
        </p:pic>
      </p:gr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40000" y="919939"/>
            <a:ext cx="8158472" cy="5819874"/>
            <a:chOff x="540000" y="1080000"/>
            <a:chExt cx="8158472" cy="5819874"/>
          </a:xfrm>
        </p:grpSpPr>
        <p:grpSp>
          <p:nvGrpSpPr>
            <p:cNvPr id="16" name="组合 15"/>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2285" kern="0" spc="138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112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2220" kern="0" spc="1720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45"/>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A.周</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在当时以雅望获海内盛名。文中贲嵩和庾亮的话都表现了这一点。其中,贲嵩认为周</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能够使国家风气清正。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B.文中周</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在不同场合中两次以尧舜比况皇帝,对皇帝进行批评,反映了周</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虽身处官场但敢于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直言的性格。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C.周</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奉诏去见王敦时,王敦认为周</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辜负了自己,这主要是因为王敦举兵犯上时,周</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曾亲自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率军与他对抗。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D.王敦构逆,周</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审时度势,深知自己身处险境。周</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被捕后,在经过太庙时,痛骂奸逆,触怒王敦,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招来杀身之祸。</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p:txBody>
          </p:sp>
          <p:pic>
            <p:nvPicPr>
              <p:cNvPr id="3" name="图片 3" descr="textimage27.jpeg"/>
              <p:cNvPicPr>
                <a:picLocks noChangeAspect="1"/>
              </p:cNvPicPr>
              <p:nvPr/>
            </p:nvPicPr>
            <p:blipFill>
              <a:blip r:embed="rId1"/>
              <a:stretch>
                <a:fillRect/>
              </a:stretch>
            </p:blipFill>
            <p:spPr>
              <a:xfrm>
                <a:off x="725489" y="2223882"/>
                <a:ext cx="2466975" cy="495300"/>
              </a:xfrm>
              <a:prstGeom prst="rect">
                <a:avLst/>
              </a:prstGeom>
            </p:spPr>
          </p:pic>
          <p:pic>
            <p:nvPicPr>
              <p:cNvPr id="4" name="图片 4" descr="textimage28.jpeg"/>
              <p:cNvPicPr>
                <a:picLocks noChangeAspect="1"/>
              </p:cNvPicPr>
              <p:nvPr/>
            </p:nvPicPr>
            <p:blipFill>
              <a:blip r:embed="rId2"/>
              <a:stretch>
                <a:fillRect/>
              </a:stretch>
            </p:blipFill>
            <p:spPr>
              <a:xfrm>
                <a:off x="916289" y="3135587"/>
                <a:ext cx="190500" cy="190500"/>
              </a:xfrm>
              <a:prstGeom prst="rect">
                <a:avLst/>
              </a:prstGeom>
            </p:spPr>
          </p:pic>
          <p:pic>
            <p:nvPicPr>
              <p:cNvPr id="5" name="图片 5" descr="textimage29.jpeg"/>
              <p:cNvPicPr>
                <a:picLocks noChangeAspect="1"/>
              </p:cNvPicPr>
              <p:nvPr/>
            </p:nvPicPr>
            <p:blipFill>
              <a:blip r:embed="rId2"/>
              <a:stretch>
                <a:fillRect/>
              </a:stretch>
            </p:blipFill>
            <p:spPr>
              <a:xfrm>
                <a:off x="8023289" y="3135587"/>
                <a:ext cx="190499" cy="190499"/>
              </a:xfrm>
              <a:prstGeom prst="rect">
                <a:avLst/>
              </a:prstGeom>
            </p:spPr>
          </p:pic>
          <p:pic>
            <p:nvPicPr>
              <p:cNvPr id="6" name="图片 6" descr="textimage30.jpeg"/>
              <p:cNvPicPr>
                <a:picLocks noChangeAspect="1"/>
              </p:cNvPicPr>
              <p:nvPr/>
            </p:nvPicPr>
            <p:blipFill>
              <a:blip r:embed="rId2"/>
              <a:stretch>
                <a:fillRect/>
              </a:stretch>
            </p:blipFill>
            <p:spPr>
              <a:xfrm>
                <a:off x="1287362" y="3830099"/>
                <a:ext cx="190499" cy="190500"/>
              </a:xfrm>
              <a:prstGeom prst="rect">
                <a:avLst/>
              </a:prstGeom>
            </p:spPr>
          </p:pic>
          <p:pic>
            <p:nvPicPr>
              <p:cNvPr id="7" name="图片 7" descr="textimage31.jpeg"/>
              <p:cNvPicPr>
                <a:picLocks noChangeAspect="1"/>
              </p:cNvPicPr>
              <p:nvPr/>
            </p:nvPicPr>
            <p:blipFill>
              <a:blip r:embed="rId2"/>
              <a:stretch>
                <a:fillRect/>
              </a:stretch>
            </p:blipFill>
            <p:spPr>
              <a:xfrm>
                <a:off x="6534062" y="3830099"/>
                <a:ext cx="190499" cy="190499"/>
              </a:xfrm>
              <a:prstGeom prst="rect">
                <a:avLst/>
              </a:prstGeom>
            </p:spPr>
          </p:pic>
          <p:pic>
            <p:nvPicPr>
              <p:cNvPr id="8" name="图片 8" descr="textimage32.jpeg"/>
              <p:cNvPicPr>
                <a:picLocks noChangeAspect="1"/>
              </p:cNvPicPr>
              <p:nvPr/>
            </p:nvPicPr>
            <p:blipFill>
              <a:blip r:embed="rId2"/>
              <a:stretch>
                <a:fillRect/>
              </a:stretch>
            </p:blipFill>
            <p:spPr>
              <a:xfrm>
                <a:off x="905762" y="4524611"/>
                <a:ext cx="190500" cy="190500"/>
              </a:xfrm>
              <a:prstGeom prst="rect">
                <a:avLst/>
              </a:prstGeom>
            </p:spPr>
          </p:pic>
          <p:pic>
            <p:nvPicPr>
              <p:cNvPr id="9" name="图片 9" descr="textimage33.jpeg"/>
              <p:cNvPicPr>
                <a:picLocks noChangeAspect="1"/>
              </p:cNvPicPr>
              <p:nvPr/>
            </p:nvPicPr>
            <p:blipFill>
              <a:blip r:embed="rId2"/>
              <a:stretch>
                <a:fillRect/>
              </a:stretch>
            </p:blipFill>
            <p:spPr>
              <a:xfrm>
                <a:off x="3433562" y="4524611"/>
                <a:ext cx="190500" cy="190500"/>
              </a:xfrm>
              <a:prstGeom prst="rect">
                <a:avLst/>
              </a:prstGeom>
            </p:spPr>
          </p:pic>
          <p:pic>
            <p:nvPicPr>
              <p:cNvPr id="10" name="图片 10" descr="textimage34.jpeg"/>
              <p:cNvPicPr>
                <a:picLocks noChangeAspect="1"/>
              </p:cNvPicPr>
              <p:nvPr/>
            </p:nvPicPr>
            <p:blipFill>
              <a:blip r:embed="rId2"/>
              <a:stretch>
                <a:fillRect/>
              </a:stretch>
            </p:blipFill>
            <p:spPr>
              <a:xfrm>
                <a:off x="7344662" y="4524611"/>
                <a:ext cx="190499" cy="190499"/>
              </a:xfrm>
              <a:prstGeom prst="rect">
                <a:avLst/>
              </a:prstGeom>
            </p:spPr>
          </p:pic>
          <p:pic>
            <p:nvPicPr>
              <p:cNvPr id="11" name="图片 11" descr="textimage35.jpeg"/>
              <p:cNvPicPr>
                <a:picLocks noChangeAspect="1"/>
              </p:cNvPicPr>
              <p:nvPr/>
            </p:nvPicPr>
            <p:blipFill>
              <a:blip r:embed="rId2"/>
              <a:stretch>
                <a:fillRect/>
              </a:stretch>
            </p:blipFill>
            <p:spPr>
              <a:xfrm>
                <a:off x="1727189" y="5219123"/>
                <a:ext cx="190499" cy="190499"/>
              </a:xfrm>
              <a:prstGeom prst="rect">
                <a:avLst/>
              </a:prstGeom>
            </p:spPr>
          </p:pic>
          <p:pic>
            <p:nvPicPr>
              <p:cNvPr id="12" name="图片 12" descr="textimage36.jpeg"/>
              <p:cNvPicPr>
                <a:picLocks noChangeAspect="1"/>
              </p:cNvPicPr>
              <p:nvPr/>
            </p:nvPicPr>
            <p:blipFill>
              <a:blip r:embed="rId2"/>
              <a:stretch>
                <a:fillRect/>
              </a:stretch>
            </p:blipFill>
            <p:spPr>
              <a:xfrm>
                <a:off x="4636589" y="5219123"/>
                <a:ext cx="190499" cy="190499"/>
              </a:xfrm>
              <a:prstGeom prst="rect">
                <a:avLst/>
              </a:prstGeom>
            </p:spPr>
          </p:pic>
          <p:graphicFrame>
            <p:nvGraphicFramePr>
              <p:cNvPr id="14" name="对象 13"/>
              <p:cNvGraphicFramePr>
                <a:graphicFrameLocks noChangeAspect="1"/>
              </p:cNvGraphicFramePr>
              <p:nvPr/>
            </p:nvGraphicFramePr>
            <p:xfrm>
              <a:off x="714962" y="1161805"/>
              <a:ext cx="2047875" cy="514350"/>
            </p:xfrm>
            <a:graphic>
              <a:graphicData uri="http://schemas.openxmlformats.org/presentationml/2006/ole">
                <mc:AlternateContent xmlns:mc="http://schemas.openxmlformats.org/markup-compatibility/2006">
                  <mc:Choice xmlns:v="urn:schemas-microsoft-com:vml" Requires="v">
                    <p:oleObj spid="_x0000_s15361" name="Equation" r:id="rId3" imgW="54254400" imgH="13716000" progId="Equation.DSMT4">
                      <p:embed/>
                    </p:oleObj>
                  </mc:Choice>
                  <mc:Fallback>
                    <p:oleObj name="Equation" r:id="rId3" imgW="54254400" imgH="13716000" progId="Equation.DSMT4">
                      <p:embed/>
                      <p:pic>
                        <p:nvPicPr>
                          <p:cNvPr id="0" name="图片 15360"/>
                          <p:cNvPicPr>
                            <a:picLocks noChangeAspect="1"/>
                          </p:cNvPicPr>
                          <p:nvPr/>
                        </p:nvPicPr>
                        <p:blipFill>
                          <a:blip r:embed="rId4"/>
                          <a:stretch>
                            <a:fillRect/>
                          </a:stretch>
                        </p:blipFill>
                        <p:spPr>
                          <a:xfrm>
                            <a:off x="714962" y="1161805"/>
                            <a:ext cx="2047875" cy="514350"/>
                          </a:xfrm>
                          <a:prstGeom prst="rect">
                            <a:avLst/>
                          </a:prstGeom>
                          <a:noFill/>
                          <a:ln w="9525">
                            <a:noFill/>
                          </a:ln>
                        </p:spPr>
                      </p:pic>
                    </p:oleObj>
                  </mc:Fallback>
                </mc:AlternateContent>
              </a:graphicData>
            </a:graphic>
          </p:graphicFrame>
          <p:graphicFrame>
            <p:nvGraphicFramePr>
              <p:cNvPr id="15" name="对象 14"/>
              <p:cNvGraphicFramePr>
                <a:graphicFrameLocks noChangeAspect="1"/>
              </p:cNvGraphicFramePr>
              <p:nvPr/>
            </p:nvGraphicFramePr>
            <p:xfrm>
              <a:off x="714962" y="1711199"/>
              <a:ext cx="1714500" cy="514350"/>
            </p:xfrm>
            <a:graphic>
              <a:graphicData uri="http://schemas.openxmlformats.org/presentationml/2006/ole">
                <mc:AlternateContent xmlns:mc="http://schemas.openxmlformats.org/markup-compatibility/2006">
                  <mc:Choice xmlns:v="urn:schemas-microsoft-com:vml" Requires="v">
                    <p:oleObj spid="_x0000_s15363" name="Equation" r:id="rId5" imgW="45415200" imgH="13716000" progId="Equation.DSMT4">
                      <p:embed/>
                    </p:oleObj>
                  </mc:Choice>
                  <mc:Fallback>
                    <p:oleObj name="Equation" r:id="rId5" imgW="45415200" imgH="13716000" progId="Equation.DSMT4">
                      <p:embed/>
                      <p:pic>
                        <p:nvPicPr>
                          <p:cNvPr id="0" name="图片 15362"/>
                          <p:cNvPicPr>
                            <a:picLocks noChangeAspect="1"/>
                          </p:cNvPicPr>
                          <p:nvPr/>
                        </p:nvPicPr>
                        <p:blipFill>
                          <a:blip r:embed="rId6"/>
                          <a:stretch>
                            <a:fillRect/>
                          </a:stretch>
                        </p:blipFill>
                        <p:spPr>
                          <a:xfrm>
                            <a:off x="714962" y="1711199"/>
                            <a:ext cx="1714500" cy="514350"/>
                          </a:xfrm>
                          <a:prstGeom prst="rect">
                            <a:avLst/>
                          </a:prstGeom>
                          <a:noFill/>
                          <a:ln w="9525">
                            <a:noFill/>
                          </a:ln>
                        </p:spPr>
                      </p:pic>
                    </p:oleObj>
                  </mc:Fallback>
                </mc:AlternateContent>
              </a:graphicData>
            </a:graphic>
          </p:graphicFrame>
        </p:grpSp>
        <p:grpSp>
          <p:nvGrpSpPr>
            <p:cNvPr id="17" name="组合 16"/>
            <p:cNvGrpSpPr/>
            <p:nvPr/>
          </p:nvGrpSpPr>
          <p:grpSpPr>
            <a:xfrm>
              <a:off x="571472" y="6206351"/>
              <a:ext cx="8127000" cy="693523"/>
              <a:chOff x="540000" y="1080000"/>
              <a:chExt cx="8127000" cy="693523"/>
            </a:xfrm>
          </p:grpSpPr>
          <p:sp>
            <p:nvSpPr>
              <p:cNvPr id="18" name="TextBox 2"/>
              <p:cNvSpPr txBox="1"/>
              <p:nvPr/>
            </p:nvSpPr>
            <p:spPr>
              <a:xfrm>
                <a:off x="540000" y="1080000"/>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(1)从弟穆亦有美誉,欲陵折</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陶然弗与之校,于是人士益宗附之。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(2)后因酒过为有司所纠,帝亮其情,亦未加黜责。</a:t>
                </a:r>
                <a:endParaRPr lang="zh-CN" altLang="en-US" dirty="0"/>
              </a:p>
            </p:txBody>
          </p:sp>
          <p:pic>
            <p:nvPicPr>
              <p:cNvPr id="19" name="图片 3" descr="textimage37.jpeg"/>
              <p:cNvPicPr>
                <a:picLocks noChangeAspect="1"/>
              </p:cNvPicPr>
              <p:nvPr/>
            </p:nvPicPr>
            <p:blipFill>
              <a:blip r:embed="rId2"/>
              <a:stretch>
                <a:fillRect/>
              </a:stretch>
            </p:blipFill>
            <p:spPr>
              <a:xfrm>
                <a:off x="2718175" y="1158378"/>
                <a:ext cx="190500" cy="190500"/>
              </a:xfrm>
              <a:prstGeom prst="rect">
                <a:avLst/>
              </a:prstGeom>
            </p:spPr>
          </p:pic>
          <p:pic>
            <p:nvPicPr>
              <p:cNvPr id="20" name="图片 4" descr="textimage38.jpeg"/>
              <p:cNvPicPr>
                <a:picLocks noChangeAspect="1"/>
              </p:cNvPicPr>
              <p:nvPr/>
            </p:nvPicPr>
            <p:blipFill>
              <a:blip r:embed="rId2"/>
              <a:stretch>
                <a:fillRect/>
              </a:stretch>
            </p:blipFill>
            <p:spPr>
              <a:xfrm>
                <a:off x="2956375" y="1158378"/>
                <a:ext cx="190500" cy="190500"/>
              </a:xfrm>
              <a:prstGeom prst="rect">
                <a:avLst/>
              </a:prstGeom>
            </p:spPr>
          </p:pic>
        </p:grpSp>
      </p:gr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横:无缘无故。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A.前句体现其谦逊,后句体现其诚恳。B.都体现其谦逊自知。C.前句体现其宽厚友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爱,后句体现其自责。D.前句体现其孤傲,后句体现其忠直。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第一次提到尧舜的是晋元帝,见原文第2段。</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(1)堂弟周穆也有美好的声誉,想压倒折服周</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,周</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态度和悦,不与他计较,于是人们更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加尊崇依附周</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(2)后来周</a:t>
            </a:r>
            <a:r>
              <a:rPr lang="zh-CN" altLang="en-US" sz="1140" kern="0" spc="28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因为醉酒的过失被官吏检举,皇帝谅解他的情况,也没有对他贬斥责罚。</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(1)折:折服。校:计较。宗:尊崇。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(2)纠:检举。亮:谅解。黜:贬斥。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,字伯仁,少时有威名,风度俊秀。同郡司徒掾贲嵩有清高操守,见到周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,慨叹说:“汝颍之地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本来多奇秀之士!自从近来高雅文道衰落,现在又见到周伯仁,你将重振旧日文风,使我邦族文风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清彻。”堂弟周穆也有美好的声誉,想压倒折服周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态度和悦,不和他计较,于是人们更加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尊崇依附他。刚成年,就继承父亲武城侯的爵位。东晋建立,官职做到吏部尚书。不久,因喝醉</a:t>
            </a:r>
            <a:endParaRPr lang="zh-CN" altLang="en-US" dirty="0"/>
          </a:p>
        </p:txBody>
      </p:sp>
      <p:pic>
        <p:nvPicPr>
          <p:cNvPr id="3" name="图片 3" descr="textimage39.jpeg"/>
          <p:cNvPicPr>
            <a:picLocks noChangeAspect="1"/>
          </p:cNvPicPr>
          <p:nvPr/>
        </p:nvPicPr>
        <p:blipFill>
          <a:blip r:embed="rId1"/>
          <a:stretch>
            <a:fillRect/>
          </a:stretch>
        </p:blipFill>
        <p:spPr>
          <a:xfrm>
            <a:off x="4769275" y="2894658"/>
            <a:ext cx="190499" cy="190499"/>
          </a:xfrm>
          <a:prstGeom prst="rect">
            <a:avLst/>
          </a:prstGeom>
        </p:spPr>
      </p:pic>
      <p:pic>
        <p:nvPicPr>
          <p:cNvPr id="4" name="图片 4" descr="textimage40.jpeg"/>
          <p:cNvPicPr>
            <a:picLocks noChangeAspect="1"/>
          </p:cNvPicPr>
          <p:nvPr/>
        </p:nvPicPr>
        <p:blipFill>
          <a:blip r:embed="rId1"/>
          <a:stretch>
            <a:fillRect/>
          </a:stretch>
        </p:blipFill>
        <p:spPr>
          <a:xfrm>
            <a:off x="5198275" y="2894658"/>
            <a:ext cx="190499" cy="190499"/>
          </a:xfrm>
          <a:prstGeom prst="rect">
            <a:avLst/>
          </a:prstGeom>
        </p:spPr>
      </p:pic>
      <p:pic>
        <p:nvPicPr>
          <p:cNvPr id="5" name="图片 5" descr="textimage41.jpeg"/>
          <p:cNvPicPr>
            <a:picLocks noChangeAspect="1"/>
          </p:cNvPicPr>
          <p:nvPr/>
        </p:nvPicPr>
        <p:blipFill>
          <a:blip r:embed="rId1"/>
          <a:stretch>
            <a:fillRect/>
          </a:stretch>
        </p:blipFill>
        <p:spPr>
          <a:xfrm>
            <a:off x="1684800" y="3241914"/>
            <a:ext cx="190499" cy="190499"/>
          </a:xfrm>
          <a:prstGeom prst="rect">
            <a:avLst/>
          </a:prstGeom>
        </p:spPr>
      </p:pic>
      <p:pic>
        <p:nvPicPr>
          <p:cNvPr id="6" name="图片 6" descr="textimage42.jpeg"/>
          <p:cNvPicPr>
            <a:picLocks noChangeAspect="1"/>
          </p:cNvPicPr>
          <p:nvPr/>
        </p:nvPicPr>
        <p:blipFill>
          <a:blip r:embed="rId1"/>
          <a:stretch>
            <a:fillRect/>
          </a:stretch>
        </p:blipFill>
        <p:spPr>
          <a:xfrm>
            <a:off x="1334875" y="3593932"/>
            <a:ext cx="180975" cy="180975"/>
          </a:xfrm>
          <a:prstGeom prst="rect">
            <a:avLst/>
          </a:prstGeom>
        </p:spPr>
      </p:pic>
      <p:pic>
        <p:nvPicPr>
          <p:cNvPr id="7" name="图片 7" descr="textimage43.jpeg"/>
          <p:cNvPicPr>
            <a:picLocks noChangeAspect="1"/>
          </p:cNvPicPr>
          <p:nvPr/>
        </p:nvPicPr>
        <p:blipFill>
          <a:blip r:embed="rId2"/>
          <a:stretch>
            <a:fillRect/>
          </a:stretch>
        </p:blipFill>
        <p:spPr>
          <a:xfrm>
            <a:off x="730800" y="4992481"/>
            <a:ext cx="161924" cy="161925"/>
          </a:xfrm>
          <a:prstGeom prst="rect">
            <a:avLst/>
          </a:prstGeom>
        </p:spPr>
      </p:pic>
      <p:pic>
        <p:nvPicPr>
          <p:cNvPr id="8" name="图片 8" descr="textimage44.jpeg"/>
          <p:cNvPicPr>
            <a:picLocks noChangeAspect="1"/>
          </p:cNvPicPr>
          <p:nvPr/>
        </p:nvPicPr>
        <p:blipFill>
          <a:blip r:embed="rId2"/>
          <a:stretch>
            <a:fillRect/>
          </a:stretch>
        </p:blipFill>
        <p:spPr>
          <a:xfrm>
            <a:off x="6425925" y="4992481"/>
            <a:ext cx="161925" cy="161925"/>
          </a:xfrm>
          <a:prstGeom prst="rect">
            <a:avLst/>
          </a:prstGeom>
        </p:spPr>
      </p:pic>
      <p:pic>
        <p:nvPicPr>
          <p:cNvPr id="9" name="图片 9" descr="textimage45.jpeg"/>
          <p:cNvPicPr>
            <a:picLocks noChangeAspect="1"/>
          </p:cNvPicPr>
          <p:nvPr/>
        </p:nvPicPr>
        <p:blipFill>
          <a:blip r:embed="rId2"/>
          <a:stretch>
            <a:fillRect/>
          </a:stretch>
        </p:blipFill>
        <p:spPr>
          <a:xfrm>
            <a:off x="4594499" y="5686993"/>
            <a:ext cx="161925" cy="161925"/>
          </a:xfrm>
          <a:prstGeom prst="rect">
            <a:avLst/>
          </a:prstGeom>
        </p:spPr>
      </p:pic>
      <p:pic>
        <p:nvPicPr>
          <p:cNvPr id="10" name="图片 10" descr="textimage46.jpeg"/>
          <p:cNvPicPr>
            <a:picLocks noChangeAspect="1"/>
          </p:cNvPicPr>
          <p:nvPr/>
        </p:nvPicPr>
        <p:blipFill>
          <a:blip r:embed="rId2"/>
          <a:stretch>
            <a:fillRect/>
          </a:stretch>
        </p:blipFill>
        <p:spPr>
          <a:xfrm>
            <a:off x="4994924" y="5686993"/>
            <a:ext cx="161925" cy="161925"/>
          </a:xfrm>
          <a:prstGeom prst="rect">
            <a:avLst/>
          </a:prstGeom>
        </p:spPr>
      </p:pic>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酒,又因门生砍伤人受牵连,被免除官职。太兴初年,另授予太子少傅,仍旧任吏部尚书。周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表辞让说:“臣回去私下反省,学问不通一经,才智不能胜任一官,很难止步,不能恪守本分,最终辱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没显位,名分地位超过才能。”坚决推辞不接受。皇帝下诏不准。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庾亮曾经对周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说:“大家都拿你跟乐广相比。”周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回答说:“怎敢描绘无盐(丑女),冒犯西施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(美人)呢。”晋元帝宴请群臣,喝到酣畅时,元帝随口说:“今天名臣共聚一堂,跟尧舜时代相比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怎样呢?”周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因醉酒大声答道:“如今虽然同是人君,世道怎么能跟尧舜盛世相比呢!”元帝大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怒,亲手下诏书把他交付廷尉,要处死他,多日后才赦免他。后来周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因为醉酒的过失被官吏检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举,皇帝谅解他的情况,也没有对他贬斥责罚。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天性宽厚仁爱。他的堂弟周嵩曾有一次醉后对周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说:“你的才气比不上我,怎么无缘无故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地获取了崇高的声望?”拿蜡烛掷打他。周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的表情没有流露出被冒犯的不快,语气和缓地说: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“弟弟实施火攻,这本来是使出了一个下策呀。”王导很是器重周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曾与王导同坐时傲然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歌咏,王导说:“你要学习嵇康、阮籍吗?”周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说:“我怎么敢舍近求远,不学您而学嵇康、阮籍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呢。”</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等到王敦谋逆,温峤对周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说:“大将军此举有所指,应当不会越轨吧?”周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说:“你年少未经世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事,人主不是尧舜,怎么能没有过错,做臣子的怎么可发兵逼迫君主!我们(曾经)一起共同拥戴君</a:t>
            </a:r>
            <a:endParaRPr lang="zh-CN" altLang="en-US"/>
          </a:p>
        </p:txBody>
      </p:sp>
      <p:pic>
        <p:nvPicPr>
          <p:cNvPr id="3" name="图片 3" descr="textimage47.jpeg"/>
          <p:cNvPicPr>
            <a:picLocks noChangeAspect="1"/>
          </p:cNvPicPr>
          <p:nvPr/>
        </p:nvPicPr>
        <p:blipFill>
          <a:blip r:embed="rId1"/>
          <a:stretch>
            <a:fillRect/>
          </a:stretch>
        </p:blipFill>
        <p:spPr>
          <a:xfrm>
            <a:off x="7790400" y="1172665"/>
            <a:ext cx="161925" cy="161925"/>
          </a:xfrm>
          <a:prstGeom prst="rect">
            <a:avLst/>
          </a:prstGeom>
        </p:spPr>
      </p:pic>
      <p:pic>
        <p:nvPicPr>
          <p:cNvPr id="4" name="图片 4" descr="textimage48.jpeg"/>
          <p:cNvPicPr>
            <a:picLocks noChangeAspect="1"/>
          </p:cNvPicPr>
          <p:nvPr/>
        </p:nvPicPr>
        <p:blipFill>
          <a:blip r:embed="rId1"/>
          <a:stretch>
            <a:fillRect/>
          </a:stretch>
        </p:blipFill>
        <p:spPr>
          <a:xfrm>
            <a:off x="1684800" y="2214433"/>
            <a:ext cx="161925" cy="161925"/>
          </a:xfrm>
          <a:prstGeom prst="rect">
            <a:avLst/>
          </a:prstGeom>
        </p:spPr>
      </p:pic>
      <p:pic>
        <p:nvPicPr>
          <p:cNvPr id="5" name="图片 5" descr="textimage49.jpeg"/>
          <p:cNvPicPr>
            <a:picLocks noChangeAspect="1"/>
          </p:cNvPicPr>
          <p:nvPr/>
        </p:nvPicPr>
        <p:blipFill>
          <a:blip r:embed="rId1"/>
          <a:stretch>
            <a:fillRect/>
          </a:stretch>
        </p:blipFill>
        <p:spPr>
          <a:xfrm>
            <a:off x="4761735" y="2214433"/>
            <a:ext cx="161925" cy="161925"/>
          </a:xfrm>
          <a:prstGeom prst="rect">
            <a:avLst/>
          </a:prstGeom>
        </p:spPr>
      </p:pic>
      <p:pic>
        <p:nvPicPr>
          <p:cNvPr id="6" name="图片 6" descr="textimage50.jpeg"/>
          <p:cNvPicPr>
            <a:picLocks noChangeAspect="1"/>
          </p:cNvPicPr>
          <p:nvPr/>
        </p:nvPicPr>
        <p:blipFill>
          <a:blip r:embed="rId1"/>
          <a:stretch>
            <a:fillRect/>
          </a:stretch>
        </p:blipFill>
        <p:spPr>
          <a:xfrm>
            <a:off x="1578686" y="2908945"/>
            <a:ext cx="161925" cy="161925"/>
          </a:xfrm>
          <a:prstGeom prst="rect">
            <a:avLst/>
          </a:prstGeom>
        </p:spPr>
      </p:pic>
      <p:pic>
        <p:nvPicPr>
          <p:cNvPr id="7" name="图片 7" descr="textimage51.jpeg"/>
          <p:cNvPicPr>
            <a:picLocks noChangeAspect="1"/>
          </p:cNvPicPr>
          <p:nvPr/>
        </p:nvPicPr>
        <p:blipFill>
          <a:blip r:embed="rId1"/>
          <a:stretch>
            <a:fillRect/>
          </a:stretch>
        </p:blipFill>
        <p:spPr>
          <a:xfrm>
            <a:off x="5834700" y="3256201"/>
            <a:ext cx="161925" cy="161925"/>
          </a:xfrm>
          <a:prstGeom prst="rect">
            <a:avLst/>
          </a:prstGeom>
        </p:spPr>
      </p:pic>
      <p:pic>
        <p:nvPicPr>
          <p:cNvPr id="8" name="图片 8" descr="textimage52.jpeg"/>
          <p:cNvPicPr>
            <a:picLocks noChangeAspect="1"/>
          </p:cNvPicPr>
          <p:nvPr/>
        </p:nvPicPr>
        <p:blipFill>
          <a:blip r:embed="rId1"/>
          <a:stretch>
            <a:fillRect/>
          </a:stretch>
        </p:blipFill>
        <p:spPr>
          <a:xfrm>
            <a:off x="730800" y="3950713"/>
            <a:ext cx="161924" cy="161925"/>
          </a:xfrm>
          <a:prstGeom prst="rect">
            <a:avLst/>
          </a:prstGeom>
        </p:spPr>
      </p:pic>
      <p:pic>
        <p:nvPicPr>
          <p:cNvPr id="9" name="图片 9" descr="textimage53.jpeg"/>
          <p:cNvPicPr>
            <a:picLocks noChangeAspect="1"/>
          </p:cNvPicPr>
          <p:nvPr/>
        </p:nvPicPr>
        <p:blipFill>
          <a:blip r:embed="rId1"/>
          <a:stretch>
            <a:fillRect/>
          </a:stretch>
        </p:blipFill>
        <p:spPr>
          <a:xfrm>
            <a:off x="4899524" y="3950713"/>
            <a:ext cx="161925" cy="161925"/>
          </a:xfrm>
          <a:prstGeom prst="rect">
            <a:avLst/>
          </a:prstGeom>
        </p:spPr>
      </p:pic>
      <p:pic>
        <p:nvPicPr>
          <p:cNvPr id="10" name="图片 10" descr="textimage54.jpeg"/>
          <p:cNvPicPr>
            <a:picLocks noChangeAspect="1"/>
          </p:cNvPicPr>
          <p:nvPr/>
        </p:nvPicPr>
        <p:blipFill>
          <a:blip r:embed="rId1"/>
          <a:stretch>
            <a:fillRect/>
          </a:stretch>
        </p:blipFill>
        <p:spPr>
          <a:xfrm>
            <a:off x="4059086" y="4297969"/>
            <a:ext cx="161925" cy="161925"/>
          </a:xfrm>
          <a:prstGeom prst="rect">
            <a:avLst/>
          </a:prstGeom>
        </p:spPr>
      </p:pic>
      <p:pic>
        <p:nvPicPr>
          <p:cNvPr id="11" name="图片 11" descr="textimage55.jpeg"/>
          <p:cNvPicPr>
            <a:picLocks noChangeAspect="1"/>
          </p:cNvPicPr>
          <p:nvPr/>
        </p:nvPicPr>
        <p:blipFill>
          <a:blip r:embed="rId1"/>
          <a:stretch>
            <a:fillRect/>
          </a:stretch>
        </p:blipFill>
        <p:spPr>
          <a:xfrm>
            <a:off x="5930100" y="4645225"/>
            <a:ext cx="161925" cy="161925"/>
          </a:xfrm>
          <a:prstGeom prst="rect">
            <a:avLst/>
          </a:prstGeom>
        </p:spPr>
      </p:pic>
      <p:pic>
        <p:nvPicPr>
          <p:cNvPr id="12" name="图片 12" descr="textimage56.jpeg"/>
          <p:cNvPicPr>
            <a:picLocks noChangeAspect="1"/>
          </p:cNvPicPr>
          <p:nvPr/>
        </p:nvPicPr>
        <p:blipFill>
          <a:blip r:embed="rId1"/>
          <a:stretch>
            <a:fillRect/>
          </a:stretch>
        </p:blipFill>
        <p:spPr>
          <a:xfrm>
            <a:off x="6330525" y="4645225"/>
            <a:ext cx="161925" cy="161925"/>
          </a:xfrm>
          <a:prstGeom prst="rect">
            <a:avLst/>
          </a:prstGeom>
        </p:spPr>
      </p:pic>
      <p:pic>
        <p:nvPicPr>
          <p:cNvPr id="13" name="图片 13" descr="textimage57.jpeg"/>
          <p:cNvPicPr>
            <a:picLocks noChangeAspect="1"/>
          </p:cNvPicPr>
          <p:nvPr/>
        </p:nvPicPr>
        <p:blipFill>
          <a:blip r:embed="rId1"/>
          <a:stretch>
            <a:fillRect/>
          </a:stretch>
        </p:blipFill>
        <p:spPr>
          <a:xfrm>
            <a:off x="4159796" y="4992481"/>
            <a:ext cx="161925" cy="161925"/>
          </a:xfrm>
          <a:prstGeom prst="rect">
            <a:avLst/>
          </a:prstGeom>
        </p:spPr>
      </p:pic>
      <p:pic>
        <p:nvPicPr>
          <p:cNvPr id="14" name="图片 14" descr="textimage58.jpeg"/>
          <p:cNvPicPr>
            <a:picLocks noChangeAspect="1"/>
          </p:cNvPicPr>
          <p:nvPr/>
        </p:nvPicPr>
        <p:blipFill>
          <a:blip r:embed="rId1"/>
          <a:stretch>
            <a:fillRect/>
          </a:stretch>
        </p:blipFill>
        <p:spPr>
          <a:xfrm>
            <a:off x="2495699" y="5686993"/>
            <a:ext cx="161925" cy="161925"/>
          </a:xfrm>
          <a:prstGeom prst="rect">
            <a:avLst/>
          </a:prstGeom>
        </p:spPr>
      </p:pic>
      <p:pic>
        <p:nvPicPr>
          <p:cNvPr id="15" name="图片 15" descr="textimage59.jpeg"/>
          <p:cNvPicPr>
            <a:picLocks noChangeAspect="1"/>
          </p:cNvPicPr>
          <p:nvPr/>
        </p:nvPicPr>
        <p:blipFill>
          <a:blip r:embed="rId1"/>
          <a:stretch>
            <a:fillRect/>
          </a:stretch>
        </p:blipFill>
        <p:spPr>
          <a:xfrm>
            <a:off x="6468221" y="5686993"/>
            <a:ext cx="161925" cy="161925"/>
          </a:xfrm>
          <a:prstGeom prst="rect">
            <a:avLst/>
          </a:prstGeom>
        </p:spPr>
      </p:pic>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主,没几年,马上就如此了,怎能说不是作乱呢!他傲慢地像豺狼一样造反,他的野心会有止境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吗?”不久,朝廷军队战败,周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奉诏去见王敦,王敦说:“你对不起我!”周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说:“你率战车冒犯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主上,下官亲自率领六军(与你作战),我没有能够做好这件事,让大王的军队奔逃溃败,因这对不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起你。”王敦畏惧他义正词严,不知怎么回答。皇帝召见周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,对他说:“近来发生大事,我和太</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子平安无恙,各位平安,王敦符合我们的期望吗?”周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说:“皇上和太子自然像圣旨上所写,至于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臣等以后的情况就不能知道了。”有人劝说周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回避王敦,周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说:“我充任朝廷重臣,朝廷灭</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亡,我怎可苟活民间,外逃到胡越呢!”不久被抓,经过太庙,周</a:t>
            </a:r>
            <a:r>
              <a:rPr lang="zh-CN" altLang="en-US" sz="1075" kern="0" spc="19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不停地大声责骂王敦,祈求快速杀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掉王敦。话没说完,左右差役用戟戳他的嘴,血流到脚,面色不改,神情自若,观看的人都为他流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泪。于是被杀害,当时年龄五十四岁。</a:t>
            </a:r>
            <a:endParaRPr lang="zh-CN" altLang="en-US"/>
          </a:p>
        </p:txBody>
      </p:sp>
      <p:pic>
        <p:nvPicPr>
          <p:cNvPr id="3" name="图片 3" descr="textimage60.jpeg"/>
          <p:cNvPicPr>
            <a:picLocks noChangeAspect="1"/>
          </p:cNvPicPr>
          <p:nvPr/>
        </p:nvPicPr>
        <p:blipFill>
          <a:blip r:embed="rId1"/>
          <a:stretch>
            <a:fillRect/>
          </a:stretch>
        </p:blipFill>
        <p:spPr>
          <a:xfrm>
            <a:off x="2818886" y="1519921"/>
            <a:ext cx="161925" cy="161925"/>
          </a:xfrm>
          <a:prstGeom prst="rect">
            <a:avLst/>
          </a:prstGeom>
        </p:spPr>
      </p:pic>
      <p:pic>
        <p:nvPicPr>
          <p:cNvPr id="4" name="图片 4" descr="textimage61.jpeg"/>
          <p:cNvPicPr>
            <a:picLocks noChangeAspect="1"/>
          </p:cNvPicPr>
          <p:nvPr/>
        </p:nvPicPr>
        <p:blipFill>
          <a:blip r:embed="rId1"/>
          <a:stretch>
            <a:fillRect/>
          </a:stretch>
        </p:blipFill>
        <p:spPr>
          <a:xfrm>
            <a:off x="6388659" y="1519921"/>
            <a:ext cx="161925" cy="161925"/>
          </a:xfrm>
          <a:prstGeom prst="rect">
            <a:avLst/>
          </a:prstGeom>
        </p:spPr>
      </p:pic>
      <p:pic>
        <p:nvPicPr>
          <p:cNvPr id="5" name="图片 5" descr="textimage62.jpeg"/>
          <p:cNvPicPr>
            <a:picLocks noChangeAspect="1"/>
          </p:cNvPicPr>
          <p:nvPr/>
        </p:nvPicPr>
        <p:blipFill>
          <a:blip r:embed="rId1"/>
          <a:stretch>
            <a:fillRect/>
          </a:stretch>
        </p:blipFill>
        <p:spPr>
          <a:xfrm>
            <a:off x="5357700" y="2214433"/>
            <a:ext cx="161925" cy="161925"/>
          </a:xfrm>
          <a:prstGeom prst="rect">
            <a:avLst/>
          </a:prstGeom>
        </p:spPr>
      </p:pic>
      <p:pic>
        <p:nvPicPr>
          <p:cNvPr id="6" name="图片 6" descr="textimage63.jpeg"/>
          <p:cNvPicPr>
            <a:picLocks noChangeAspect="1"/>
          </p:cNvPicPr>
          <p:nvPr/>
        </p:nvPicPr>
        <p:blipFill>
          <a:blip r:embed="rId1"/>
          <a:stretch>
            <a:fillRect/>
          </a:stretch>
        </p:blipFill>
        <p:spPr>
          <a:xfrm>
            <a:off x="4726886" y="2561689"/>
            <a:ext cx="161925" cy="161925"/>
          </a:xfrm>
          <a:prstGeom prst="rect">
            <a:avLst/>
          </a:prstGeom>
        </p:spPr>
      </p:pic>
      <p:pic>
        <p:nvPicPr>
          <p:cNvPr id="7" name="图片 7" descr="textimage64.jpeg"/>
          <p:cNvPicPr>
            <a:picLocks noChangeAspect="1"/>
          </p:cNvPicPr>
          <p:nvPr/>
        </p:nvPicPr>
        <p:blipFill>
          <a:blip r:embed="rId1"/>
          <a:stretch>
            <a:fillRect/>
          </a:stretch>
        </p:blipFill>
        <p:spPr>
          <a:xfrm>
            <a:off x="4355999" y="2908945"/>
            <a:ext cx="161925" cy="161925"/>
          </a:xfrm>
          <a:prstGeom prst="rect">
            <a:avLst/>
          </a:prstGeom>
        </p:spPr>
      </p:pic>
      <p:pic>
        <p:nvPicPr>
          <p:cNvPr id="8" name="图片 8" descr="textimage65.jpeg"/>
          <p:cNvPicPr>
            <a:picLocks noChangeAspect="1"/>
          </p:cNvPicPr>
          <p:nvPr/>
        </p:nvPicPr>
        <p:blipFill>
          <a:blip r:embed="rId1"/>
          <a:stretch>
            <a:fillRect/>
          </a:stretch>
        </p:blipFill>
        <p:spPr>
          <a:xfrm>
            <a:off x="5519624" y="2908945"/>
            <a:ext cx="161925" cy="161925"/>
          </a:xfrm>
          <a:prstGeom prst="rect">
            <a:avLst/>
          </a:prstGeom>
        </p:spPr>
      </p:pic>
      <p:pic>
        <p:nvPicPr>
          <p:cNvPr id="9" name="图片 9" descr="textimage66.jpeg"/>
          <p:cNvPicPr>
            <a:picLocks noChangeAspect="1"/>
          </p:cNvPicPr>
          <p:nvPr/>
        </p:nvPicPr>
        <p:blipFill>
          <a:blip r:embed="rId1"/>
          <a:stretch>
            <a:fillRect/>
          </a:stretch>
        </p:blipFill>
        <p:spPr>
          <a:xfrm>
            <a:off x="5373537" y="3256201"/>
            <a:ext cx="161925" cy="161925"/>
          </a:xfrm>
          <a:prstGeom prst="rect">
            <a:avLst/>
          </a:prstGeom>
        </p:spPr>
      </p:pic>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二十六、(2012山东,9—13)阅读下面的文言文,回答问题。(22分)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阴兴,字君陵,光武皇后同母弟也。建武二年,为黄门侍郎,典将武骑,从征伐,平定郡国。兴每从出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入,常操持小盖,障翳风雨,</a:t>
            </a:r>
            <a:r>
              <a:rPr lang="zh-CN" altLang="en-US" sz="1500" u="sng" kern="0" dirty="0" smtClean="0">
                <a:solidFill>
                  <a:srgbClr val="000000"/>
                </a:solidFill>
                <a:latin typeface="Times New Roman" panose="02020603050405020304" pitchFamily="65" charset="-122"/>
                <a:ea typeface="宋体" panose="02010600030101010101" pitchFamily="2" charset="-122"/>
              </a:rPr>
              <a:t>躬</a:t>
            </a:r>
            <a:r>
              <a:rPr lang="zh-CN" altLang="en-US" sz="1500" kern="0" dirty="0" smtClean="0">
                <a:solidFill>
                  <a:srgbClr val="000000"/>
                </a:solidFill>
                <a:latin typeface="Times New Roman" panose="02020603050405020304" pitchFamily="65" charset="-122"/>
                <a:ea typeface="宋体" panose="02010600030101010101" pitchFamily="2" charset="-122"/>
              </a:rPr>
              <a:t>履途泥,率先期门。</a:t>
            </a:r>
            <a:r>
              <a:rPr lang="zh-CN" altLang="en-US" sz="1500" u="sng" kern="0" dirty="0" smtClean="0">
                <a:solidFill>
                  <a:srgbClr val="000000"/>
                </a:solidFill>
                <a:latin typeface="Times New Roman" panose="02020603050405020304" pitchFamily="65" charset="-122"/>
                <a:ea typeface="宋体" panose="02010600030101010101" pitchFamily="2" charset="-122"/>
              </a:rPr>
              <a:t>光武所幸之处,辄先入清宫,甚见亲信。</a:t>
            </a:r>
            <a:r>
              <a:rPr lang="zh-CN" altLang="en-US" sz="1500" kern="0" dirty="0" smtClean="0">
                <a:solidFill>
                  <a:srgbClr val="000000"/>
                </a:solidFill>
                <a:latin typeface="Times New Roman" panose="02020603050405020304" pitchFamily="65" charset="-122"/>
                <a:ea typeface="宋体" panose="02010600030101010101" pitchFamily="2" charset="-122"/>
              </a:rPr>
              <a:t>与同郡张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宗、上谷鲜于裒不相好,知其有用,犹</a:t>
            </a:r>
            <a:r>
              <a:rPr lang="zh-CN" altLang="en-US" sz="1500" u="sng" kern="0" dirty="0" smtClean="0">
                <a:solidFill>
                  <a:srgbClr val="000000"/>
                </a:solidFill>
                <a:latin typeface="Times New Roman" panose="02020603050405020304" pitchFamily="65" charset="-122"/>
                <a:ea typeface="宋体" panose="02010600030101010101" pitchFamily="2" charset="-122"/>
              </a:rPr>
              <a:t>称</a:t>
            </a:r>
            <a:r>
              <a:rPr lang="zh-CN" altLang="en-US" sz="1500" kern="0" dirty="0" smtClean="0">
                <a:solidFill>
                  <a:srgbClr val="000000"/>
                </a:solidFill>
                <a:latin typeface="Times New Roman" panose="02020603050405020304" pitchFamily="65" charset="-122"/>
                <a:ea typeface="宋体" panose="02010600030101010101" pitchFamily="2" charset="-122"/>
              </a:rPr>
              <a:t>所长而达之;友人张汜、杜禽与兴厚善,以为华</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少实,但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私之以财,终不为言。是以世称其忠平。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九年,迁侍中,赐爵关内侯。帝后召兴,欲封之,置印绶于前,兴固让曰:“臣未有先登陷阵之功,而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一家数人并蒙爵土,诚为盈溢。臣蒙陛下、贵人</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恩泽至厚,富贵已极,不可复加,至诚不愿。”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帝嘉兴之让,不夺其志。</a:t>
            </a:r>
            <a:r>
              <a:rPr lang="zh-CN" altLang="en-US" sz="1500" kern="0" dirty="0" smtClean="0">
                <a:solidFill>
                  <a:srgbClr val="000000"/>
                </a:solidFill>
                <a:latin typeface="Times New Roman" panose="02020603050405020304" pitchFamily="65" charset="-122"/>
                <a:ea typeface="宋体" panose="02010600030101010101" pitchFamily="2" charset="-122"/>
              </a:rPr>
              <a:t>贵人问其故,兴曰:“贵人不读书记邪?‘亢龙有悔’,夫外戚家苦不知谦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退,嫁女欲配侯王,取妇眄睨公主,愚心实不安也。富贵有极,人当知足,夸奢益为观听所讥。”贵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人感其言,深自降挹,卒不</a:t>
            </a:r>
            <a:r>
              <a:rPr lang="zh-CN" altLang="en-US" sz="1500" u="sng" kern="0" dirty="0" smtClean="0">
                <a:solidFill>
                  <a:srgbClr val="000000"/>
                </a:solidFill>
                <a:latin typeface="Times New Roman" panose="02020603050405020304" pitchFamily="65" charset="-122"/>
                <a:ea typeface="宋体" panose="02010600030101010101" pitchFamily="2" charset="-122"/>
              </a:rPr>
              <a:t>为</a:t>
            </a:r>
            <a:r>
              <a:rPr lang="zh-CN" altLang="en-US" sz="1500" kern="0" dirty="0" smtClean="0">
                <a:solidFill>
                  <a:srgbClr val="000000"/>
                </a:solidFill>
                <a:latin typeface="Times New Roman" panose="02020603050405020304" pitchFamily="65" charset="-122"/>
                <a:ea typeface="宋体" panose="02010600030101010101" pitchFamily="2" charset="-122"/>
              </a:rPr>
              <a:t>宗亲求位。十九年,拜卫尉,亦辅导皇太子。二十年夏,帝风眩疾甚,后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以兴领侍中,受顾命于云台广室。会疾瘳,召见兴,欲</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代吴汉为大司马。兴叩头流涕,</a:t>
            </a:r>
            <a:r>
              <a:rPr lang="zh-CN" altLang="en-US" sz="1500" u="sng" kern="0" dirty="0" smtClean="0">
                <a:solidFill>
                  <a:srgbClr val="000000"/>
                </a:solidFill>
                <a:latin typeface="Times New Roman" panose="02020603050405020304" pitchFamily="65" charset="-122"/>
                <a:ea typeface="宋体" panose="02010600030101010101" pitchFamily="2" charset="-122"/>
              </a:rPr>
              <a:t>固</a:t>
            </a:r>
            <a:r>
              <a:rPr lang="zh-CN" altLang="en-US" sz="1500" kern="0" dirty="0" smtClean="0">
                <a:solidFill>
                  <a:srgbClr val="000000"/>
                </a:solidFill>
                <a:latin typeface="Times New Roman" panose="02020603050405020304" pitchFamily="65" charset="-122"/>
                <a:ea typeface="宋体" panose="02010600030101010101" pitchFamily="2" charset="-122"/>
              </a:rPr>
              <a:t>让曰: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“臣不敢惜身,诚亏损圣德,不可苟冒。”</a:t>
            </a:r>
            <a:r>
              <a:rPr lang="zh-CN" altLang="en-US" sz="1500" u="sng" kern="0" dirty="0" smtClean="0">
                <a:solidFill>
                  <a:srgbClr val="000000"/>
                </a:solidFill>
                <a:latin typeface="Times New Roman" panose="02020603050405020304" pitchFamily="65" charset="-122"/>
                <a:ea typeface="宋体" panose="02010600030101010101" pitchFamily="2" charset="-122"/>
              </a:rPr>
              <a:t>至诚发中,感动左右,帝遂听之。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二十三年,卒,时年三十九。兴素与从兄嵩不相</a:t>
            </a:r>
            <a:r>
              <a:rPr lang="zh-CN" altLang="en-US" sz="1500" u="sng" kern="0" dirty="0" smtClean="0">
                <a:solidFill>
                  <a:srgbClr val="000000"/>
                </a:solidFill>
                <a:latin typeface="Times New Roman" panose="02020603050405020304" pitchFamily="65" charset="-122"/>
                <a:ea typeface="宋体" panose="02010600030101010101" pitchFamily="2" charset="-122"/>
              </a:rPr>
              <a:t>能</a:t>
            </a:r>
            <a:r>
              <a:rPr lang="zh-CN" altLang="en-US" sz="1500" kern="0" dirty="0" smtClean="0">
                <a:solidFill>
                  <a:srgbClr val="000000"/>
                </a:solidFill>
                <a:latin typeface="Times New Roman" panose="02020603050405020304" pitchFamily="65" charset="-122"/>
                <a:ea typeface="宋体" panose="02010600030101010101" pitchFamily="2" charset="-122"/>
              </a:rPr>
              <a:t>,然敬其威重。兴疾病,帝亲临,问以政事及群臣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能不。兴顿首曰:“臣愚,不足以知之。然伏见议郎席广、谒者阴嵩,并经行明深,逾于公卿。”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兴没后,帝思其言,遂擢广为光禄勋,嵩为中郎将。嵩监羽林十余年,以谨敕见幸。明帝即位,拜长</a:t>
            </a:r>
            <a:endParaRPr lang="zh-CN" altLang="en-US"/>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27000" cy="5110482"/>
            <a:chOff x="540000" y="1080000"/>
            <a:chExt cx="8127000" cy="5110482"/>
          </a:xfrm>
        </p:grpSpPr>
        <p:sp>
          <p:nvSpPr>
            <p:cNvPr id="2" name="TextBox 2"/>
            <p:cNvSpPr txBox="1"/>
            <p:nvPr/>
          </p:nvSpPr>
          <p:spPr>
            <a:xfrm>
              <a:off x="540000" y="1080000"/>
              <a:ext cx="8127000" cy="50351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乐卫尉,迁执金吾。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明帝永平元年诏曰:“故侍中卫尉关内侯兴,典领禁兵,从平天下,当以军功显受封爵,又诸舅比例,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应蒙恩泽,兴皆固让,安</a:t>
              </a:r>
              <a:r>
                <a:rPr lang="zh-CN" altLang="en-US" sz="1500" u="sng" kern="0" dirty="0" smtClean="0">
                  <a:solidFill>
                    <a:srgbClr val="000000"/>
                  </a:solidFill>
                  <a:latin typeface="Times New Roman" panose="02020603050405020304" pitchFamily="65" charset="-122"/>
                  <a:ea typeface="宋体" panose="02010600030101010101" pitchFamily="2" charset="-122"/>
                </a:rPr>
                <a:t>乎</a:t>
              </a:r>
              <a:r>
                <a:rPr lang="zh-CN" altLang="en-US" sz="1500" kern="0" dirty="0" smtClean="0">
                  <a:solidFill>
                    <a:srgbClr val="000000"/>
                  </a:solidFill>
                  <a:latin typeface="Times New Roman" panose="02020603050405020304" pitchFamily="65" charset="-122"/>
                  <a:ea typeface="宋体" panose="02010600030101010101" pitchFamily="2" charset="-122"/>
                </a:rPr>
                <a:t>里巷。辅导朕躬,有周昌之直;在家仁孝,有曾、闵之行。不幸早卒,朕甚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伤之。贤者子孙,宜加优异。封兴子庆为鲖阳侯,庆弟博为氵隐强侯。”庆卒,子琴嗣。琴卒,子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万全嗣。万全卒,子桂嗣。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(节选自《后汉书·阴兴传》,有删改)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贵人:即光武皇后,明帝生母。</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1500" u="sng" kern="0" dirty="0" smtClean="0">
                  <a:solidFill>
                    <a:srgbClr val="000000"/>
                  </a:solidFill>
                  <a:latin typeface="Times New Roman" panose="02020603050405020304" pitchFamily="65" charset="-122"/>
                  <a:ea typeface="宋体" panose="02010600030101010101" pitchFamily="2" charset="-122"/>
                </a:rPr>
                <a:t>躬</a:t>
              </a:r>
              <a:r>
                <a:rPr lang="zh-CN" altLang="en-US" sz="1500" kern="0" dirty="0" smtClean="0">
                  <a:solidFill>
                    <a:srgbClr val="000000"/>
                  </a:solidFill>
                  <a:latin typeface="Times New Roman" panose="02020603050405020304" pitchFamily="65" charset="-122"/>
                  <a:ea typeface="宋体" panose="02010600030101010101" pitchFamily="2" charset="-122"/>
                </a:rPr>
                <a:t>履途泥,率先期门　　　躬:弯腰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B.犹</a:t>
              </a:r>
              <a:r>
                <a:rPr lang="zh-CN" altLang="en-US" sz="1500" u="sng" kern="0" dirty="0" smtClean="0">
                  <a:solidFill>
                    <a:srgbClr val="000000"/>
                  </a:solidFill>
                  <a:latin typeface="Times New Roman" panose="02020603050405020304" pitchFamily="65" charset="-122"/>
                  <a:ea typeface="宋体" panose="02010600030101010101" pitchFamily="2" charset="-122"/>
                </a:rPr>
                <a:t>称</a:t>
              </a:r>
              <a:r>
                <a:rPr lang="zh-CN" altLang="en-US" sz="1500" kern="0" dirty="0" smtClean="0">
                  <a:solidFill>
                    <a:srgbClr val="000000"/>
                  </a:solidFill>
                  <a:latin typeface="Times New Roman" panose="02020603050405020304" pitchFamily="65" charset="-122"/>
                  <a:ea typeface="宋体" panose="02010600030101010101" pitchFamily="2" charset="-122"/>
                </a:rPr>
                <a:t>所长而达之　　称:称赞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C.兴叩头流涕,</a:t>
              </a:r>
              <a:r>
                <a:rPr lang="zh-CN" altLang="en-US" sz="1500" u="sng" kern="0" dirty="0" smtClean="0">
                  <a:solidFill>
                    <a:srgbClr val="000000"/>
                  </a:solidFill>
                  <a:latin typeface="Times New Roman" panose="02020603050405020304" pitchFamily="65" charset="-122"/>
                  <a:ea typeface="宋体" panose="02010600030101010101" pitchFamily="2" charset="-122"/>
                </a:rPr>
                <a:t>固</a:t>
              </a:r>
              <a:r>
                <a:rPr lang="zh-CN" altLang="en-US" sz="1500" kern="0" dirty="0" smtClean="0">
                  <a:solidFill>
                    <a:srgbClr val="000000"/>
                  </a:solidFill>
                  <a:latin typeface="Times New Roman" panose="02020603050405020304" pitchFamily="65" charset="-122"/>
                  <a:ea typeface="宋体" panose="02010600030101010101" pitchFamily="2" charset="-122"/>
                </a:rPr>
                <a:t>让曰　　固:坚决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D.兴素与从兄嵩不相</a:t>
              </a:r>
              <a:r>
                <a:rPr lang="zh-CN" altLang="en-US" sz="1500" u="sng" kern="0" dirty="0" smtClean="0">
                  <a:solidFill>
                    <a:srgbClr val="000000"/>
                  </a:solidFill>
                  <a:latin typeface="Times New Roman" panose="02020603050405020304" pitchFamily="65" charset="-122"/>
                  <a:ea typeface="宋体" panose="02010600030101010101" pitchFamily="2" charset="-122"/>
                </a:rPr>
                <a:t>能</a:t>
              </a:r>
              <a:r>
                <a:rPr lang="zh-CN" altLang="en-US" sz="1500" kern="0" dirty="0" smtClean="0">
                  <a:solidFill>
                    <a:srgbClr val="000000"/>
                  </a:solidFill>
                  <a:latin typeface="Times New Roman" panose="02020603050405020304" pitchFamily="65" charset="-122"/>
                  <a:ea typeface="宋体" panose="02010600030101010101" pitchFamily="2" charset="-122"/>
                </a:rPr>
                <a:t>　　能:和睦</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下列各组句子中,加点词的意义和用法相同的一组是(3分)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664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4" name="对象 3"/>
            <p:cNvGraphicFramePr>
              <a:graphicFrameLocks noChangeAspect="1"/>
            </p:cNvGraphicFramePr>
            <p:nvPr/>
          </p:nvGraphicFramePr>
          <p:xfrm>
            <a:off x="725489" y="5676133"/>
            <a:ext cx="1133475" cy="514349"/>
          </p:xfrm>
          <a:graphic>
            <a:graphicData uri="http://schemas.openxmlformats.org/presentationml/2006/ole">
              <mc:AlternateContent xmlns:mc="http://schemas.openxmlformats.org/markup-compatibility/2006">
                <mc:Choice xmlns:v="urn:schemas-microsoft-com:vml" Requires="v">
                  <p:oleObj spid="_x0000_s16385" name="Equation" r:id="rId1" imgW="29870400" imgH="13716000" progId="Equation.DSMT4">
                    <p:embed/>
                  </p:oleObj>
                </mc:Choice>
                <mc:Fallback>
                  <p:oleObj name="Equation" r:id="rId1" imgW="29870400" imgH="13716000" progId="Equation.DSMT4">
                    <p:embed/>
                    <p:pic>
                      <p:nvPicPr>
                        <p:cNvPr id="0" name="图片 16384"/>
                        <p:cNvPicPr>
                          <a:picLocks noChangeAspect="1"/>
                        </p:cNvPicPr>
                        <p:nvPr/>
                      </p:nvPicPr>
                      <p:blipFill>
                        <a:blip r:embed="rId2"/>
                        <a:stretch>
                          <a:fillRect/>
                        </a:stretch>
                      </p:blipFill>
                      <p:spPr>
                        <a:xfrm>
                          <a:off x="725489" y="5676133"/>
                          <a:ext cx="1133475" cy="514349"/>
                        </a:xfrm>
                        <a:prstGeom prst="rect">
                          <a:avLst/>
                        </a:prstGeom>
                        <a:noFill/>
                        <a:ln w="9525">
                          <a:noFill/>
                        </a:ln>
                      </p:spPr>
                    </p:pic>
                  </p:oleObj>
                </mc:Fallback>
              </mc:AlternateContent>
            </a:graphicData>
          </a:graphic>
        </p:graphicFrame>
      </p:gr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40000" y="1062815"/>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2285" kern="0" spc="80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107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2285" kern="0" spc="9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以下六句话分别编为四组,全都直接体现阴兴美德的一组是(3分)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①兴每从出入,常操持小盖,障翳风雨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②是以世称其忠平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③富贵已极,不可复加,至诚不愿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④人当知足,夸奢益为观听所讥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⑤臣不敢惜身,诚亏损圣德,不可苟冒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⑥应蒙恩泽,兴皆固让,安乎里巷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A.①③⑤　　B.①④⑥　　C.②③⑥　　D.②④⑤</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A.阴兴跟随光武帝平定天下,随从护驾恪尽职守,举荐人才不以个人好恶,得到了光武帝的认可</a:t>
              </a:r>
              <a:endParaRPr lang="zh-CN" altLang="en-US" dirty="0"/>
            </a:p>
          </p:txBody>
        </p:sp>
        <p:graphicFrame>
          <p:nvGraphicFramePr>
            <p:cNvPr id="4" name="对象 3"/>
            <p:cNvGraphicFramePr>
              <a:graphicFrameLocks noChangeAspect="1"/>
            </p:cNvGraphicFramePr>
            <p:nvPr/>
          </p:nvGraphicFramePr>
          <p:xfrm>
            <a:off x="714962" y="1161805"/>
            <a:ext cx="1314450" cy="514350"/>
          </p:xfrm>
          <a:graphic>
            <a:graphicData uri="http://schemas.openxmlformats.org/presentationml/2006/ole">
              <mc:AlternateContent xmlns:mc="http://schemas.openxmlformats.org/markup-compatibility/2006">
                <mc:Choice xmlns:v="urn:schemas-microsoft-com:vml" Requires="v">
                  <p:oleObj spid="_x0000_s17409" name="Equation" r:id="rId1" imgW="34747200" imgH="13716000" progId="Equation.DSMT4">
                    <p:embed/>
                  </p:oleObj>
                </mc:Choice>
                <mc:Fallback>
                  <p:oleObj name="Equation" r:id="rId1" imgW="34747200" imgH="13716000" progId="Equation.DSMT4">
                    <p:embed/>
                    <p:pic>
                      <p:nvPicPr>
                        <p:cNvPr id="0" name="图片 17408"/>
                        <p:cNvPicPr>
                          <a:picLocks noChangeAspect="1"/>
                        </p:cNvPicPr>
                        <p:nvPr/>
                      </p:nvPicPr>
                      <p:blipFill>
                        <a:blip r:embed="rId2"/>
                        <a:stretch>
                          <a:fillRect/>
                        </a:stretch>
                      </p:blipFill>
                      <p:spPr>
                        <a:xfrm>
                          <a:off x="714962" y="1161805"/>
                          <a:ext cx="1314450" cy="5143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14962" y="1711199"/>
            <a:ext cx="1657349" cy="514350"/>
          </p:xfrm>
          <a:graphic>
            <a:graphicData uri="http://schemas.openxmlformats.org/presentationml/2006/ole">
              <mc:AlternateContent xmlns:mc="http://schemas.openxmlformats.org/markup-compatibility/2006">
                <mc:Choice xmlns:v="urn:schemas-microsoft-com:vml" Requires="v">
                  <p:oleObj spid="_x0000_s17411" name="Equation" r:id="rId3" imgW="43891200" imgH="13716000" progId="Equation.DSMT4">
                    <p:embed/>
                  </p:oleObj>
                </mc:Choice>
                <mc:Fallback>
                  <p:oleObj name="Equation" r:id="rId3" imgW="43891200" imgH="13716000" progId="Equation.DSMT4">
                    <p:embed/>
                    <p:pic>
                      <p:nvPicPr>
                        <p:cNvPr id="0" name="图片 17410"/>
                        <p:cNvPicPr>
                          <a:picLocks noChangeAspect="1"/>
                        </p:cNvPicPr>
                        <p:nvPr/>
                      </p:nvPicPr>
                      <p:blipFill>
                        <a:blip r:embed="rId4"/>
                        <a:stretch>
                          <a:fillRect/>
                        </a:stretch>
                      </p:blipFill>
                      <p:spPr>
                        <a:xfrm>
                          <a:off x="714962" y="1711199"/>
                          <a:ext cx="1657349" cy="5143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25489" y="2260594"/>
            <a:ext cx="1533524" cy="514350"/>
          </p:xfrm>
          <a:graphic>
            <a:graphicData uri="http://schemas.openxmlformats.org/presentationml/2006/ole">
              <mc:AlternateContent xmlns:mc="http://schemas.openxmlformats.org/markup-compatibility/2006">
                <mc:Choice xmlns:v="urn:schemas-microsoft-com:vml" Requires="v">
                  <p:oleObj spid="_x0000_s17412" name="Equation" r:id="rId5" imgW="40538400" imgH="13716000" progId="Equation.DSMT4">
                    <p:embed/>
                  </p:oleObj>
                </mc:Choice>
                <mc:Fallback>
                  <p:oleObj name="Equation" r:id="rId5" imgW="40538400" imgH="13716000" progId="Equation.DSMT4">
                    <p:embed/>
                    <p:pic>
                      <p:nvPicPr>
                        <p:cNvPr id="0" name="图片 17411"/>
                        <p:cNvPicPr>
                          <a:picLocks noChangeAspect="1"/>
                        </p:cNvPicPr>
                        <p:nvPr/>
                      </p:nvPicPr>
                      <p:blipFill>
                        <a:blip r:embed="rId6"/>
                        <a:stretch>
                          <a:fillRect/>
                        </a:stretch>
                      </p:blipFill>
                      <p:spPr>
                        <a:xfrm>
                          <a:off x="725489" y="2260594"/>
                          <a:ext cx="1533524" cy="514350"/>
                        </a:xfrm>
                        <a:prstGeom prst="rect">
                          <a:avLst/>
                        </a:prstGeom>
                        <a:noFill/>
                        <a:ln w="9525">
                          <a:noFill/>
                        </a:ln>
                      </p:spPr>
                    </p:pic>
                  </p:oleObj>
                </mc:Fallback>
              </mc:AlternateContent>
            </a:graphicData>
          </a:graphic>
        </p:graphicFrame>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(节选自《明史·陈登云传》)</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A.承宪怀祸藏奸/窥觊储贰且广结术士之流/曩陛下重惩科场/冒籍承宪妻每扬言事由己发/用以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恐喝勋贵/簧鼓朝绅/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B.承宪怀祸藏奸/窥觊储贰/且广结术士之流/曩陛下重惩科场冒籍/承宪妻每扬言/事由己发用以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恐喝勋贵/簧鼓朝绅/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C.承宪怀祸藏奸/窥觊储贰/且广结术士之流/曩陛下重惩科场冒籍/承宪妻每扬言事由己发/用以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恐喝勋贵/簧鼓朝绅/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D.承宪怀祸藏奸/窥觊储贰且广结术士之流/曩陛下重惩科场/冒籍承宪妻每扬言/事由己发用以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恐喝勋贵/簧鼓朝绅/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A.中宫是皇后所居之宫,后来又可以借指皇后,这与东宫又可借指太子是同样道理。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B.陛下指宫殿中立有护卫的台阶下,因群臣不可直呼帝王,于是借用为对帝王的尊称。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C.吏部是古代六部之一,掌管文官任免、考核、升降、调动等,长官为吏部尚书。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D.移疾指官员上书称病,实际是官员受到权臣诋毁,不得不请求退职的委婉说法。</a:t>
            </a:r>
            <a:endParaRPr lang="zh-CN" altLang="en-US" dirty="0"/>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48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和世人的称赞。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B.阴兴认为自己蒙受皇上、贵人的恩宠已经非常多了,身为皇亲国戚应该知足、谦让,因此谢绝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了皇帝的封赏。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C.光武帝答应了阴兴的请求,在阴兴去世后,提拔席广为光禄勋,阴嵩为中郎将。阴嵩监管羽林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军十多年。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D.明帝认为阴兴军功显著,为人正直,仁义孝顺,于是封他的两个儿子为侯。阴兴后代相继为侯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数世。</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把文中加横线的句子翻译成现代汉语。(10分)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(1)光武所幸之处,辄先入清宫,甚见亲信。(4分)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(2)帝嘉兴之让,不夺其志。(3分)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(3)至诚发中,感动左右,帝遂听之。(3分)</a:t>
            </a:r>
            <a:endParaRPr lang="zh-CN" altLang="en-US" dirty="0"/>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躬:亲自。</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A.而:连词,表并列/连词,表修饰。B.为:介词,替。C.以:介词,用/介词,因。D.乎:介词,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于,当“在”讲/介词,于,当“比”讲。</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A　注意题干中的“直接”二字。②是世人的称赞,⑥是明帝的评说,均为间接评价。</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C　提拔他们不是阴兴的请求,阴兴只是说他们二人“经行明深,逾于公卿”。</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(1)光武帝亲临的地方,(阴兴)总是事先进入清理(或“清查”)宫室,很受亲近信任。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(2)光武帝称许阴兴谦让,没有改变他的心愿。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(3)最真挚的语言发自肺腑(或“内心”),使左右的人都感动了(或“感动了身边的人”),光武帝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就答应(或“听从”)了他。</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(1)幸:亲临。见:表被动。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(2)嘉:称许。夺:改变。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(3)中:内心。听:听从。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阴兴,字君陵,是光武帝阴皇后的同母弟弟。建武二年,做黄门侍郎,他率领武骑,随光武帝征战,平</a:t>
            </a:r>
            <a:endParaRPr lang="zh-CN" altLang="en-US" dirty="0"/>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定许多地方。阴兴每次跟随光武帝出入,时常亲自手持伞盖,遮蔽风雨,脚踩泥泞,率先到达约好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的门前等待。凡光武帝亲临的地方,他总是事先进入清理宫室,很受亲近信任。他和同郡的张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宗、上谷的鲜于裒关系不好,但知道他们有才能,还是称道他们的长处,推荐他们担任官职;友人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张汜、杜禽跟他很要好,但他认为二人华而不实,只是私下送给他们钱财,始终不予推荐。因此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世人都赞扬他忠心公平。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建武九年,改任侍中,被赐封关内侯的爵位。光武帝后来召请阴兴,准备封赏他,把印绶都摆在面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前了,阴兴坚决不接受,说:“我没有率先登城攻陷敌阵的功劳,而一家数人都蒙恩受封,实在是享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受的恩典太多了。我蒙皇上和贵人的深恩,已经极其富贵,不能再加了,我诚恳地请求不要再加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封。”光武帝称许他的谦让,就没有改变他的心愿(而封赏他)。阴贵人问他什么原因,他说:“您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没有读过书吗?(您应该知道)‘亢龙有悔’吧,外戚之家苦于自己不知进退,嫁女就要配侯王,娶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妻就盼着得公主,我心里实在不安。富贵总有个头,人应当知足,夸耀富贵奢华更为舆论所讥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讽。”阴贵人对这番话深有感触,自觉地克制自己,始终不替家族亲友求官求爵。建武十九年,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拜任卫尉,并辅导皇太子。建武二十年夏季,光武帝风眩病很重,皇后就任用阴兴做侍中,在云台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的广室里接受光武帝临终嘱托。幸好光武帝病好了,召见阴兴,想让他代替吴汉任大司马。阴兴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叩头流涕,坚决辞让说:“我不敢爱惜生命,实在是害怕损害了您的圣德,不敢随便冒领高位。”</a:t>
            </a:r>
            <a:endParaRPr lang="zh-CN" altLang="en-US"/>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最真挚的语言发自肺腑,使身边的人都感动了,光武帝就听从了他。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建武二十三年,阴兴去世,时年三十九岁。阴兴和堂兄阴嵩平时关系不好,但是敬重阴嵩的严肃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有威。阴兴病重了,光武帝亲自看望,向他问及政事以及群臣胜任与否。阴兴叩头回答说:“我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愚笨,不足以知道这一切。不过我看议郎席广、谒者阴嵩二人都有高深的学识修养,超过了公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卿。”阴兴死后,光武帝回想他的话,就提拔席广为光禄勋,阴嵩为中郎将。阴嵩监领羽林军十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余年,以谨慎周备受到器重。明帝即位,任命他为长乐卫尉,后改任执金吾。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明帝永平元年下诏书说:“已故侍中卫尉关内侯阴兴,掌管率领禁军,随先帝平定天下,凭军功应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该光荣地受到封爵奖赏,同时各位舅父也应按惯例蒙受恩泽,(但)都让阴兴推让了,(他们都)安居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于街巷之中。他曾辅导过我,有周昌般的正直;他在家仁孝,也具备曾、闵等人的品行。不幸早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年去世,朕十分伤心痛惜。贤士的子孙,应给予优厚的待遇。现在决定封阴兴的儿子阴庆为鲖阳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侯,阴庆的弟弟阴博为氵隐强侯。”阴庆去世后,儿子阴琴继承爵位。阴琴去世后,儿子阴万全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继承爵位。阴万全去世后,儿子阴桂继承爵位。</a:t>
            </a:r>
            <a:endParaRPr lang="zh-CN" altLang="en-US" dirty="0"/>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205823"/>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一、(2017江西宜春二模,10—13)阅读下面的文言文,回答问题。(19分)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元澹,字行冲,以字显,后魏常山王素连之后。少孤,养于外祖司农卿韦机。及长,博学,尤通故训。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及进士第,累迁通事舍人。狄仁杰器之。尝谓仁杰曰:“下之事上,譬富家储积以自资也,脯腊膎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胰以供滋膳,参术芝桂以防疾疢。门下充旨味者多矣,愿以小人备一药石,可乎?”仁杰笑曰:“君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正吾药笼中物,不可一日无也。”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景云中,授太常少卿。行冲以系出拓跋,</a:t>
            </a:r>
            <a:r>
              <a:rPr lang="zh-CN" altLang="en-US" sz="1500" u="sng" kern="0" dirty="0" smtClean="0">
                <a:solidFill>
                  <a:srgbClr val="000000"/>
                </a:solidFill>
                <a:latin typeface="Times New Roman" panose="02020603050405020304" pitchFamily="65" charset="-122"/>
                <a:ea typeface="宋体" panose="02010600030101010101" pitchFamily="2" charset="-122"/>
              </a:rPr>
              <a:t>恨史无编年,乃撰《魏典》三十篇,事详文约,学者尚之。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初,魏明帝时河西柳谷出石,有牛继马之象。魏收以晋元帝乃牛氏子冒司马姓,以著石符。行冲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谓昭成皇帝名犍,继晋受命,独此可以当之。有人破古冢得铜器似琵琶,身正圆,人莫能辨。行冲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曰:“此阮咸所作器也。”命易以木,</a:t>
            </a:r>
            <a:r>
              <a:rPr lang="zh-CN" altLang="en-US" sz="1500" u="sng" kern="0" dirty="0" smtClean="0">
                <a:solidFill>
                  <a:srgbClr val="000000"/>
                </a:solidFill>
                <a:latin typeface="Times New Roman" panose="02020603050405020304" pitchFamily="65" charset="-122"/>
                <a:ea typeface="宋体" panose="02010600030101010101" pitchFamily="2" charset="-122"/>
              </a:rPr>
              <a:t>弦</a:t>
            </a:r>
            <a:r>
              <a:rPr lang="zh-CN" altLang="en-US" sz="1500" kern="0" dirty="0" smtClean="0">
                <a:solidFill>
                  <a:srgbClr val="000000"/>
                </a:solidFill>
                <a:latin typeface="Times New Roman" panose="02020603050405020304" pitchFamily="65" charset="-122"/>
                <a:ea typeface="宋体" panose="02010600030101010101" pitchFamily="2" charset="-122"/>
              </a:rPr>
              <a:t>之,其声亮雅,乐家遂谓之“阮咸”。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开元初,罢太子詹事,</a:t>
            </a:r>
            <a:r>
              <a:rPr lang="zh-CN" altLang="en-US" sz="1500" u="sng" kern="0" dirty="0" smtClean="0">
                <a:solidFill>
                  <a:srgbClr val="000000"/>
                </a:solidFill>
                <a:latin typeface="Times New Roman" panose="02020603050405020304" pitchFamily="65" charset="-122"/>
                <a:ea typeface="宋体" panose="02010600030101010101" pitchFamily="2" charset="-122"/>
              </a:rPr>
              <a:t>出</a:t>
            </a:r>
            <a:r>
              <a:rPr lang="zh-CN" altLang="en-US" sz="1500" kern="0" dirty="0" smtClean="0">
                <a:solidFill>
                  <a:srgbClr val="000000"/>
                </a:solidFill>
                <a:latin typeface="Times New Roman" panose="02020603050405020304" pitchFamily="65" charset="-122"/>
                <a:ea typeface="宋体" panose="02010600030101010101" pitchFamily="2" charset="-122"/>
              </a:rPr>
              <a:t>为岐州刺史,兼关内按察使。自以书生,非弹治才,固辞。入为右散骑常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侍、东都副留守。嗣彭王子志谦坐仇人告变,考讯自诬,株蔓数十人,行冲察其枉,列奏见原。四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迁大理卿,不乐法家,固谢所居官,改左散骑常侍,封常山县公。充使检校集贤,再迁太子宾客、弘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文馆学士。先是,马怀素撰书志,褚无量校丽正四部书,业未</a:t>
            </a:r>
            <a:r>
              <a:rPr lang="zh-CN" altLang="en-US" sz="1500" u="sng" kern="0" dirty="0" smtClean="0">
                <a:solidFill>
                  <a:srgbClr val="000000"/>
                </a:solidFill>
                <a:latin typeface="Times New Roman" panose="02020603050405020304" pitchFamily="65" charset="-122"/>
                <a:ea typeface="宋体" panose="02010600030101010101" pitchFamily="2" charset="-122"/>
              </a:rPr>
              <a:t>卒</a:t>
            </a:r>
            <a:r>
              <a:rPr lang="zh-CN" altLang="en-US" sz="1500" kern="0" dirty="0" smtClean="0">
                <a:solidFill>
                  <a:srgbClr val="000000"/>
                </a:solidFill>
                <a:latin typeface="Times New Roman" panose="02020603050405020304" pitchFamily="65" charset="-122"/>
                <a:ea typeface="宋体" panose="02010600030101010101" pitchFamily="2" charset="-122"/>
              </a:rPr>
              <a:t>,相次物故。诏行冲并代之。玄宗</a:t>
            </a:r>
            <a:endParaRPr lang="zh-CN" altLang="en-US" dirty="0"/>
          </a:p>
        </p:txBody>
      </p:sp>
      <p:grpSp>
        <p:nvGrpSpPr>
          <p:cNvPr id="3" name="组合 7"/>
          <p:cNvGrpSpPr/>
          <p:nvPr/>
        </p:nvGrpSpPr>
        <p:grpSpPr>
          <a:xfrm>
            <a:off x="2714612" y="777063"/>
            <a:ext cx="2543175" cy="549275"/>
            <a:chOff x="3851061"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51061"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三年模拟</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11"/>
          <p:cNvSpPr txBox="1"/>
          <p:nvPr/>
        </p:nvSpPr>
        <p:spPr>
          <a:xfrm>
            <a:off x="1785918" y="1348567"/>
            <a:ext cx="4451861"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smtClean="0">
                <a:latin typeface="黑体" panose="02010609060101010101" pitchFamily="49" charset="-122"/>
                <a:ea typeface="黑体" panose="02010609060101010101" pitchFamily="49" charset="-122"/>
                <a:sym typeface="+mn-ea"/>
              </a:rPr>
              <a:t>A</a:t>
            </a:r>
            <a:r>
              <a:rPr lang="zh-CN" altLang="en-US" sz="2000" b="1" dirty="0" smtClean="0">
                <a:latin typeface="黑体" panose="02010609060101010101" pitchFamily="49" charset="-122"/>
                <a:ea typeface="黑体" panose="02010609060101010101" pitchFamily="49" charset="-122"/>
                <a:sym typeface="+mn-ea"/>
              </a:rPr>
              <a:t>组  </a:t>
            </a:r>
            <a:r>
              <a:rPr lang="en-US" altLang="zh-CN" sz="2000" b="1" dirty="0" smtClean="0">
                <a:latin typeface="黑体" panose="02010609060101010101" pitchFamily="49" charset="-122"/>
                <a:ea typeface="黑体" panose="02010609060101010101" pitchFamily="49" charset="-122"/>
                <a:sym typeface="+mn-ea"/>
              </a:rPr>
              <a:t>2015—2016</a:t>
            </a:r>
            <a:r>
              <a:rPr lang="zh-CN" altLang="en-US" sz="2000" b="1" dirty="0" smtClean="0">
                <a:latin typeface="黑体" panose="02010609060101010101" pitchFamily="49" charset="-122"/>
                <a:ea typeface="黑体" panose="02010609060101010101" pitchFamily="49" charset="-122"/>
                <a:sym typeface="+mn-ea"/>
              </a:rPr>
              <a:t>年模拟探究能力测试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smtClean="0">
                <a:latin typeface="黑体" panose="02010609060101010101" pitchFamily="49" charset="-122"/>
                <a:ea typeface="黑体" panose="02010609060101010101" pitchFamily="49" charset="-122"/>
                <a:sym typeface="+mn-ea"/>
              </a:rPr>
              <a:t>（</a:t>
            </a:r>
            <a:r>
              <a:rPr lang="zh-CN" altLang="en-US" sz="1400" b="0" dirty="0" smtClean="0">
                <a:latin typeface="黑体" panose="02010609060101010101" pitchFamily="49" charset="-122"/>
                <a:ea typeface="黑体" panose="02010609060101010101" pitchFamily="49" charset="-122"/>
                <a:sym typeface="+mn-ea"/>
              </a:rPr>
              <a:t>每篇建议用时</a:t>
            </a:r>
            <a:r>
              <a:rPr lang="en-US" altLang="zh-CN" sz="1400" b="0" dirty="0" smtClean="0">
                <a:latin typeface="黑体" panose="02010609060101010101" pitchFamily="49" charset="-122"/>
                <a:ea typeface="黑体" panose="02010609060101010101" pitchFamily="49" charset="-122"/>
                <a:sym typeface="+mn-ea"/>
              </a:rPr>
              <a:t>20</a:t>
            </a:r>
            <a:r>
              <a:rPr lang="zh-CN" altLang="en-US" sz="1400" b="0" dirty="0" smtClean="0">
                <a:latin typeface="黑体" panose="02010609060101010101" pitchFamily="49" charset="-122"/>
                <a:ea typeface="黑体" panose="02010609060101010101" pitchFamily="49" charset="-122"/>
                <a:sym typeface="+mn-ea"/>
              </a:rPr>
              <a:t>分钟）</a:t>
            </a:r>
            <a:endParaRPr sz="1400" dirty="0">
              <a:latin typeface="黑体" panose="02010609060101010101" pitchFamily="49" charset="-122"/>
              <a:ea typeface="黑体" panose="02010609060101010101" pitchFamily="49" charset="-122"/>
            </a:endParaRPr>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818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自注《孝经》,诏行冲为</a:t>
            </a:r>
            <a:r>
              <a:rPr lang="zh-CN" altLang="en-US" sz="1500" u="sng" kern="0" dirty="0" smtClean="0">
                <a:solidFill>
                  <a:srgbClr val="000000"/>
                </a:solidFill>
                <a:latin typeface="Times New Roman" panose="02020603050405020304" pitchFamily="65" charset="-122"/>
                <a:ea typeface="宋体" panose="02010600030101010101" pitchFamily="2" charset="-122"/>
              </a:rPr>
              <a:t>疏</a:t>
            </a:r>
            <a:r>
              <a:rPr lang="zh-CN" altLang="en-US" sz="1500" kern="0" dirty="0" smtClean="0">
                <a:solidFill>
                  <a:srgbClr val="000000"/>
                </a:solidFill>
                <a:latin typeface="Times New Roman" panose="02020603050405020304" pitchFamily="65" charset="-122"/>
                <a:ea typeface="宋体" panose="02010600030101010101" pitchFamily="2" charset="-122"/>
              </a:rPr>
              <a:t>,立于学官。以老罢丽正校书事。</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初,魏光乘请用魏徵《类礼》列于经,帝命行冲与诸儒集义作疏,将立之学,乃引国子博士范行</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恭、四门助教施敬本采获刊缀为五十篇,上于官。于是</a:t>
            </a:r>
            <a:r>
              <a:rPr lang="zh-CN" altLang="en-US" sz="1500" u="sng" kern="0" dirty="0" smtClean="0">
                <a:solidFill>
                  <a:srgbClr val="000000"/>
                </a:solidFill>
                <a:latin typeface="Times New Roman" panose="02020603050405020304" pitchFamily="65" charset="-122"/>
                <a:ea typeface="宋体" panose="02010600030101010101" pitchFamily="2" charset="-122"/>
              </a:rPr>
              <a:t>右丞相</a:t>
            </a:r>
            <a:r>
              <a:rPr lang="zh-CN" altLang="en-US" sz="1500" kern="0" dirty="0" smtClean="0">
                <a:solidFill>
                  <a:srgbClr val="000000"/>
                </a:solidFill>
                <a:latin typeface="Times New Roman" panose="02020603050405020304" pitchFamily="65" charset="-122"/>
                <a:ea typeface="宋体" panose="02010600030101010101" pitchFamily="2" charset="-122"/>
              </a:rPr>
              <a:t>张说建言:“戴圣所录,向已千载,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与经并立,不可罢。魏孙炎始因旧书擿类相比,有如</a:t>
            </a:r>
            <a:r>
              <a:rPr lang="zh-CN" altLang="en-US" sz="1500" u="sng" kern="0" dirty="0" smtClean="0">
                <a:solidFill>
                  <a:srgbClr val="000000"/>
                </a:solidFill>
                <a:latin typeface="Times New Roman" panose="02020603050405020304" pitchFamily="65" charset="-122"/>
                <a:ea typeface="宋体" panose="02010600030101010101" pitchFamily="2" charset="-122"/>
              </a:rPr>
              <a:t>钞缀</a:t>
            </a:r>
            <a:r>
              <a:rPr lang="zh-CN" altLang="en-US" sz="1500" kern="0" dirty="0" smtClean="0">
                <a:solidFill>
                  <a:srgbClr val="000000"/>
                </a:solidFill>
                <a:latin typeface="Times New Roman" panose="02020603050405020304" pitchFamily="65" charset="-122"/>
                <a:ea typeface="宋体" panose="02010600030101010101" pitchFamily="2" charset="-122"/>
              </a:rPr>
              <a:t>,诸儒共非之。至徵更加整次,乃为训注,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恐不可用。”</a:t>
            </a:r>
            <a:r>
              <a:rPr lang="zh-CN" altLang="en-US" sz="1500" u="sng" kern="0" dirty="0" smtClean="0">
                <a:solidFill>
                  <a:srgbClr val="000000"/>
                </a:solidFill>
                <a:latin typeface="Times New Roman" panose="02020603050405020304" pitchFamily="65" charset="-122"/>
                <a:ea typeface="宋体" panose="02010600030101010101" pitchFamily="2" charset="-122"/>
              </a:rPr>
              <a:t>帝然之,书留中不出。行冲意诸儒间己,因著论自辩。</a:t>
            </a:r>
            <a:r>
              <a:rPr lang="zh-CN" altLang="en-US" sz="1500" kern="0" dirty="0" smtClean="0">
                <a:solidFill>
                  <a:srgbClr val="000000"/>
                </a:solidFill>
                <a:latin typeface="Times New Roman" panose="02020603050405020304" pitchFamily="65" charset="-122"/>
                <a:ea typeface="宋体" panose="02010600030101010101" pitchFamily="2" charset="-122"/>
              </a:rPr>
              <a:t>俄</a:t>
            </a:r>
            <a:r>
              <a:rPr lang="zh-CN" altLang="en-US" sz="1500" u="sng" kern="0" dirty="0" smtClean="0">
                <a:solidFill>
                  <a:srgbClr val="000000"/>
                </a:solidFill>
                <a:latin typeface="Times New Roman" panose="02020603050405020304" pitchFamily="65" charset="-122"/>
                <a:ea typeface="宋体" panose="02010600030101010101" pitchFamily="2" charset="-122"/>
              </a:rPr>
              <a:t>丐</a:t>
            </a:r>
            <a:r>
              <a:rPr lang="zh-CN" altLang="en-US" sz="1500" kern="0" dirty="0" smtClean="0">
                <a:solidFill>
                  <a:srgbClr val="000000"/>
                </a:solidFill>
                <a:latin typeface="Times New Roman" panose="02020603050405020304" pitchFamily="65" charset="-122"/>
                <a:ea typeface="宋体" panose="02010600030101010101" pitchFamily="2" charset="-122"/>
              </a:rPr>
              <a:t>致仕,十七年卒,年七十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七,</a:t>
            </a:r>
            <a:r>
              <a:rPr lang="zh-CN" altLang="en-US" sz="1500" u="sng" kern="0" dirty="0" smtClean="0">
                <a:solidFill>
                  <a:srgbClr val="000000"/>
                </a:solidFill>
                <a:latin typeface="Times New Roman" panose="02020603050405020304" pitchFamily="65" charset="-122"/>
                <a:ea typeface="宋体" panose="02010600030101010101" pitchFamily="2" charset="-122"/>
              </a:rPr>
              <a:t>赠</a:t>
            </a:r>
            <a:r>
              <a:rPr lang="zh-CN" altLang="en-US" sz="1500" kern="0" dirty="0" smtClean="0">
                <a:solidFill>
                  <a:srgbClr val="000000"/>
                </a:solidFill>
                <a:latin typeface="Times New Roman" panose="02020603050405020304" pitchFamily="65" charset="-122"/>
                <a:ea typeface="宋体" panose="02010600030101010101" pitchFamily="2" charset="-122"/>
              </a:rPr>
              <a:t>礼部尚书,谥曰献。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(选自《新唐书》列传第一百二十五,有删改)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A.命易以木,</a:t>
            </a:r>
            <a:r>
              <a:rPr lang="zh-CN" altLang="en-US" sz="1500" u="sng" kern="0" dirty="0" smtClean="0">
                <a:solidFill>
                  <a:srgbClr val="000000"/>
                </a:solidFill>
                <a:latin typeface="Times New Roman" panose="02020603050405020304" pitchFamily="65" charset="-122"/>
                <a:ea typeface="宋体" panose="02010600030101010101" pitchFamily="2" charset="-122"/>
              </a:rPr>
              <a:t>弦</a:t>
            </a:r>
            <a:r>
              <a:rPr lang="zh-CN" altLang="en-US" sz="1500" kern="0" dirty="0" smtClean="0">
                <a:solidFill>
                  <a:srgbClr val="000000"/>
                </a:solidFill>
                <a:latin typeface="Times New Roman" panose="02020603050405020304" pitchFamily="65" charset="-122"/>
                <a:ea typeface="宋体" panose="02010600030101010101" pitchFamily="2" charset="-122"/>
              </a:rPr>
              <a:t>之　　　　弦:弹奏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B.业未</a:t>
            </a:r>
            <a:r>
              <a:rPr lang="zh-CN" altLang="en-US" sz="1500" u="sng" kern="0" dirty="0" smtClean="0">
                <a:solidFill>
                  <a:srgbClr val="000000"/>
                </a:solidFill>
                <a:latin typeface="Times New Roman" panose="02020603050405020304" pitchFamily="65" charset="-122"/>
                <a:ea typeface="宋体" panose="02010600030101010101" pitchFamily="2" charset="-122"/>
              </a:rPr>
              <a:t>卒</a:t>
            </a:r>
            <a:r>
              <a:rPr lang="zh-CN" altLang="en-US" sz="1500" kern="0" dirty="0" smtClean="0">
                <a:solidFill>
                  <a:srgbClr val="000000"/>
                </a:solidFill>
                <a:latin typeface="Times New Roman" panose="02020603050405020304" pitchFamily="65" charset="-122"/>
                <a:ea typeface="宋体" panose="02010600030101010101" pitchFamily="2" charset="-122"/>
              </a:rPr>
              <a:t>,相次物故　　卒:完成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C.有如</a:t>
            </a:r>
            <a:r>
              <a:rPr lang="zh-CN" altLang="en-US" sz="1500" u="sng" kern="0" dirty="0" smtClean="0">
                <a:solidFill>
                  <a:srgbClr val="000000"/>
                </a:solidFill>
                <a:latin typeface="Times New Roman" panose="02020603050405020304" pitchFamily="65" charset="-122"/>
                <a:ea typeface="宋体" panose="02010600030101010101" pitchFamily="2" charset="-122"/>
              </a:rPr>
              <a:t>钞缀</a:t>
            </a:r>
            <a:r>
              <a:rPr lang="zh-CN" altLang="en-US" sz="1500" kern="0" dirty="0" smtClean="0">
                <a:solidFill>
                  <a:srgbClr val="000000"/>
                </a:solidFill>
                <a:latin typeface="Times New Roman" panose="02020603050405020304" pitchFamily="65" charset="-122"/>
                <a:ea typeface="宋体" panose="02010600030101010101" pitchFamily="2" charset="-122"/>
              </a:rPr>
              <a:t>,诸儒共非之　　钞缀:抄袭,连缀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D.俄</a:t>
            </a:r>
            <a:r>
              <a:rPr lang="zh-CN" altLang="en-US" sz="1500" u="sng" kern="0" dirty="0" smtClean="0">
                <a:solidFill>
                  <a:srgbClr val="000000"/>
                </a:solidFill>
                <a:latin typeface="Times New Roman" panose="02020603050405020304" pitchFamily="65" charset="-122"/>
                <a:ea typeface="宋体" panose="02010600030101010101" pitchFamily="2" charset="-122"/>
              </a:rPr>
              <a:t>丐</a:t>
            </a:r>
            <a:r>
              <a:rPr lang="zh-CN" altLang="en-US" sz="1500" kern="0" dirty="0" smtClean="0">
                <a:solidFill>
                  <a:srgbClr val="000000"/>
                </a:solidFill>
                <a:latin typeface="Times New Roman" panose="02020603050405020304" pitchFamily="65" charset="-122"/>
                <a:ea typeface="宋体" panose="02010600030101010101" pitchFamily="2" charset="-122"/>
              </a:rPr>
              <a:t>致仕,十七年卒　　丐:请求</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A.“疏”是古代的一种文体,是臣子向帝王分条陈述说明的意见书,如“奏疏”;也是对古书经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典类的注解和对书籍注解的进一步注释,如“注疏”。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B.“右丞相”为古代官职,丞相之一。南宋孝宗时改左右仆射为左右丞相。右丞相就是在皇帝</a:t>
            </a:r>
            <a:endParaRPr lang="zh-CN" altLang="en-US" dirty="0"/>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818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右手站立的丞相,也称主相。基本上右丞相的官职大于左丞相。</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C.“出”指京官外放,与“放”意思相近,如“永和初,出为河间相”(范晔《张衡传》)。</a:t>
            </a:r>
            <a:endParaRPr lang="zh-CN" altLang="en-US"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D.“赠”又叫“追赠”,指古代皇帝为已经去世的官员及其亲属给予的加封。“赠典”是指古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代朝廷推恩重臣,把官爵授给已死官员而举行的典礼。</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A.元行冲有见识。有人挖古墓得到一个形状像琵琶的铜器,人们都不能辨认,元行冲辨识是阮咸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所作的乐器,让人用木头仿作了一个,果然能够演奏。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B.元行冲很有才学。他早年凭借书法闻名于世,长大后,学识渊博,通晓训诂之学,考中进士后,多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次升迁为通事舍人。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C.元行冲为人谦逊正直。朝廷曾让他出任岐州刺史,兼任关内按察使,可是他自认为是一介书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生,不是监察弹劾之才,就没有接受任命。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D.元行冲为人申诉冤屈。嗣彭王之子李志谦因仇人告发而获罪,经受不住拷打审讯就被迫认罪,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株连了数十人,元行冲审察得知他们冤枉,上奏恕免了他们。</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(1)恨史无编年,乃撰《魏典》三十篇,事详文约,学者尚之。(5分)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(2)帝然之,书留中不出。行冲意诸儒间己,因著论自辩。(5分)</a:t>
            </a:r>
            <a:endParaRPr lang="zh-CN" altLang="en-US" dirty="0"/>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弦:装上弦。</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“把官爵授给已死官员而举行的典礼”错,应为“把官爵授给官员已死父母及祖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先的典礼”。</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“他早年凭借书法闻名于世”分析有误,文中的“以字显”的意思是以他的字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“行冲”显名于世,这里的“字”不是书法的意思。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(1)遗憾史书没有编年,于是撰写了《魏典》三十篇,记事详备而文字简洁,学习的人们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都推崇它。(“恨”“乃”“详”“约”“尚”各1分)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(2)皇帝同意张说的建议,那书就留在宫中不再拿出来。元行冲猜测是儒生们在离间自己,于是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写文章给自己辩解。(“然”“意”“间”“著”“自辩”各1分)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(1)恨:遗憾。乃:于是。详:详备。约:简洁。尚:推崇。(2)然:同意。意:猜测。间:离间。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著:写。自辩:给自己辩解。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元澹,字行冲,以字“行冲”显名于世,是后魏常山王素连的后代。元行冲小时候失去父母,寄养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在外祖父司农卿韦机门下。等长大后,学识渊博,尤其通晓训诂之学。等考中进士,多次升迁为</a:t>
            </a:r>
            <a:endParaRPr lang="zh-CN" altLang="en-US" dirty="0"/>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通事舍人。狄仁杰很器重他。他曾经对狄仁杰说:“下级侍奉上级,就像富贵人家积蓄钱财以备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自用,脯腊膎胰等肉食是用来提供补养的膳食,参术芝桂是用来预防疾病的。门下充陈的美味太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多了,希望能把小人备用为一种药石,可以吗?”狄仁杰笑着说:“您正是我药笼中的药物,不能一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天没有啊。”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景云年间,(元行冲被)授任太常少卿。元行冲因世系出自拓跋氏,遗憾史书没有编年,于是撰写了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《魏典》三十篇,记事详备而文字简洁,学习的人们都推崇它。当初,魏明帝的时候,河西柳谷出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产的石头,有牛跟在马后的形象。魏收因晋元是牛氏之子冒用司马姓,就说这石头是征兆。元行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冲说昭成皇帝名叫犍,继晋之后承受天命,只有此人可以担当。有人挖古墓得到一个铜器,形状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像琵琶,器身正圆,没有人能辨认。元行冲说:“这是阮咸所作的乐器。”命令人换成木头制作,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再装上弦,它的声音清亮雅致,演奏音乐的人于是叫它“阮咸”。</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开元初年,朝廷罢免元行冲太子詹事的官职,元行冲出任岐州刺史,兼任关内按察使。元行冲自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认为是一介书生,不是监察弹劾之才,坚持辞谢不接受。召入朝廷任右散骑常侍、东都副留守。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嗣彭王之子李志谦因仇人告发而获罪,拷打审讯因经受不住就自己承认妄加给自己的罪,株连了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数十个人,元行冲审察得知他们冤枉,上奏恕免了他们。四次升迁大理卿,他不喜欢法家,坚持辞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谢所任之官,改任左散骑常侍,封常山县公。充任使检校集贤。两次升迁任太子宾客、弘文馆学</a:t>
            </a:r>
            <a:endParaRPr lang="zh-CN" altLang="en-US"/>
          </a:p>
        </p:txBody>
      </p:sp>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士。在这之前,马怀素撰写书志,褚无量在丽正殿校正四部书,事情没有完成,相继去世。皇帝下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诏让元行冲一并代替他们的职务。唐玄宗自己为《孝经》作注,下诏让元行冲作疏,在学官中设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立。因年老结束丽正殿校书之事。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当初,魏光乘请求把魏徵的《类礼》列入经书中,皇帝命令元行冲和诸儒一起作疏解,准备在学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官中设立,于是他带领国子博士范行恭、四门助教施敬本采集删减著为五十篇,进呈给朝廷。当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时右丞相张说建议:“戴圣所集录的,前后已经有千年了,与经书并立,不可以废止。魏孙炎开始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利用旧书摘选类比,如同抄袭连缀在一起,儒生们一起非议他。到魏徵再加以整理,以作注解,恐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怕不能作为经书来用。”皇帝同意张说的建议,那书就留在宫中不再拿出来。元行冲猜测是儒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生们在离间自己,于是写文章给自己辩解。不久请求退休,开元十七年去世,享年七十七岁,追赠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礼部尚书,谥号叫献。</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21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A.陈登云不畏权贵,弹劾贵妃之父。他出于对朝廷的忠心,即便对郑承宪这样的国戚,也大胆揭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发对方为非作歹,包藏祸心,幸而皇上并未因此发怒。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B.陈登云敢于直言,检举多名重臣。他在朝既久,发现诸多问题,于是奏告一干大臣,其中有些人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因此遭到贬职或罢免,以至朝廷大官们都很畏惧他。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C.陈登云上疏指出,选才慎于始进。他认为二十年来,刚直者很少被提拔进京,在朝者却背公结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党,谄媚权贵,与其误用后罢免,不如进用时慎重。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D.陈登云关心百姓,奏请救助灾区。在他巡视河南期间,当地年成歉收,百姓相食,他向朝廷呈告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灾情,皇上当即派遣寺丞锺化民筹措钱款赈济灾民。</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(1)其间岂无刚直之人,而弗胜龃龉,多不能安其身。(5分)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(2)副使崔应麟见民啖泽中雁矢,囊示登云,登云即进之于朝。(5分)</a:t>
            </a:r>
            <a:endParaRPr lang="zh-CN" altLang="en-US" dirty="0"/>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二、(2017河南郑州三模,10—13)阅读下面的文言文,回答问题。(19分)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种谔</a:t>
            </a:r>
            <a:r>
              <a:rPr lang="zh-CN" altLang="en-US" sz="1500" u="sng" kern="0" dirty="0" smtClean="0">
                <a:solidFill>
                  <a:srgbClr val="000000"/>
                </a:solidFill>
                <a:latin typeface="Times New Roman" panose="02020603050405020304" pitchFamily="65" charset="-122"/>
                <a:ea typeface="宋体" panose="02010600030101010101" pitchFamily="2" charset="-122"/>
              </a:rPr>
              <a:t>字</a:t>
            </a:r>
            <a:r>
              <a:rPr lang="zh-CN" altLang="en-US" sz="1500" kern="0" dirty="0" smtClean="0">
                <a:solidFill>
                  <a:srgbClr val="000000"/>
                </a:solidFill>
                <a:latin typeface="Times New Roman" panose="02020603050405020304" pitchFamily="65" charset="-122"/>
                <a:ea typeface="宋体" panose="02010600030101010101" pitchFamily="2" charset="-122"/>
              </a:rPr>
              <a:t>子正,以父任累官左藏库副使,延帅陆诜荐知青涧城。</a:t>
            </a:r>
            <a:r>
              <a:rPr lang="zh-CN" altLang="en-US" sz="1500" u="sng" kern="0" dirty="0" smtClean="0">
                <a:solidFill>
                  <a:srgbClr val="000000"/>
                </a:solidFill>
                <a:latin typeface="Times New Roman" panose="02020603050405020304" pitchFamily="65" charset="-122"/>
                <a:ea typeface="宋体" panose="02010600030101010101" pitchFamily="2" charset="-122"/>
              </a:rPr>
              <a:t>夏</a:t>
            </a:r>
            <a:r>
              <a:rPr lang="zh-CN" altLang="en-US" sz="1500" kern="0" dirty="0" smtClean="0">
                <a:solidFill>
                  <a:srgbClr val="000000"/>
                </a:solidFill>
                <a:latin typeface="Times New Roman" panose="02020603050405020304" pitchFamily="65" charset="-122"/>
                <a:ea typeface="宋体" panose="02010600030101010101" pitchFamily="2" charset="-122"/>
              </a:rPr>
              <a:t>酋令ロ夌内附,诜恐生事,欲弗纳,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谔请纳之。夏人来索,</a:t>
            </a:r>
            <a:r>
              <a:rPr lang="zh-CN" altLang="en-US" sz="1500" u="sng" kern="0" dirty="0" smtClean="0">
                <a:solidFill>
                  <a:srgbClr val="000000"/>
                </a:solidFill>
                <a:latin typeface="Times New Roman" panose="02020603050405020304" pitchFamily="65" charset="-122"/>
                <a:ea typeface="宋体" panose="02010600030101010101" pitchFamily="2" charset="-122"/>
              </a:rPr>
              <a:t>诜问所以报,谔曰:“必欲令ロ夌,当以景询来易。”</a:t>
            </a:r>
            <a:r>
              <a:rPr lang="zh-CN" altLang="en-US" sz="1500" kern="0" dirty="0" smtClean="0">
                <a:solidFill>
                  <a:srgbClr val="000000"/>
                </a:solidFill>
                <a:latin typeface="Times New Roman" panose="02020603050405020304" pitchFamily="65" charset="-122"/>
                <a:ea typeface="宋体" panose="02010600030101010101" pitchFamily="2" charset="-122"/>
              </a:rPr>
              <a:t>乃止。询者,中国亡命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至彼者也。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夏将嵬名山部落在故绥州,其弟夷山先降,谔使人因夷山以诱之,赂以金盂,名山小吏李文喜受而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许降,而名山未之知也。谔即以闻,诏转运使薛向及陆诜委谔招纳。谔不待报,悉起所部兵长驱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而前,围其帐。名山惊,援枪欲斗,夷山呼曰:“兄已约降,何为如是?”</a:t>
            </a:r>
            <a:r>
              <a:rPr lang="zh-CN" altLang="en-US" sz="1500" u="sng" kern="0" dirty="0" smtClean="0">
                <a:solidFill>
                  <a:srgbClr val="000000"/>
                </a:solidFill>
                <a:latin typeface="Times New Roman" panose="02020603050405020304" pitchFamily="65" charset="-122"/>
                <a:ea typeface="宋体" panose="02010600030101010101" pitchFamily="2" charset="-122"/>
              </a:rPr>
              <a:t>文喜因出所受金盂示之,名</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山投枪哭,遂举众从谔而南。</a:t>
            </a:r>
            <a:r>
              <a:rPr lang="zh-CN" altLang="en-US" sz="1500" kern="0" dirty="0" smtClean="0">
                <a:solidFill>
                  <a:srgbClr val="000000"/>
                </a:solidFill>
                <a:latin typeface="Times New Roman" panose="02020603050405020304" pitchFamily="65" charset="-122"/>
                <a:ea typeface="宋体" panose="02010600030101010101" pitchFamily="2" charset="-122"/>
              </a:rPr>
              <a:t>得酋领三百、户万五千、兵万人。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从李宪出塞,收洮州,下东宜诸城,掩击至大河,斩首七千级。迁东上</a:t>
            </a:r>
            <a:r>
              <a:rPr lang="zh-CN" altLang="en-US" sz="1010" kern="0" spc="-36"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门使、文州刺史、知泾州,</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徒鄜延副总管。上言:“夏主秉常为其母所囚,可急因本路官捣其巢穴。”遂入对,大言曰:“夏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国无人,秉常孺子,臣往持其臂以来耳。”帝壮之,决意西讨,以为经略安抚副使,诸将悉听节制。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敌屯兵夏州,谔率本路并</a:t>
            </a:r>
            <a:r>
              <a:rPr lang="zh-CN" altLang="en-US" sz="1500" u="sng" kern="0" dirty="0" smtClean="0">
                <a:solidFill>
                  <a:srgbClr val="000000"/>
                </a:solidFill>
                <a:latin typeface="Times New Roman" panose="02020603050405020304" pitchFamily="65" charset="-122"/>
                <a:ea typeface="宋体" panose="02010600030101010101" pitchFamily="2" charset="-122"/>
              </a:rPr>
              <a:t>畿</a:t>
            </a:r>
            <a:r>
              <a:rPr lang="zh-CN" altLang="en-US" sz="1500" kern="0" dirty="0" smtClean="0">
                <a:solidFill>
                  <a:srgbClr val="000000"/>
                </a:solidFill>
                <a:latin typeface="Times New Roman" panose="02020603050405020304" pitchFamily="65" charset="-122"/>
                <a:ea typeface="宋体" panose="02010600030101010101" pitchFamily="2" charset="-122"/>
              </a:rPr>
              <a:t>内七将兵攻米脂,三日未下。夏兵八万来援,谔御之无定川,伏兵发,断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其首尾,大破之。捷书闻,帝大喜,群臣称贺。迁凤州团练使、龙神卫四厢都指挥使。</a:t>
            </a:r>
            <a:endParaRPr lang="zh-CN" altLang="en-US"/>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谔善驭士卒临敌出奇战必胜然诈诞残忍左右有犯立斩或先刳肺肝坐者掩面谔饮食自若</a:t>
            </a:r>
            <a:r>
              <a:rPr lang="zh-CN" altLang="en-US" sz="1500" kern="0" dirty="0" smtClean="0">
                <a:solidFill>
                  <a:srgbClr val="000000"/>
                </a:solidFill>
                <a:latin typeface="Times New Roman" panose="02020603050405020304" pitchFamily="65" charset="-122"/>
                <a:ea typeface="宋体" panose="02010600030101010101" pitchFamily="2" charset="-122"/>
              </a:rPr>
              <a:t>。敌亦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畏其敢战,故数有功。尝渡河,猝遇敌,绐</a:t>
            </a:r>
            <a:r>
              <a:rPr lang="zh-CN" altLang="en-US" sz="1500" u="sng" kern="0" dirty="0" smtClean="0">
                <a:solidFill>
                  <a:srgbClr val="000000"/>
                </a:solidFill>
                <a:latin typeface="Times New Roman" panose="02020603050405020304" pitchFamily="65" charset="-122"/>
                <a:ea typeface="宋体" panose="02010600030101010101" pitchFamily="2" charset="-122"/>
              </a:rPr>
              <a:t>门下客</a:t>
            </a:r>
            <a:r>
              <a:rPr lang="zh-CN" altLang="en-US" sz="1500" kern="0" dirty="0" smtClean="0">
                <a:solidFill>
                  <a:srgbClr val="000000"/>
                </a:solidFill>
                <a:latin typeface="Times New Roman" panose="02020603050405020304" pitchFamily="65" charset="-122"/>
                <a:ea typeface="宋体" panose="02010600030101010101" pitchFamily="2" charset="-122"/>
              </a:rPr>
              <a:t>曰:“事急矣,可衣我衣,乘我马,从旗鼓千骑,亟趋</a:t>
            </a:r>
            <a:endParaRPr lang="zh-CN" altLang="en-US"/>
          </a:p>
        </p:txBody>
      </p:sp>
      <p:pic>
        <p:nvPicPr>
          <p:cNvPr id="3" name="图片 3" descr="textimage67.jpeg"/>
          <p:cNvPicPr>
            <a:picLocks noChangeAspect="1"/>
          </p:cNvPicPr>
          <p:nvPr/>
        </p:nvPicPr>
        <p:blipFill>
          <a:blip r:embed="rId1"/>
          <a:stretch>
            <a:fillRect/>
          </a:stretch>
        </p:blipFill>
        <p:spPr>
          <a:xfrm>
            <a:off x="5882400" y="3960238"/>
            <a:ext cx="123824" cy="142875"/>
          </a:xfrm>
          <a:prstGeom prst="rect">
            <a:avLst/>
          </a:prstGeom>
        </p:spPr>
      </p:pic>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大军。”客信之,敌以为谔,追之,几不免。自熙宁首开绥州,后再举西征,皆其兆谋,卒致永乐之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祸。议者谓谔不死,边事不已。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(选自《宋史·种谔传》,有删改)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A.谔善驭/士卒临敌/出奇战必胜/然诈诞残忍左右/有犯立斩/或先刳肺肝/坐者掩面/谔饮食自若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B.谔善驭/士卒临敌/出奇战必胜/然诈诞残忍/左右有犯立斩/或先刳肺肝/坐者掩面/谔饮食自若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C.谔善驭士卒/临敌出奇/战必胜/然诈诞残忍左右/有犯立斩/或先刳肺肝/坐者掩面/谔饮食自若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D.谔善驭士卒/临敌出奇/战必胜/然诈诞残忍/左右有犯立斩/或先刳肺肝/坐者掩面/谔饮食自若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A.“字”又称表字,古代男子的“字”是二十岁行加冠礼时由长辈所起,“字”与“名”意思相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同或相近,是对“名”的解释和补充。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B.“夏”指西夏,是历史上党项人在我国西部建立的一个政权,曾与北宋对峙,苏轼词“西北望,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射天狼”中“天狼”即喻指西夏国。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C.“畿”指我国古代国都四周的广大地区,后又指京城所管辖的地区,“畿内”“畿辅”“京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畿”一般是指京城及其附近地区。</a:t>
            </a:r>
            <a:endParaRPr lang="zh-CN" altLang="en-US" dirty="0"/>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51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D.“门下客”又名门客、食客,指依附寄食于贵族门下并为其服务的人,多有一技之长,如“战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国四君子”之一的孟尝君就曾有食客数千人。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A.种谔富有智谋。西夏人前来索要归附宋朝的首长令ロ夌,种谔巧妙回应,让敌人无言以对;后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来他又巧施计谋,迫降了西夏将领嵬名山。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B.种谔屡立战功。他跟从李宪出兵边塞,收复失地,攻占城池,斩首七千;攻打米脂时,面对增援的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八万西夏军队,他巧设伏兵,大破敌军。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C.种谔备受重用。皇帝认为种谔正值壮年,有征讨西夏的决心,就委以重任,让他节制众将;他的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官职一路升迁,一直做到龙神卫四厢都指挥使。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D.种谔为人狡诈,他曾在渡黄河时,突然遇上敌人,为使自己脱险,就欺骗门下客,让他扮成自己去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追赶大军,门下客差点儿丢掉性命。</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(1)诜问所以报,谔曰:“必欲令ロ夌,当以景询来易。”(5分)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(2)文喜因出所受金盂示之,名山投枪哭,遂举众从谔而南。(5分)</a:t>
            </a:r>
            <a:endParaRPr lang="zh-CN" altLang="en-US" dirty="0"/>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谔善驭士卒,临敌出奇,战必胜,然诈诞残忍,左右有犯立斩,或先刳肺肝,坐者掩面,谔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饮食自若。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“‘字’与‘名’意思相同或相近”不全面,“字”与“名”意思有相同或相近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的,也有相反的,如曾点,字晳,点为黑污,晳为白色。</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C　“皇帝认为种谔正值壮年,有征讨西夏的决心”错,文中“帝壮之,决意西讨”意思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是“皇帝认为他豪壮,决意西征”。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(1)陆诜询问种谔如何答复,种谔说:“(如果)一定要讨还令ロ夌,就应当用景询来交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(2)李文喜于是拿出所接受的金盂给嵬名山看,嵬名山丢掉枪哭泣,于是率领众人跟从种谔南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归。</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关键词:(1)所以:用来</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话,如何。报:回复,答复。易:交换。(2)因:于是,就。示:给</a:t>
            </a:r>
            <a:r>
              <a:rPr lang="zh-CN" altLang="en-US" sz="1500" kern="0" dirty="0" smtClean="0">
                <a:solidFill>
                  <a:srgbClr val="000000"/>
                </a:solidFill>
                <a:latin typeface="黑体" panose="02010609060101010101" pitchFamily="49"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看。南:南归,南行,向南去。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种谔字子正,因父亲恩荫多次升官至左藏库副使,延州守帅陆诜举荐他掌管青涧城。西夏酋长令</a:t>
            </a:r>
            <a:endParaRPr lang="zh-CN" altLang="en-US" dirty="0"/>
          </a:p>
        </p:txBody>
      </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ロ夌归附,陆诜怕惹起事端,不打算接纳,种谔请求接纳他。西夏派人来索要令ロ夌。陆诜询问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种谔如何答复,种谔说:“(如果)一定要讨还令ロ夌,就应当用景询来交换。”西夏人才停止要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人。景询,是从中原逃亡到西夏去的人。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西夏将领嵬名山部落在以前的绥州境内,他的弟弟夷山先归降,种谔派人通过嵬夷山来诱降嵬名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山,用金盂贿赂他,嵬名山的手下小吏李文喜接受了金盂并答应归降,嵬名山却还不知道此事。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种谔立即把此事奏明朝廷,皇帝诏令转运使薛向和陆诜委托种谔招纳嵬名山。种谔不等嵬名山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答复,就发动他所统领的全部士兵长驱向前,包围嵬名山的军营。嵬名山惊慌,拿起枪想要作战,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嵬夷山大喊道:“兄长已经相约投降,你为什么还要这样做?”李文喜于是拿出所接受的金盂给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嵬名山看,嵬名山丢掉枪哭泣,于是率领众人跟从种谔南归。宋军获得三百酋长首领、一万五千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户、一万兵士。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种谔跟从李宪出兵边塞,收复洮州,攻占东宜等城市,乘敌不备进袭到黄河,斩杀敌军七千人。升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任东上</a:t>
            </a:r>
            <a:r>
              <a:rPr lang="zh-CN" altLang="en-US" sz="1010" kern="0" spc="-36"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门使、文州刺史、泾州知州,又转任鄜延副总管。上奏说:“西夏国王秉常被其母亲囚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禁,可尽快由本路官兵直捣他的巢穴。”种谔于是入朝见皇帝,夸口说:“西夏国没有人才,秉常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是个孩子,我前去即可抓住他的手臂把他带来。”皇帝认为他豪壮,决意西征,任命他做经略安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抚副使,众将全听他的指挥。敌人屯兵于夏州,种谔率领本路和京畿内的七个将领所属的军队攻</a:t>
            </a:r>
            <a:endParaRPr lang="zh-CN" altLang="en-US"/>
          </a:p>
        </p:txBody>
      </p:sp>
      <p:pic>
        <p:nvPicPr>
          <p:cNvPr id="3" name="图片 3" descr="textimage68.jpeg"/>
          <p:cNvPicPr>
            <a:picLocks noChangeAspect="1"/>
          </p:cNvPicPr>
          <p:nvPr/>
        </p:nvPicPr>
        <p:blipFill>
          <a:blip r:embed="rId1"/>
          <a:stretch>
            <a:fillRect/>
          </a:stretch>
        </p:blipFill>
        <p:spPr>
          <a:xfrm>
            <a:off x="1112400" y="5002006"/>
            <a:ext cx="123824" cy="142875"/>
          </a:xfrm>
          <a:prstGeom prst="rect">
            <a:avLst/>
          </a:prstGeom>
        </p:spPr>
      </p:pic>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打米脂,三天没有攻克。西夏八万军队来援救,种谔在无定川抵御,伏兵出击,截断敌军的首尾,大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破西夏援军。捷报传到朝廷,皇帝大喜,群臣都向皇帝祝贺。种谔升任凤州团练使、龙神卫四厢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都指挥使。种谔善于驾驭士兵,每当遇敌能出奇计,每战必胜,但为人狡诈残忍,身边的人有犯法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的立即斩首,有时先剖取肺肝,同坐的人掩面不忍看,种谔饮酒吃饭如故。敌人也惧怕他勇敢善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战,所以他屡有战功。曾经在渡黄河时,突然遇上敌人,种谔欺骗门下客说:“事情紧急,你可以穿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上我的衣服,乘坐我的马,让旗鼓和千骑跟随,赶到大军那里去。”门客相信了他,敌人以为是种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谔,随后追击,门下客差点儿丢了性命。自从熙宁年间首次开拓绥州,到后来两次西征,都是种谔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首先谋划,最终招致永乐之败。议论者说种谔不死,边境战事不会停止。</a:t>
            </a:r>
            <a:endParaRPr lang="zh-CN" altLang="en-US"/>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三、(2017河南百校联盟4月教学质检,10—13)阅读下面的文言文,回答问题。(19分)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李充嗣,字士修,内江人。给事中蕃孙也。登成化二十三年进士,改</a:t>
            </a:r>
            <a:r>
              <a:rPr lang="zh-CN" altLang="en-US" sz="1500" u="sng" kern="0" dirty="0" smtClean="0">
                <a:solidFill>
                  <a:srgbClr val="000000"/>
                </a:solidFill>
                <a:latin typeface="Times New Roman" panose="02020603050405020304" pitchFamily="65" charset="-122"/>
                <a:ea typeface="宋体" panose="02010600030101010101" pitchFamily="2" charset="-122"/>
              </a:rPr>
              <a:t>庶吉士</a:t>
            </a:r>
            <a:r>
              <a:rPr lang="zh-CN" altLang="en-US" sz="1500" kern="0" dirty="0" smtClean="0">
                <a:solidFill>
                  <a:srgbClr val="000000"/>
                </a:solidFill>
                <a:latin typeface="Times New Roman" panose="02020603050405020304" pitchFamily="65" charset="-122"/>
                <a:ea typeface="宋体" panose="02010600030101010101" pitchFamily="2" charset="-122"/>
              </a:rPr>
              <a:t>。弘治初,授户部主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事。以</a:t>
            </a:r>
            <a:r>
              <a:rPr lang="zh-CN" altLang="en-US" sz="1500" u="sng" kern="0" dirty="0" smtClean="0">
                <a:solidFill>
                  <a:srgbClr val="000000"/>
                </a:solidFill>
                <a:latin typeface="Times New Roman" panose="02020603050405020304" pitchFamily="65" charset="-122"/>
                <a:ea typeface="宋体" panose="02010600030101010101" pitchFamily="2" charset="-122"/>
              </a:rPr>
              <a:t>从父</a:t>
            </a:r>
            <a:r>
              <a:rPr lang="zh-CN" altLang="en-US" sz="1500" kern="0" dirty="0" smtClean="0">
                <a:solidFill>
                  <a:srgbClr val="000000"/>
                </a:solidFill>
                <a:latin typeface="Times New Roman" panose="02020603050405020304" pitchFamily="65" charset="-122"/>
                <a:ea typeface="宋体" panose="02010600030101010101" pitchFamily="2" charset="-122"/>
              </a:rPr>
              <a:t>临安为郎中,改刑部。坐累,谪岳州通判。久之,移随州知州,擢陕西佥事,历云南按察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使。</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正德九年,举治行卓异,累迁右副都御史,巡抚河南。</a:t>
            </a:r>
            <a:r>
              <a:rPr lang="zh-CN" altLang="en-US" sz="1500" u="sng" kern="0" dirty="0" smtClean="0">
                <a:solidFill>
                  <a:srgbClr val="000000"/>
                </a:solidFill>
                <a:latin typeface="Times New Roman" panose="02020603050405020304" pitchFamily="65" charset="-122"/>
                <a:ea typeface="宋体" panose="02010600030101010101" pitchFamily="2" charset="-122"/>
              </a:rPr>
              <a:t>岁大祲,请发帑金移粟振之,时流民多聚开封,</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煮糜哺之。</a:t>
            </a:r>
            <a:r>
              <a:rPr lang="zh-CN" altLang="en-US" sz="1500" kern="0" dirty="0" smtClean="0">
                <a:solidFill>
                  <a:srgbClr val="000000"/>
                </a:solidFill>
                <a:latin typeface="Times New Roman" panose="02020603050405020304" pitchFamily="65" charset="-122"/>
                <a:ea typeface="宋体" panose="02010600030101010101" pitchFamily="2" charset="-122"/>
              </a:rPr>
              <a:t>逾月,资遣还乡。初,镇守中官廖堂党于刘瑾,假进贡名,要求百端,继者以为常。充嗣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言:“近中官进贡,有古铜器、窑变盆、黄鹰、角鹰、锦鸡、走狗诸物,皆借名科敛。外又有拜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见银、须知银及侵扣驿传快手月钱、河夫歇役之属,无虑</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十余事,苛派动数十万。其左右用事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者,又私于境内抑买杂物,擅榷商贾货利。乞严行禁绝。”诏但禁下人科取而已。</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十二年移抚应天诸府。宁王宸濠反,充嗣谓尚书乔宇曰:“都城守御属于公,畿辅则充嗣任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之。”乃自将精兵万人,西屯采石。遣使入安庆城中,令指挥杨锐等坚守。</a:t>
            </a:r>
            <a:r>
              <a:rPr lang="zh-CN" altLang="en-US" sz="1500" u="sng" kern="0" dirty="0" smtClean="0">
                <a:solidFill>
                  <a:srgbClr val="000000"/>
                </a:solidFill>
                <a:latin typeface="Times New Roman" panose="02020603050405020304" pitchFamily="65" charset="-122"/>
                <a:ea typeface="宋体" panose="02010600030101010101" pitchFamily="2" charset="-122"/>
              </a:rPr>
              <a:t>传檄部内,声言京边</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兵十万旦夕至,趣供饷,以绐贼。</a:t>
            </a:r>
            <a:r>
              <a:rPr lang="zh-CN" altLang="en-US" sz="1500" kern="0" dirty="0" smtClean="0">
                <a:solidFill>
                  <a:srgbClr val="000000"/>
                </a:solidFill>
                <a:latin typeface="Times New Roman" panose="02020603050405020304" pitchFamily="65" charset="-122"/>
                <a:ea typeface="宋体" panose="02010600030101010101" pitchFamily="2" charset="-122"/>
              </a:rPr>
              <a:t>贼果疑惧。事定,兵部及巡按御史胡洁言其功。时已就进户部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右侍郎,乃赐</a:t>
            </a:r>
            <a:r>
              <a:rPr lang="zh-CN" altLang="en-US" sz="1500" u="sng" kern="0" dirty="0" smtClean="0">
                <a:solidFill>
                  <a:srgbClr val="000000"/>
                </a:solidFill>
                <a:latin typeface="Times New Roman" panose="02020603050405020304" pitchFamily="65" charset="-122"/>
                <a:ea typeface="宋体" panose="02010600030101010101" pitchFamily="2" charset="-122"/>
              </a:rPr>
              <a:t>敕</a:t>
            </a:r>
            <a:r>
              <a:rPr lang="zh-CN" altLang="en-US" sz="1500" kern="0" dirty="0" smtClean="0">
                <a:solidFill>
                  <a:srgbClr val="000000"/>
                </a:solidFill>
                <a:latin typeface="Times New Roman" panose="02020603050405020304" pitchFamily="65" charset="-122"/>
                <a:ea typeface="宋体" panose="02010600030101010101" pitchFamily="2" charset="-122"/>
              </a:rPr>
              <a:t>嘉劳。有建议修苏、松水利者,进充嗣工部尚书兼领水利事。未几,世宗嗣位,遣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工部郎林文霈、颜如瓌佐之。开白茅港,疏吴淞江,六阅月而讫工。语详《河渠志》。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嘉靖元年论平宸濠功,加太子少保。苏、松</a:t>
            </a:r>
            <a:r>
              <a:rPr lang="zh-CN" altLang="en-US" sz="1500" u="sng" kern="0" dirty="0" smtClean="0">
                <a:solidFill>
                  <a:srgbClr val="000000"/>
                </a:solidFill>
                <a:latin typeface="Times New Roman" panose="02020603050405020304" pitchFamily="65" charset="-122"/>
                <a:ea typeface="宋体" panose="02010600030101010101" pitchFamily="2" charset="-122"/>
              </a:rPr>
              <a:t>白粮</a:t>
            </a:r>
            <a:r>
              <a:rPr lang="zh-CN" altLang="en-US" sz="1500" kern="0" dirty="0" smtClean="0">
                <a:solidFill>
                  <a:srgbClr val="000000"/>
                </a:solidFill>
                <a:latin typeface="Times New Roman" panose="02020603050405020304" pitchFamily="65" charset="-122"/>
                <a:ea typeface="宋体" panose="02010600030101010101" pitchFamily="2" charset="-122"/>
              </a:rPr>
              <a:t>输内府。正德时骤增内使五千人,粮亦加十三万</a:t>
            </a:r>
            <a:endParaRPr lang="zh-CN" altLang="en-US"/>
          </a:p>
        </p:txBody>
      </p:sp>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石。</a:t>
            </a:r>
            <a:r>
              <a:rPr lang="zh-CN" altLang="en-US" sz="1500" u="sng" kern="0" dirty="0" smtClean="0">
                <a:solidFill>
                  <a:srgbClr val="000000"/>
                </a:solidFill>
                <a:latin typeface="Times New Roman" panose="02020603050405020304" pitchFamily="65" charset="-122"/>
                <a:ea typeface="宋体" panose="02010600030101010101" pitchFamily="2" charset="-122"/>
              </a:rPr>
              <a:t>帝用充嗣言减从故额又请常赋外尽蠲岁办之浮额者内府征收监以科道官毋纵内臣苛索帝</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俱从之</a:t>
            </a:r>
            <a:r>
              <a:rPr lang="zh-CN" altLang="en-US" sz="1500" kern="0" dirty="0" smtClean="0">
                <a:solidFill>
                  <a:srgbClr val="000000"/>
                </a:solidFill>
                <a:latin typeface="Times New Roman" panose="02020603050405020304" pitchFamily="65" charset="-122"/>
                <a:ea typeface="宋体" panose="02010600030101010101" pitchFamily="2" charset="-122"/>
              </a:rPr>
              <a:t>,寻改南京兵部尚书。七年致仕,卒。诏赠太子太保,谥康和。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(节选自《明史》列传第八十九,有删改)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无虑:大约,总共。</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A.帝用充嗣/言减从故额/又请常赋外尽蠲岁办之浮额者/内府征收/监以科道官毋纵/内臣苛索/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帝俱从之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B.帝用充嗣言/减从故额/又请常赋外尽蠲岁办之浮额者/内府征收/监以科道官/毋纵内臣苛索/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帝俱从之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C.帝用充嗣言/减从故额/又请常赋/外尽蠲岁办之浮额者/内府征收/监以科道官/毋纵内臣苛索/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帝俱从之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D.帝用充嗣/言减从故额/又请常赋/外尽蠲岁办之浮额者/内府征收/监以科道官毋纵/内臣苛索/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帝俱从之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下列对文中加点词语的解说,不正确的一项是(3分)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A.庶吉士,官名,是明、清两朝时翰林院内的短期职位。为皇帝近臣,负责起草诏书,有为皇帝讲</a:t>
            </a:r>
            <a:endParaRPr lang="zh-CN" altLang="en-US" dirty="0"/>
          </a:p>
        </p:txBody>
      </p:sp>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解经籍等职责,为明朝内阁辅臣的重要来源之一。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B.从父,亲属称谓,指称祖父的亲兄弟的儿子。从父年长于父者为从伯,意即堂伯;年幼于父者为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从叔,意即堂叔。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C.敕,即敕命、敕谕,本是古代帝王诏令文书的名称之一,用于任官封爵和告诫臣僚。明清时期,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敕的范围扩大,也可泛指官府发布的文书。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D.白粮,与漕粮相对,明代主要由苏州、松江等府供纳。在用途上,漕粮主要为军饷,白粮则主要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供应宫廷、宗人府,及用作京官的禄粮。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A.李充嗣政绩卓著,深受倚重。李充嗣为官一方,因政绩显著被举荐并多次被提拔;又因为平定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朱宸濠有功,得到朝廷嘉许慰劳,被加封为太子太保。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B.李充嗣直言敢谏,不阿从权贵。刘瑾的党羽假借进贡的名义向地方百般索求,李充嗣直陈其弊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端,但朝廷只是下诏禁止宦官手下的人征收索取的行为。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C.李充嗣勇救国难,竭尽臣责。宁王朱宸濠谋反,李充嗣亲率军队,抵御叛军,并巧用计谋使叛军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疑惧,为最终平定叛乱立下大功。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D.李充嗣督治水利,卓有成效。兴修苏州、松江水利时,开掘白茅港,疏浚吴淞江,仅用六个月就</a:t>
            </a:r>
            <a:endParaRPr lang="zh-CN" altLang="en-US" dirty="0"/>
          </a:p>
        </p:txBody>
      </p:sp>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47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顺利完工,并写下《河渠志》加以记录。</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(1)岁大祲,请发帑金移粟振之,时流民多聚开封,煮糜哺之。(5分)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(2)传檄部内,声言京边兵十万旦夕至,趣供饷,以绐贼。(5分)</a:t>
            </a:r>
            <a:endParaRPr lang="zh-CN" altLang="en-US" dirty="0"/>
          </a:p>
        </p:txBody>
      </p:sp>
      <p:sp>
        <p:nvSpPr>
          <p:cNvPr id="3" name="矩形 2"/>
          <p:cNvSpPr/>
          <p:nvPr/>
        </p:nvSpPr>
        <p:spPr>
          <a:xfrm>
            <a:off x="500034" y="2459100"/>
            <a:ext cx="7929618" cy="4247317"/>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根据文意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应该是“皇帝采纳了李充嗣的进言”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所以应在“言”后断开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排除</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又请常赋外尽蠲岁办之浮额者”意思是“在常规赋税外完全免除每年为采办而征收的</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多余数额”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所以不应在“外”前停顿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排除</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不可“泛指官府发布的文书”。</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“语详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河渠志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的意思是“这件事详细记载在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河渠志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并不是李充嗣</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写下了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河渠志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年成大灾</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李充嗣请求拨发库银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运来粮食赈济灾民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当时流亡的百姓多聚集在开封</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他命人煮粥给他们吃。</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在辖区内传令</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扬言京军和边防部队十万人很快赶到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催促供给粮饷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来欺骗反贼。</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翻译时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直译为主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意译为辅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实词要字字落实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注意文言句式的翻译。关键词</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大祲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大</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灾。帑金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库银。振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同“赈”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赈济。糜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粥。</a:t>
            </a: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传檄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传令。趣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催促。绐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欺骗。</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常以它语乱之。</a:t>
            </a:r>
            <a:r>
              <a:rPr lang="zh-CN" altLang="en-US" sz="1500" kern="0" dirty="0" smtClean="0">
                <a:solidFill>
                  <a:srgbClr val="000000"/>
                </a:solidFill>
                <a:latin typeface="Times New Roman" panose="02020603050405020304" pitchFamily="65" charset="-122"/>
                <a:ea typeface="宋体" panose="02010600030101010101" pitchFamily="2" charset="-122"/>
              </a:rPr>
              <a:t>九年,东乡君薨,资财钜万,园宅十余所,奴僮犹有数百人。弘微一无所取,自以</a:t>
            </a:r>
            <a:r>
              <a:rPr lang="zh-CN" altLang="en-US" sz="1500" u="sng" kern="0" dirty="0" smtClean="0">
                <a:solidFill>
                  <a:srgbClr val="000000"/>
                </a:solidFill>
                <a:latin typeface="Times New Roman" panose="02020603050405020304" pitchFamily="65" charset="-122"/>
                <a:ea typeface="宋体" panose="02010600030101010101" pitchFamily="2" charset="-122"/>
              </a:rPr>
              <a:t>私</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禄</a:t>
            </a:r>
            <a:r>
              <a:rPr lang="zh-CN" altLang="en-US" sz="1500" kern="0" dirty="0" smtClean="0">
                <a:solidFill>
                  <a:srgbClr val="000000"/>
                </a:solidFill>
                <a:latin typeface="Times New Roman" panose="02020603050405020304" pitchFamily="65" charset="-122"/>
                <a:ea typeface="宋体" panose="02010600030101010101" pitchFamily="2" charset="-122"/>
              </a:rPr>
              <a:t>营葬。曰:“亲戚争财,为鄙之甚。今分多共少,不至有乏,身死之后,岂复见关。”十年,卒,时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年四十二。上甚痛惜之,使二卫千人营毕葬事。追赠太常。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(节选自《宋书·谢弘微传》)</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A.童幼时/精神端审/时然后言/所继叔父混名知人/见而异之/谓思曰/此儿深中夙敏方成/佳器有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子如此/足矣/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B.童幼时/精神端审/时然后言所继叔父/混名知人/见而异之/谓思曰/此儿深中夙敏/方成佳器/有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子如此/足矣/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C.童幼时/精神端审/时然后言所继叔父/混名知人/见而异之/谓思曰/此儿深中夙敏方成/佳器有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子如此/足矣/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D.童幼时/精神端审/时然后言/所继叔父混名知人/见而异之/谓思曰/此儿深中夙敏/方成佳器/有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子如此/足矣/</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A.以字行,是指在古代社会生活中,某人的字得以通行使用,他的名反而不常用。</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“怀祸藏奸”与“窥觊储贰”均为动宾短语,其后要断开,排除A、D两项;“事由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己发”为主谓短语,其后要断开,排除B项。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移疾:犹言“移病”,古代官员上书称病。是为官者要求隐退的委婉语。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D　“筹措钱款赈济灾民”错,“帑金”是指国库银两。</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(1)其中难道没有刚正的人,但禁不住抵触排挤,大多无法安身。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(2)副使崔应麟见到百姓吃湖泽中的雁粪,便装入袋中给陈登云看,登云随即送至朝廷。</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(1)胜:禁得住。龃龉:抵触,排挤。安:安身。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(2)啖:吃。矢:通“屎”,此处指雁粪。囊:名词活用作动词,用袋装。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陈登云,字从龙,唐山人。万历五年进士。被任命为鄢陵知县,后又征召授给御史之职。出行巡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视辽东,给皇上上疏陈明安定边境的十条对策,又请求加速建立首功赏赐的制度。改为巡视山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西。回到朝廷,正碰上朝廷大臣争论立储的事。陈登云认为议论而不能早作决定,是郑贵妃家人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暗中破坏的缘故。万历十六年六月因发生灾害,(陈登云)上疏弹劾郑贵妃的父亲郑承宪,说:“郑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承宪包藏祸心,觊觎储君之位,并且广泛结交术士一类人,以前陛下重惩科场冒名顶替之人,郑承</a:t>
            </a:r>
            <a:endParaRPr lang="zh-CN" altLang="en-US" dirty="0"/>
          </a:p>
        </p:txBody>
      </p:sp>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15524"/>
            <a:chOff x="540000" y="1080000"/>
            <a:chExt cx="8127000" cy="5215524"/>
          </a:xfrm>
        </p:grpSpPr>
        <p:sp>
          <p:nvSpPr>
            <p:cNvPr id="2" name="TextBox 2"/>
            <p:cNvSpPr txBox="1"/>
            <p:nvPr/>
          </p:nvSpPr>
          <p:spPr>
            <a:xfrm>
              <a:off x="540000" y="2134385"/>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后,又改任随州知州,提升为陕西佥事,历任云南按察使。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正德九年,因政绩显著被举荐,多次升迁至右副都御史,并任河南巡抚。年成大灾。李充嗣请求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拨发库银,运来粮食赈济灾民,当时流亡的百姓多聚集在开封,他命人煮粥给他们吃。过了一个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月,又给钱遣送他们还乡。当初,镇守宦官廖堂与刘瑾结党,假借进贡的名义,百般索求,接任者以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此为常事。李充嗣说:“近来宦官进贡,有古铜器、窑变盆、黄鹰、角鹰、锦鸡、猎狗等物,都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是借名征收。另外又有拜见银、须知银以及侵占克扣驿站差役月钱、河工歇工钱之类,大约有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十多种,苛酷摊派动辄几十万。他们左右办事的人,又私自在境内贱买东西,擅自征收商人税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利。请求严行禁止。”朝廷下诏只是禁止宦官手下的人征收索取罢了。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正德十二年改任应天各府巡抚。宁王朱宸濠造反,李充嗣对尚书乔宇说:“都城的守卫防御交给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您,京城附近地区(的防卫)则由我来承担。”于是亲自率领精兵一万人,向西驻扎在采石矶。派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人进入安庆城中,命令指挥杨锐等固守。在辖区内传令,扬言京军和边防部队十万人很快赶到,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催促供给粮饷,来欺骗反贼。反贼果真疑虑畏惧。反叛平定后,兵部及巡按御史胡洁上报他的功</a:t>
              </a:r>
              <a:endParaRPr lang="zh-CN" altLang="en-US" dirty="0"/>
            </a:p>
          </p:txBody>
        </p:sp>
        <p:sp>
          <p:nvSpPr>
            <p:cNvPr id="3" name="TextBox 2"/>
            <p:cNvSpPr txBox="1"/>
            <p:nvPr/>
          </p:nvSpPr>
          <p:spPr>
            <a:xfrm>
              <a:off x="540000" y="1080000"/>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李充嗣,字士修,内江人,是给事中李蕃的孙子。考中成化二十三年进士,改任庶吉士。弘治初年,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被授予户部主事。因叔父李临安是户部郎中,改任刑部。受牵连定罪,被贬为岳州通判。很久</a:t>
              </a:r>
              <a:endParaRPr lang="zh-CN" altLang="en-US" dirty="0"/>
            </a:p>
          </p:txBody>
        </p:sp>
      </p:grpSp>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劳。当时他已进升户部右侍郎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于是赐予诏书嘉许慰劳。有人建议兴修苏、松水利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朝廷进用李</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充嗣为工部尚书并兼管水利事务。不久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世宗继位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派工部侍郎林文霈、颜如瓌协助他。开掘白</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茅港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疏浚吴淞江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经过六个月后完工。记载详见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河渠志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嘉靖元年,考核平定朱宸濠的功劳,加封太子少保。苏、松两地的粮食输送到内府。正德时迅速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增加内使五千人,粮食也增加十三万石。皇帝采纳了李充嗣的进言,减少到原来的数额。又请求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在常规赋税外完全免除每年为采办而征收的多余数额,由内府征收,用科道官监督,不要放纵内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臣苛酷地勒索。皇帝都听从了他的建议。不久改任南京兵部尚书。嘉靖七年退休,去世。朝廷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下诏追赠太子太保,谥号康和。</a:t>
            </a:r>
            <a:endParaRPr lang="zh-CN" altLang="en-US" dirty="0"/>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四、(2017湖南湘西一模,10—13)阅读下面的文言文,回答问题。(19分)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石邦宪,字希尹,贵州清平卫人。嘉靖七年</a:t>
            </a:r>
            <a:r>
              <a:rPr lang="zh-CN" altLang="en-US" sz="1500" u="sng" kern="0" dirty="0" smtClean="0">
                <a:solidFill>
                  <a:srgbClr val="000000"/>
                </a:solidFill>
                <a:latin typeface="Times New Roman" panose="02020603050405020304" pitchFamily="65" charset="-122"/>
                <a:ea typeface="宋体" panose="02010600030101010101" pitchFamily="2" charset="-122"/>
              </a:rPr>
              <a:t>嗣世职</a:t>
            </a:r>
            <a:r>
              <a:rPr lang="zh-CN" altLang="en-US" sz="1500" kern="0" dirty="0" smtClean="0">
                <a:solidFill>
                  <a:srgbClr val="000000"/>
                </a:solidFill>
                <a:latin typeface="Times New Roman" panose="02020603050405020304" pitchFamily="65" charset="-122"/>
                <a:ea typeface="宋体" panose="02010600030101010101" pitchFamily="2" charset="-122"/>
              </a:rPr>
              <a:t>为指挥使。累功,进署都指挥佥事,充铜仁参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将。苗龙许保、吴黑苗叛,总督张岳议征之,而贼陷印江、石阡,邦宪坐逮问。岳以铜仁贼巢穴,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而邦宪有谋勇,乃奏留之。邦宪遂与川、湖兵进贵州,破苗砦十有五。窜山箐者,搜戮殆尽。上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功,邦宪第一。未及叙,而许保等突入思州,执知府李允简以去。</a:t>
            </a:r>
            <a:r>
              <a:rPr lang="zh-CN" altLang="en-US" sz="1500" u="sng" kern="0" dirty="0" smtClean="0">
                <a:solidFill>
                  <a:srgbClr val="000000"/>
                </a:solidFill>
                <a:latin typeface="Times New Roman" panose="02020603050405020304" pitchFamily="65" charset="-122"/>
                <a:ea typeface="宋体" panose="02010600030101010101" pitchFamily="2" charset="-122"/>
              </a:rPr>
              <a:t>邦宪急邀夺之归坐是停俸戴罪</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贼既破思州复纠余党与湖广蜡尔山苗合欲攻石阡不克还过省溪</a:t>
            </a:r>
            <a:r>
              <a:rPr lang="zh-CN" altLang="en-US" sz="1500" kern="0" dirty="0" smtClean="0">
                <a:solidFill>
                  <a:srgbClr val="000000"/>
                </a:solidFill>
                <a:latin typeface="Times New Roman" panose="02020603050405020304" pitchFamily="65" charset="-122"/>
                <a:ea typeface="宋体" panose="02010600030101010101" pitchFamily="2" charset="-122"/>
              </a:rPr>
              <a:t>。千户安大朝等邀之,斩获大半,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尽夺其辎重,贼不能军。</a:t>
            </a:r>
            <a:r>
              <a:rPr lang="zh-CN" altLang="en-US" sz="1500" u="sng" kern="0" dirty="0" smtClean="0">
                <a:solidFill>
                  <a:srgbClr val="000000"/>
                </a:solidFill>
                <a:latin typeface="Times New Roman" panose="02020603050405020304" pitchFamily="65" charset="-122"/>
                <a:ea typeface="宋体" panose="02010600030101010101" pitchFamily="2" charset="-122"/>
              </a:rPr>
              <a:t>邦宪乃使使购老</a:t>
            </a:r>
            <a:r>
              <a:rPr lang="zh-CN" altLang="en-US" sz="1425" u="sng" kern="0" spc="75" dirty="0" smtClean="0">
                <a:solidFill>
                  <a:srgbClr val="000000"/>
                </a:solidFill>
                <a:latin typeface="Times New Roman" panose="02020603050405020304" pitchFamily="65" charset="-122"/>
                <a:ea typeface="宋体" panose="02010600030101010101" pitchFamily="2" charset="-122"/>
              </a:rPr>
              <a:t> </a:t>
            </a:r>
            <a:r>
              <a:rPr lang="zh-CN" altLang="en-US" sz="1500" u="sng" kern="0" dirty="0" smtClean="0">
                <a:solidFill>
                  <a:srgbClr val="000000"/>
                </a:solidFill>
                <a:latin typeface="Times New Roman" panose="02020603050405020304" pitchFamily="65" charset="-122"/>
                <a:ea typeface="宋体" panose="02010600030101010101" pitchFamily="2" charset="-122"/>
              </a:rPr>
              <a:t>、老亻革等执许保送军门,而黑苗窜如故。</a:t>
            </a:r>
            <a:r>
              <a:rPr lang="zh-CN" altLang="en-US" sz="1500" kern="0" dirty="0" smtClean="0">
                <a:solidFill>
                  <a:srgbClr val="000000"/>
                </a:solidFill>
                <a:latin typeface="Times New Roman" panose="02020603050405020304" pitchFamily="65" charset="-122"/>
                <a:ea typeface="宋体" panose="02010600030101010101" pitchFamily="2" charset="-122"/>
              </a:rPr>
              <a:t>复以计购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乌朗土官田兴邦等斩黑苗,贼尽平。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播州宣慰杨烈杀长官王黼,黼党李保等治兵相攻且十年,总督冯岳与邦宪讨平之。真州苗卢阿项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为乱,邦宪以兵七千编筏渡江,直抵磨子崖。策贼必夜袭,先设备。贼至,击败之。贼求援于播州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吴鲲。诸将惧,邦宪曰:“水西宣慰安万铨,播州所畏也。吾调水西兵攻乌江,声杨烈纵鲲助逆罪,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烈奚暇救人乎?”已,水西兵至。邦宪进逼其巢,乘风纵火,斩关而登,贼大奔溃,擒贼首父子,斩获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四百七十余人。进署都督同知。</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寻与</a:t>
            </a:r>
            <a:r>
              <a:rPr lang="zh-CN" altLang="en-US" sz="1500" u="sng" kern="0" dirty="0" smtClean="0">
                <a:solidFill>
                  <a:srgbClr val="000000"/>
                </a:solidFill>
                <a:latin typeface="Times New Roman" panose="02020603050405020304" pitchFamily="65" charset="-122"/>
                <a:ea typeface="宋体" panose="02010600030101010101" pitchFamily="2" charset="-122"/>
              </a:rPr>
              <a:t>巡抚</a:t>
            </a:r>
            <a:r>
              <a:rPr lang="zh-CN" altLang="en-US" sz="1500" kern="0" dirty="0" smtClean="0">
                <a:solidFill>
                  <a:srgbClr val="000000"/>
                </a:solidFill>
                <a:latin typeface="Times New Roman" panose="02020603050405020304" pitchFamily="65" charset="-122"/>
                <a:ea typeface="宋体" panose="02010600030101010101" pitchFamily="2" charset="-122"/>
              </a:rPr>
              <a:t>吴维岳招降平州叛酋杨珂,剿平龙里卫贼阿利等。当是时,水西宣慰安国亨恃众跋扈,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谒上官,辞色不善,辄鼓众讠雚噪而出。邦宪召责之曰:“</a:t>
            </a:r>
            <a:r>
              <a:rPr lang="zh-CN" altLang="en-US" sz="1500" u="sng" kern="0" dirty="0" smtClean="0">
                <a:solidFill>
                  <a:srgbClr val="000000"/>
                </a:solidFill>
                <a:latin typeface="Times New Roman" panose="02020603050405020304" pitchFamily="65" charset="-122"/>
                <a:ea typeface="宋体" panose="02010600030101010101" pitchFamily="2" charset="-122"/>
              </a:rPr>
              <a:t>尔欲反耶?吾视尔釜中鱼尔。尔兵孰与</a:t>
            </a:r>
            <a:endParaRPr lang="zh-CN" altLang="en-US"/>
          </a:p>
        </p:txBody>
      </p:sp>
      <p:pic>
        <p:nvPicPr>
          <p:cNvPr id="3" name="图片 3" descr="textimage69.jpeg"/>
          <p:cNvPicPr>
            <a:picLocks noChangeAspect="1"/>
          </p:cNvPicPr>
          <p:nvPr/>
        </p:nvPicPr>
        <p:blipFill>
          <a:blip r:embed="rId1"/>
          <a:stretch>
            <a:fillRect/>
          </a:stretch>
        </p:blipFill>
        <p:spPr>
          <a:xfrm>
            <a:off x="3836062" y="3246288"/>
            <a:ext cx="180975" cy="171926"/>
          </a:xfrm>
          <a:prstGeom prst="rect">
            <a:avLst/>
          </a:prstGeom>
        </p:spPr>
      </p:pic>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云、贵、川、湖多?</a:t>
            </a:r>
            <a:r>
              <a:rPr lang="zh-CN" altLang="en-US" sz="1500" kern="0" dirty="0" smtClean="0">
                <a:solidFill>
                  <a:srgbClr val="000000"/>
                </a:solidFill>
                <a:latin typeface="Times New Roman" panose="02020603050405020304" pitchFamily="65" charset="-122"/>
                <a:ea typeface="宋体" panose="02010600030101010101" pitchFamily="2" charset="-122"/>
              </a:rPr>
              <a:t>尔四十八酋长,吾铸四十八印畀之。朝下令,夕灭尔矣。”国亨叩头谢,为敛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邦宪生长黔土,熟苗情。善用兵,大小数十百战,无不摧破。前后进秩者四,赉银币十有三。所得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俸赐,悉以飨士,家无赢资。为总兵官十七年,威镇</a:t>
            </a:r>
            <a:r>
              <a:rPr lang="zh-CN" altLang="en-US" sz="1500" u="sng" kern="0" dirty="0" smtClean="0">
                <a:solidFill>
                  <a:srgbClr val="000000"/>
                </a:solidFill>
                <a:latin typeface="Times New Roman" panose="02020603050405020304" pitchFamily="65" charset="-122"/>
                <a:ea typeface="宋体" panose="02010600030101010101" pitchFamily="2" charset="-122"/>
              </a:rPr>
              <a:t>蛮</a:t>
            </a:r>
            <a:r>
              <a:rPr lang="zh-CN" altLang="en-US" sz="1500" kern="0" dirty="0" smtClean="0">
                <a:solidFill>
                  <a:srgbClr val="000000"/>
                </a:solidFill>
                <a:latin typeface="Times New Roman" panose="02020603050405020304" pitchFamily="65" charset="-122"/>
                <a:ea typeface="宋体" panose="02010600030101010101" pitchFamily="2" charset="-122"/>
              </a:rPr>
              <a:t>中。明年卒官。</a:t>
            </a:r>
            <a:r>
              <a:rPr lang="zh-CN" altLang="en-US" sz="1500" u="sng" kern="0" dirty="0" smtClean="0">
                <a:solidFill>
                  <a:srgbClr val="000000"/>
                </a:solidFill>
                <a:latin typeface="Times New Roman" panose="02020603050405020304" pitchFamily="65" charset="-122"/>
                <a:ea typeface="宋体" panose="02010600030101010101" pitchFamily="2" charset="-122"/>
              </a:rPr>
              <a:t>赠</a:t>
            </a:r>
            <a:r>
              <a:rPr lang="zh-CN" altLang="en-US" sz="1500" kern="0" dirty="0" smtClean="0">
                <a:solidFill>
                  <a:srgbClr val="000000"/>
                </a:solidFill>
                <a:latin typeface="Times New Roman" panose="02020603050405020304" pitchFamily="65" charset="-122"/>
                <a:ea typeface="宋体" panose="02010600030101010101" pitchFamily="2" charset="-122"/>
              </a:rPr>
              <a:t>左都督。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(节选自《明史·石邦宪传》,有删改)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A.邦宪急邀/夺之归/坐是停俸戴罪/贼既破/思州复纠/余党与湖广蜡尔山苗合/欲攻石阡/不克/还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过省溪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B.邦宪急邀/夺之归/坐是停俸戴罪/贼既破思州/复纠余党/与湖广蜡尔山苗合/欲攻石阡/不克/还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过省溪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C.邦宪急邀/夺之归/坐是停俸戴罪/贼既破思州/复纠余党/与湖广蜡尔山苗合/欲攻石阡/不克还/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过省溪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D.邦宪急邀/夺之归坐/是停俸戴罪/贼既破思州/复纠余党/与湖广蜡尔山苗合/欲攻石阡/不克还/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过省溪</a:t>
            </a:r>
            <a:endParaRPr lang="zh-CN" altLang="en-US" dirty="0"/>
          </a:p>
        </p:txBody>
      </p:sp>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8186"/>
          </a:xfrm>
          <a:prstGeom prst="rect">
            <a:avLst/>
          </a:prstGeom>
          <a:noFill/>
        </p:spPr>
        <p:txBody>
          <a:bodyPr wrap="square" lIns="0" tIns="0" rIns="0" bIns="0" rtlCol="0">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A.嗣世职,文中指继承上代人传下的世袭职位。古时,如战功、爵位等荣誉职务或特殊官位可以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让子辈继承。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B.巡抚,文中指官名,是封建时代由中央政府派出巡视各地的大臣,因“巡行天下,抚军安民”而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得名。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C.我国古代将南方各少数民族泛称为“蛮”,将北方的少数民族泛称为“夷”。对少数民族的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称呼还有“戎”“狄”等。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D.赠,文中指追赠。古代皇帝常为去世的官员及其父祖追封官爵或荣誉称号。文中是指皇帝对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石邦宪加封官职。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A.石邦宪有军事才能。卢阿项作乱时,石邦宪用七千士兵编竹筏渡江,又估计卢阿项会派人来夜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袭,于是预先作防备,贼寇来后,就打败了他们。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B.石邦宪很有威严。他做总兵官时,部内之人很服帖;安国亨专横跋扈,还煽动兵众脱逃,石邦宪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谴责他,说随时可以灭了他,使其大为收敛。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C.石邦宪很有计谋。安大朝邀请石邦宪对黑苗与许保进行打击,斩杀许多敌人,石邦宪用计重金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收买田兴邦等人斩杀了黑苗,于是赋寇被平定。</a:t>
            </a:r>
            <a:endParaRPr lang="zh-CN" altLang="en-US" dirty="0"/>
          </a:p>
        </p:txBody>
      </p:sp>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2848765"/>
            <a:ext cx="7858180" cy="3553460"/>
            <a:chOff x="500034" y="2755794"/>
            <a:chExt cx="7858180" cy="3553460"/>
          </a:xfrm>
        </p:grpSpPr>
        <p:sp>
          <p:nvSpPr>
            <p:cNvPr id="4" name="矩形 3"/>
            <p:cNvSpPr/>
            <p:nvPr/>
          </p:nvSpPr>
          <p:spPr>
            <a:xfrm>
              <a:off x="500034" y="2755794"/>
              <a:ext cx="7858180" cy="3553460"/>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“坐是”为介宾结构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中间不可停顿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排除</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思州”是地名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不能做“复纠”的主</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中间停顿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排除</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不克”意思是“没有攻克”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和后面的“还”构成因果关系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后面停顿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排</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除</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。故选</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“将北方的少数民族泛称为‘夷’”错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应为将东方的少数民族泛称为“夷”。</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“安大朝邀请石邦宪对黑苗与许保进行打击”错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文中“千户安大朝等邀之”的</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“邀”是阻击的意思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石邦宪并未参与此次战事。</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石邦宪于是让使者重金收买老</a:t>
              </a:r>
              <a:r>
                <a:rPr lang="zh-CN" altLang="en-US" sz="1500"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、老亻革等人擒住许保送到军门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而黑苗像过去一样逃窜了。</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你想造反吗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我看你如锅中的鱼罢了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你的兵与云、贵、川、湖的兵相比哪一个多</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p:txBody>
        </p:sp>
        <p:pic>
          <p:nvPicPr>
            <p:cNvPr id="5" name="图片 3" descr="textimage71.jpeg"/>
            <p:cNvPicPr>
              <a:picLocks noChangeAspect="1"/>
            </p:cNvPicPr>
            <p:nvPr/>
          </p:nvPicPr>
          <p:blipFill>
            <a:blip r:embed="rId1"/>
            <a:stretch>
              <a:fillRect/>
            </a:stretch>
          </p:blipFill>
          <p:spPr>
            <a:xfrm>
              <a:off x="4000496" y="5277657"/>
              <a:ext cx="190500" cy="190500"/>
            </a:xfrm>
            <a:prstGeom prst="rect">
              <a:avLst/>
            </a:prstGeom>
          </p:spPr>
        </p:pic>
      </p:grpSp>
      <p:grpSp>
        <p:nvGrpSpPr>
          <p:cNvPr id="9" name="组合 8"/>
          <p:cNvGrpSpPr/>
          <p:nvPr/>
        </p:nvGrpSpPr>
        <p:grpSpPr>
          <a:xfrm>
            <a:off x="540000" y="1080000"/>
            <a:ext cx="8127000" cy="1694246"/>
            <a:chOff x="540000" y="1080000"/>
            <a:chExt cx="8127000" cy="1694246"/>
          </a:xfrm>
        </p:grpSpPr>
        <p:sp>
          <p:nvSpPr>
            <p:cNvPr id="2" name="TextBox 2"/>
            <p:cNvSpPr txBox="1"/>
            <p:nvPr/>
          </p:nvSpPr>
          <p:spPr>
            <a:xfrm>
              <a:off x="540000" y="1080000"/>
              <a:ext cx="8127000" cy="16942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D.石邦宪爱抚士兵。他因战功先后四次晋升官阶,十三次赏赐银币锦帛。但他把所得的俸赐,全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部用来招待部下士兵,家中没有多余的钱财。</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(1)邦宪乃使使购老</a:t>
              </a:r>
              <a:r>
                <a:rPr lang="zh-CN" altLang="en-US" sz="1175" kern="0" spc="325"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、老亻革等执许保送军门,而黑苗窜如故。(5分)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(2)尔欲反耶?吾视尔釜中鱼尔。尔兵孰与云、贵、川、湖多?(5分)</a:t>
              </a:r>
              <a:endParaRPr lang="zh-CN" altLang="en-US" dirty="0"/>
            </a:p>
          </p:txBody>
        </p:sp>
        <p:pic>
          <p:nvPicPr>
            <p:cNvPr id="8" name="图片 3" descr="textimage70.jpeg"/>
            <p:cNvPicPr>
              <a:picLocks noChangeAspect="1"/>
            </p:cNvPicPr>
            <p:nvPr/>
          </p:nvPicPr>
          <p:blipFill>
            <a:blip r:embed="rId1"/>
            <a:stretch>
              <a:fillRect/>
            </a:stretch>
          </p:blipFill>
          <p:spPr>
            <a:xfrm>
              <a:off x="2098075" y="2205823"/>
              <a:ext cx="190499" cy="190500"/>
            </a:xfrm>
            <a:prstGeom prst="rect">
              <a:avLst/>
            </a:prstGeom>
          </p:spPr>
        </p:pic>
      </p:grpSp>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9510" y="957722"/>
            <a:ext cx="8237490" cy="5892121"/>
            <a:chOff x="429510" y="1046345"/>
            <a:chExt cx="8237490" cy="5892121"/>
          </a:xfrm>
        </p:grpSpPr>
        <p:sp>
          <p:nvSpPr>
            <p:cNvPr id="2" name="TextBox 2"/>
            <p:cNvSpPr txBox="1"/>
            <p:nvPr/>
          </p:nvSpPr>
          <p:spPr>
            <a:xfrm>
              <a:off x="540000" y="2777327"/>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牵连获罪被逮捕审问。张岳以为铜仁是贼寇巢穴,而石邦宪有勇有谋,上奏留任他。石邦宪于是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与川、湖兵进入贵州,攻破苗寨十五座。逃窜山中竹林的,也几乎被搜捕杀净。上报功劳,石邦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宪第一。没有来得及授官,而许保等人突然攻入思州,擒获知府李允简离去。石邦宪急忙拦击,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夺回知府。因此获罪,被停止俸禄戴罪立功。贼寇攻破了思州,又纠集余党,与湖广蜡尔山苗会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合,想攻打石阡。没有攻克,返回渡过省溪。千户安大朝等人拦击,斩杀俘获大半,全部夺取其辎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重,贼寇溃不成军。石邦宪于是让使者重金收买老</a:t>
              </a:r>
              <a:r>
                <a:rPr lang="zh-CN" altLang="en-US" sz="1140" kern="0" spc="35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、老亻革等人擒住许保送到军门,而黑苗像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过去一样逃窜了。石邦宪又用计买通乌朗土官田兴邦等人斩杀黑苗,贼寇全被平定。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播州宣慰杨烈杀死长官王黼,王黼同党李保等人出兵相互攻打近十年,总督冯岳与石邦宪讨伐平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定。真州苗人卢阿项作乱,石邦宪用兵七千编竹筏渡江,直抵磨子崖。猜测贼寇必会乘夜袭击,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于是预先作防备。贼寇果然来到,石邦宪发起攻击打败了他们。贼寇向播州吴鲲求援。诸将惊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惧,石邦宪说:“水西宣慰安万铨,播州人畏惧他。我调水西兵攻打乌江,声讨杨烈纵容吴鲲帮助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叛逆的罪行,杨烈哪有空救人呢?”不久,水西兵到。石邦宪进逼敌巢,乘风纵火,攻破关口而登</a:t>
              </a:r>
              <a:endParaRPr lang="zh-CN" altLang="en-US" dirty="0"/>
            </a:p>
          </p:txBody>
        </p:sp>
        <p:pic>
          <p:nvPicPr>
            <p:cNvPr id="3" name="图片 3" descr="textimage72.jpeg"/>
            <p:cNvPicPr>
              <a:picLocks noChangeAspect="1"/>
            </p:cNvPicPr>
            <p:nvPr/>
          </p:nvPicPr>
          <p:blipFill>
            <a:blip r:embed="rId1"/>
            <a:stretch>
              <a:fillRect/>
            </a:stretch>
          </p:blipFill>
          <p:spPr>
            <a:xfrm>
              <a:off x="4594499" y="2899420"/>
              <a:ext cx="190500" cy="180975"/>
            </a:xfrm>
            <a:prstGeom prst="rect">
              <a:avLst/>
            </a:prstGeom>
          </p:spPr>
        </p:pic>
        <p:sp>
          <p:nvSpPr>
            <p:cNvPr id="4" name="TextBox 2"/>
            <p:cNvSpPr txBox="1"/>
            <p:nvPr/>
          </p:nvSpPr>
          <p:spPr>
            <a:xfrm>
              <a:off x="429510" y="1046345"/>
              <a:ext cx="8127000" cy="1731010"/>
            </a:xfrm>
            <a:prstGeom prst="rect">
              <a:avLst/>
            </a:prstGeom>
            <a:noFill/>
          </p:spPr>
          <p:txBody>
            <a:bodyPr wrap="square" lIns="0" tIns="0" rIns="0" bIns="0" rtlCol="0">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使使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让使者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擒住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像过去。</a:t>
              </a: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你</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视尔釜中鱼</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看你如锅中的鱼罢了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孰与</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与</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相比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哪一个</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sym typeface="+mn-ea"/>
                </a:rPr>
                <a:t>[</a:t>
              </a: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石邦宪,字希尹,是贵州清平卫人。嘉靖七年袭任世职为指挥使。多次立功,升任署都指挥佥事,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充任铜仁参将。苗龙许保、吴黑苗叛乱,总督张岳商议征讨,而贼寇攻陷印江、石阡,石邦宪受</a:t>
              </a:r>
              <a:endParaRPr lang="zh-CN" altLang="en-US" dirty="0"/>
            </a:p>
          </p:txBody>
        </p:sp>
      </p:grpSp>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贼寇大崩溃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擒获贼寇头目父子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斩杀俘获四百七十余人。升任署都督同知。</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不久与巡抚吴维岳招降平州反叛首领杨珂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剿平龙里卫贼阿利等人。在这时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水西宣慰安国亨依</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仗人多专横跋扈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拜见上司</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上司言辞神色不友善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他就鼓动众人喧哗而出。石邦宪召见并责备</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他说:“你想造反吗?我视你如锅中鱼而已。你的部队与云、贵、川、湖比较,谁多?你有四十八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酋长,我铸造四十八颗印章给他们。早上下令,晚上就会消灭你。”安国亨叩头谢罪,收敛了跋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扈行为。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石邦宪生长在黔地,熟悉苗情。善于用兵,大小数十百战,无不摧破敌人。前后四次晋升官阶,赏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赐银币锦帛十三次。所得赏赐,全部用来宴飨士兵,家无余钱。任总兵官十七年,威镇蛮中。第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二年在任上去世,追赠为左都督。</a:t>
            </a:r>
            <a:endParaRPr lang="zh-CN" altLang="en-US" dirty="0"/>
          </a:p>
        </p:txBody>
      </p:sp>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五、(2017广东揭阳二模,10—13)阅读下面的文言文,回答问题。(19分)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姜公辅,爱州日南人。第进士,补校书郎,以制策异等授右拾遗,为</a:t>
            </a:r>
            <a:r>
              <a:rPr lang="zh-CN" altLang="en-US" sz="1500" u="sng" kern="0" dirty="0" smtClean="0">
                <a:solidFill>
                  <a:srgbClr val="000000"/>
                </a:solidFill>
                <a:latin typeface="Times New Roman" panose="02020603050405020304" pitchFamily="65" charset="-122"/>
                <a:ea typeface="宋体" panose="02010600030101010101" pitchFamily="2" charset="-122"/>
              </a:rPr>
              <a:t>翰林学士</a:t>
            </a:r>
            <a:r>
              <a:rPr lang="zh-CN" altLang="en-US" sz="1500" kern="0" dirty="0" smtClean="0">
                <a:solidFill>
                  <a:srgbClr val="000000"/>
                </a:solidFill>
                <a:latin typeface="Times New Roman" panose="02020603050405020304" pitchFamily="65" charset="-122"/>
                <a:ea typeface="宋体" panose="02010600030101010101" pitchFamily="2" charset="-122"/>
              </a:rPr>
              <a:t>。岁满当迁,上书以母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老赖禄而养,求兼京兆户曹参军事。公辅有高材,每进见,敷奏详亮,德宗器之。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朱滔助田悦也,以蜜裹书间道邀泚,太原马燧获之,泚不知也,召还京师。公辅谏曰:</a:t>
            </a:r>
            <a:r>
              <a:rPr lang="zh-CN" altLang="en-US" sz="1500" u="sng" kern="0" dirty="0" smtClean="0">
                <a:solidFill>
                  <a:srgbClr val="000000"/>
                </a:solidFill>
                <a:latin typeface="Times New Roman" panose="02020603050405020304" pitchFamily="65" charset="-122"/>
                <a:ea typeface="宋体" panose="02010600030101010101" pitchFamily="2" charset="-122"/>
              </a:rPr>
              <a:t>“陛下若不能</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坦怀待泚,不如诛之,养虎无自诒害。”</a:t>
            </a:r>
            <a:r>
              <a:rPr lang="zh-CN" altLang="en-US" sz="1500" kern="0" dirty="0" smtClean="0">
                <a:solidFill>
                  <a:srgbClr val="000000"/>
                </a:solidFill>
                <a:latin typeface="Times New Roman" panose="02020603050405020304" pitchFamily="65" charset="-122"/>
                <a:ea typeface="宋体" panose="02010600030101010101" pitchFamily="2" charset="-122"/>
              </a:rPr>
              <a:t>不从。俄而泾师乱,帝自苑门出,公辅叩马谏曰:“泚尝帅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泾原,得士心,向以滔叛夺之兵,居常怫郁不自聊,请驰骑捕取以从,无为群凶得之。”帝仓卒不及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听。既行,欲驻凤翔倚张镒。公辅曰:“镒虽信臣,然文吏也,所领皆朱泚部曲,渔阳突骑,泚若立,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泾军且有变,非万全策也。”帝遂之奉天。不数日,凤翔果乱,杀镒。帝在奉天,有言泚反者,请为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守备。卢木巳曰:“泚忠正笃实,奈何言其叛,伤大臣心!请百口保之。”帝知群臣多劝泚奉迎</a:t>
            </a:r>
            <a:r>
              <a:rPr lang="zh-CN" altLang="en-US" sz="1500" u="sng" kern="0" dirty="0" smtClean="0">
                <a:solidFill>
                  <a:srgbClr val="000000"/>
                </a:solidFill>
                <a:latin typeface="Times New Roman" panose="02020603050405020304" pitchFamily="65" charset="-122"/>
                <a:ea typeface="宋体" panose="02010600030101010101" pitchFamily="2" charset="-122"/>
              </a:rPr>
              <a:t>乘</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舆者</a:t>
            </a:r>
            <a:r>
              <a:rPr lang="zh-CN" altLang="en-US" sz="1500" kern="0" dirty="0" smtClean="0">
                <a:solidFill>
                  <a:srgbClr val="000000"/>
                </a:solidFill>
                <a:latin typeface="Times New Roman" panose="02020603050405020304" pitchFamily="65" charset="-122"/>
                <a:ea typeface="宋体" panose="02010600030101010101" pitchFamily="2" charset="-122"/>
              </a:rPr>
              <a:t>,乃诏诸道兵距城</a:t>
            </a:r>
            <a:r>
              <a:rPr lang="zh-CN" altLang="en-US" sz="1500" u="sng" kern="0" dirty="0" smtClean="0">
                <a:solidFill>
                  <a:srgbClr val="000000"/>
                </a:solidFill>
                <a:latin typeface="Times New Roman" panose="02020603050405020304" pitchFamily="65" charset="-122"/>
                <a:ea typeface="宋体" panose="02010600030101010101" pitchFamily="2" charset="-122"/>
              </a:rPr>
              <a:t>一舍</a:t>
            </a:r>
            <a:r>
              <a:rPr lang="zh-CN" altLang="en-US" sz="1500" kern="0" dirty="0" smtClean="0">
                <a:solidFill>
                  <a:srgbClr val="000000"/>
                </a:solidFill>
                <a:latin typeface="Times New Roman" panose="02020603050405020304" pitchFamily="65" charset="-122"/>
                <a:ea typeface="宋体" panose="02010600030101010101" pitchFamily="2" charset="-122"/>
              </a:rPr>
              <a:t>止。公辅曰:“王者不严羽卫,无以重威灵。今禁旅单寡而士马处外,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为陛下危之。”帝曰:“善。”悉内诸军。泚兵果至,如所言,乃擢公辅谏议大夫、同中书门下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平章事。</a:t>
            </a:r>
            <a:endParaRPr lang="zh-CN" altLang="en-US"/>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帝徙梁唐安公主道薨主性仁孝许下嫁韦宥以播迁未克也帝悼之甚诏厚其葬公辅谏曰即平贼主</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必归葬今行道宜从俭以济军兴</a:t>
            </a:r>
            <a:r>
              <a:rPr lang="zh-CN" altLang="en-US" sz="1500" kern="0" dirty="0" smtClean="0">
                <a:solidFill>
                  <a:srgbClr val="000000"/>
                </a:solidFill>
                <a:latin typeface="Times New Roman" panose="02020603050405020304" pitchFamily="65" charset="-122"/>
                <a:ea typeface="宋体" panose="02010600030101010101" pitchFamily="2" charset="-122"/>
              </a:rPr>
              <a:t>。帝怒,谓翰林学士陆贽曰:“唐安之葬,不欲事茔垅,令累甓为</a:t>
            </a:r>
            <a:r>
              <a:rPr lang="zh-CN" altLang="en-US" sz="1500" u="sng" kern="0" dirty="0" smtClean="0">
                <a:solidFill>
                  <a:srgbClr val="000000"/>
                </a:solidFill>
                <a:latin typeface="Times New Roman" panose="02020603050405020304" pitchFamily="65" charset="-122"/>
                <a:ea typeface="宋体" panose="02010600030101010101" pitchFamily="2" charset="-122"/>
              </a:rPr>
              <a:t>浮</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图</a:t>
            </a:r>
            <a:r>
              <a:rPr lang="zh-CN" altLang="en-US" sz="1500" kern="0" dirty="0" smtClean="0">
                <a:solidFill>
                  <a:srgbClr val="000000"/>
                </a:solidFill>
                <a:latin typeface="Times New Roman" panose="02020603050405020304" pitchFamily="65" charset="-122"/>
                <a:ea typeface="宋体" panose="02010600030101010101" pitchFamily="2" charset="-122"/>
              </a:rPr>
              <a:t>,费甚寡约,不容宰相关预,苟欲指朕过尔!”贽曰:“公辅官谏议,职宰相,献替固其分。</a:t>
            </a:r>
            <a:r>
              <a:rPr lang="zh-CN" altLang="en-US" sz="1500" u="sng" kern="0" dirty="0" smtClean="0">
                <a:solidFill>
                  <a:srgbClr val="000000"/>
                </a:solidFill>
                <a:latin typeface="Times New Roman" panose="02020603050405020304" pitchFamily="65" charset="-122"/>
                <a:ea typeface="宋体" panose="02010600030101010101" pitchFamily="2" charset="-122"/>
              </a:rPr>
              <a:t>本立辅</a:t>
            </a:r>
            <a:endParaRPr lang="zh-CN" altLang="en-US"/>
          </a:p>
        </p:txBody>
      </p:sp>
    </p:spTree>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臣,朝夕纳诲,微而弼之,乃其所也。</a:t>
            </a:r>
            <a:r>
              <a:rPr lang="zh-CN" altLang="en-US" sz="1500" kern="0" dirty="0" smtClean="0">
                <a:solidFill>
                  <a:srgbClr val="000000"/>
                </a:solidFill>
                <a:latin typeface="Times New Roman" panose="02020603050405020304" pitchFamily="65" charset="-122"/>
                <a:ea typeface="宋体" panose="02010600030101010101" pitchFamily="2" charset="-122"/>
              </a:rPr>
              <a:t>”帝曰:“不然,朕以公辅才不足以相,而又自求解,朕既许之,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内知且罢,故卖直售名尔。”遂下迁太子左庶子,以母丧解。复为右庶子。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(选自《新唐书》列传七十七,有删改)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A.帝徙梁/唐安公主道薨/主性仁孝/许下嫁韦宥/以播迁未克也/帝悼之甚/诏厚其葬/公辅谏曰/即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平贼∕主必归葬/今行道宜从俭/以济军兴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B.帝徙梁/唐安公主道薨/主性仁孝/许下嫁韦宥/以播迁未克也/帝悼之甚/诏厚其葬/公辅谏曰/即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平/贼主必归葬/今行道宜从俭/以济军兴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C.帝徙梁/唐安公主道薨/主性仁孝/许下嫁韦宥/以播迁未克也/帝悼之/甚诏厚其葬/公辅谏曰/即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平贼/主必归葬/今行道宜从/俭以济军兴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D.帝徙梁/唐安公主道薨/主性仁孝/许下嫁/韦宥以播迁未克也/帝悼之/甚诏厚其葬/公辅谏曰/即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平/贼主必归葬/今行道宜从/俭以济军兴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A.翰林学士:古代最高学府的太学生,一般从文学侍从中选拔优秀人才充任翰林学士。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B.乘舆者:皇帝。“乘舆”特指天子和诸侯所乘坐的车子或皇帝所用的器物。</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91377"/>
            <a:ext cx="8158472" cy="5819874"/>
            <a:chOff x="540000" y="1080000"/>
            <a:chExt cx="8158472" cy="581987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宪的妻子每每扬言这一事情是她揭发的,来恐吓功臣权贵,蛊惑朝廷大臣。不但惠安遭到他们的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算计,即使中宫和太后家也谨慎地避开他们的锋芒。陛下在位时间很久了,这是敬天(敬德,因为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“皇天无亲,惟德是辅”,有德才会得到上天的保佑)得到的结果,而郑承宪每次对人说,认为这是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不立太子的结果。干扰盛典,蓄隐邪谋,以后他什么事干不出来呢?”疏上,郑贵妃、郑承宪都很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愤怒,同仁也认为陈登云的处境很危险,但皇上竟把奏疏留下了。过了一段时间,他上疏弹劾吏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部尚书陆光祖,又弹劾贬谪四川提学副使冯时可,弹劾罢免应天巡抚李涞、顺天巡抚王致祥,又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弹劾礼部侍郎韩世能、尚书罗万化、南京太仆卿徐用检。朝廷大臣都害怕他。这时正值科举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考试,陈登云于是上疏说:“近年来的御史大夫,壬午年以前的害怕淫威,那么刚直的人变为柔弱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的了;壬午年以后的拘于人情,那么正直的人变成奸佞的了。其中难道没有刚正的人,但禁不住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抵触排挤,大多无法安身。二十年来,因为刚强正直被提拔任京官的只有百分之一二罢了。背着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皇上,扶植党羽,投其所好,摇尾乞怜,像所谓的‘七豺’‘八狗’,谏官却占了一半。御史是为天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下评判是非的,却让人践踏侮辱到这个地步,怎能希望他不顾皇上颜面,依法执行,为国除掉大奸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人、消灭大蛀虫呢!与其错误地任用而又贬斥他们,不如在开始选拔人时谨慎地考察。”因而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分条陈述数件事来献给皇上。出行巡视河南。那年发生大饥荒,出现了人吃人的惨事。副使崔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应麟见到百姓吃湖泽中的雁粪,便装入袋中给陈登云看,陈登云随即送至朝廷。皇上立即派遣寺</a:t>
              </a:r>
              <a:endParaRPr lang="zh-CN" altLang="en-US"/>
            </a:p>
          </p:txBody>
        </p:sp>
        <p:sp>
          <p:nvSpPr>
            <p:cNvPr id="3" name="TextBox 2"/>
            <p:cNvSpPr txBox="1"/>
            <p:nvPr/>
          </p:nvSpPr>
          <p:spPr>
            <a:xfrm>
              <a:off x="571472" y="6206351"/>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丞锺化民分发库银赈济百姓。陈登云三次巡视地方,风格雷厉风行。因长期驻守地方,按规定应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当擢升为京官,屡次被搁置不下发,于是他就称病回家。不久就死了。</a:t>
              </a:r>
              <a:endParaRPr lang="zh-CN" altLang="en-US" dirty="0"/>
            </a:p>
          </p:txBody>
        </p:sp>
      </p:grpSp>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51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C.一舍:古代行军三十里为一舍。成语“退避三舍”中的“三舍”就是“三十里”的意思。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D.浮图:初为佛与佛教徒的称呼,后又指佛教建筑,逐渐也指称一般的高塔。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A.姜公辅很有才华。姜公辅在回答皇帝的策问时表现十分突出,每次向皇帝汇报事情都详细透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彻,很得皇帝的器重。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B.姜公辅很有主见。皇帝在奉天的时候,有传闻说朱泚反叛,卢木巳等大臣认为传闻不实,姜公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辅不人云亦云,建议皇帝做好部署,防患未然。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C.姜公辅有先见之明。泾师叛乱,皇帝仓皇出逃,想到凤翔驻扎依靠张镒,姜公辅认为这不是万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全之策,之后凤翔果然发生叛乱,张镒被杀。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D.姜公辅敢于直谏。虽然姜公辅进谏皇帝都不听从,但他之后遇事依然坚持提出谏言,以至于因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公主丧葬之事触怒皇帝而被降职。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(1)陛下若不能坦怀待泚,不如诛之,养虎无自诒害。(5分)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(2)本立辅臣,朝夕纳诲,微而弼之,乃其所也。(5分)</a:t>
            </a:r>
            <a:endParaRPr lang="zh-CN" altLang="en-US" dirty="0"/>
          </a:p>
        </p:txBody>
      </p:sp>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“甚”一般只能作状语、补语,不能作修饰“诏”的定语,故不可在“甚”前断开,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排除C、D两项。另外,需要理解文段的大意,平定的是叛贼,要归葬的是迁徙中去世的公主,所以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“贼”与“主”之间应断开,排除B项。答案为A项。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“古代最高学府的太学生”错,它仅是一种古代官职。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D　“皇帝都不听从”错误,姜公辅劝皇帝不要把诸道兵驻扎在城外,皇帝称“善”,是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听从了的。</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(1)陛下如果不能真诚地对待朱泚,就不如诛杀了他,不要养虎给自己留下祸患。(“坦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怀”“诒”各1分,句意3分。5分)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(2)本来设立宰相一职,就是让他早晚进献善言,有小过错就辅助您,这是他的职责。(“微”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“所”各1分,句意3分。5分)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(1)坦怀:真诚地。诒:留下。(2)微:小过错。所:职责。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姜公辅,爱州日南人。进士及第,补授校书郎,凭借制策优等被授予右拾遗,担任翰林学士。一年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期满应当变动官职,姜公辅上书朝廷,以母亲年老需依靠自己的俸禄赡养为由,请求兼任京兆户</a:t>
            </a:r>
            <a:endParaRPr lang="zh-CN" altLang="en-US" dirty="0"/>
          </a:p>
        </p:txBody>
      </p:sp>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曹参军事。公辅有优异的才华,每次到朝廷会见皇帝,陈述奏章详细透彻,德宗很器重他。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朱滔帮助田悦,用蜂蜜裹信经小路送去邀请朱泚,太原马燧截获了它,朱泚不知道这事,被征召回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京城。公辅进谏说:“陛下如果不能真诚地对待朱泚,就不如诛杀他,养虎不要给自己留下祸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害。”皇帝没有听从他的建议。不久泾师叛乱,皇帝从苑门出征,公辅拉着皇帝的马进谏说: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“朱泚曾统帅泾原,很得士兵的心,以前因为朱滔叛乱夺了他的兵权,他平时心情忧郁,感觉无聊,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请骑快马去将他抓来,让他跟随您,不要让那些叛乱的人得到他。”皇帝仓促之间来不及听取这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意见。出行后,想驻扎在凤翔,依靠张镒。姜公辅说:“张镒虽是值得信赖的大臣,但他是一个文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官,所统领的都是朱泚的部下,就像渔阳突骑一样,朱泚如果被拥立,泾原军队将会叛变,不是万全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的计策。”皇帝于是到了奉天。没几天,凤翔果真发生叛乱,张镒被杀。皇帝在奉天,有人说朱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泚反叛,姜公辅请求担任守备。卢木巳说:“朱泚忠诚正直老实,怎么说他会反叛,这太伤害大臣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的心了!请允许我以全家一百条人命为他做担保。”皇帝知道群臣大多劝朱泚迎接皇帝,就下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令让各道的军队在距离城三十里的地方驻扎下来。姜公辅说:“王者不整饬卫队和仪仗,就没有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办法增加显赫的声威。现在禁军人少势力单薄,却让士兵军马驻扎在城外,这是陛下把自己放在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危险的境地。”皇帝说:“好。”把各道军队全部迎入。朱泚的军队果然到来,正如姜公辅所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说,于是提拔姜公辅为谏议大夫、同中书门下平章事。</a:t>
            </a:r>
            <a:endParaRPr lang="zh-CN" altLang="en-US"/>
          </a:p>
        </p:txBody>
      </p:sp>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皇帝迁徙到梁,唐安公主在半路上去世了。公主本性仁爱孝顺,许诺下嫁给韦宥,因为迁徙没有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嫁成。皇帝非常悲伤,下令厚葬她。姜公辅进谏说:“平定叛乱后,公主必定要回去安葬,现在走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在路上,应该节俭,来振奋军心。”皇帝大怒,对翰林学士陆贽说:“唐安公主的安葬,不要筑坟墓,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叫人堆砖修塔,费用很少,不让宰相参与,他不过只想指责我的过错罢了!”陆贽说:“姜公辅担任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谏议官,执行宰相职务,对君主进谏、劝善规过本来就是他的职责。本来设立宰相一职,就是让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他早晚进献善言,有小过错就辅助您,这是他的职责。”皇帝说:“不是这样,我认为姜公辅的才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华不足以担任宰相,并且(对我决定的事)又自行解除,朕既然许诺他了,他心里知道就算了(却还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要说出来),这是故意表现正直来求得名声罢了。”于是姜公辅被降为太子左庶子,因为母亲的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丧事而解职。后又担任右庶子。</a:t>
            </a:r>
            <a:endParaRPr lang="zh-CN" altLang="en-US"/>
          </a:p>
        </p:txBody>
      </p:sp>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六、(2017福建漳州八校联考,10—13)阅读下面的文言文,回答问题。(19分)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杨尚希,弘农人也。父承宾,商、直、淅三州刺史。尚希</a:t>
            </a:r>
            <a:r>
              <a:rPr lang="zh-CN" altLang="en-US" sz="1500" u="sng" kern="0" dirty="0" smtClean="0">
                <a:solidFill>
                  <a:srgbClr val="000000"/>
                </a:solidFill>
                <a:latin typeface="Times New Roman" panose="02020603050405020304" pitchFamily="65" charset="-122"/>
                <a:ea typeface="宋体" panose="02010600030101010101" pitchFamily="2" charset="-122"/>
              </a:rPr>
              <a:t>龆龀</a:t>
            </a:r>
            <a:r>
              <a:rPr lang="zh-CN" altLang="en-US" sz="1500" kern="0" dirty="0" smtClean="0">
                <a:solidFill>
                  <a:srgbClr val="000000"/>
                </a:solidFill>
                <a:latin typeface="Times New Roman" panose="02020603050405020304" pitchFamily="65" charset="-122"/>
                <a:ea typeface="宋体" panose="02010600030101010101" pitchFamily="2" charset="-122"/>
              </a:rPr>
              <a:t>而孤。年十一,辞母请受业长安。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涿郡卢辩见而异之,令入太学,专精不倦,同辈皆共推伏。</a:t>
            </a:r>
            <a:r>
              <a:rPr lang="zh-CN" altLang="en-US" sz="1500" kern="0" dirty="0" smtClean="0">
                <a:solidFill>
                  <a:srgbClr val="000000"/>
                </a:solidFill>
                <a:latin typeface="Times New Roman" panose="02020603050405020304" pitchFamily="65" charset="-122"/>
                <a:ea typeface="宋体" panose="02010600030101010101" pitchFamily="2" charset="-122"/>
              </a:rPr>
              <a:t>周太祖尝亲临</a:t>
            </a:r>
            <a:r>
              <a:rPr lang="zh-CN" altLang="en-US" sz="1500" u="sng" kern="0" dirty="0" smtClean="0">
                <a:solidFill>
                  <a:srgbClr val="000000"/>
                </a:solidFill>
                <a:latin typeface="Times New Roman" panose="02020603050405020304" pitchFamily="65" charset="-122"/>
                <a:ea typeface="宋体" panose="02010600030101010101" pitchFamily="2" charset="-122"/>
              </a:rPr>
              <a:t>释奠</a:t>
            </a:r>
            <a:r>
              <a:rPr lang="zh-CN" altLang="en-US" sz="1500" kern="0" dirty="0" smtClean="0">
                <a:solidFill>
                  <a:srgbClr val="000000"/>
                </a:solidFill>
                <a:latin typeface="Times New Roman" panose="02020603050405020304" pitchFamily="65" charset="-122"/>
                <a:ea typeface="宋体" panose="02010600030101010101" pitchFamily="2" charset="-122"/>
              </a:rPr>
              <a:t>,尚希时年十八,令讲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《孝经》,词旨可观。太祖奇之,赐姓普六茹氏,擢为</a:t>
            </a:r>
            <a:r>
              <a:rPr lang="zh-CN" altLang="en-US" sz="1500" u="sng" kern="0" dirty="0" smtClean="0">
                <a:solidFill>
                  <a:srgbClr val="000000"/>
                </a:solidFill>
                <a:latin typeface="Times New Roman" panose="02020603050405020304" pitchFamily="65" charset="-122"/>
                <a:ea typeface="宋体" panose="02010600030101010101" pitchFamily="2" charset="-122"/>
              </a:rPr>
              <a:t>国子博士</a:t>
            </a:r>
            <a:r>
              <a:rPr lang="zh-CN" altLang="en-US" sz="1500" kern="0" dirty="0" smtClean="0">
                <a:solidFill>
                  <a:srgbClr val="000000"/>
                </a:solidFill>
                <a:latin typeface="Times New Roman" panose="02020603050405020304" pitchFamily="65" charset="-122"/>
                <a:ea typeface="宋体" panose="02010600030101010101" pitchFamily="2" charset="-122"/>
              </a:rPr>
              <a:t>。仕明、武世,历太学博士、太子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宫尹、计部中大夫。宣帝时,令尚希抚慰山东、河北,至相州而帝崩,与相州总管尉迥发丧于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馆。尚希出谓左右曰:“蜀公哭不哀而视不安,将有他计。吾不去,将及于难。”遂夜中从捷径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而遁。迟明,迥方觉,分数十骑自驿路追之,不及,遂归京师。高祖以尚希宗室之望,又背迥而至,待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之甚厚。及迥屯兵武陟,遣尚希督宗室兵三千人镇潼关。寻授司会中大夫。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高祖受禅,拜</a:t>
            </a:r>
            <a:r>
              <a:rPr lang="zh-CN" altLang="en-US" sz="1500" u="sng" kern="0" dirty="0" smtClean="0">
                <a:solidFill>
                  <a:srgbClr val="000000"/>
                </a:solidFill>
                <a:latin typeface="Times New Roman" panose="02020603050405020304" pitchFamily="65" charset="-122"/>
                <a:ea typeface="宋体" panose="02010600030101010101" pitchFamily="2" charset="-122"/>
              </a:rPr>
              <a:t>度支尚书</a:t>
            </a:r>
            <a:r>
              <a:rPr lang="zh-CN" altLang="en-US" sz="1500" kern="0" dirty="0" smtClean="0">
                <a:solidFill>
                  <a:srgbClr val="000000"/>
                </a:solidFill>
                <a:latin typeface="Times New Roman" panose="02020603050405020304" pitchFamily="65" charset="-122"/>
                <a:ea typeface="宋体" panose="02010600030101010101" pitchFamily="2" charset="-122"/>
              </a:rPr>
              <a:t>,进爵为公。尚希时见天下州郡过多,上表曰:“自秦并天下,罢侯置守,汉、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魏及晋,邦邑屡改。窃见当今郡县,倍多于古,或地无百里,数县并置,或户不满千,二郡分领。</a:t>
            </a:r>
            <a:r>
              <a:rPr lang="zh-CN" altLang="en-US" sz="1500" u="sng" kern="0" dirty="0" smtClean="0">
                <a:solidFill>
                  <a:srgbClr val="000000"/>
                </a:solidFill>
                <a:latin typeface="Times New Roman" panose="02020603050405020304" pitchFamily="65" charset="-122"/>
                <a:ea typeface="宋体" panose="02010600030101010101" pitchFamily="2" charset="-122"/>
              </a:rPr>
              <a:t>具僚</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以众资费日多吏卒人倍租调岁减清干良才百分无一动须数万如何可觅所谓民少官多十羊九牧</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琴有更张之义瑟无胶柱之理</a:t>
            </a:r>
            <a:r>
              <a:rPr lang="zh-CN" altLang="en-US" sz="1500" kern="0" dirty="0" smtClean="0">
                <a:solidFill>
                  <a:srgbClr val="000000"/>
                </a:solidFill>
                <a:latin typeface="Times New Roman" panose="02020603050405020304" pitchFamily="65" charset="-122"/>
                <a:ea typeface="宋体" panose="02010600030101010101" pitchFamily="2" charset="-122"/>
              </a:rPr>
              <a:t>。今存要去闲,并小为大,国家则不亏粟帛,选举则易得贤才,敢陈管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见,伏听裁处。”帝览而嘉之,于是遂罢天下诸郡。</a:t>
            </a:r>
            <a:endParaRPr lang="zh-CN" altLang="en-US"/>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尚希性弘厚,兼以学业自通,甚有雅望,为朝廷所重。</a:t>
            </a:r>
            <a:r>
              <a:rPr lang="zh-CN" altLang="en-US" sz="1500" kern="0" dirty="0" smtClean="0">
                <a:solidFill>
                  <a:srgbClr val="000000"/>
                </a:solidFill>
                <a:latin typeface="Times New Roman" panose="02020603050405020304" pitchFamily="65" charset="-122"/>
                <a:ea typeface="宋体" panose="02010600030101010101" pitchFamily="2" charset="-122"/>
              </a:rPr>
              <a:t>上时每旦临朝,日侧不倦,尚希谏曰:“周文王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以忧勤损寿,武王以安乐延年。愿陛下举大纲,责成宰辅,繁碎之务,非人主所宜亲也。”上欢然</a:t>
            </a:r>
            <a:endParaRPr lang="zh-CN" altLang="en-US"/>
          </a:p>
        </p:txBody>
      </p:sp>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58928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曰:“公爱我者。”尚希素有足疾,上谓之曰:“蒲州出美酒,足堪养病,屈公卧治之。”于是出拜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蒲州刺史,仍领本州宗团骠骑。尚希在州,甚有惠政,复引瀵水,立堤防,开稻田数千顷,民赖其利。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开皇十年卒官,时年五十七。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(节选自《隋书·卷四十六》,有删改)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A.具僚以众资/费日多吏卒/人倍租调/岁减清干/良才百分无一/动须数万/如何可觅/所谓民少官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多/十羊九牧/琴有更张之义/瑟无胶柱之理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B.具僚以众/资费日多/吏卒人倍/租调岁减/清干良才/百分无一动/须数万/如何可/觅所谓民少官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多/十羊九牧/琴有更张之义/瑟无胶柱之理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C.具僚以众资/费日多吏卒/人倍租调/岁减清干/良才百分无一/动须数万/如何可觅/所谓民少/官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多十羊九牧/琴有更张之义/瑟无胶柱之理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D.具僚以众/资费日多/吏卒人倍/租调岁减/清干良才/百分无一/动须数万/如何可觅/所谓民少官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多/十羊九牧/琴有更张之义/瑟无胶柱之理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下列对文中加点词语相关内容的解说,不正确的一项是(3分)</a:t>
            </a:r>
            <a:r>
              <a:rPr lang="zh-CN" altLang="en-US" sz="1500"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A.“龆龀”意为垂髫换齿之时,借指童年。古代多以不同年龄的生理特征而代称年龄,比如垂髫、黄发等。</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释奠”是古代在学校奠祭先圣先师的一种典礼。“释奠”属于荀子“天地”“先祖”</a:t>
            </a:r>
            <a:endParaRPr lang="zh-CN" altLang="en-US" sz="1500" dirty="0"/>
          </a:p>
        </p:txBody>
      </p:sp>
    </p:spTree>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461156" cy="5545142"/>
            <a:chOff x="540000" y="1080000"/>
            <a:chExt cx="8461156" cy="5545142"/>
          </a:xfrm>
        </p:grpSpPr>
        <p:sp>
          <p:nvSpPr>
            <p:cNvPr id="2" name="TextBox 2"/>
            <p:cNvSpPr txBox="1"/>
            <p:nvPr/>
          </p:nvSpPr>
          <p:spPr>
            <a:xfrm>
              <a:off x="540000" y="1080000"/>
              <a:ext cx="8461156"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“君师”“三礼”中的“君师”之礼。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C.“国子博士”即国子监的博士,是古代最高学府里的最高学位。六国时就有博士,秦因之。唐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有太学博士、算学博士等。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D.“度支尚书”是官名,三国魏文帝设置,即掌管贡赋和税租的首脑。“度支”,即量入为出之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意,到唐代,改称户部。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A.杨尚希很小时就死了父亲,十一岁就告别母亲外出求学;他刻苦学习,专心钻研,受到皇上的高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度重视。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B.杨尚希不仅学问好,而且也有相当的政治敏感度,并且决策果断,避免了一场人生灾难,还进一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步受到皇上的信任。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C.杨尚希洞察时弊,积极进言献策,皇上不仅嘉奖他,还采纳了他的政治建议,撤销了天下的所有郡县。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D.杨尚希不仅在政治上为皇上分忧,而且在生活上也为皇上着想,皇上因此对他关爱有加,很关</a:t>
              </a:r>
              <a:endParaRPr lang="zh-CN" altLang="en-US" dirty="0"/>
            </a:p>
          </p:txBody>
        </p:sp>
        <p:sp>
          <p:nvSpPr>
            <p:cNvPr id="3" name="TextBox 2"/>
            <p:cNvSpPr txBox="1"/>
            <p:nvPr/>
          </p:nvSpPr>
          <p:spPr>
            <a:xfrm>
              <a:off x="571472" y="5277657"/>
              <a:ext cx="8127000" cy="1347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心他的身体健康。</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将文中画横线的句子翻译成现代汉语。(10分)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(1)涿郡卢辩见而异之,令入太学,专精不倦,同辈皆共推伏。(5分)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(2)尚希性弘厚,兼以学业自通,甚有雅望,为朝廷所重。(5分)</a:t>
              </a:r>
              <a:endParaRPr lang="zh-CN" altLang="en-US" dirty="0"/>
            </a:p>
          </p:txBody>
        </p:sp>
      </p:grpSp>
    </p:spTree>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“资费日多”“吏卒人倍”“租调岁减”是并列的内容,应该断开;“百分无一”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“动须数万”“如何可觅”意思完整,应该断开。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“国子博士”是古代学官名。</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C　“撤销了天下的所有郡县”错。</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(1)涿郡人卢辩见了对他感到惊异(觉得他与众不同),让他进入太学就读(学习),杨尚希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专心精研学业(聚精会神、用心专一),不知疲倦,同辈的人(同学)都推崇敬服他。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(2)杨尚希心性(天性)宽宏敦厚(宽大忠厚),加之(加上)自己精通学业,有很好的名望(声望),被朝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廷重视(尊重)。</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(1)固定地名、人名、字保留,如“涿郡”“卢辩”“杨尚希”等,“异”译为“觉得他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与众不同”,意动用法;“专精”译为“聚精会神、用心专一”;“推伏”译为“推崇敬服”。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(2)“性”译为“天性”,“弘厚”译为“宽大忠厚”,“雅望”译为“好的名望”,“为</a:t>
            </a:r>
            <a:r>
              <a:rPr lang="zh-CN" altLang="en-US" sz="1500" kern="0" dirty="0" smtClean="0">
                <a:solidFill>
                  <a:srgbClr val="000000"/>
                </a:solidFill>
                <a:latin typeface="黑体" panose="02010609060101010101" pitchFamily="49"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所”表示被动。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杨尚希是弘农人。父名承宾,历任商、直、淅三州刺史。杨尚希童年丧父。十一岁时,辞别母亲</a:t>
            </a:r>
            <a:endParaRPr lang="zh-CN" altLang="en-US" dirty="0"/>
          </a:p>
        </p:txBody>
      </p:sp>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请求到长安就学。涿郡人卢辩见了对他感到惊异,让他进入太学就读,杨尚希专心精研学业,不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知疲倦,同辈的人(同学)都推崇敬服他。周太祖宇文泰曾亲自到太学奠祭先圣先师,杨尚希当时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十八岁,令他讲论《孝经》,言语意义都可观。太祖也对他感到惊异,赐姓普六茹氏,提拔任国子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博士。任官于明帝、武帝之朝,历任太学博士、太子宫尹、计部中大夫。宣帝时,派杨尚希安抚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慰问山东、河北,到相州时宣帝驾崩,他跟相州总管尉迥在官署发布丧讯准备祭仪。杨尚希出来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对随从人员说:“蜀公哭泣不哀伤而且眼神不安定,将会有别的图谋。我不离开,将遭受灾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难。”就连夜从小道逃跑。天大亮后,尉迥才发觉,派几十人骑马从官道追赶,未能追上,杨尚希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于是就回到京城。隋高祖杨坚因为杨尚希是宗室素有声望,又能背弃尉迥返回京城,于是待他很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优厚。等到尉迥在武陟屯驻兵马时,高祖就派杨尚希督率宗室兵马三千人镇守潼关。不久任命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他为司会中大夫。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高祖接受北周禅位登基后,授任杨尚希为度支尚书,升爵位为公。杨尚希当时看到天下设置的州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郡太多,就上表说:“从秦统一天下,废除诸侯设置郡守,由汉代、魏朝到晋代,国家郡邑设置多次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更改。我看当今郡县数量,比古时成倍增多,有的地方不满百里地,(却)几个县并列(同时)设置;有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的地方户数不到一千,(却)由两个郡分开管辖。备员充数的僚佐太多,资财耗费一天天增多,下吏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走卒人数倍增,租税调赋逐年减少。清廉能干的优秀人才,百中无一,动辄需要数万,到何处寻觅?</a:t>
            </a:r>
            <a:endParaRPr lang="zh-CN" altLang="en-US"/>
          </a:p>
        </p:txBody>
      </p:sp>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正是所说的民众少官员多,十只羊九个人放牧。正是所谓琴可以改弦更张,瑟不应胶柱而鼓的道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理。现在要保存重要的郡县去除虚设的郡县,合并小郡成为大州,国家就不用虚耗仓粮官帛,推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选举荐就容易得到贤能的人才,斗胆陈述一孔之见,恭听圣断裁处。”皇帝看了奏表赞美嘉奖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他,于是就废除了天下诸郡原有的设置。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杨尚希心性宽宏敦厚,加之自己精通学业,有很好的名望,被朝廷重视。皇上当时每天清晨临朝,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到日过中天也不倦怠,杨尚希进谏说:“周文王因为忧国勤政而折损寿命,武王因为安闲快乐而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延年益寿。希望陛下条举朝政大纲,责求宰相去完成。繁杂琐碎的事务,不是君主所应亲自处理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的。”皇上高兴地说:“您真是关爱我的人啊。”杨尚希向来有脚病,皇上对他说:“蒲州出产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美酒,足以养病,委屈您轻松治理蒲州。”于是杨尚希调出京城担任蒲州刺史,兼任本州宗团骠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骑。杨尚希在蒲州,有很多惠民的政事,又引来瀵水,修立堤坝防洪,开垦稻田几千顷,百姓依靠这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些得到好处。开皇十年杨尚希在任上去世,享年五十七岁。</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六、(2016课标全国Ⅲ,4—7)阅读下面的文言文,回答问题。(19分)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傅珪,字邦瑞,清苑人。成化二十三年进士。改庶吉士。弘治中,授编修,寻兼司经局校书。与修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《大明会典》成,迁左中允。武宗立,以东宫恩,进左谕德,充讲官,纂修《孝宗实录》。时词臣不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附刘瑾,瑾恶之。</a:t>
            </a:r>
            <a:r>
              <a:rPr lang="zh-CN" altLang="en-US" sz="1500" u="sng" kern="0" dirty="0" smtClean="0">
                <a:solidFill>
                  <a:srgbClr val="000000"/>
                </a:solidFill>
                <a:latin typeface="Times New Roman" panose="02020603050405020304" pitchFamily="65" charset="-122"/>
                <a:ea typeface="宋体" panose="02010600030101010101" pitchFamily="2" charset="-122"/>
              </a:rPr>
              <a:t>谓《会典》成于刘健等多所糜费镌与修者官降珪修撰俄以《实录》成进左中</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允再迁翰林学士历吏部左右侍郎</a:t>
            </a:r>
            <a:r>
              <a:rPr lang="zh-CN" altLang="en-US" sz="1500" kern="0" dirty="0" smtClean="0">
                <a:solidFill>
                  <a:srgbClr val="000000"/>
                </a:solidFill>
                <a:latin typeface="Times New Roman" panose="02020603050405020304" pitchFamily="65" charset="-122"/>
                <a:ea typeface="宋体" panose="02010600030101010101" pitchFamily="2" charset="-122"/>
              </a:rPr>
              <a:t>正德六年代费宏为</a:t>
            </a:r>
            <a:r>
              <a:rPr lang="zh-CN" altLang="en-US" sz="1500" u="sng" kern="0" dirty="0" smtClean="0">
                <a:solidFill>
                  <a:srgbClr val="000000"/>
                </a:solidFill>
                <a:latin typeface="Times New Roman" panose="02020603050405020304" pitchFamily="65" charset="-122"/>
                <a:ea typeface="宋体" panose="02010600030101010101" pitchFamily="2" charset="-122"/>
              </a:rPr>
              <a:t>礼部</a:t>
            </a:r>
            <a:r>
              <a:rPr lang="zh-CN" altLang="en-US" sz="1500" kern="0" dirty="0" smtClean="0">
                <a:solidFill>
                  <a:srgbClr val="000000"/>
                </a:solidFill>
                <a:latin typeface="Times New Roman" panose="02020603050405020304" pitchFamily="65" charset="-122"/>
                <a:ea typeface="宋体" panose="02010600030101010101" pitchFamily="2" charset="-122"/>
              </a:rPr>
              <a:t>尚书。礼部事视他部为简,自珪数有执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争,章奏遂多。帝好佛,自称大庆法王。番僧乞田百顷为法王下院,中旨下部,称大庆法王与圣旨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并。珪佯不知,执奏:“孰为大庆法王,敢与至尊并书,大不敬。”诏勿问,田亦竟止。珪居闲类木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讷者。及当大事,毅然执持,人不能夺,卒以此忤权幸去。</a:t>
            </a:r>
            <a:r>
              <a:rPr lang="zh-CN" altLang="en-US" sz="1500" u="sng" kern="0" dirty="0" smtClean="0">
                <a:solidFill>
                  <a:srgbClr val="000000"/>
                </a:solidFill>
                <a:latin typeface="Times New Roman" panose="02020603050405020304" pitchFamily="65" charset="-122"/>
                <a:ea typeface="宋体" panose="02010600030101010101" pitchFamily="2" charset="-122"/>
              </a:rPr>
              <a:t>教坊司</a:t>
            </a:r>
            <a:r>
              <a:rPr lang="zh-CN" altLang="en-US" sz="1500" kern="0" dirty="0" smtClean="0">
                <a:solidFill>
                  <a:srgbClr val="000000"/>
                </a:solidFill>
                <a:latin typeface="Times New Roman" panose="02020603050405020304" pitchFamily="65" charset="-122"/>
                <a:ea typeface="宋体" panose="02010600030101010101" pitchFamily="2" charset="-122"/>
              </a:rPr>
              <a:t>臧贤请易牙牌,制如朝士,又请改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铸方印,珪格不行。贤日夜腾谤于诸阉间,冀去珪。御史张羽奏云南灾,珪因极言四方灾变可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畏。八年五月,复奏四月灾,因言:“春秋二百四十二年,灾变六十九事。今自去秋来,地震天呜,雹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降星殒,龙虎出见,地裂山崩,凡四十有二,而水旱不与焉,灾未有若是甚者。”</a:t>
            </a:r>
            <a:r>
              <a:rPr lang="zh-CN" altLang="en-US" sz="1500" u="sng" kern="0" dirty="0" smtClean="0">
                <a:solidFill>
                  <a:srgbClr val="000000"/>
                </a:solidFill>
                <a:latin typeface="Times New Roman" panose="02020603050405020304" pitchFamily="65" charset="-122"/>
                <a:ea typeface="宋体" panose="02010600030101010101" pitchFamily="2" charset="-122"/>
              </a:rPr>
              <a:t>极陈时弊十事,语多</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斥权幸,权幸益深嫉之。</a:t>
            </a:r>
            <a:r>
              <a:rPr lang="zh-CN" altLang="en-US" sz="1500" kern="0" dirty="0" smtClean="0">
                <a:solidFill>
                  <a:srgbClr val="000000"/>
                </a:solidFill>
                <a:latin typeface="Times New Roman" panose="02020603050405020304" pitchFamily="65" charset="-122"/>
                <a:ea typeface="宋体" panose="02010600030101010101" pitchFamily="2" charset="-122"/>
              </a:rPr>
              <a:t>会户部尚书孙交亦以守正见忤,遂矫旨令二人</a:t>
            </a:r>
            <a:r>
              <a:rPr lang="zh-CN" altLang="en-US" sz="1500" u="sng" kern="0" dirty="0" smtClean="0">
                <a:solidFill>
                  <a:srgbClr val="000000"/>
                </a:solidFill>
                <a:latin typeface="Times New Roman" panose="02020603050405020304" pitchFamily="65" charset="-122"/>
                <a:ea typeface="宋体" panose="02010600030101010101" pitchFamily="2" charset="-122"/>
              </a:rPr>
              <a:t>致仕</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两京</a:t>
            </a:r>
            <a:r>
              <a:rPr lang="zh-CN" altLang="en-US" sz="1500" kern="0" dirty="0" smtClean="0">
                <a:solidFill>
                  <a:srgbClr val="000000"/>
                </a:solidFill>
                <a:latin typeface="Times New Roman" panose="02020603050405020304" pitchFamily="65" charset="-122"/>
                <a:ea typeface="宋体" panose="02010600030101010101" pitchFamily="2" charset="-122"/>
              </a:rPr>
              <a:t>言官交章请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留,不听。珪归三年,御史卢雍称珪在位有古大臣风,家无储蓄,日给为累,乞颁月廪、岁隶,以示优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礼。</a:t>
            </a:r>
            <a:r>
              <a:rPr lang="zh-CN" altLang="en-US" sz="1500" u="sng" kern="0" dirty="0" smtClean="0">
                <a:solidFill>
                  <a:srgbClr val="000000"/>
                </a:solidFill>
                <a:latin typeface="Times New Roman" panose="02020603050405020304" pitchFamily="65" charset="-122"/>
                <a:ea typeface="宋体" panose="02010600030101010101" pitchFamily="2" charset="-122"/>
              </a:rPr>
              <a:t>又谓珪刚直忠谠,当起用。吏部请如雍言,不报。</a:t>
            </a:r>
            <a:r>
              <a:rPr lang="zh-CN" altLang="en-US" sz="1500" kern="0" dirty="0" smtClean="0">
                <a:solidFill>
                  <a:srgbClr val="000000"/>
                </a:solidFill>
                <a:latin typeface="Times New Roman" panose="02020603050405020304" pitchFamily="65" charset="-122"/>
                <a:ea typeface="宋体" panose="02010600030101010101" pitchFamily="2" charset="-122"/>
              </a:rPr>
              <a:t>而珪适卒,年五十七。嘉靖元年录先朝守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正大臣,追赠太子少保,谥文毅。</a:t>
            </a:r>
            <a:endParaRPr lang="zh-CN" altLang="en-US"/>
          </a:p>
        </p:txBody>
      </p:sp>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81381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一、(2016河北石家庄二检,4—7)阅读下面的文字,回答问题。(19分)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薛元超,薛收之子也。元超早孤,九岁</a:t>
            </a:r>
            <a:r>
              <a:rPr lang="zh-CN" altLang="en-US" sz="1500" u="sng" kern="0" dirty="0" smtClean="0">
                <a:solidFill>
                  <a:srgbClr val="000000"/>
                </a:solidFill>
                <a:latin typeface="Times New Roman" panose="02020603050405020304" pitchFamily="65" charset="-122"/>
                <a:ea typeface="宋体" panose="02010600030101010101" pitchFamily="2" charset="-122"/>
              </a:rPr>
              <a:t>袭爵</a:t>
            </a:r>
            <a:r>
              <a:rPr lang="zh-CN" altLang="en-US" sz="1500" kern="0" dirty="0" smtClean="0">
                <a:solidFill>
                  <a:srgbClr val="000000"/>
                </a:solidFill>
                <a:latin typeface="Times New Roman" panose="02020603050405020304" pitchFamily="65" charset="-122"/>
                <a:ea typeface="宋体" panose="02010600030101010101" pitchFamily="2" charset="-122"/>
              </a:rPr>
              <a:t>汾阴男。及长,好学善属文。太宗甚重之,令尚巢剌王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女和静县主,累授太子舍人,预撰《晋书》。高宗即位,擢拜给事中,时年二十六。</a:t>
            </a:r>
            <a:r>
              <a:rPr lang="zh-CN" altLang="en-US" sz="1500" u="sng" kern="0" dirty="0" smtClean="0">
                <a:solidFill>
                  <a:srgbClr val="000000"/>
                </a:solidFill>
                <a:latin typeface="Times New Roman" panose="02020603050405020304" pitchFamily="65" charset="-122"/>
                <a:ea typeface="宋体" panose="02010600030101010101" pitchFamily="2" charset="-122"/>
              </a:rPr>
              <a:t>数上书陈君臣</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政体及时事得失,高宗皆嘉纳之。</a:t>
            </a:r>
            <a:r>
              <a:rPr lang="zh-CN" altLang="en-US" sz="1500" kern="0" dirty="0" smtClean="0">
                <a:solidFill>
                  <a:srgbClr val="000000"/>
                </a:solidFill>
                <a:latin typeface="Times New Roman" panose="02020603050405020304" pitchFamily="65" charset="-122"/>
                <a:ea typeface="宋体" panose="02010600030101010101" pitchFamily="2" charset="-122"/>
              </a:rPr>
              <a:t>俄转中书舍人,加弘文馆学士,兼修国史。中书省有一盘石,初,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道衡为内史侍郎,尝踞而</a:t>
            </a:r>
            <a:r>
              <a:rPr lang="zh-CN" altLang="en-US" sz="1500" u="sng" kern="0" dirty="0" smtClean="0">
                <a:solidFill>
                  <a:srgbClr val="000000"/>
                </a:solidFill>
                <a:latin typeface="Times New Roman" panose="02020603050405020304" pitchFamily="65" charset="-122"/>
                <a:ea typeface="宋体" panose="02010600030101010101" pitchFamily="2" charset="-122"/>
              </a:rPr>
              <a:t>草制</a:t>
            </a:r>
            <a:r>
              <a:rPr lang="zh-CN" altLang="en-US" sz="1500" kern="0" dirty="0" smtClean="0">
                <a:solidFill>
                  <a:srgbClr val="000000"/>
                </a:solidFill>
                <a:latin typeface="Times New Roman" panose="02020603050405020304" pitchFamily="65" charset="-122"/>
                <a:ea typeface="宋体" panose="02010600030101010101" pitchFamily="2" charset="-122"/>
              </a:rPr>
              <a:t>,元超每见此石,未尝不泫然流涕。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永徽五年,</a:t>
            </a:r>
            <a:r>
              <a:rPr lang="zh-CN" altLang="en-US" sz="1500" u="sng" kern="0" dirty="0" smtClean="0">
                <a:solidFill>
                  <a:srgbClr val="000000"/>
                </a:solidFill>
                <a:latin typeface="Times New Roman" panose="02020603050405020304" pitchFamily="65" charset="-122"/>
                <a:ea typeface="宋体" panose="02010600030101010101" pitchFamily="2" charset="-122"/>
              </a:rPr>
              <a:t>丁母忧</a:t>
            </a:r>
            <a:r>
              <a:rPr lang="zh-CN" altLang="en-US" sz="1500" kern="0" dirty="0" smtClean="0">
                <a:solidFill>
                  <a:srgbClr val="000000"/>
                </a:solidFill>
                <a:latin typeface="Times New Roman" panose="02020603050405020304" pitchFamily="65" charset="-122"/>
                <a:ea typeface="宋体" panose="02010600030101010101" pitchFamily="2" charset="-122"/>
              </a:rPr>
              <a:t>解。明年,起授黄门侍郎,兼检校太子左庶子。元超既擅文辞,兼好引寒俊,尝表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荐任希古、高智周、郭正一、王义方、孟利贞等十余人,由是时论称美。后以疾出为饶州刺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史。三年,拜东台侍郎。右相李义府以罪配流嵩州,旧制流人禁乘马,元超奏请给之,坐贬为简州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刺史。岁余,西台侍郎上官仪伏诛,又坐与文章款密,配流嵩州。上元初,遇赦还,拜正谏大夫。三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年,迁中书侍郎,寻同中书门下三品。</a:t>
            </a:r>
            <a:r>
              <a:rPr lang="zh-CN" altLang="en-US" sz="1500" u="sng" kern="0" dirty="0" smtClean="0">
                <a:solidFill>
                  <a:srgbClr val="000000"/>
                </a:solidFill>
                <a:latin typeface="Times New Roman" panose="02020603050405020304" pitchFamily="65" charset="-122"/>
                <a:ea typeface="宋体" panose="02010600030101010101" pitchFamily="2" charset="-122"/>
              </a:rPr>
              <a:t>时高宗幸温泉校猎诸蕃酋长亦持弓矢而从元超以为既非族</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类深可为虞上疏切谏帝纳焉</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时元超特承恩遇,常召入与诸王同预私宴。又重其文学政理之才,曾谓元超曰:“长得卿在中书,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固不藉多人也。”永隆二年,拜中书令,兼太子左庶子。高宗幸东都,太子于京师监国,因留元超</a:t>
            </a:r>
            <a:endParaRPr lang="zh-CN" altLang="en-US" dirty="0"/>
          </a:p>
        </p:txBody>
      </p:sp>
      <p:sp>
        <p:nvSpPr>
          <p:cNvPr id="3" name="TextBox 11"/>
          <p:cNvSpPr txBox="1"/>
          <p:nvPr/>
        </p:nvSpPr>
        <p:spPr>
          <a:xfrm>
            <a:off x="1977527" y="887208"/>
            <a:ext cx="4451861"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en-US" altLang="zh-CN" sz="2000" b="1" dirty="0" smtClean="0">
                <a:latin typeface="黑体" panose="02010609060101010101" pitchFamily="49" charset="-122"/>
                <a:ea typeface="黑体" panose="02010609060101010101" pitchFamily="49" charset="-122"/>
                <a:sym typeface="+mn-ea"/>
              </a:rPr>
              <a:t>2015—2016</a:t>
            </a:r>
            <a:r>
              <a:rPr lang="zh-CN" altLang="en-US" sz="2000" b="1" dirty="0" smtClean="0">
                <a:latin typeface="黑体" panose="02010609060101010101" pitchFamily="49" charset="-122"/>
                <a:ea typeface="黑体" panose="02010609060101010101" pitchFamily="49" charset="-122"/>
                <a:sym typeface="+mn-ea"/>
              </a:rPr>
              <a:t>年模拟探究能力测试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smtClean="0">
                <a:latin typeface="黑体" panose="02010609060101010101" pitchFamily="49" charset="-122"/>
                <a:ea typeface="黑体" panose="02010609060101010101" pitchFamily="49" charset="-122"/>
                <a:sym typeface="+mn-ea"/>
              </a:rPr>
              <a:t>（</a:t>
            </a:r>
            <a:r>
              <a:rPr lang="zh-CN" altLang="en-US" sz="1400" b="0" dirty="0" smtClean="0">
                <a:latin typeface="黑体" panose="02010609060101010101" pitchFamily="49" charset="-122"/>
                <a:ea typeface="黑体" panose="02010609060101010101" pitchFamily="49" charset="-122"/>
                <a:sym typeface="+mn-ea"/>
              </a:rPr>
              <a:t>每篇建议用时</a:t>
            </a:r>
            <a:r>
              <a:rPr lang="en-US" altLang="zh-CN" sz="1400" b="0" dirty="0" smtClean="0">
                <a:latin typeface="黑体" panose="02010609060101010101" pitchFamily="49" charset="-122"/>
                <a:ea typeface="黑体" panose="02010609060101010101" pitchFamily="49" charset="-122"/>
                <a:sym typeface="+mn-ea"/>
              </a:rPr>
              <a:t>20</a:t>
            </a:r>
            <a:r>
              <a:rPr lang="zh-CN" altLang="en-US" sz="1400" b="0" dirty="0" smtClean="0">
                <a:latin typeface="黑体" panose="02010609060101010101" pitchFamily="49" charset="-122"/>
                <a:ea typeface="黑体" panose="02010609060101010101" pitchFamily="49" charset="-122"/>
                <a:sym typeface="+mn-ea"/>
              </a:rPr>
              <a:t>分钟）</a:t>
            </a:r>
            <a:endParaRPr sz="1400" dirty="0">
              <a:latin typeface="黑体" panose="02010609060101010101" pitchFamily="49" charset="-122"/>
              <a:ea typeface="黑体" panose="02010609060101010101" pitchFamily="49" charset="-122"/>
            </a:endParaRPr>
          </a:p>
        </p:txBody>
      </p:sp>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以侍太子。帝临行谓元超曰:“朕之留卿,如去一臂。</a:t>
            </a:r>
            <a:r>
              <a:rPr lang="zh-CN" altLang="en-US" sz="1500" u="sng" kern="0" dirty="0" smtClean="0">
                <a:solidFill>
                  <a:srgbClr val="000000"/>
                </a:solidFill>
                <a:latin typeface="Times New Roman" panose="02020603050405020304" pitchFamily="65" charset="-122"/>
                <a:ea typeface="宋体" panose="02010600030101010101" pitchFamily="2" charset="-122"/>
              </a:rPr>
              <a:t>但吾子未闲庶务,关西之事,悉以委卿。所</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寄既深,不得默尔。</a:t>
            </a:r>
            <a:r>
              <a:rPr lang="zh-CN" altLang="en-US" sz="1500" kern="0" dirty="0" smtClean="0">
                <a:solidFill>
                  <a:srgbClr val="000000"/>
                </a:solidFill>
                <a:latin typeface="Times New Roman" panose="02020603050405020304" pitchFamily="65" charset="-122"/>
                <a:ea typeface="宋体" panose="02010600030101010101" pitchFamily="2" charset="-122"/>
              </a:rPr>
              <a:t>”于是元超表荐郑祖玄、邓玄挺、崔融为崇文馆学士。又数上疏谏太子,高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宗知而称善,遣使慰谕,赐物百段。弘道元年,以疾乞骸,加金紫光禄大夫,听致仕。其年冬卒,年六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十二,赠光禄大夫、秦州都督,</a:t>
            </a:r>
            <a:r>
              <a:rPr lang="zh-CN" altLang="en-US" sz="1500" u="sng" kern="0" dirty="0" smtClean="0">
                <a:solidFill>
                  <a:srgbClr val="000000"/>
                </a:solidFill>
                <a:latin typeface="Times New Roman" panose="02020603050405020304" pitchFamily="65" charset="-122"/>
                <a:ea typeface="宋体" panose="02010600030101010101" pitchFamily="2" charset="-122"/>
              </a:rPr>
              <a:t>陪葬</a:t>
            </a:r>
            <a:r>
              <a:rPr lang="zh-CN" altLang="en-US" sz="1500" kern="0" dirty="0" smtClean="0">
                <a:solidFill>
                  <a:srgbClr val="000000"/>
                </a:solidFill>
                <a:latin typeface="Times New Roman" panose="02020603050405020304" pitchFamily="65" charset="-122"/>
                <a:ea typeface="宋体" panose="02010600030101010101" pitchFamily="2" charset="-122"/>
              </a:rPr>
              <a:t>乾陵。文集四十卷。子曜,亦以文学知名,圣历中,修《三教珠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英》,官至正谏大夫。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(节选自《旧唐书·薛元超传》,有删改)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A.时高宗幸温泉校猎诸蕃/酋长亦持弓矢而从元超/以为既非族类/深可为虞/上疏切谏/帝纳焉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B.时高宗幸温泉校猎/诸蕃酋长亦持弓矢而从元超/以为既非族类/深可为虞/上疏切谏/帝纳焉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C.时高宗幸温泉校猎诸蕃/酋长亦持弓矢而从/元超以为既非族类/深可为虞/上疏切谏/帝纳焉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D.时高宗幸温泉校猎/诸蕃酋长亦持弓矢而从/元超以为既非族类/深可为虞/上疏切谏/帝纳焉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下列对文中相关内容的解说,不正确的一项是(3分)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A.袭爵,继承爵位。按规定,第一继承人继承被继承人的爵位,其余继承人减三等袭爵。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B.草制,草拟制书。制是皇帝的命令,制书是用以颁布皇帝重要法制命令的专用文书。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C.丁母忧,遭逢父母丧事。父母死后,子女要为父母守丧,一般三年,官员还需要辞官。</a:t>
            </a:r>
            <a:endParaRPr lang="zh-CN" altLang="en-US" dirty="0"/>
          </a:p>
        </p:txBody>
      </p:sp>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83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D.陪葬,臣子或妻妾的灵柩葬在皇帝或丈夫坟墓的近旁。文中的“陪葬”指一种恩宠。</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A.薛元超好学,擅长写文章。太宗很看重他,让他参与修撰《晋书》;高宗即位以后,让他兼任修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国史的工作。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B.薛元超受到人们的称颂。一是因为他擅长文辞;二是因为他喜欢引荐寒门才俊,曾经上表举荐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过十几个人。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C.薛元超一生数遭流贬。先因与上官仪有文字之交,受到牵累;后又上疏进谏,为李义府请求马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匹代步而被贬。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D.薛元超很为唐高宗所宠信。他经常被召入宫中参加唐高宗与诸王的私宴;高宗到东都,让他留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下辅佐太子。</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(1)数上书陈君臣政体及时事得失,高宗皆嘉纳之。(5分)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(2)但吾子未闲庶务,关西之事,悉以委卿。所寄既深,不得默尔。(5分)</a:t>
            </a:r>
            <a:endParaRPr lang="zh-CN" altLang="en-US" dirty="0"/>
          </a:p>
        </p:txBody>
      </p:sp>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“诸藩酋长”意为各个少数民族部落的酋长,中间不能断开,故排除A、C。“元超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以为”是完整的主谓结构,中间不能断开,故排除B。</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“丁母忧”是遭遇母亲丧事。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C　原文说“右相李义府以罪配流嵩州,旧制流人禁乘马,元超奏请给之,坐贬为简州刺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史。岁余,西台侍郎上官仪伏诛,又坐与文章款密,配流嵩州”,选项将两件事的前后顺序说反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(1)(薛元超)多次上书陈述君臣政体和时政得失,高宗都赞许并采纳。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(2)只是我的儿子不熟悉政务,关西的事情,都把它托付给你了。我对你寄予的希望已经很深,你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不能默不作声呀。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(1)数:多次。陈:陈述。嘉:赞许。纳:采纳。此句省略了主语,译时补充出来。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(2)但:只是。未闲庶务:不熟悉政务。委:托付。默:默不作声。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薛元超是薛收的儿子。元超早年丧父,九岁袭爵汾阴男。长大以后,好学善于做文章。太宗非常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器重他,叫他娶巢剌王的女儿和静县主为妻,多次升迁授任为太子舍人,参与修撰《晋书》。高</a:t>
            </a:r>
            <a:endParaRPr lang="zh-CN" altLang="en-US" dirty="0"/>
          </a:p>
        </p:txBody>
      </p:sp>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宗即位,升任给事中,这年二十六岁。(薛元超)多次上书陈述君臣政体和时政得失,高宗都赞许并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采纳。不久转任中书舍人,加弘文馆学士,兼修国史。中书省有一块磐石,当初薛道衡任内史侍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郎,曾坐在石头上草拟制书,薛元超每次见到此石,总是泫然流泪。</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永徽五年,为母亲守丧解职。第二年,丧期未满就起用为黄门侍郎,兼检校太子左庶子。薛元超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擅长文辞,又喜好引进寒门有才能的人士,曾经上表举荐任希古、高智周、郭正一、王义方、孟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利贞等十多人,由此被舆论赞美。后来因病离京任饶州刺史。三年,授为东台侍郎。右相李义府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因为获罪被发配流放到嵩州,按照旧制,被流放的人不许乘马,薛元超上奏请求给他马骑,因此获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罪贬任简州刺史。一年以后,西台侍郎上官仪被杀,薛元超又因和他有文章往来关系密切,被发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配流放到嵩州。上元初年,遇赦回来,拜受正谏大夫。三年,升任中书侍郎,不久被提升为同中书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门下三品。当时高宗驾幸温泉打猎,诸番酋长也都拿着弓箭跟从。薛元超以为既然不是同一族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类,很叫人担忧,上疏竭力谏阻,高宗采纳了。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当时薛元超特别受到高宗恩遇,时常召入和诸王一同出席私家宴会。高宗又看重他文学政治的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才能,曾对薛元超说:“长期有卿在中书省,就不依靠更多的人了。”永隆二年,授任中书令,兼太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子左庶子。高宗临幸东都,太子在京师监国,就留薛元超随侍太子。高宗临行时对薛元超说: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“我留下你,好像失去一只手臂。只是我的儿子不熟悉政务,关西的事情,都把它托付给你了。</a:t>
            </a:r>
            <a:endParaRPr lang="zh-CN" altLang="en-US"/>
          </a:p>
        </p:txBody>
      </p:sp>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我对你寄予的希望已经很深,你不能默不作声呀。”于是薛元超上表推荐郑祖玄、邓玄挺、崔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融为崇文馆学士。又多次上疏劝谏太子,高宗知道了说好,派使者慰问,赐物一百段。弘道元年,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薛元超因病要求退休,朝廷加授金紫光禄大夫,准许退休。这一年冬天薛元超去世,享年六十二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岁,追赠光禄大夫、秦州都督,陪葬乾陵。薛元超有文集四十卷。儿子薛曜,也以文学闻名,圣历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年间,修撰《三教珠英》,官做到正谏大夫。</a:t>
            </a:r>
            <a:endParaRPr lang="zh-CN" altLang="en-US"/>
          </a:p>
        </p:txBody>
      </p:sp>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二、(2016山西八校联考,4—7)阅读下面的文言文,回答问题。(19分)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张学颜,字子愚,肥乡人。登嘉靖三十二年进士。辽抚李秋免,</a:t>
            </a:r>
            <a:r>
              <a:rPr lang="zh-CN" altLang="en-US" sz="1500" u="sng" kern="0" dirty="0" smtClean="0">
                <a:solidFill>
                  <a:srgbClr val="000000"/>
                </a:solidFill>
                <a:latin typeface="Times New Roman" panose="02020603050405020304" pitchFamily="65" charset="-122"/>
                <a:ea typeface="宋体" panose="02010600030101010101" pitchFamily="2" charset="-122"/>
              </a:rPr>
              <a:t>大学士</a:t>
            </a:r>
            <a:r>
              <a:rPr lang="zh-CN" altLang="en-US" sz="1500" kern="0" dirty="0" smtClean="0">
                <a:solidFill>
                  <a:srgbClr val="000000"/>
                </a:solidFill>
                <a:latin typeface="Times New Roman" panose="02020603050405020304" pitchFamily="65" charset="-122"/>
                <a:ea typeface="宋体" panose="02010600030101010101" pitchFamily="2" charset="-122"/>
              </a:rPr>
              <a:t>高拱欲用学颜,或疑之。拱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曰:“</a:t>
            </a:r>
            <a:r>
              <a:rPr lang="zh-CN" altLang="en-US" sz="1500" u="sng" kern="0" dirty="0" smtClean="0">
                <a:solidFill>
                  <a:srgbClr val="000000"/>
                </a:solidFill>
                <a:latin typeface="Times New Roman" panose="02020603050405020304" pitchFamily="65" charset="-122"/>
                <a:ea typeface="宋体" panose="02010600030101010101" pitchFamily="2" charset="-122"/>
              </a:rPr>
              <a:t>张生卓荦倜傥,人未之识也,置诸盘错,利器当见。</a:t>
            </a:r>
            <a:r>
              <a:rPr lang="zh-CN" altLang="en-US" sz="1500" kern="0" dirty="0" smtClean="0">
                <a:solidFill>
                  <a:srgbClr val="000000"/>
                </a:solidFill>
                <a:latin typeface="Times New Roman" panose="02020603050405020304" pitchFamily="65" charset="-122"/>
                <a:ea typeface="宋体" panose="02010600030101010101" pitchFamily="2" charset="-122"/>
              </a:rPr>
              <a:t>”侍郎魏学曾后至,拱迎问曰:“辽抚谁可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者?”学曾思良久,曰:“张学颜可。”拱喜曰:“得之矣。”遂以其名上,进右佥都御史,巡抚辽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东。</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辽镇边长二千余里,城砦一百二十所,三面邻敌。官军七万二千,月给米一石,折银二钱五分,马则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冬春给料,月折银一钱八分,即岁稔不足支数日。自嘉靖戊午大饥,士马逃故者三之二。前抚王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之诰、魏学曾相继绥辑,未复全盛之半。继以荒旱,饿莩枕籍。学颜首请</a:t>
            </a:r>
            <a:r>
              <a:rPr lang="zh-CN" altLang="en-US" sz="1500" u="sng" kern="0" dirty="0" smtClean="0">
                <a:solidFill>
                  <a:srgbClr val="000000"/>
                </a:solidFill>
                <a:latin typeface="Times New Roman" panose="02020603050405020304" pitchFamily="65" charset="-122"/>
                <a:ea typeface="宋体" panose="02010600030101010101" pitchFamily="2" charset="-122"/>
              </a:rPr>
              <a:t>振恤</a:t>
            </a:r>
            <a:r>
              <a:rPr lang="zh-CN" altLang="en-US" sz="1500" kern="0" dirty="0" smtClean="0">
                <a:solidFill>
                  <a:srgbClr val="000000"/>
                </a:solidFill>
                <a:latin typeface="Times New Roman" panose="02020603050405020304" pitchFamily="65" charset="-122"/>
                <a:ea typeface="宋体" panose="02010600030101010101" pitchFamily="2" charset="-122"/>
              </a:rPr>
              <a:t>,实军伍,招流移,治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甲仗,市战马,信赏罚。</a:t>
            </a:r>
            <a:r>
              <a:rPr lang="zh-CN" altLang="en-US" sz="1500" u="sng" kern="0" dirty="0" smtClean="0">
                <a:solidFill>
                  <a:srgbClr val="000000"/>
                </a:solidFill>
                <a:latin typeface="Times New Roman" panose="02020603050405020304" pitchFamily="65" charset="-122"/>
                <a:ea typeface="宋体" panose="02010600030101010101" pitchFamily="2" charset="-122"/>
              </a:rPr>
              <a:t>黜懦将数人,创平阳堡以通两河,移游击于正安堡以卫镇城,战守具悉就经</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画。</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建州都督王杲</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以索降人不得,入掠抚顺,守将贾汝翼诘责之。杲益憾,约诸部为寇,副总兵赵完责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汝翼启衅,学颜奏曰:“</a:t>
            </a:r>
            <a:r>
              <a:rPr lang="zh-CN" altLang="en-US" sz="1500" u="sng" kern="0" dirty="0" smtClean="0">
                <a:solidFill>
                  <a:srgbClr val="000000"/>
                </a:solidFill>
                <a:latin typeface="Times New Roman" panose="02020603050405020304" pitchFamily="65" charset="-122"/>
                <a:ea typeface="宋体" panose="02010600030101010101" pitchFamily="2" charset="-122"/>
              </a:rPr>
              <a:t>汝翼却杲馈遗惩其违抗实伸国威苟缘此罢斥是进退边将皆敌主之矣臣谓</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宜谕王杲送还俘掠否则调兵剿杀毋事姑息以蓄祸。</a:t>
            </a:r>
            <a:r>
              <a:rPr lang="zh-CN" altLang="en-US" sz="1500" kern="0" dirty="0" smtClean="0">
                <a:solidFill>
                  <a:srgbClr val="000000"/>
                </a:solidFill>
                <a:latin typeface="Times New Roman" panose="02020603050405020304" pitchFamily="65" charset="-122"/>
                <a:ea typeface="宋体" panose="02010600030101010101" pitchFamily="2" charset="-122"/>
              </a:rPr>
              <a:t>”赵完惧,馈金貂,学颜发之。</a:t>
            </a:r>
            <a:r>
              <a:rPr lang="zh-CN" altLang="en-US" sz="1500" u="sng" kern="0" dirty="0" smtClean="0">
                <a:solidFill>
                  <a:srgbClr val="000000"/>
                </a:solidFill>
                <a:latin typeface="Times New Roman" panose="02020603050405020304" pitchFamily="65" charset="-122"/>
                <a:ea typeface="宋体" panose="02010600030101010101" pitchFamily="2" charset="-122"/>
              </a:rPr>
              <a:t>诏</a:t>
            </a:r>
            <a:r>
              <a:rPr lang="zh-CN" altLang="en-US" sz="1500" kern="0" dirty="0" smtClean="0">
                <a:solidFill>
                  <a:srgbClr val="000000"/>
                </a:solidFill>
                <a:latin typeface="Times New Roman" panose="02020603050405020304" pitchFamily="65" charset="-122"/>
                <a:ea typeface="宋体" panose="02010600030101010101" pitchFamily="2" charset="-122"/>
              </a:rPr>
              <a:t>逮完,而宣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谕王杲如学颜策。诸部闻大兵且出,悉窜匿山谷。杲惧,十二月约海西王台送俘获就款,学颜因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而抚之。</a:t>
            </a:r>
            <a:endParaRPr lang="zh-CN" altLang="en-US"/>
          </a:p>
        </p:txBody>
      </p:sp>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时张居正当国,以学颜精心计,深倚任之。学颜撰会计录以勾稽出纳。又奏列清丈条例,厘两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京、山东、陕西勋戚庄田,清溢额、脱漏、诡借诸弊。又通行天下,得官民屯牧湖陂八十余万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顷。民困赔累</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者,以其赋抵之。自正、嘉虚耗之后,至万历十年间,最称富庶,学颜有力焉。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学颜八疏乞休,许</a:t>
            </a:r>
            <a:r>
              <a:rPr lang="zh-CN" altLang="en-US" sz="1500" u="sng" kern="0" dirty="0" smtClean="0">
                <a:solidFill>
                  <a:srgbClr val="000000"/>
                </a:solidFill>
                <a:latin typeface="Times New Roman" panose="02020603050405020304" pitchFamily="65" charset="-122"/>
                <a:ea typeface="宋体" panose="02010600030101010101" pitchFamily="2" charset="-122"/>
              </a:rPr>
              <a:t>致仕</a:t>
            </a:r>
            <a:r>
              <a:rPr lang="zh-CN" altLang="en-US" sz="1500" kern="0" dirty="0" smtClean="0">
                <a:solidFill>
                  <a:srgbClr val="000000"/>
                </a:solidFill>
                <a:latin typeface="Times New Roman" panose="02020603050405020304" pitchFamily="65" charset="-122"/>
                <a:ea typeface="宋体" panose="02010600030101010101" pitchFamily="2" charset="-122"/>
              </a:rPr>
              <a:t>去。卒于家。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(选自《明史·张学颜传》,有删改)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①王杲:明朝末期建州女真头领。②赔累:赔钱亏累。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A.汝翼却杲馈遗惩其/违抗实伸国威/苟缘此罢斥/是进退边将皆敌主之矣/臣谓宜谕王杲送还俘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掠/否则调兵剿杀/毋事姑息以蓄祸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B.汝翼却杲馈遗/惩其违抗/实伸国威/苟缘此罢斥是进退/边将皆敌主之矣/臣谓宜谕王杲送还俘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掠/否则调兵剿杀/毋事姑息以蓄祸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C.汝翼却杲馈遗/惩其违抗/实伸国威/苟缘此罢斥/是进退边将皆敌主之矣/臣谓宜谕王杲送还/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俘掠否则调兵/剿杀毋事姑息以蓄祸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D.汝翼却杲馈遗/惩其违抗/实伸国威/苟缘此罢斥/是进退边将皆敌主之矣/臣谓宜谕王杲送还俘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掠/否则调兵剿杀/毋事姑息以蓄祸</a:t>
            </a:r>
            <a:endParaRPr lang="zh-CN" altLang="en-US" dirty="0"/>
          </a:p>
        </p:txBody>
      </p:sp>
    </p:spTree>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991377"/>
            <a:ext cx="8166966" cy="5819874"/>
            <a:chOff x="500034" y="1080000"/>
            <a:chExt cx="8166966" cy="581987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A.“大学士”又称内阁大学士、殿阁大学士等,为辅助皇帝的高级秘书官。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B.“振恤”,赈济与抚恤,即灾荒来袭时,各级政府和民间做出的相应的反应和对策。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C.“诏”,先秦时代上级给下级的命令文告。秦汉以后,专指帝王的文书命令。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D.“致仕”,“致”意为“获得”,“仕”意为“官职”,“致仕”指获得官职。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A.张学颜深得有关官员赏识。大学士高拱推荐张学颜任辽地巡抚,有人质疑,高拱力争,侍郎魏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学曾的看法与高拱一致,张学颜最终获得任命。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B.张学颜敢于治理,恪尽职守。辽地边境线长,兵马耗费粮草很大,无法支撑,大饥荒使兵马损失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惨重,张学颜采取多种措施,巩固边防。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C.张学颜正直敢言,忠于国家。女真首领王杲想聚众作乱,张学颜上奏请朝廷不要姑息王杲,并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下令逮捕袒护王杲的赵完,维护了国家利益。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D.张学颜精于心计,体恤百姓。他写了关于会计的书,治理庄田,消除各种弊端;对陷入困境的百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姓给予关照。明朝被认为最富裕的时期,他出过力。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p:txBody>
        </p:sp>
        <p:sp>
          <p:nvSpPr>
            <p:cNvPr id="3" name="TextBox 2"/>
            <p:cNvSpPr txBox="1"/>
            <p:nvPr/>
          </p:nvSpPr>
          <p:spPr>
            <a:xfrm>
              <a:off x="500034" y="6206351"/>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(1)张生卓荦倜傥,人未之识也,置诸盘错,利器当见。(5分)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(2)黜懦将数人,创平阳堡以通两河,移游击于正安堡以卫镇城,战守具悉就经画。(5分)</a:t>
              </a:r>
              <a:endParaRPr lang="zh-CN" altLang="en-US" dirty="0"/>
            </a:p>
          </p:txBody>
        </p:sp>
      </p:grpSp>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首先要根据上下文把握文句的大意;然后根据文言标志,如虚词、对话标志、对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偶、排比、特殊句式等来断句;最后运用排除法,针对选项中不同的断句点分析、排除。根据句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式的一致性,应为“却杲馈遗/惩其违抗/实伸国威”,排除A;根据语意,由敌人主导的是“边将的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升降”,排除B;根据虚词标志“否”“毋”,排除C。</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“致仕”的意思是“官员辞职回家”。</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C　“张学颜</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并下令逮捕袒护王杲的赵完”理解错误,原文是“诏逮完”,意思是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“皇帝下令逮捕赵完”。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(1)张先生卓越出众,人们还没有了解他,把他放到复杂环境中,(他)杰出的才能就会显露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(2)罢免几个懦弱的将领,创建平阳堡来沟通两河,把游击巡逻之军迁移到正安堡来保卫镇城,进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攻守卫的器械全部加以经营谋划。</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(1)卓荦:卓越。利器:喻指杰出的才能。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(2)黜:罢免。经画:经营谋划。</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(节选自《明史·傅珪传》)</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A.谓《会典》成于刘健等/多所糜费/镌与修者/官降珪修撰/俄以《实录》成/进左中允/再迁翰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林学士/历吏部左/右侍郎/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B.谓《会典》成于刘健等/多所糜费/镌与修者官/降珪修撰/俄以《实录》成/进左中允/再迁翰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林学士/历吏部左/右侍郎/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C.谓《会典》成于刘健等/多所糜费/镌与修者官/降珪修撰/俄以《实录》成进/左中允再迁翰林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学士/历吏部左/右侍郎/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D.谓《会典》成于刘健等/多所糜费/镌与修者/官降珪修撰/俄以《实录》成进/左中允再迁翰林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学士/历吏部左/右侍郎/</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A.礼部为六部之一,掌管礼仪、祭祀、土地、户籍等职事,部长官称为礼部尚书。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B.教坊司是管理宫廷音乐的官署,专管雅乐以外的音乐、歌舞的教习等演出事务。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C.致仕本义是将享受的禄位交还给君王,表示官员辞去官职或到规定年龄而离职。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D.历史上的“两京”有多种所指,文中则指明代永乐年间迁都以后的南北两处京城。</a:t>
            </a:r>
            <a:endParaRPr lang="zh-CN" altLang="en-US" dirty="0"/>
          </a:p>
        </p:txBody>
      </p:sp>
    </p:spTree>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04264"/>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张学颜,字子愚,肥乡人。考中嘉靖三十二年进士。辽地巡抚李秋被免职,大学士高拱想用张学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颜,有人怀疑张学颜(的能力)。高拱说:“张先生卓越出众,人们还没有了解他,把他放到复杂环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境中,(他)杰出的才能就会显露出来。”侍郎魏学曾稍后到达,高拱迎接并问:“谁可以担任辽地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巡抚?”魏学曾思考很久,说:“张学颜可以。”高拱高兴地说:“相契合了。”于是把张学颜的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名字呈上去,升任右佥都御史,任辽东巡抚。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辽东镇边界长两千多里,城砦有一百二十所,三面与敌人相邻。官兵七万二千人,每月供给大米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一石,折合银子二钱五分,马匹冬天、春天供给草料,每月折合银子一钱八分,即使年成好也不够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维持几天。从嘉靖戊午年大饥荒开始,三分之二的士兵、马匹逃走死亡。前任巡抚王之诰、魏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学曾相继安抚集聚,没有恢复全盛时期的一半。接着由于饥荒、旱灾,饿死的人很多。张学颜首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先请求救济,充实军队,召回流亡迁徙的百姓,整修兵器,购买战马,严明赏罚。罢免几个懦弱的将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领,创建平阳堡来沟通两河,把游击巡逻之军迁移到正安堡来保卫镇城,进攻守卫的器械全部加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以经营谋划。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建州都督王杲因为向投降的人索要财物而没有得到,就进入抚顺抢劫,守将贾汝翼指责他。王杲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更加愤恨,约了各部落做强盗,副总兵赵完指责贾汝翼挑起事端,张学颜上奏说:“贾汝翼拒绝王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杲赠送礼品,惩罚王杲违抗命令,实在是伸张了国威,(贾汝翼)如果因为这个而被罢免,这是升降</a:t>
            </a:r>
            <a:endParaRPr lang="zh-CN" altLang="en-US" dirty="0"/>
          </a:p>
        </p:txBody>
      </p:sp>
    </p:spTree>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边将都由敌人主导了。我认为应该命令王杲送还俘虏和掠夺去的财物,否则调兵剿灭他,不要姑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息而积下祸患。”赵完害怕,赠送金貂给张学颜,张学颜揭发他。皇帝下令逮捕赵完,并发布命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令给王杲,按照张学颜的计策办。各部落听说大军将要出动,都逃窜藏匿在山谷。王杲害怕,十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二月约了海西王台送还俘虏、物资讲和,张学颜趁机安抚他。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当时张居正掌握国政,认为张学颜精于心计,十分倚重信任他。张学颜写了会计录用来查考核算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出纳。又上奏一条条详细地测量土地的条例,处理两京、山东、陕西功臣皇族的庄田,清理超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额、脱漏、假借各种弊端。又贯彻到全国,获得官民屯牧湖陂八十多万顷。百姓穷困赔钱亏累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的,用湖陂赋税来抵偿。从正德、嘉靖耗费亏空以后,到万历十年,被认为是最富裕(的时候),张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学颜出过力。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张学颜八次上疏请求退休,朝廷允许他退休回去。在家中去世。</a:t>
            </a:r>
            <a:endParaRPr lang="zh-CN" altLang="en-US"/>
          </a:p>
        </p:txBody>
      </p:sp>
    </p:spTree>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三、(2016安徽合肥一模,4—7)阅读下面的文言文,回答问题。(19分)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范宗尹字觉民,襄阳邓城人。少笃学,工文辞。宣和三年,上舍登第。累迁侍御史、右谏议大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夫。王云使北还,言金人必欲得三镇。</a:t>
            </a:r>
            <a:r>
              <a:rPr lang="zh-CN" altLang="en-US" sz="1500" u="sng" kern="0" dirty="0" smtClean="0">
                <a:solidFill>
                  <a:srgbClr val="000000"/>
                </a:solidFill>
                <a:latin typeface="Times New Roman" panose="02020603050405020304" pitchFamily="65" charset="-122"/>
                <a:ea typeface="宋体" panose="02010600030101010101" pitchFamily="2" charset="-122"/>
              </a:rPr>
              <a:t>宗尹请弃之以纾祸,言者非之,宗尹罢归。</a:t>
            </a:r>
            <a:r>
              <a:rPr lang="zh-CN" altLang="en-US" sz="1500" kern="0" dirty="0" smtClean="0">
                <a:solidFill>
                  <a:srgbClr val="000000"/>
                </a:solidFill>
                <a:latin typeface="Times New Roman" panose="02020603050405020304" pitchFamily="65" charset="-122"/>
                <a:ea typeface="宋体" panose="02010600030101010101" pitchFamily="2" charset="-122"/>
              </a:rPr>
              <a:t>张邦昌僭位,复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其职,遣同路允迪诣康王</a:t>
            </a:r>
            <a:r>
              <a:rPr lang="zh-CN" altLang="en-US" sz="1500" u="sng" kern="0" dirty="0" smtClean="0">
                <a:solidFill>
                  <a:srgbClr val="000000"/>
                </a:solidFill>
                <a:latin typeface="Times New Roman" panose="02020603050405020304" pitchFamily="65" charset="-122"/>
                <a:ea typeface="宋体" panose="02010600030101010101" pitchFamily="2" charset="-122"/>
              </a:rPr>
              <a:t>劝进</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建炎元年,李纲拜右仆射,宗尹论其名浮于实,有震主之威。不报,出知舒州。言者论宗尹尝污伪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命,责置鄂州。既,召为中书舍人,迁御史中丞,拜参知政事。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吕颐浩罢相,宗尹摄其位。时诸盗据有州县,朝廷力不能制。宗尹言:“太祖收</a:t>
            </a:r>
            <a:r>
              <a:rPr lang="zh-CN" altLang="en-US" sz="1500" u="sng" kern="0" dirty="0" smtClean="0">
                <a:solidFill>
                  <a:srgbClr val="000000"/>
                </a:solidFill>
                <a:latin typeface="Times New Roman" panose="02020603050405020304" pitchFamily="65" charset="-122"/>
                <a:ea typeface="宋体" panose="02010600030101010101" pitchFamily="2" charset="-122"/>
              </a:rPr>
              <a:t>藩镇</a:t>
            </a:r>
            <a:r>
              <a:rPr lang="zh-CN" altLang="en-US" sz="1500" kern="0" dirty="0" smtClean="0">
                <a:solidFill>
                  <a:srgbClr val="000000"/>
                </a:solidFill>
                <a:latin typeface="Times New Roman" panose="02020603050405020304" pitchFamily="65" charset="-122"/>
                <a:ea typeface="宋体" panose="02010600030101010101" pitchFamily="2" charset="-122"/>
              </a:rPr>
              <a:t>之权,天下无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事百五十年,可谓良法。然国家多难,四方帅守单寡,束手环视,此法之弊。今当稍复藩镇之法,裂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河南、江北数十州之地,付以兵权,俾蕃王室。较之弃地夷狄,岂不相远?”上从其言。授宗尹通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议大夫、守尚书右仆射、同中书门下平章事兼御营使,时年三十。近世宰相年少,未有如宗尹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初,宗尹</a:t>
            </a:r>
            <a:r>
              <a:rPr lang="zh-CN" altLang="en-US" sz="1500" u="sng" kern="0" dirty="0" smtClean="0">
                <a:solidFill>
                  <a:srgbClr val="000000"/>
                </a:solidFill>
                <a:latin typeface="Times New Roman" panose="02020603050405020304" pitchFamily="65" charset="-122"/>
                <a:ea typeface="宋体" panose="02010600030101010101" pitchFamily="2" charset="-122"/>
              </a:rPr>
              <a:t>廷对</a:t>
            </a:r>
            <a:r>
              <a:rPr lang="zh-CN" altLang="en-US" sz="1500" kern="0" dirty="0" smtClean="0">
                <a:solidFill>
                  <a:srgbClr val="000000"/>
                </a:solidFill>
                <a:latin typeface="Times New Roman" panose="02020603050405020304" pitchFamily="65" charset="-122"/>
                <a:ea typeface="宋体" panose="02010600030101010101" pitchFamily="2" charset="-122"/>
              </a:rPr>
              <a:t>,详定官李邦彦特取旨置宗尹乙科,宗尹德之,赠邦彦观文殿大学士。枢密院副都承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旨阙,宗尹拟刑焕、蓝公佐、辛道宗三人,焕戚里,公佐管客省,道宗不知兵,人以此咎宗尹。密院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计议官王佾结公佐,宗尹请除佾为宗正丞,侍御史张延寿劾之,上罢佾。</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绍兴元年二月辛巳,</a:t>
            </a:r>
            <a:r>
              <a:rPr lang="zh-CN" altLang="en-US" sz="1500" u="sng" kern="0" dirty="0" smtClean="0">
                <a:solidFill>
                  <a:srgbClr val="000000"/>
                </a:solidFill>
                <a:latin typeface="Times New Roman" panose="02020603050405020304" pitchFamily="65" charset="-122"/>
                <a:ea typeface="宋体" panose="02010600030101010101" pitchFamily="2" charset="-122"/>
              </a:rPr>
              <a:t>日有黑子</a:t>
            </a:r>
            <a:r>
              <a:rPr lang="zh-CN" altLang="en-US" sz="1500" kern="0" dirty="0" smtClean="0">
                <a:solidFill>
                  <a:srgbClr val="000000"/>
                </a:solidFill>
                <a:latin typeface="Times New Roman" panose="02020603050405020304" pitchFamily="65" charset="-122"/>
                <a:ea typeface="宋体" panose="02010600030101010101" pitchFamily="2" charset="-122"/>
              </a:rPr>
              <a:t>,宗尹以辅政无状请免,上不许。魏滂为江东通判,谏官言其贪盗官</a:t>
            </a:r>
            <a:endParaRPr lang="zh-CN" altLang="en-US"/>
          </a:p>
        </p:txBody>
      </p:sp>
    </p:spTree>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钱,滂遂罢;李弼孺领营田,谏官言其媚事朱勔,弼孺亦罢:二人皆宗尹所荐。台州守臣晁公为储峙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丰备,论者以为扰民,宗尹阴佑之。</a:t>
            </a:r>
            <a:r>
              <a:rPr lang="zh-CN" altLang="en-US" sz="1500" u="sng" kern="0" dirty="0" smtClean="0">
                <a:solidFill>
                  <a:srgbClr val="000000"/>
                </a:solidFill>
                <a:latin typeface="Times New Roman" panose="02020603050405020304" pitchFamily="65" charset="-122"/>
                <a:ea typeface="宋体" panose="02010600030101010101" pitchFamily="2" charset="-122"/>
              </a:rPr>
              <a:t>会公为妻受囚金事觉,上罢公为,宗尹不自安。</a:t>
            </a:r>
            <a:r>
              <a:rPr lang="zh-CN" altLang="en-US" sz="1500" kern="0" dirty="0" smtClean="0">
                <a:solidFill>
                  <a:srgbClr val="000000"/>
                </a:solidFill>
                <a:latin typeface="Times New Roman" panose="02020603050405020304" pitchFamily="65" charset="-122"/>
                <a:ea typeface="宋体" panose="02010600030101010101" pitchFamily="2" charset="-122"/>
              </a:rPr>
              <a:t>时明堂</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覃恩</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宗尹请举行讨论之事,上手札云:“朕不欲归过君父,敛怨士大夫。”始,宗尹建此议,秦桧力赞之,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及见上意坚,反挤宗尹。上亦恶其与辛道宗兄弟往来,遂罢。沈与求奏其罪状,落职,未几,命知温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州。退居天台,卒,年三十七。</a:t>
            </a:r>
            <a:endParaRPr lang="zh-CN" altLang="en-US"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宗尹有才智当北敌肆行之冲毅然自任建议分镇以是得相位然其置帅多授剧盗又无总率统属且</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不遣援不通饷故诸镇守鲜能久存者</a:t>
            </a:r>
            <a:r>
              <a:rPr lang="zh-CN" altLang="en-US" sz="1500" kern="0" dirty="0" smtClean="0">
                <a:solidFill>
                  <a:srgbClr val="000000"/>
                </a:solidFill>
                <a:latin typeface="Times New Roman" panose="02020603050405020304" pitchFamily="65" charset="-122"/>
                <a:ea typeface="宋体" panose="02010600030101010101" pitchFamily="2" charset="-122"/>
              </a:rPr>
              <a:t>。及为政多私,屡为议者所诋云。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(节选自《宋史·范宗尹传》,有删改)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①明:古代帝王宣明政教的场所。②覃恩:广施恩泽。</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A.宗尹有才智/当北敌肆行之冲/毅然自任/建议分镇/以是得相位/然其置帅/多授剧盗又无总率/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统属且不遣援/不通饷/故诸镇守鲜能久存者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B.宗尹有才智/当北敌肆行之冲/毅然自任建议/分镇以是得相位/然其置帅多授剧盗/又无总率统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属/且不遣援/不通饷/故诸镇守鲜能久存者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C.宗尹有才智/当北敌肆行之冲/毅然自任/建议分镇/以是得相位/然其置帅多授剧盗/又无总率</a:t>
            </a:r>
            <a:endParaRPr lang="zh-CN" altLang="en-US" dirty="0"/>
          </a:p>
        </p:txBody>
      </p:sp>
    </p:spTree>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统属/且不遣援/不通饷/故诸镇守鲜能久存者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D.宗尹有才智/当北敌肆行之冲/毅然自任建议/分镇以是得相位/然其置帅多授剧盗/又无总率统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属/且不遣援不通饷/故诸镇守鲜能久存者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A.“劝进”指旧时部属劝其主登基称帝,本文指劝说康王建立南宋政权。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B.“藩镇”是唐朝中后期设立的军镇。“藩”,这里含有“边界”的意思。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C.“廷对”指在朝廷上回答皇帝的咨询,或指科举时代的殿试,本文指后者。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D.古人相信天意和人事彼此感应,故本文中“日有黑子”被视为朝政有失的证据。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A.范宗尹年轻有为,勇于进谏。他不满而立之年就担任过右谏议大夫、御史中丞等重要官职,还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曾因为自己的直言进谏被多次贬黜。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B.范宗尹才智过人,善于借鉴。为扶植地方武装力量抵抗金军,他上奏借鉴藩镇之法,得到皇帝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批准,并由此成为当时最年轻的宰相。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C.范宗尹常徇私情,用人不善。他担任宰相,重人情,轻法度,任用李弼孺、魏滂等贪腐残暴之人,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并包庇与自己私交甚好的官员。</a:t>
            </a:r>
            <a:endParaRPr lang="zh-CN" altLang="en-US" dirty="0"/>
          </a:p>
        </p:txBody>
      </p:sp>
    </p:spTree>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942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D.范宗尹宦海沉浮,权变不足。他向皇帝提请举行讨论之事,本来已经获得秦桧的赞同,后来反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遭秦桧背弃和排挤,最终罢官。</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(1)宗尹请弃之以纾祸,言者非之,宗尹罢归。(5分)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(2)会公为妻受囚金事觉,上罢公为,宗尹不自安。(5分)</a:t>
            </a:r>
            <a:endParaRPr lang="zh-CN" altLang="en-US" dirty="0"/>
          </a:p>
        </p:txBody>
      </p:sp>
      <p:sp>
        <p:nvSpPr>
          <p:cNvPr id="3" name="矩形 2"/>
          <p:cNvSpPr/>
          <p:nvPr/>
        </p:nvSpPr>
        <p:spPr>
          <a:xfrm>
            <a:off x="428596" y="2865846"/>
            <a:ext cx="8286808" cy="3554819"/>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虚词“又”前应断开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排除</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毅然自任”“建议分镇”语句完整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不可断开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排除</a:t>
            </a:r>
            <a:br>
              <a:rPr lang="zh-CN" altLang="en-US" sz="1500" dirty="0" smtClean="0"/>
            </a:b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“藩”是“保卫”之意。</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“任用李弼孺、魏滂等贪腐残暴之人”错误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原文表述的是“二人皆宗尹所荐”</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另外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轻法度”一说在文中没有体现。</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范宗尹建议放弃三镇以避免战祸</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谏官反对这样做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范宗尹被罢免官职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返回乡里。</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适逢晁公为的妻子收受囚犯贿金的事情被发觉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皇上罢免了晁公为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范宗尹自己也感到不安。</a:t>
            </a:r>
            <a:endParaRPr lang="zh-CN" altLang="en-US" sz="1500" dirty="0" smtClean="0"/>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纾</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避免。非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反对。罢归</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被罢免官职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返回乡里。</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适逢。觉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被发觉。罢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罢免。</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19939"/>
            <a:ext cx="8127000" cy="5894947"/>
            <a:chOff x="540000" y="1175967"/>
            <a:chExt cx="8127000" cy="5894947"/>
          </a:xfrm>
        </p:grpSpPr>
        <p:sp>
          <p:nvSpPr>
            <p:cNvPr id="2" name="TextBox 2"/>
            <p:cNvSpPr txBox="1"/>
            <p:nvPr/>
          </p:nvSpPr>
          <p:spPr>
            <a:xfrm>
              <a:off x="540000" y="2563013"/>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派他同路允迪去见康王劝说他称帝。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建炎元年,李纲被授任右仆射,范宗尹论奏他名声超过实际才能,有震主之威。不被答复,出京任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舒州知州。谏官论奏范宗尹曾接受过伪朝的任命,范宗尹又被责罚安置到鄂州。不久,被召为中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书舍人,升任御史中丞,任参知政事。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吕颐浩被罢去相位,范宗尹代理宰相之位。当时盗贼们占据州县,朝廷无力制服他们。范宗尹上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言道:“太祖收回各藩镇的权力,天下太平有一百五十年,可谓是良策。然而国家多难,四方守帅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势力单薄,垂手环视,是此法的弊端所在。现在应当稍微恢复建立藩镇的方法,分割河南、江北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几十个州的土地,委以兵权,使他们来拱卫皇室。与把土地舍弃给夷狄之人相比,难道不是相差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很远吗?”皇上听从了他的建议。授任范宗尹为通议大夫、守尚书右仆射、同中书门下平章事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兼御营使,当时年仅三十岁。近世的宰相,没有比范宗尹年纪更小的。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当初,范宗尹参加廷试,详定官李邦彦特别奏请皇上把范宗尹放到乙科,范宗尹很感激他,赠李邦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彦观文殿大学士。枢密院副都承旨一职空缺,范宗尹拟定刑焕、蓝公佐、辛道宗三人,刑焕是他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的同乡亲戚,蓝公佐主管客省,而辛道宗又不懂军事,人们因此指责范宗尹。枢密院计议官王佾</a:t>
              </a:r>
              <a:endParaRPr lang="zh-CN" altLang="en-US" dirty="0"/>
            </a:p>
          </p:txBody>
        </p:sp>
        <p:sp>
          <p:nvSpPr>
            <p:cNvPr id="3" name="TextBox 2"/>
            <p:cNvSpPr txBox="1"/>
            <p:nvPr/>
          </p:nvSpPr>
          <p:spPr>
            <a:xfrm>
              <a:off x="540000" y="1175967"/>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范宗尹字觉民,襄阳邓城人。从小专心好学,擅长文辞。宣和三年,考中进士。经多次升迁任侍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御史、右谏议大夫。王云出使金国返回,说金人一定要得到三镇。范宗尹建议放弃三镇来避免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战祸,谏官反对这样做,范宗尹被罢免官职,返回乡里。张邦昌越礼建立伪国,恢复了宗尹的官职,</a:t>
              </a:r>
              <a:endParaRPr lang="zh-CN" altLang="en-US" dirty="0"/>
            </a:p>
          </p:txBody>
        </p:sp>
      </p:grpSp>
    </p:spTree>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与蓝公佐结交,范宗尹请求授王佾为宗正丞,侍御史张延寿弹劾他,皇上罢免了王佾。</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绍兴元年二月辛巳,太阳上出现黑斑,范宗尹以辅政没有成绩请求免职,皇上不答应。魏滂担任</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江东通判,谏官弹劾他贪污盗窃官钱,魏滂于是被罢职;李弼孺管领营田事务,谏官弹劾他谄媚事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奉朱勔,李弼孺也被罢免:这二人都是范宗尹推荐的。台州守臣晁公为日常储备丰富,议论的人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认为这是扰民之举,范宗尹暗中保护他。适逢晁公为的妻子收受囚犯贿金的事情被发觉,皇上罢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免了晁公为,范宗尹自己也感到不安。当时明堂典礼完成广施恩泽,范宗尹请求举行评论功过之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事,皇上亲笔书写札子说:“朕不想把过错归于君父,而遭士大夫怨恨。”开始时,范宗尹提此建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议,秦桧极力赞成他,等见到皇上态度坚决,就反过来排挤范宗尹。皇上也厌恶他与辛道宗兄弟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来往,就罢免了他的相位。沈与求上奏他的罪状,范宗尹被罢官,不久,任命为温州知州。后退居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天台,去世,终年三十七岁。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范宗尹有才干智慧,当金军横行的关头,他毅然以抗敌作为自己的职责,建议分割藩镇,由此得到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宰相之位。然而,他署任镇帅多授予大盗,各藩镇之间又没有统领隶属的关系,并且不派援兵,不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通粮饷,所以各镇守很少能够保存下来。等到执政时多怀私心,多次受到谏官的弹劾。</a:t>
            </a:r>
            <a:endParaRPr lang="zh-CN" altLang="en-US" dirty="0"/>
          </a:p>
        </p:txBody>
      </p:sp>
    </p:spTree>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四、(2016广东深圳一调,4—7)阅读下面的文言文,回答问题。(19分)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昔都儿,钦察氏。父秃孙,隶蒙古军籍。</a:t>
            </a:r>
            <a:r>
              <a:rPr lang="zh-CN" altLang="en-US" sz="1500" u="sng" kern="0" dirty="0" smtClean="0">
                <a:solidFill>
                  <a:srgbClr val="000000"/>
                </a:solidFill>
                <a:latin typeface="Times New Roman" panose="02020603050405020304" pitchFamily="65" charset="-122"/>
                <a:ea typeface="宋体" panose="02010600030101010101" pitchFamily="2" charset="-122"/>
              </a:rPr>
              <a:t>中统三年</a:t>
            </a:r>
            <a:r>
              <a:rPr lang="zh-CN" altLang="en-US" sz="1500" kern="0" dirty="0" smtClean="0">
                <a:solidFill>
                  <a:srgbClr val="000000"/>
                </a:solidFill>
                <a:latin typeface="Times New Roman" panose="02020603050405020304" pitchFamily="65" charset="-122"/>
                <a:ea typeface="宋体" panose="02010600030101010101" pitchFamily="2" charset="-122"/>
              </a:rPr>
              <a:t>,从丞相伯颜讨李璮叛,以功授百户。至元十年,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告老,以昔都儿代之。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十一年,昔都儿从大军南征,攻取襄阳、唐、邓、申、裕、钧、许等州,累功授忠显校尉、管军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总把,赐银符,将其父军。十四年,从诸王伯木儿追击折儿凹台、岳不忽儿等于黑城哈剌火林之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地,平之。十七年,赐金符,升武略将军、侍卫军百户。</a:t>
            </a:r>
            <a:r>
              <a:rPr lang="zh-CN" altLang="en-US" sz="1500" u="sng" kern="0" dirty="0" smtClean="0">
                <a:solidFill>
                  <a:srgbClr val="000000"/>
                </a:solidFill>
                <a:latin typeface="Times New Roman" panose="02020603050405020304" pitchFamily="65" charset="-122"/>
                <a:ea typeface="宋体" panose="02010600030101010101" pitchFamily="2" charset="-122"/>
              </a:rPr>
              <a:t>时亡宋犹有未附城邑,昔都儿言于省,愿自</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举兵下之</a:t>
            </a:r>
            <a:r>
              <a:rPr lang="zh-CN" altLang="en-US" sz="1500" kern="0" dirty="0" smtClean="0">
                <a:solidFill>
                  <a:srgbClr val="000000"/>
                </a:solidFill>
                <a:latin typeface="Times New Roman" panose="02020603050405020304" pitchFamily="65" charset="-122"/>
                <a:ea typeface="宋体" panose="02010600030101010101" pitchFamily="2" charset="-122"/>
              </a:rPr>
              <a:t>,省从其请,诸城闻风而附。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二十四年,赐</a:t>
            </a:r>
            <a:r>
              <a:rPr lang="zh-CN" altLang="en-US" sz="1500" u="sng" kern="0" dirty="0" smtClean="0">
                <a:solidFill>
                  <a:srgbClr val="000000"/>
                </a:solidFill>
                <a:latin typeface="Times New Roman" panose="02020603050405020304" pitchFamily="65" charset="-122"/>
                <a:ea typeface="宋体" panose="02010600030101010101" pitchFamily="2" charset="-122"/>
              </a:rPr>
              <a:t>虎符</a:t>
            </a:r>
            <a:r>
              <a:rPr lang="zh-CN" altLang="en-US" sz="1500" kern="0" dirty="0" smtClean="0">
                <a:solidFill>
                  <a:srgbClr val="000000"/>
                </a:solidFill>
                <a:latin typeface="Times New Roman" panose="02020603050405020304" pitchFamily="65" charset="-122"/>
                <a:ea typeface="宋体" panose="02010600030101010101" pitchFamily="2" charset="-122"/>
              </a:rPr>
              <a:t>,进宣武将军、汉洞右江万户府达鲁花赤。是年秋七月,领洞军从南王征交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趾。冬十月,至其境,驻兵(于)万劫,</a:t>
            </a:r>
            <a:r>
              <a:rPr lang="zh-CN" altLang="en-US" sz="1500" u="sng" kern="0" dirty="0" smtClean="0">
                <a:solidFill>
                  <a:srgbClr val="000000"/>
                </a:solidFill>
                <a:latin typeface="Times New Roman" panose="02020603050405020304" pitchFamily="65" charset="-122"/>
                <a:ea typeface="宋体" panose="02010600030101010101" pitchFamily="2" charset="-122"/>
              </a:rPr>
              <a:t>右丞阿八赤命进兵,拔其一字城,射交人,夺其战舰七</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明年春</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正月大兵进逼伪兴道王居与交人战于塔儿山奋戈撞击之右臂中毒矢流血盈掬洒血奋战射死交</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人二十余仍督诸军乘胜继进大败之遂入其都城</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四月,战于韩村堡,擒其将黄泽。是夜二鼓,交人突至,谋劫营,官军坚壁以待,敌失计,诘旦,</a:t>
            </a:r>
            <a:r>
              <a:rPr lang="zh-CN" altLang="en-US" sz="1500" u="sng" kern="0" dirty="0" smtClean="0">
                <a:solidFill>
                  <a:srgbClr val="000000"/>
                </a:solidFill>
                <a:latin typeface="Times New Roman" panose="02020603050405020304" pitchFamily="65" charset="-122"/>
                <a:ea typeface="宋体" panose="02010600030101010101" pitchFamily="2" charset="-122"/>
              </a:rPr>
              <a:t>鸣鼓</a:t>
            </a:r>
            <a:r>
              <a:rPr lang="zh-CN" altLang="en-US" sz="1500" kern="0" dirty="0" smtClean="0">
                <a:solidFill>
                  <a:srgbClr val="000000"/>
                </a:solidFill>
                <a:latin typeface="Times New Roman" panose="02020603050405020304" pitchFamily="65" charset="-122"/>
                <a:ea typeface="宋体" panose="02010600030101010101" pitchFamily="2" charset="-122"/>
              </a:rPr>
              <a:t>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营,交人却,追杀甚众。还营,立木栅,增逻卒,交人不敢犯。五月,镇南王引兵还,以昔都儿为前军,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行次陷泥关,战数十合,交人却,遂还迎镇南王于女儿关。交人四万余截其要道,时我军乏食,且疲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于战,将佐相顾失色,昔都儿率勇士奋戈冲击之,交人却二十余里,遂得全师而还。镇南王闵其劳,</a:t>
            </a:r>
            <a:endParaRPr lang="zh-CN" altLang="en-US"/>
          </a:p>
        </p:txBody>
      </p:sp>
    </p:spTree>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命枢密臣奏升其</a:t>
            </a:r>
            <a:r>
              <a:rPr lang="zh-CN" altLang="en-US" sz="1500" u="sng" kern="0" dirty="0" smtClean="0">
                <a:solidFill>
                  <a:srgbClr val="000000"/>
                </a:solidFill>
                <a:latin typeface="Times New Roman" panose="02020603050405020304" pitchFamily="65" charset="-122"/>
                <a:ea typeface="宋体" panose="02010600030101010101" pitchFamily="2" charset="-122"/>
              </a:rPr>
              <a:t>秩</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二十六年,赐虎符,授广威将军、炮手军匠万户府达鲁花赤。大德二年卒。子也先帖木儿袭。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(节选自《元史·昔都儿传》,有删改)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A.明年春/正月大兵进逼伪兴道王居/与交人战于塔儿山/奋戈撞击之右臂/中毒矢流血盈掬/洒血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奋战/射死交人二十余/仍督诸军乘胜继进/大败之遂/入其都城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B.明年春正月/大兵进逼伪兴道王居/与交人战于塔儿山/奋戈撞击之/右臂中毒矢/流血盈掬/洒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血奋战/射死交人二十余/仍督诸军乘胜继进/大败之/遂入其都城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C.明年春/正月大兵进逼伪兴道/王居与交人战于塔儿山/奋戈撞击之/右臂中毒矢/流血盈掬/洒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血奋战/射死交人二十余/仍督诸军乘胜继/进大败之/遂入其都城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D.明年春正月/大兵进逼伪兴道王居/与交人战于塔儿山/奋戈撞击之右臂/中毒矢流血盈掬/洒血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奋战/射死交人二十余/仍督诸军乘胜继进/大败之遂/入其都城</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A.中统三年,属于年号纪年,中统是元朝的第一个年号。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B.虎符是中国古代铁制的虎形调兵凭证,各个朝代的虎符形制都是一样的。</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21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A.傅珪进入仕途,参与纂修文献。弘治年间,他兼任司经局校书,参与编修《大明会典》得以升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职;武宗继位,他进位左谕德,充讲官,修撰《孝宗实录》。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B.傅珪任职礼部,劝谏讲究策略。他担任礼部尚书时,由于屡有争端,上奏增多;番僧因帝好佛求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地百顷,他佯作不知皇上自称大庆法王,不理会给地的事。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C.傅珪守正不阿,反遭诬蔑报复。每遇大事,他都能坚持己见,不肯随意改易,因而触怒许多人;后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因得罪权贵被迫退休,虽有言官请留,他仍坚持离职。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D.傅珪为官清廉,死后受到好评。御史卢雍称赞他在位时有古代大臣风范,归乡后家无积蓄,艰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难度日;嘉靖元年,他被列为先朝守正大臣,追谥为文毅。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(1)极陈时弊十事,语多斥权幸,权幸益深嫉之。(5分)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(2)又谓珪刚直忠谠,当起用。吏部请如雍言,不报。(5分)</a:t>
            </a:r>
            <a:endParaRPr lang="zh-CN" altLang="en-US" dirty="0"/>
          </a:p>
        </p:txBody>
      </p:sp>
    </p:spTree>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51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C.鸣鼓和鸣金是古代打仗时的指挥信号。鸣鼓是进攻的信号,鸣金是收兵的信号。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D.秩,古代官吏的俸禄或官阶、品级。</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A.昔都儿的父亲秃孙,有蒙古军籍,曾跟从丞相伯颜讨伐反叛的李璮,因战功授予百户之职,告老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还乡后,昔都儿代替他,从此昔都儿走上了军旅生涯。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B.昔都儿因多次战功授爵,朝廷先赐予他银符,后又赐予金符,最后赐予他虎符,并让他独率洞军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去征伐交趾,因立功而加官晋爵。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C.昔都儿辗转各地作战,先是跟从大军南征,攻取襄阳、唐、邓等州,后随从伯木儿平定折儿凹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台、岳不忽儿,后出征讨伐交趾,皆有战功。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D.昔都儿作战勇猛,在四万多交趾军队阻截交通要道的情况下,他率领勇士奋力攻击敌人,迫使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交趾军队退却。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(1)时亡宋犹有未附城邑,昔都儿言于省,愿自举兵下之。(5分)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(2)右丞阿八赤命进兵,拔其一字城,射交人,夺其战舰七。(5分)</a:t>
            </a:r>
            <a:endParaRPr lang="zh-CN" altLang="en-US" dirty="0"/>
          </a:p>
        </p:txBody>
      </p:sp>
    </p:spTree>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需在理解文意的基础上,抓住关键词,比较选项,辅助判断。本句可抓住“明年春正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月”和“伪兴道王居”,表时间和地点的词不应断开,排除A、C;再比较B、D,“奋戈撞击之”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中“之”是代词,指代交趾人,而“右臂”是下句“中毒矢”的主语,由此可知B为正确选项。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在中国古代,虎符是虎形调兵凭证。虎符专事专用,主要由青铜制造,各个朝代的虎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符形制不同。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“独率洞军去征伐交趾”理解错误,原文说“领洞军从南王征交趾”,是跟随南王,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而不是独自率兵。</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(1)当时已灭亡的宋朝还有未归附的城邑,昔都儿向行省表示,愿意亲自带领军队攻下他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(2)右丞阿八赤下令进军,攻下他们的一字城,射杀交趾人,夺取他们的七艘战舰。</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(1)附:归附。举:带领。下:攻下。言于省:状语后置。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(2)拔:攻占。射:射杀。战舰七:定语后置。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昔都儿,钦察氏。父亲秃孙,隶属蒙古军籍。中统三年,随从丞相伯颜讨伐李璮反叛,因战功授予</a:t>
            </a:r>
            <a:endParaRPr lang="zh-CN" altLang="en-US" dirty="0"/>
          </a:p>
        </p:txBody>
      </p:sp>
    </p:spTree>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百户之职。至元十年,告老辞官,让昔都儿代替他。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至元十一年,昔都儿随从大军南征,攻取襄阳、唐、邓、申、裕、钧、许等州,多次战功授忠显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校尉、管军总把,赐银符,率领他父亲的军队。十四年,随从诸王伯木儿在黑城哈剌火林地区追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击折儿凹台、岳不忽儿等,平定他们。十七年,赐金符,升武略将军、侍卫军百户。当时已灭亡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的宋朝还有未归附的城邑,昔都儿向行省表示,愿意亲自带领军队攻下他们,行省依从他的请求,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各城闻风归附。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二十四年,获赐虎符,晋升为宣武将军、汉洞右江万户府达鲁花赤。这年秋七月,率领洞军随镇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南王征伐交趾。冬十月,至其边境,在万劫驻军,右丞阿八赤下令进军,攻下他们的一字城,射杀交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趾人,夺取他们的七艘战舰。次年春正月,大军进逼伪兴道王住地,与交趾人作战于塔儿山,奋力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飞舞兵器撞击他们,右臂被毒箭射中,流血满捧,洒血奋战,射死交趾人二十多个,仍然督率各军乘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胜继续前进,大败交趾人,于是进入他们的都城。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四月,作战于韩村堡,擒获他们的将领黄泽。这夜二鼓时分,交趾人突然来到,阴谋劫营,官军坚守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壁垒等待,敌人的计谋失败,第二天早晨,鸣鼓出营,交趾人退却,官军追杀了很多人。回到军营,建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立木栅,增加巡逻士兵,交趾人不敢侵犯。五月,镇南王带领军队返回,让昔都儿作为前军,行军驻</a:t>
            </a:r>
            <a:endParaRPr lang="zh-CN" altLang="en-US" dirty="0"/>
          </a:p>
        </p:txBody>
      </p:sp>
    </p:spTree>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扎在陷泥关,交战数十次,交趾人退却,于是回来在女儿关迎接镇南王。交趾人四万多人阻截官</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军的交通要道,当时官军缺乏粮食,并且疲于战斗,将佐相顾惊慌变色,昔都儿率领勇士奋舞兵器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攻击敌人,交趾人退却二十余里,于是军队得以完整地返回。镇南王爱惜他的功劳,命令枢密臣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上书提升他的俸禄。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二十六年,赐虎符,授任广威将军、炮手军匠万户府达鲁花赤。大德二年去世。儿子也先帖木儿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继承。</a:t>
            </a:r>
            <a:endParaRPr lang="zh-CN" altLang="en-US" dirty="0"/>
          </a:p>
        </p:txBody>
      </p:sp>
    </p:spTree>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五、(2016江西红色七校二联,4—7)阅读下面的文言文,回答问题。(19分)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周执羔字表卿,信州弋阳人。宣和六年举进士。授湖州司士曹事,俄除</a:t>
            </a:r>
            <a:r>
              <a:rPr lang="zh-CN" altLang="en-US" sz="1500" u="sng" kern="0" dirty="0" smtClean="0">
                <a:solidFill>
                  <a:srgbClr val="000000"/>
                </a:solidFill>
                <a:latin typeface="Times New Roman" panose="02020603050405020304" pitchFamily="65" charset="-122"/>
                <a:ea typeface="宋体" panose="02010600030101010101" pitchFamily="2" charset="-122"/>
              </a:rPr>
              <a:t>太学博士</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建炎初,乘舆南渡。调抚州宜黄县丞。时四境俶扰,溃卒相挻为变,令大恐,不知所为,执羔谕以祸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福,皆敛手听命。</a:t>
            </a:r>
            <a:r>
              <a:rPr lang="zh-CN" altLang="en-US" sz="1500" u="sng" kern="0" dirty="0" smtClean="0">
                <a:solidFill>
                  <a:srgbClr val="000000"/>
                </a:solidFill>
                <a:latin typeface="Times New Roman" panose="02020603050405020304" pitchFamily="65" charset="-122"/>
                <a:ea typeface="宋体" panose="02010600030101010101" pitchFamily="2" charset="-122"/>
              </a:rPr>
              <a:t>执首谋者斩以徇。邑人德之,至绘像立祠。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擢权礼部侍郎,充贺金生辰使。往岁奉使官得自辟其属,赏典既厚,愿行者多纳金以请,执羔始拒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绝之。</a:t>
            </a:r>
            <a:r>
              <a:rPr lang="zh-CN" altLang="en-US" sz="1500" u="sng" kern="0" dirty="0" smtClean="0">
                <a:solidFill>
                  <a:srgbClr val="000000"/>
                </a:solidFill>
                <a:latin typeface="Times New Roman" panose="02020603050405020304" pitchFamily="65" charset="-122"/>
                <a:ea typeface="宋体" panose="02010600030101010101" pitchFamily="2" charset="-122"/>
              </a:rPr>
              <a:t>知贡举</a:t>
            </a:r>
            <a:r>
              <a:rPr lang="zh-CN" altLang="en-US" sz="1500" kern="0" dirty="0" smtClean="0">
                <a:solidFill>
                  <a:srgbClr val="000000"/>
                </a:solidFill>
                <a:latin typeface="Times New Roman" panose="02020603050405020304" pitchFamily="65" charset="-122"/>
                <a:ea typeface="宋体" panose="02010600030101010101" pitchFamily="2" charset="-122"/>
              </a:rPr>
              <a:t>。旧例,进士试礼部下,历十八年得免举。秦桧既以科第私其子,士论喧哗,为减三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年以悦众。执羔言祖宗法不可乱,繇此忤桧,御史劾罢之。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起知眉州,改夔州,兼夔路安抚使。夔部地接蛮獠,易以生事。或告溱、播夷叛,其豪帅请遣兵致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讨,</a:t>
            </a:r>
            <a:r>
              <a:rPr lang="zh-CN" altLang="en-US" sz="1500" u="sng" kern="0" dirty="0" smtClean="0">
                <a:solidFill>
                  <a:srgbClr val="000000"/>
                </a:solidFill>
                <a:latin typeface="Times New Roman" panose="02020603050405020304" pitchFamily="65" charset="-122"/>
                <a:ea typeface="宋体" panose="02010600030101010101" pitchFamily="2" charset="-122"/>
              </a:rPr>
              <a:t>执羔谓曰朝廷用尔为长今一方绎骚责将焉往能尽力则贳</a:t>
            </a:r>
            <a:r>
              <a:rPr lang="zh-CN" altLang="en-US" sz="1130" u="sng"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u="sng" kern="0" dirty="0" smtClean="0">
                <a:solidFill>
                  <a:srgbClr val="000000"/>
                </a:solidFill>
                <a:latin typeface="Times New Roman" panose="02020603050405020304" pitchFamily="65" charset="-122"/>
                <a:ea typeface="宋体" panose="02010600030101010101" pitchFamily="2" charset="-122"/>
              </a:rPr>
              <a:t>尔一兵不可得也豪惧斩叛者以献</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夷人自是皆惕息</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召还,复为礼部侍郎。孝宗患人才难知,执羔曰:“今一介干进,亦蒙赐召,口舌相高,殆成风俗,岂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可使之得志哉!”上曰:“卿言是也。”一日侍</a:t>
            </a:r>
            <a:r>
              <a:rPr lang="zh-CN" altLang="en-US" sz="1500" u="sng" kern="0" dirty="0" smtClean="0">
                <a:solidFill>
                  <a:srgbClr val="000000"/>
                </a:solidFill>
                <a:latin typeface="Times New Roman" panose="02020603050405020304" pitchFamily="65" charset="-122"/>
                <a:ea typeface="宋体" panose="02010600030101010101" pitchFamily="2" charset="-122"/>
              </a:rPr>
              <a:t>经筵</a:t>
            </a:r>
            <a:r>
              <a:rPr lang="zh-CN" altLang="en-US" sz="1500" kern="0" dirty="0" smtClean="0">
                <a:solidFill>
                  <a:srgbClr val="000000"/>
                </a:solidFill>
                <a:latin typeface="Times New Roman" panose="02020603050405020304" pitchFamily="65" charset="-122"/>
                <a:ea typeface="宋体" panose="02010600030101010101" pitchFamily="2" charset="-122"/>
              </a:rPr>
              <a:t>,自言“学《易》知数,臣事陛下之日短”,已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乃垂涕,上恻然。即拜本部尚书,固辞,不许。</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告老,上谕曰:“祖宗时,近臣有年逾八十尚留者,卿之齿未也。”命却其章。复申前请。</a:t>
            </a:r>
            <a:r>
              <a:rPr lang="zh-CN" altLang="en-US" sz="1500" u="sng" kern="0" dirty="0" smtClean="0">
                <a:solidFill>
                  <a:srgbClr val="000000"/>
                </a:solidFill>
                <a:latin typeface="Times New Roman" panose="02020603050405020304" pitchFamily="65" charset="-122"/>
                <a:ea typeface="宋体" panose="02010600030101010101" pitchFamily="2" charset="-122"/>
              </a:rPr>
              <a:t>上度不</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可夺,赐茶、药、御书,恩礼尤渥,搢绅荣之。</a:t>
            </a:r>
            <a:r>
              <a:rPr lang="zh-CN" altLang="en-US" sz="1500" kern="0" dirty="0" smtClean="0">
                <a:solidFill>
                  <a:srgbClr val="000000"/>
                </a:solidFill>
                <a:latin typeface="Times New Roman" panose="02020603050405020304" pitchFamily="65" charset="-122"/>
                <a:ea typeface="宋体" panose="02010600030101010101" pitchFamily="2" charset="-122"/>
              </a:rPr>
              <a:t>时闽、粤、江西岁饥盗起,执羔陛辞以为言,诏遣太</a:t>
            </a:r>
            <a:endParaRPr lang="zh-CN" altLang="en-US"/>
          </a:p>
        </p:txBody>
      </p:sp>
    </p:spTree>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府丞马希言使诸路振救之。卒,年七十七。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执羔有雅度,立朝无朋比。治郡廉恕,有</a:t>
            </a:r>
            <a:r>
              <a:rPr lang="zh-CN" altLang="en-US" sz="1500" u="sng" kern="0" dirty="0" smtClean="0">
                <a:solidFill>
                  <a:srgbClr val="000000"/>
                </a:solidFill>
                <a:latin typeface="Times New Roman" panose="02020603050405020304" pitchFamily="65" charset="-122"/>
                <a:ea typeface="宋体" panose="02010600030101010101" pitchFamily="2" charset="-122"/>
              </a:rPr>
              <a:t>循吏</a:t>
            </a:r>
            <a:r>
              <a:rPr lang="zh-CN" altLang="en-US" sz="1500" kern="0" dirty="0" smtClean="0">
                <a:solidFill>
                  <a:srgbClr val="000000"/>
                </a:solidFill>
                <a:latin typeface="Times New Roman" panose="02020603050405020304" pitchFamily="65" charset="-122"/>
                <a:ea typeface="宋体" panose="02010600030101010101" pitchFamily="2" charset="-122"/>
              </a:rPr>
              <a:t>风。手不释卷,尤通于《易》。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(选自《宋史·周执羔传》,有删改)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贳(shì):宽纵,赦免。</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A.执羔谓曰/朝廷用尔为长/今一方绎骚/责将焉往/能尽力则贳尔/一兵不可得也/豪惧斩叛者/以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献夷人自是皆惕息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B.执羔谓曰/朝廷用尔为长/今一方绎骚/责将焉往/能尽力则贳尔一兵/不可得也/豪惧/斩叛者以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献/夷人自是皆惕息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C.执羔谓曰/朝廷用尔为长/今一方绎骚责将焉/往能尽力则贳尔/一兵不可得也/豪惧/斩叛者以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献/夷人自是皆惕息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D.执羔谓曰/朝廷用尔为长/今一方绎骚/责将焉往/能尽力则贳尔/一兵不可得也/豪惧/斩叛者以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献/夷人自是皆惕息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A.太学,古代设于京城的最高学府。博士,古代设置的国家最高学位。</a:t>
            </a:r>
            <a:endParaRPr lang="zh-CN" altLang="en-US" dirty="0"/>
          </a:p>
        </p:txBody>
      </p:sp>
    </p:spTree>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B.知贡举,主试者称为“知贡举”,就是“特命主掌贡举考试”的意思。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C.经筵,是指汉唐以来帝王为讲经论史而特设的御前讲席。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D.循吏,正史中记述的那些重农宣教、奉公守法、爱民富民的地方官。</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A.周执羔铁腕治乱。他在宜黄任职,社会动荡不安,他指明利害关系,控制了局面;有少数民族作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乱,他严责相关人员,使局势稳定下来。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B.周执羔铁面无私。他担任生辰使,这个职位是个肥差,愿意跟随的大多要交钱,他却拒绝请托;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他因事得罪了秦桧,被秦桧弹劾罢免。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C.周执羔反对官场不良风气。他回朝廷任职,皇帝感觉人才难以了解,周执羔批评当前的用人风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气,并提出建议,皇帝表示赞同。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D.周执羔不恋权位,心系朝廷。他两次请求退休,第一次被皇帝挽留,第二次才得以实现愿望;他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临走时还关心福建、广东等地的饥荒问题。</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(1)执首谋者斩以徇。邑人德之,至绘像立祠。(5分)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(2)上度不可夺,赐茶、药、御书,恩礼尤渥,搢绅荣之。(5分)</a:t>
            </a:r>
            <a:endParaRPr lang="zh-CN" altLang="en-US" dirty="0"/>
          </a:p>
        </p:txBody>
      </p:sp>
    </p:spTree>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断句讲求一定的技巧,做题时应把握语意,根据语法结构、逻辑规律做出判断。解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答本题,应首先明白语句大意,只有明白了大意才能准确断句。“焉”字用在句尾,明显不对,排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除C。“一兵”作“不可得”的主语,中间不可断开,排除B。“夷人”在句中充当“自是皆惕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息”的主语,不能再作“以献”的宾语,排除A。</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“博士,古代设置的国家最高学位”错,由“授湖州司士曹事,俄除太学博士”,可以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分析出“博士”在文中是官名。</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“被秦桧弹劾罢免”的说法张冠李戴,应是被御史弹劾。</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(1)抓住为首策划的人斩首示众。县里人感激他,甚至为他画像建立祠庙。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(2)皇帝估计不能改变周执羔的想法,赐给他茶叶、药品、御书,恩遇特别丰厚,士大夫以他为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荣。</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(1)执:抓。徇:示众。德:感激。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(2)夺:更改。尤渥:特别丰厚。荣:以</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周执羔字表卿,信州弋阳人。宣和六年考中进士。授任湖州司士曹事,不久授任太学博士。</a:t>
            </a:r>
            <a:endParaRPr lang="zh-CN" altLang="en-US" dirty="0"/>
          </a:p>
        </p:txBody>
      </p:sp>
    </p:spTree>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建炎初年,皇帝南迁。(周执羔)调任抚州宜黄县丞。当时四方边境动荡不宁,散乱的士兵互相聚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集造反,县令很害怕,不知怎么办,周执羔把祸福利害告诉他们,都停手听从命令。抓住为首策划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的人斩首示众。县里人感激他,甚至为他画像建立祠庙。</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提升(周执羔)代理礼部侍郎,充当贺金国君主生辰使。往年奉命出使的官员可以自己征召部属,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赏赐也很丰厚,愿意去的人大多要交钱作为请求,周执羔开始拒绝这样做。掌管贡举考试。按照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惯例,进士参加礼部考试落第,经过十八年才能免试举人。秦桧因为把科举考试名次私自给他的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儿子,学子议论纷纷,秦桧(替学子)减去三年来取悦大众。周执羔上言祖宗的法规不能乱改,因此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得罪了秦桧,御史弹劾罢免了周执羔。</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起用(周执羔)担任眉州知州,(又)改为夔州知州,兼任夔路安抚使。夔部辖地连接不开化的獠族,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容易发生事端。有人报告溱、播地的夷人叛乱,那里的豪门首领请求派兵去讨伐,周执羔对豪门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首领说:“朝廷任用你做长官,现在这一带骚动,责任该谁负责?能尽力就饶恕你,一个兵也不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派。”豪门首领害怕,斩了叛乱的人的头献来,夷人从此都恐惧屏息。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召还朝廷,又担任礼部侍郎。孝宗担心人才难以了解,周执羔说:“现在一个小民谋求仕进,也能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获得皇帝召见,用言辞互相抬高,几乎成了风气,怎么能让这样的人得逞呢!”皇帝说:“您说得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对。”一日侍候经义讲席,自己说“学习《易经》懂得命运,我侍候陛下的日子不长了”,说完</a:t>
            </a:r>
            <a:endParaRPr lang="zh-CN" altLang="en-US"/>
          </a:p>
        </p:txBody>
      </p:sp>
    </p:spTree>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流泪,皇帝很难过。就任命他为本部的尚书,他坚决推辞,皇帝不答应。</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(周执羔)请求退休,皇帝告知他说:“祖宗那时,君主左右的大臣有年纪超过八十岁还留在朝廷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的,你的年龄还没到。”命令退还他的奏章。(他)再一次提出以前的请求。皇帝估计不能改变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周执羔的想法,赐给他茶叶、药品、御书,恩遇特别丰厚,士大夫以他为荣。当时福建、广东、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江西年成歉收,盗贼兴起,周执羔上朝辞行把这件事作为进言,朝廷下诏派太府丞马希言出使各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路赈济灾民。(周执羔)去世,享年七十七岁。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周执羔有宽宏大量的风度,在朝廷没有依附勾结。治理地方廉洁宽容,有守法爱民的官员风格。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手不释卷,尤其对《易经》精通。</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6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“镌”意为“削职”,其宾语为“官”,“镌与修者官”不能断开,排除A、D两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项。“进”是古代官职升迁用语,“左中允”是官职名,“进左中允”不能断开,排除C项。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“土地、户籍”是户部掌管的职事。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C　“他仍坚持离职”错,文中说权幸“矫旨令二人致仕”“两京言官交章请留,不听”,说明造成傅珪离职的原因,一是权幸的逼迫,二是皇上不采纳言官的请求,而非傅珪的“坚持”。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(1)极力奏陈其时社会弊病十件事,话语多指斥受宠的权贵,权贵愈加痛恨他。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(2)又认为傅珪刚正忠实,敢于直言,应当起用。吏部按照卢雍的话上奏,没有回复。</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(1)抓住句中三个动词“陈”“斥”“嫉”,即可译出大意。“权幸”为名词,译为“受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宠的权贵”;“嫉”译为“痛恨”。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(2)“刚直忠谠”是并列结构,“谠”可推断为“直言”;“请如雍言”是“如雍言请”的倒装,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吏部上请的对象是“皇上”,可推知“不报”是“皇上没有回复”之意。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傅珪,字邦瑞,清苑人。成化二十三年进士。改庶吉士。弘治年间,授官编修,不久兼任司经局校</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书。参与编修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大明会典</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完成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晋升左中允。武宗即位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因在东宫时的恩德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晋升左谕德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充任</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讲官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纂修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孝宗实录</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。当时文学侍从之臣不附会刘瑾</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刘瑾嫉恨他们。说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大明会典</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成于</a:t>
            </a:r>
            <a:endParaRPr lang="zh-CN" altLang="en-US" sz="1500" dirty="0"/>
          </a:p>
        </p:txBody>
      </p:sp>
    </p:spTree>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六、(2016湖北武汉调研,4—7)阅读下面的文言文,回答问题。(19分)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张欣泰字义亨,竟陵人也。父兴世,宋左卫将军。欣泰少有志节,不以武业自居,好</a:t>
            </a:r>
            <a:r>
              <a:rPr lang="zh-CN" altLang="en-US" sz="1500" u="sng" kern="0" dirty="0" smtClean="0">
                <a:solidFill>
                  <a:srgbClr val="000000"/>
                </a:solidFill>
                <a:latin typeface="Times New Roman" panose="02020603050405020304" pitchFamily="65" charset="-122"/>
                <a:ea typeface="宋体" panose="02010600030101010101" pitchFamily="2" charset="-122"/>
              </a:rPr>
              <a:t>隶书</a:t>
            </a:r>
            <a:r>
              <a:rPr lang="zh-CN" altLang="en-US" sz="1500" kern="0" dirty="0" smtClean="0">
                <a:solidFill>
                  <a:srgbClr val="000000"/>
                </a:solidFill>
                <a:latin typeface="Times New Roman" panose="02020603050405020304" pitchFamily="65" charset="-122"/>
                <a:ea typeface="宋体" panose="02010600030101010101" pitchFamily="2" charset="-122"/>
              </a:rPr>
              <a:t>,读</a:t>
            </a:r>
            <a:r>
              <a:rPr lang="zh-CN" altLang="en-US" sz="1500" u="sng" kern="0" dirty="0" smtClean="0">
                <a:solidFill>
                  <a:srgbClr val="000000"/>
                </a:solidFill>
                <a:latin typeface="Times New Roman" panose="02020603050405020304" pitchFamily="65" charset="-122"/>
                <a:ea typeface="宋体" panose="02010600030101010101" pitchFamily="2" charset="-122"/>
              </a:rPr>
              <a:t>子史</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年十余,诣</a:t>
            </a:r>
            <a:r>
              <a:rPr lang="zh-CN" altLang="en-US" sz="1500" u="sng" kern="0" dirty="0" smtClean="0">
                <a:solidFill>
                  <a:srgbClr val="000000"/>
                </a:solidFill>
                <a:latin typeface="Times New Roman" panose="02020603050405020304" pitchFamily="65" charset="-122"/>
                <a:ea typeface="宋体" panose="02010600030101010101" pitchFamily="2" charset="-122"/>
              </a:rPr>
              <a:t>吏部尚书</a:t>
            </a:r>
            <a:r>
              <a:rPr lang="zh-CN" altLang="en-US" sz="1500" kern="0" dirty="0" smtClean="0">
                <a:solidFill>
                  <a:srgbClr val="000000"/>
                </a:solidFill>
                <a:latin typeface="Times New Roman" panose="02020603050405020304" pitchFamily="65" charset="-122"/>
                <a:ea typeface="宋体" panose="02010600030101010101" pitchFamily="2" charset="-122"/>
              </a:rPr>
              <a:t>褚渊,渊问之曰:“张郎弓马多少?”欣泰答曰:“性怯畏马,无力牵弓。”渊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甚异之。</a:t>
            </a:r>
            <a:r>
              <a:rPr lang="zh-CN" altLang="en-US" sz="1500" u="sng" kern="0" dirty="0" smtClean="0">
                <a:solidFill>
                  <a:srgbClr val="000000"/>
                </a:solidFill>
                <a:latin typeface="Times New Roman" panose="02020603050405020304" pitchFamily="65" charset="-122"/>
                <a:ea typeface="宋体" panose="02010600030101010101" pitchFamily="2" charset="-122"/>
              </a:rPr>
              <a:t>辟</a:t>
            </a:r>
            <a:r>
              <a:rPr lang="zh-CN" altLang="en-US" sz="1500" kern="0" dirty="0" smtClean="0">
                <a:solidFill>
                  <a:srgbClr val="000000"/>
                </a:solidFill>
                <a:latin typeface="Times New Roman" panose="02020603050405020304" pitchFamily="65" charset="-122"/>
                <a:ea typeface="宋体" panose="02010600030101010101" pitchFamily="2" charset="-122"/>
              </a:rPr>
              <a:t>州主簿,历诸王府佐。</a:t>
            </a:r>
            <a:r>
              <a:rPr lang="zh-CN" altLang="en-US" sz="1500" u="sng" kern="0" dirty="0" smtClean="0">
                <a:solidFill>
                  <a:srgbClr val="000000"/>
                </a:solidFill>
                <a:latin typeface="Times New Roman" panose="02020603050405020304" pitchFamily="65" charset="-122"/>
                <a:ea typeface="宋体" panose="02010600030101010101" pitchFamily="2" charset="-122"/>
              </a:rPr>
              <a:t>世祖与欣泰早经款遇,及即位,以为直</a:t>
            </a:r>
            <a:r>
              <a:rPr lang="zh-CN" altLang="en-US" sz="1200" u="sng" kern="0" spc="-225" dirty="0" smtClean="0">
                <a:solidFill>
                  <a:srgbClr val="000000"/>
                </a:solidFill>
                <a:latin typeface="Times New Roman" panose="02020603050405020304" pitchFamily="65" charset="-122"/>
                <a:ea typeface="宋体" panose="02010600030101010101" pitchFamily="2" charset="-122"/>
              </a:rPr>
              <a:t> </a:t>
            </a:r>
            <a:r>
              <a:rPr lang="zh-CN" altLang="en-US" sz="1500" u="sng" kern="0" dirty="0" smtClean="0">
                <a:solidFill>
                  <a:srgbClr val="000000"/>
                </a:solidFill>
                <a:latin typeface="Times New Roman" panose="02020603050405020304" pitchFamily="65" charset="-122"/>
                <a:ea typeface="宋体" panose="02010600030101010101" pitchFamily="2" charset="-122"/>
              </a:rPr>
              <a:t>将军,领禁旅。</a:t>
            </a:r>
            <a:r>
              <a:rPr lang="zh-CN" altLang="en-US" sz="1500" kern="0" dirty="0" smtClean="0">
                <a:solidFill>
                  <a:srgbClr val="000000"/>
                </a:solidFill>
                <a:latin typeface="Times New Roman" panose="02020603050405020304" pitchFamily="65" charset="-122"/>
                <a:ea typeface="宋体" panose="02010600030101010101" pitchFamily="2" charset="-122"/>
              </a:rPr>
              <a:t>欣泰通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涉雅俗,交结多是名素。下直辄游园池,著鹿皮冠,衲衣锡杖,挟素琴。有以启世祖者,世祖曰:“将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家儿何敢作此举止!”后从车驾出新林,敕欣泰甲仗廉察,欣泰停仗,于松树下饮酒赋诗。制局监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吕文度过见,启世祖。世祖大怒,遣出外,数日,意稍释,召还,谓之曰:“卿不乐为武职驱使,当处卿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以清贯。”</a:t>
            </a:r>
            <a:r>
              <a:rPr lang="zh-CN" altLang="en-US" sz="1500" u="sng" kern="0" dirty="0" smtClean="0">
                <a:solidFill>
                  <a:srgbClr val="000000"/>
                </a:solidFill>
                <a:latin typeface="Times New Roman" panose="02020603050405020304" pitchFamily="65" charset="-122"/>
                <a:ea typeface="宋体" panose="02010600030101010101" pitchFamily="2" charset="-122"/>
              </a:rPr>
              <a:t>除</a:t>
            </a:r>
            <a:r>
              <a:rPr lang="zh-CN" altLang="en-US" sz="1500" kern="0" dirty="0" smtClean="0">
                <a:solidFill>
                  <a:srgbClr val="000000"/>
                </a:solidFill>
                <a:latin typeface="Times New Roman" panose="02020603050405020304" pitchFamily="65" charset="-122"/>
                <a:ea typeface="宋体" panose="02010600030101010101" pitchFamily="2" charset="-122"/>
              </a:rPr>
              <a:t>正员郎。巴东王子响杀僚佐,上遣中庶子胡谐之西讨,使欣泰为副。欣泰谓谐之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曰:“彼凶狡相聚,所以为其用者,或利赏逼威,无由自溃。若且顿军夏口,宣示祸福,可不战而禽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也。”谐之不从,进屯江津,尹略等见杀。事平,欣泰</a:t>
            </a:r>
            <a:r>
              <a:rPr lang="zh-CN" altLang="en-US" sz="1500" u="sng" kern="0" dirty="0" smtClean="0">
                <a:solidFill>
                  <a:srgbClr val="000000"/>
                </a:solidFill>
                <a:latin typeface="Times New Roman" panose="02020603050405020304" pitchFamily="65" charset="-122"/>
                <a:ea typeface="宋体" panose="02010600030101010101" pitchFamily="2" charset="-122"/>
              </a:rPr>
              <a:t>徙</a:t>
            </a:r>
            <a:r>
              <a:rPr lang="zh-CN" altLang="en-US" sz="1500" kern="0" dirty="0" smtClean="0">
                <a:solidFill>
                  <a:srgbClr val="000000"/>
                </a:solidFill>
                <a:latin typeface="Times New Roman" panose="02020603050405020304" pitchFamily="65" charset="-122"/>
                <a:ea typeface="宋体" panose="02010600030101010101" pitchFamily="2" charset="-122"/>
              </a:rPr>
              <a:t>为随王子隆镇西中兵。子隆深相爱纳,数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与谈宴,州府职局,多使关领,意遇与谢朓相次。</a:t>
            </a:r>
            <a:r>
              <a:rPr lang="zh-CN" altLang="en-US" sz="1500" u="sng" kern="0" dirty="0" smtClean="0">
                <a:solidFill>
                  <a:srgbClr val="000000"/>
                </a:solidFill>
                <a:latin typeface="Times New Roman" panose="02020603050405020304" pitchFamily="65" charset="-122"/>
                <a:ea typeface="宋体" panose="02010600030101010101" pitchFamily="2" charset="-122"/>
              </a:rPr>
              <a:t>典签密以启闻世祖怒召还都屏居家巷置宅南冈</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下面接松山欣泰负弩射雉恣情闲放众伎杂艺颇多闲解</a:t>
            </a:r>
            <a:r>
              <a:rPr lang="zh-CN" altLang="en-US" sz="1500" kern="0" dirty="0" smtClean="0">
                <a:solidFill>
                  <a:srgbClr val="000000"/>
                </a:solidFill>
                <a:latin typeface="Times New Roman" panose="02020603050405020304" pitchFamily="65" charset="-122"/>
                <a:ea typeface="宋体" panose="02010600030101010101" pitchFamily="2" charset="-122"/>
              </a:rPr>
              <a:t>。建武二年,虏围钟离城。欣泰为军主,随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崔慧景救援。虏既为徐州军所挫,更欲于邵阳洲筑城。慧景虑为大患。欣泰曰:“虏所以筑城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者,外示姱大,实惧我蹑其后耳。今若说之以彼此各愿罢兵,则其患自息。”慧景从之。遣欣泰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至虏城下具述此意。及虏引退,而洲上余兵万人,求输五百匹马假道,慧景欲断路攻之。欣泰说</a:t>
            </a:r>
            <a:endParaRPr lang="zh-CN" altLang="en-US"/>
          </a:p>
        </p:txBody>
      </p:sp>
      <p:pic>
        <p:nvPicPr>
          <p:cNvPr id="3" name="图片 3" descr="textimage73.jpeg"/>
          <p:cNvPicPr>
            <a:picLocks noChangeAspect="1"/>
          </p:cNvPicPr>
          <p:nvPr/>
        </p:nvPicPr>
        <p:blipFill>
          <a:blip r:embed="rId1"/>
          <a:stretch>
            <a:fillRect/>
          </a:stretch>
        </p:blipFill>
        <p:spPr>
          <a:xfrm>
            <a:off x="6219395" y="2203806"/>
            <a:ext cx="117633" cy="144780"/>
          </a:xfrm>
          <a:prstGeom prst="rect">
            <a:avLst/>
          </a:prstGeom>
        </p:spPr>
      </p:pic>
    </p:spTree>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慧景曰:“归师勿遏,古人畏之。</a:t>
            </a:r>
            <a:r>
              <a:rPr lang="zh-CN" altLang="en-US" sz="1500" u="sng" kern="0" dirty="0" smtClean="0">
                <a:solidFill>
                  <a:srgbClr val="000000"/>
                </a:solidFill>
                <a:latin typeface="Times New Roman" panose="02020603050405020304" pitchFamily="65" charset="-122"/>
                <a:ea typeface="宋体" panose="02010600030101010101" pitchFamily="2" charset="-122"/>
              </a:rPr>
              <a:t>死地之兵,不可轻也。胜之既不足为武,败则徒丧前功。</a:t>
            </a:r>
            <a:r>
              <a:rPr lang="zh-CN" altLang="en-US" sz="1500" kern="0" dirty="0" smtClean="0">
                <a:solidFill>
                  <a:srgbClr val="000000"/>
                </a:solidFill>
                <a:latin typeface="Times New Roman" panose="02020603050405020304" pitchFamily="65" charset="-122"/>
                <a:ea typeface="宋体" panose="02010600030101010101" pitchFamily="2" charset="-122"/>
              </a:rPr>
              <a:t>不如许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之。”慧景乃听虏过。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(节选自《南齐书·张欣泰传》,有删改)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A.典签密以启闻世祖/怒召还都/屏居家巷/置宅南冈/下面接松山/欣泰负弩射雉/恣情闲放/众伎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杂艺/颇多闲解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B.典签密以启闻/世祖怒/召还都/屏居家巷置宅/南冈下面接松山/欣泰负弩射雉/恣情闲放众伎/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杂艺颇多闲解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C.典签密以启闻世祖/怒召还都/屏居家巷置宅/南冈下面接松山/欣泰负弩射雉/恣情闲放/众伎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杂艺颇多闲解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D.典签密以启闻/世祖怒/召还都/屏居家巷/置宅南冈下/面接松山/欣泰负弩射雉/恣情闲放/众伎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杂艺/颇多闲解</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下列对文中相关内容的解说,不正确的一项是(3分)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A.隶书是先秦时期通行的一种字体,由篆书简化而成,形体接近于现在的字体,隶书的兴起是汉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字形体的一次重大变革。</a:t>
            </a:r>
            <a:endParaRPr lang="zh-CN" altLang="en-US" dirty="0"/>
          </a:p>
        </p:txBody>
      </p:sp>
    </p:spTree>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B.我国传统的四部分类法把图书划分为经、史、子、集四大类,称为四部,其中史部主要收录各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种史书,子部主要收录诸子百家著作。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C.吏部掌管官吏的任免、考核、升降等事务,吏部尚书是吏部的最高长官,为中央六部尚书之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D.文中“辟”“除”“徙”等词语均含有任职的意思:“辟”表示被征召并授予官职,“除”表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示任命、授职,“徙”表示官职调动。</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A.张欣泰喜欢读书,不愿意以带兵打仗为职业,十多岁时,当别人问他弓马功夫怎样时,他回答说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害怕骑马,无力拉弓。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B.张欣泰游览园林时身穿僧衣,手执禅杖,随皇上出巡时中途跑到松树下喝酒赋诗,这些举动表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明他对当时的现实十分不满。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C.虽然齐世祖对张欣泰的率性而为提出了严厉批评,但还是能理解他不愿意当武将的想法,任命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他担任了比较清闲且地位不低的文官。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D.张欣泰具有一定的军事才干。讨伐巴东王时,主将胡谐之没有听从他的建议吃了大亏;而崔慧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景对他言听计从,很顺利地解除了钟离城之围。</a:t>
            </a:r>
            <a:endParaRPr lang="zh-CN" altLang="en-US" dirty="0"/>
          </a:p>
        </p:txBody>
      </p:sp>
    </p:spTree>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007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(1)世祖与欣泰早经款遇,及即位,以为直</a:t>
            </a:r>
            <a:r>
              <a:rPr lang="zh-CN" altLang="en-US" sz="1075" kern="0" spc="4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将军,领禁旅。(5分)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(2)死地之兵,不可轻也。胜之既不足为武,败则徒丧前功。(5分)</a:t>
            </a:r>
            <a:endParaRPr lang="zh-CN" altLang="en-US" dirty="0"/>
          </a:p>
        </p:txBody>
      </p:sp>
      <p:pic>
        <p:nvPicPr>
          <p:cNvPr id="3" name="图片 3" descr="textimage74.jpeg"/>
          <p:cNvPicPr>
            <a:picLocks noChangeAspect="1"/>
          </p:cNvPicPr>
          <p:nvPr/>
        </p:nvPicPr>
        <p:blipFill>
          <a:blip r:embed="rId1"/>
          <a:stretch>
            <a:fillRect/>
          </a:stretch>
        </p:blipFill>
        <p:spPr>
          <a:xfrm>
            <a:off x="3719875" y="1519921"/>
            <a:ext cx="142875" cy="161925"/>
          </a:xfrm>
          <a:prstGeom prst="rect">
            <a:avLst/>
          </a:prstGeom>
        </p:spPr>
      </p:pic>
      <p:grpSp>
        <p:nvGrpSpPr>
          <p:cNvPr id="6" name="组合 5"/>
          <p:cNvGrpSpPr/>
          <p:nvPr/>
        </p:nvGrpSpPr>
        <p:grpSpPr>
          <a:xfrm>
            <a:off x="428628" y="2205823"/>
            <a:ext cx="8429652" cy="4214842"/>
            <a:chOff x="428628" y="2348699"/>
            <a:chExt cx="8429652" cy="4214842"/>
          </a:xfrm>
        </p:grpSpPr>
        <p:sp>
          <p:nvSpPr>
            <p:cNvPr id="4" name="矩形 3"/>
            <p:cNvSpPr/>
            <p:nvPr/>
          </p:nvSpPr>
          <p:spPr>
            <a:xfrm>
              <a:off x="428628" y="2348699"/>
              <a:ext cx="8429652" cy="2862322"/>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整体理解文意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根据主要人物、事件等抓住关键之处判断。“怒”的主语是“世祖”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不应断开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排除</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。“置宅”的地点是“南冈下”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又是介宾短语后置句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不应断开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排除</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　“隶书是先秦时期通行的一种字体”错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应是“汉代”。</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“这些举动表明他对当时的现实十分不满”有误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这些举动表明他不愿意为武职驱使。</a:t>
              </a:r>
              <a:endParaRPr lang="zh-CN" altLang="en-US" sz="1500" dirty="0" smtClean="0"/>
            </a:p>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齐世祖与张欣泰早年就已经有诚挚的交往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等到自己登上帝位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就让张欣泰担任直将军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统领禁卫军。</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陷于绝境的士兵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不可以轻视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。战胜他们已不值得称作勇猛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败给他们就白白地前功尽弃。</a:t>
              </a:r>
              <a:endParaRPr lang="zh-CN" altLang="en-US" sz="1500" dirty="0"/>
            </a:p>
          </p:txBody>
        </p:sp>
        <p:sp>
          <p:nvSpPr>
            <p:cNvPr id="5" name="TextBox 2"/>
            <p:cNvSpPr txBox="1"/>
            <p:nvPr/>
          </p:nvSpPr>
          <p:spPr>
            <a:xfrm>
              <a:off x="516966" y="5176495"/>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(1)款遇:诚挚的交往。领:统领。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(2)死地:陷入绝境。为武:称作勇猛。徒:白白地。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张欣泰字义亨,竟陵人。父亲张兴世,任南朝宋左卫将军。张欣泰从小有志向气节,不想把武将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职业作为自己的身份,喜欢隶书,爱读诸子著作和史书。十多岁时,去拜见吏部尚书褚渊,褚渊问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他:“张郎的弓马武艺如何?”张欣泰回答:“我生性胆小,害怕骑马,无力挽弓。”褚渊对此感到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非常惊异。张欣泰被征召为州主簿,历任各王府的佐官。齐世祖与张欣泰早年就已经有诚挚的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交往,等到自己登上帝位,就让张欣泰担任直</a:t>
            </a:r>
            <a:r>
              <a:rPr lang="zh-CN" altLang="en-US" sz="1045" kern="0" spc="-6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将军,统领禁卫军。张欣泰与雅俗之士都有接触,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交往的多是名士。下朝后就去游览园林池沼,他头戴鹿皮帽,身穿僧衣,手持禅杖,携带一把不加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装饰的琴(也有将“素琴”解为“无弦之琴”)。有人把这件事报告给世祖,世祖说:“出身将门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怎么敢做出这样的举动!”后来张欣泰跟随世祖的銮驾出游新林苑,世祖命令张欣泰率领卫队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前往督察,张欣泰让队伍中途停了下来,自己跑到松树下饮酒赋诗。制局监吕文度路过那里看见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了,(把情况)报告给世祖。世祖大怒,把张欣泰赶走了,几天之后,世祖怒气稍有缓解,又将张欣泰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召回来,对他说:“你不乐意担任武将(被人)差遣,那就将清闲显要的文职安排给你吧。”(于是)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任命他当正员郎。巴东王萧子响杀害(无辜)部属,皇上派中庶子胡谐之率兵往西讨伐(巴东王),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让张欣泰当副将。张欣泰对胡谐之说:“那是一群聚集在一起的凶残狡诈之人,(巴东王)手下的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人之所以能为他效力,或许是巴东王利诱威逼所致,(有可能)没有原因都会自己溃散。如果将部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队驻扎在夏口,向他们说明祸福利害,可以不战而胜。”胡谐之不接受(张欣泰的建议),让部队进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驻江津,(结果)尹略等人战败被杀。事件平息后,张欣泰调任随王萧子隆的镇西中兵。萧子隆(对</a:t>
            </a:r>
            <a:endParaRPr lang="zh-CN" altLang="en-US"/>
          </a:p>
        </p:txBody>
      </p:sp>
      <p:pic>
        <p:nvPicPr>
          <p:cNvPr id="3" name="图片 3" descr="textimage76.jpeg"/>
          <p:cNvPicPr>
            <a:picLocks noChangeAspect="1"/>
          </p:cNvPicPr>
          <p:nvPr/>
        </p:nvPicPr>
        <p:blipFill>
          <a:blip r:embed="rId1"/>
          <a:stretch>
            <a:fillRect/>
          </a:stretch>
        </p:blipFill>
        <p:spPr>
          <a:xfrm>
            <a:off x="4069799" y="2219196"/>
            <a:ext cx="123824" cy="152400"/>
          </a:xfrm>
          <a:prstGeom prst="rect">
            <a:avLst/>
          </a:prstGeom>
        </p:spPr>
      </p:pic>
    </p:spTree>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张欣泰)非常信任亲近,多次与他交谈宴饮,州府里的各项事务,大多让他负责处理,待遇与谢朓相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似。典签暗中把这些情况报告给世祖,世祖发了怒,将张欣泰召回都城。张欣泰回来后闭门不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出,在南山下修建了住宅,住宅对面就是松山,张欣泰每天带着弓箭去打猎,没有拘束地放任闲适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之情,与歌女及各种艺人交往,非常安闲轻松。建武二年,北魏的军队围困钟离城。张欣泰担任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中军主将,跟随崔慧景前去救援。北魏的军队已被徐州驻军所挫败,又想在邵阳洲修筑城墙。崔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慧景担心会造成更大危害。张欣泰说:“北虏之所以修筑城墙,对外是想虚张声势,实际上是怕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我们跟随在后面(袭击他们)。现在如果用双方都愿意停止对抗的(建议)来劝说他们,那么这个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危害自然就消除了。”崔慧景听从他的建议,派张欣泰到北魏军队驻守的城下详细说明这个意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思。等到北魏士兵开始撤退,而邵阳洲上面还剩下一万士兵,北魏士兵请求送给(齐军)五百匹马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(作为条件)借道撤退,崔慧景想断其归路攻击他们。张欣泰劝崔慧景说:“撤退的军队不要阻拦,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古人对此也很畏惧。陷于绝境的士兵,不可以轻视(他们)。战胜他们已不值得称作勇猛,败给他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们就白白地前功尽弃了。不如答应他们的请求。”崔慧景于是听任北魏士兵撤退而去。</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452256"/>
            <a:chOff x="516966" y="1080000"/>
            <a:chExt cx="8150034" cy="5452256"/>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刘健等人,靡费很多,降参与修纂者的官,傅珪降为修撰。不久因《孝宗实录》完成,晋升左中允,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再次晋升至翰林学士,历任吏部左、右侍郎。正德六年,代替费宏担任礼部尚书。礼部事务比其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他部简单,自傅珪几次执意谏争,章奏于是增多。皇帝喜好佛,自称“大庆法王”。番僧请求田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产一百顷作为法王下院,宫中直接下旨礼部,称大庆法王与圣旨并书。傅珪假装不知道,持奏说: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“谁是大庆法王?胆敢和至尊一起署名,大不敬。”皇帝诏令不追究,求田的事也最终罢止。傅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珪平时像木讷的人。等到面对大事,毅然坚持,别人不能夺其志,最终因此触怒受宠的权贵而离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职。教坊司臧贤请求更换牙牌,依照朝士所用的牙牌的形制制作,又请求改铸方印,傅珪阻止不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施行。臧贤就日夜在宦官中毁谤他,希望使他辞职。御史张羽上奏云南受灾,傅珪于是极力论说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四方灾变可怕。八年五月,又上报四月受灾,于是说:“春秋二百四十二年,记载灾变六十九件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事。现在从去年秋天以来,地震天鸣,冰雹降落,星宿陨坠,龙虎出现,地裂山崩,共四十二件事,而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水灾旱灾没有计算在内,灾害没有比现在更厉害的了。”极力奏陈其时社会弊病十件事,话语多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指斥受宠的权贵,权贵愈加痛恨他。恰逢户部尚书孙交也因正直被权贵抵触,权贵于是假传圣旨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命令二人辞职。两京谏官纷纷上章请求让他们留任,皇上不听从。傅珪归乡三年,御史卢雍称赞</a:t>
              </a:r>
              <a:endParaRPr lang="zh-CN" altLang="en-US" dirty="0"/>
            </a:p>
          </p:txBody>
        </p:sp>
        <p:sp>
          <p:nvSpPr>
            <p:cNvPr id="3" name="TextBox 2"/>
            <p:cNvSpPr txBox="1"/>
            <p:nvPr/>
          </p:nvSpPr>
          <p:spPr>
            <a:xfrm>
              <a:off x="516966" y="5491971"/>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傅珪在位有古代大臣风范,家无储蓄,每天的供给都很困难,请求颁发月廪、岁隶,以体现优礼。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又认为傅珪刚正忠实,敢于直言,应当起用。吏部按照卢雍的话上奏,皇上没有回复。而傅珪正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在此时去世,时年五十七岁。嘉靖元年,收录先朝守正大臣,追赠太子少保,谥号文毅。</a:t>
              </a:r>
              <a:endParaRPr lang="zh-CN" altLang="en-US" dirty="0"/>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七、(2015课标全国Ⅰ,4—7)阅读下面的文言文,回答问题。(19分)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孙傅,字伯野,海州人。</a:t>
            </a:r>
            <a:r>
              <a:rPr lang="zh-CN" altLang="en-US" sz="1500" u="sng" kern="0" dirty="0" smtClean="0">
                <a:solidFill>
                  <a:srgbClr val="000000"/>
                </a:solidFill>
                <a:latin typeface="Times New Roman" panose="02020603050405020304" pitchFamily="65" charset="-122"/>
                <a:ea typeface="宋体" panose="02010600030101010101" pitchFamily="2" charset="-122"/>
              </a:rPr>
              <a:t>登进士第</a:t>
            </a:r>
            <a:r>
              <a:rPr lang="zh-CN" altLang="en-US" sz="1500" kern="0" dirty="0" smtClean="0">
                <a:solidFill>
                  <a:srgbClr val="000000"/>
                </a:solidFill>
                <a:latin typeface="Times New Roman" panose="02020603050405020304" pitchFamily="65" charset="-122"/>
                <a:ea typeface="宋体" panose="02010600030101010101" pitchFamily="2" charset="-122"/>
              </a:rPr>
              <a:t>,为礼部员外郎。时蔡翛为尚书,傅为言天下事,劝其亟有所更,不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然必败。翛不能用。迁至中书舍人。</a:t>
            </a:r>
            <a:r>
              <a:rPr lang="zh-CN" altLang="en-US" sz="1500" u="sng" kern="0" dirty="0" smtClean="0">
                <a:solidFill>
                  <a:srgbClr val="000000"/>
                </a:solidFill>
                <a:latin typeface="Times New Roman" panose="02020603050405020304" pitchFamily="65" charset="-122"/>
                <a:ea typeface="宋体" panose="02010600030101010101" pitchFamily="2" charset="-122"/>
              </a:rPr>
              <a:t>宣和末高丽入贡使者所过调夫治舟骚然烦费傅言索民力</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以妨农功而于中国无丝毫之益宰相谓其所论同苏轼奏贬蕲州安置</a:t>
            </a:r>
            <a:r>
              <a:rPr lang="zh-CN" altLang="en-US" sz="1500" kern="0" dirty="0" smtClean="0">
                <a:solidFill>
                  <a:srgbClr val="000000"/>
                </a:solidFill>
                <a:latin typeface="Times New Roman" panose="02020603050405020304" pitchFamily="65" charset="-122"/>
                <a:ea typeface="宋体" panose="02010600030101010101" pitchFamily="2" charset="-122"/>
              </a:rPr>
              <a:t>给事中许翰以为傅论议虽偶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与轼合,意亦亡他,以职论事而责之过矣,翰亦罢去。靖康元年,召为给事中,进</a:t>
            </a:r>
            <a:r>
              <a:rPr lang="zh-CN" altLang="en-US" sz="1500" u="sng" kern="0" dirty="0" smtClean="0">
                <a:solidFill>
                  <a:srgbClr val="000000"/>
                </a:solidFill>
                <a:latin typeface="Times New Roman" panose="02020603050405020304" pitchFamily="65" charset="-122"/>
                <a:ea typeface="宋体" panose="02010600030101010101" pitchFamily="2" charset="-122"/>
              </a:rPr>
              <a:t>兵部</a:t>
            </a:r>
            <a:r>
              <a:rPr lang="zh-CN" altLang="en-US" sz="1500" kern="0" dirty="0" smtClean="0">
                <a:solidFill>
                  <a:srgbClr val="000000"/>
                </a:solidFill>
                <a:latin typeface="Times New Roman" panose="02020603050405020304" pitchFamily="65" charset="-122"/>
                <a:ea typeface="宋体" panose="02010600030101010101" pitchFamily="2" charset="-122"/>
              </a:rPr>
              <a:t>尚书。上章乞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复祖宗法度,</a:t>
            </a:r>
            <a:r>
              <a:rPr lang="zh-CN" altLang="en-US" sz="1500" u="sng" kern="0" dirty="0" smtClean="0">
                <a:solidFill>
                  <a:srgbClr val="000000"/>
                </a:solidFill>
                <a:latin typeface="Times New Roman" panose="02020603050405020304" pitchFamily="65" charset="-122"/>
                <a:ea typeface="宋体" panose="02010600030101010101" pitchFamily="2" charset="-122"/>
              </a:rPr>
              <a:t>钦宗</a:t>
            </a:r>
            <a:r>
              <a:rPr lang="zh-CN" altLang="en-US" sz="1500" kern="0" dirty="0" smtClean="0">
                <a:solidFill>
                  <a:srgbClr val="000000"/>
                </a:solidFill>
                <a:latin typeface="Times New Roman" panose="02020603050405020304" pitchFamily="65" charset="-122"/>
                <a:ea typeface="宋体" panose="02010600030101010101" pitchFamily="2" charset="-122"/>
              </a:rPr>
              <a:t>问之,傅曰:“祖宗法惠民,熙、丰法惠国,崇、观法惠奸。”时谓名言。十一月,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拜尚书右丞,俄改同知枢密院。金人围都城,傅日夜亲当矢石。金兵分四翼嗓而前,兵败退,堕于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护龙河,填尸皆满,城门急闭。是日,金人遂登城。二年正月,钦宗诣金帅营,以傅辅</a:t>
            </a:r>
            <a:r>
              <a:rPr lang="zh-CN" altLang="en-US" sz="1500" u="sng" kern="0" dirty="0" smtClean="0">
                <a:solidFill>
                  <a:srgbClr val="000000"/>
                </a:solidFill>
                <a:latin typeface="Times New Roman" panose="02020603050405020304" pitchFamily="65" charset="-122"/>
                <a:ea typeface="宋体" panose="02010600030101010101" pitchFamily="2" charset="-122"/>
              </a:rPr>
              <a:t>太子</a:t>
            </a:r>
            <a:r>
              <a:rPr lang="zh-CN" altLang="en-US" sz="1500" kern="0" dirty="0" smtClean="0">
                <a:solidFill>
                  <a:srgbClr val="000000"/>
                </a:solidFill>
                <a:latin typeface="Times New Roman" panose="02020603050405020304" pitchFamily="65" charset="-122"/>
                <a:ea typeface="宋体" panose="02010600030101010101" pitchFamily="2" charset="-122"/>
              </a:rPr>
              <a:t>留守,仍兼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少傅。帝兼旬不返,傅屡贻书请之。及废立檄至,傅大恸曰:“</a:t>
            </a:r>
            <a:r>
              <a:rPr lang="zh-CN" altLang="en-US" sz="1500" u="sng" kern="0" dirty="0" smtClean="0">
                <a:solidFill>
                  <a:srgbClr val="000000"/>
                </a:solidFill>
                <a:latin typeface="Times New Roman" panose="02020603050405020304" pitchFamily="65" charset="-122"/>
                <a:ea typeface="宋体" panose="02010600030101010101" pitchFamily="2" charset="-122"/>
              </a:rPr>
              <a:t>吾唯知吾君可帝中国尔,苟立异姓,</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吾当死之。</a:t>
            </a:r>
            <a:r>
              <a:rPr lang="zh-CN" altLang="en-US" sz="1500" kern="0" dirty="0" smtClean="0">
                <a:solidFill>
                  <a:srgbClr val="000000"/>
                </a:solidFill>
                <a:latin typeface="Times New Roman" panose="02020603050405020304" pitchFamily="65" charset="-122"/>
                <a:ea typeface="宋体" panose="02010600030101010101" pitchFamily="2" charset="-122"/>
              </a:rPr>
              <a:t>”金人来索太上、帝后、诸王、妃主,傅留太子不遣。密谋匿之民间,别求状类宦者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二人杀之,并斩十数死囚,持首送之,绐金人曰:“宦者欲窃太子出,都人争斗杀之,误伤太子。因帅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兵讨定,斩其为乱者以献。苟不已,则以死继之。”越五日,无肯承其事者。傅曰:“吾为太子傅,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当同生死。</a:t>
            </a:r>
            <a:r>
              <a:rPr lang="zh-CN" altLang="en-US" sz="1500" u="sng" kern="0" dirty="0" smtClean="0">
                <a:solidFill>
                  <a:srgbClr val="000000"/>
                </a:solidFill>
                <a:latin typeface="Times New Roman" panose="02020603050405020304" pitchFamily="65" charset="-122"/>
                <a:ea typeface="宋体" panose="02010600030101010101" pitchFamily="2" charset="-122"/>
              </a:rPr>
              <a:t>金人虽不吾索,吾当与之俱行,求见二酋面责之,庶或万一可济。</a:t>
            </a:r>
            <a:r>
              <a:rPr lang="zh-CN" altLang="en-US" sz="1500" kern="0" dirty="0" smtClean="0">
                <a:solidFill>
                  <a:srgbClr val="000000"/>
                </a:solidFill>
                <a:latin typeface="Times New Roman" panose="02020603050405020304" pitchFamily="65" charset="-122"/>
                <a:ea typeface="宋体" panose="02010600030101010101" pitchFamily="2" charset="-122"/>
              </a:rPr>
              <a:t>”遂从太子出。金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守门者曰:“所欲得太子,留守何预?”傅曰:“我宋之大臣,且太子傅也,当死从。”是夕,宿门下;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明日,金人召之去。明年二月,死于朔廷。绍兴中,赠开府仪同三司,谥曰忠定。(节选自《宋史·</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孙傅传》)</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A.宣和末/高丽入贡/使者所过/调夫治舟/骚然烦费/傅言/索民力以妨农功/而于中国无丝毫之益/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宰相谓其所论同苏轼/奏贬蕲州安置/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B.宣和末/高丽入贡/使者所过/调夫治舟/骚然烦费/傅言/索民力以妨农功/而于中国无丝毫之益/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宰相谓其所论/同苏轼奏/贬蕲州安置/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C.宣和末/高丽入贡使者/所过调夫治舟/骚然烦费/傅言/索民力以妨农功/而于中国无丝毫之益/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宰相谓其所论/同苏轼奏/贬蕲州安置/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D.宣和末/高丽入贡使者/所过调夫治舟/骚然烦费/傅言/索民力以妨农功/而于中国无丝毫之益/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宰相谓其所论同苏轼/奏贬蕲州安置/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A.登进士第,又可称为进士及第,指科举时代经考试合格后录取成为进士。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B.兵部是古代“六部”之一,掌管全国武官选用和兵籍、军械、军令等事宜。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C.庙号是皇帝死后,在太庙立室奉祀时特起的名号,如高祖、太宗、钦宗。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D.太子指封建时代君主儿子中被确定继承君位的人,有时也可指其他儿子。</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21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A.孙傅入仕以后,积极向上建言。他担任礼部员外郎,对尚书蔡翛纵论天下大事,劝蔡迅速有所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变更,否则必将失败,可惜他的建议没有被采纳。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B.孙傅不畏金人,努力保全太子。金人掳走钦宗后又索求太子,他密谋藏匿太子,杀二宦者将首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级送至金营,欺骗金人说,这就是误伤太子之人。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C.孙傅上奏,请求恢复祖宗法度。他任兵部尚书后,从效用角度高度评价祖宗法度和熙、丰年间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的法度,批评崇、观年间的法度,受到时人赞许。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D.孙傅舍身取义,死后谥为忠定。太子被迫至金营,孙傅随往,却受到守门者劝阻,他表示身为太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子傅,应誓死跟从太子;后被金人召去,死于北廷。</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(1)吾唯知吾君可帝中国尔,苟立异姓,吾当死之。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(2)金人虽不吾索,吾当与之俱行,求见二酋面责之,庶或万一可济。</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B.姻亲,指由于婚姻关系结成的亲戚,它与血亲有同有异,只是血亲中的一部分。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C.母忧是指母亲的丧事,古代官员遭逢父母去世时,按照规定需要离职居家守丧。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D.私禄中的“禄”指俸禄,即古代官员的薪水,这里强调未用东乡君家钱财营葬。</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A.弘微出继从叔,一心只爱读书。他是陈郡阳夏人,从叔谢峻将他作为后嗣。新家比原来家庭富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有,但他只是接受数千卷书籍,其余财物全不留意。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B.弘微简言服众,此举受到重视。他参与集会,常与子弟们诗文唱和,住在乌衣巷,称为乌衣之游;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又极有文才口才,受到叔父谢混赏识,称为微子。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C.弘微为人审慎,治业井井有条。谢混去世以后,他掌管产业,犹如替公家办事,账目分明;九年以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后,多个方面得到很大发展,人们见后无不感叹。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D.弘微事兄如父,临财清正廉洁。他对谢曜感情极深,谢曜去世,他哀戚过礼,除孝后仍不食荤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腥。东乡君死,留下巨万资财、园宅,他一无所取。</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(1)性严正,举止必循礼度,事继亲之党,恭谨过常。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(2)而曜好臧否人物,曜每言论,弘微常以它语乱之。</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欲断句,先明其意。“高丽入贡使者”句意不通,排除C、D;由于主语承前省略,可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知“(宰相)被贬至蕲州安置”的表述错误,排除B。</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解题思路</a:t>
            </a:r>
            <a:r>
              <a:rPr lang="zh-CN" altLang="en-US" sz="1500" kern="0" dirty="0" smtClean="0">
                <a:solidFill>
                  <a:srgbClr val="000000"/>
                </a:solidFill>
                <a:latin typeface="Times New Roman" panose="02020603050405020304" pitchFamily="65" charset="-122"/>
                <a:ea typeface="宋体" panose="02010600030101010101" pitchFamily="2" charset="-122"/>
              </a:rPr>
              <a:t>　本题主要考查文言断句的能力。多读、分析比较是理解的途径,正确理解是点断的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基础,恰当点断是断句的前提。读全文,贯文意,明结构,揣语气,先断开,后确定。基本方法:大处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着眼,小处着手,先易后难,顾及前后,根据文意,利用实词,参照虚词,把握语法,研究句式,结合常识,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考虑修辞。</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太子只能有一个,所以“有时也可指其他儿子”不正确。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温馨提示</a:t>
            </a:r>
            <a:r>
              <a:rPr lang="zh-CN" altLang="en-US" sz="1500" kern="0" dirty="0" smtClean="0">
                <a:solidFill>
                  <a:srgbClr val="000000"/>
                </a:solidFill>
                <a:latin typeface="Times New Roman" panose="02020603050405020304" pitchFamily="65" charset="-122"/>
                <a:ea typeface="宋体" panose="02010600030101010101" pitchFamily="2" charset="-122"/>
              </a:rPr>
              <a:t>　全国新课标卷这两年都在文言文题目中考查文化常识,同学们要加强平时的积累,可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以分类整理、强化识记。</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“杀二宦者”不正确,原文为“别求状类宦者二人杀之”。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举一反三</a:t>
            </a:r>
            <a:r>
              <a:rPr lang="zh-CN" altLang="en-US" sz="1500" kern="0" dirty="0" smtClean="0">
                <a:solidFill>
                  <a:srgbClr val="000000"/>
                </a:solidFill>
                <a:latin typeface="Times New Roman" panose="02020603050405020304" pitchFamily="65" charset="-122"/>
                <a:ea typeface="宋体" panose="02010600030101010101" pitchFamily="2" charset="-122"/>
              </a:rPr>
              <a:t>　解答本题的关键是比对选项,排除错误。归纳内容要点,概括中心意思,常常与分析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概括作者在文中的观点态度放在同一个题目中考查。做这类题目要理解文章内容,抓住人、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物、时、地、事、理六要素回归原文。还要细读选项将总体认识和细节分析结合起来对比阅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读。</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(1)我只知道我的君王可以在中国称帝而已,如果另立异姓,我将为此而死。(译出大意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给2分;“帝”“苟”“死”三处,每译对一处给1分)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(2)金人虽然没有点名要我,我却应该与太子同去,求见两名首领当面指责他们,或许有成功的可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能。(译出大意给2分;“不吾索”“面责”“庶或”三处,每译对一处给1分)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(1)帝:名词用作动词,称帝。苟:连词,表假设,如果。死:为之死,“死”的为动用法。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(2)不吾索:即“不索吾”。面责:当面指责。面,名词作状语,当面。庶或:大概,或许。</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00" kern="0" dirty="0" smtClean="0">
                <a:solidFill>
                  <a:srgbClr val="000000"/>
                </a:solidFill>
                <a:latin typeface="Times New Roman" panose="02020603050405020304" pitchFamily="65" charset="-122"/>
                <a:ea typeface="宋体" panose="02010600030101010101" pitchFamily="2" charset="-122"/>
              </a:rPr>
              <a:t>　文言文句子翻译首先确定采分点,采分点一般为实词、重点虚词、句式。实词包括: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重点动词、一词多义、词类活用、通假字、古今异义词等。句式包括固定句式和特殊句式,特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殊句式有判断句、被动句、省略句、宾语前置句、定语后置句、状语后置句等。翻译时要注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意字字落实,直译为主。同时注意上下文,关注语境,在基本明确大意的前提下,正确翻译。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孙傅,字伯野,海州人。考中进士,担任礼部员外郎一职。当时蔡翛任尚书,孙傅向他陈述天下政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事,劝他早点做些更改,否则一定会失败。蔡翛不听。孙傅升任中书舍人。宣和末年,高丽人入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朝进贡,使者所过之处,调发民夫修船,引起骚动,用度又颇多。孙傅说:“滥用民力妨碍农事,而对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于中国没有丝毫好处。”宰相认为他的言论与苏轼相同,上奏贬谪他安置在蕲州。给事中许翰</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991377"/>
            <a:ext cx="8150034" cy="5840731"/>
            <a:chOff x="516966" y="1080000"/>
            <a:chExt cx="8150034" cy="584073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认为孙傅的论议虽然偶尔与苏轼相同,但没有他意,以职论事而受到指责实在过分,许翰也被罢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黜。靖康元年,孙傅受召入京任给事中,升任兵部尚书。呈上奏章请求恢复祖宗法度,钦宗问他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原因,孙傅说:“祖宗的法度有利于百姓,熙宁、元丰年间的法度有利于国家,崇宁、大观年间的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法度有利于奸臣。”当时的人认为他说的是名言。十一月,授任尚书右丞,不久改任同知枢密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院。金人围攻都城,孙傅日夜亲自督战。金兵分从四面鼓噪而攻,军队败退,士兵们掉进护龙河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中,尸体把护龙河都填满了,城门急忙关闭了。当天,金兵攻进城里。靖康二年正月,钦宗到金兵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元帅营中,任命孙傅辅助太子留守京城,仍然兼任少傅。钦宗二十多天还不回来,孙傅多次寄信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给金营乞请放回钦宗。等到废立皇帝的檄书传来,孙傅大哭道:“我只知道我的君王可以在中国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称帝而已,如果另立异姓,我将为此而死。”金人来索要太上皇、皇后、诸王、妃子公主,孙傅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留住太子不遣送。秘密谋划把太子藏在民间,另外找了两个像宦官的人杀死,并杀死十几个死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囚,把他们的首级送给金人,欺骗金人说:“宦官打算把太子秘密送出,京城人争斗杀宦官,误伤了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太子。于是太子率兵讨伐平定,杀死作乱的人献过来。如果不停止索求,太子就会自杀。”过了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五天,没有人肯承担这件事。孙傅说:“我是太子的师傅,应当与太子同生死。金人虽然没有点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名要我,我却应该与太子同去,求见两名首领当面指责他们,或许有成功的可能。”于是跟从太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子出城。守城门的金兵说:“金人想要的是太子,留守何必参与?”孙傅说:“我是宋朝大臣,而且</a:t>
              </a:r>
              <a:endParaRPr lang="zh-CN" altLang="en-US"/>
            </a:p>
          </p:txBody>
        </p:sp>
        <p:sp>
          <p:nvSpPr>
            <p:cNvPr id="3" name="TextBox 2"/>
            <p:cNvSpPr txBox="1"/>
            <p:nvPr/>
          </p:nvSpPr>
          <p:spPr>
            <a:xfrm>
              <a:off x="516966" y="6227208"/>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是太子傅,应当拼死跟从。”当晚,住在城门下;第二天,金人召他前去。第二年二月,死在北方金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人朝廷。绍兴年间,被追赠为开府仪同三司,谥号为“忠定”。</a:t>
              </a:r>
              <a:endParaRPr lang="zh-CN" altLang="en-US" dirty="0"/>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八、(2015课标全国Ⅱ,4—7)阅读下面的文言文,回答问题。(19分)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来护儿,</a:t>
            </a:r>
            <a:r>
              <a:rPr lang="zh-CN" altLang="en-US" sz="1500" u="sng" kern="0" dirty="0" smtClean="0">
                <a:solidFill>
                  <a:srgbClr val="000000"/>
                </a:solidFill>
                <a:latin typeface="Times New Roman" panose="02020603050405020304" pitchFamily="65" charset="-122"/>
                <a:ea typeface="宋体" panose="02010600030101010101" pitchFamily="2" charset="-122"/>
              </a:rPr>
              <a:t>字</a:t>
            </a:r>
            <a:r>
              <a:rPr lang="zh-CN" altLang="en-US" sz="1500" kern="0" dirty="0" smtClean="0">
                <a:solidFill>
                  <a:srgbClr val="000000"/>
                </a:solidFill>
                <a:latin typeface="Times New Roman" panose="02020603050405020304" pitchFamily="65" charset="-122"/>
                <a:ea typeface="宋体" panose="02010600030101010101" pitchFamily="2" charset="-122"/>
              </a:rPr>
              <a:t>崇善,未识而孤,养于世母吴氏。吴氏提携鞠养,甚有慈训。幼而卓荦,初读《诗》,舍书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叹曰:“大丈夫在世,会为国灭贼以取功名!”群辈惊其言而壮其志。及长,雄略秀出,志气英远。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会周师定淮南所住白土村地居疆埸数见军旅护儿常慨然有立功名之志及开皇初宇文忻等镇广</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陵平陈之役护儿有功焉</a:t>
            </a:r>
            <a:r>
              <a:rPr lang="zh-CN" altLang="en-US" sz="1500" kern="0" dirty="0" smtClean="0">
                <a:solidFill>
                  <a:srgbClr val="000000"/>
                </a:solidFill>
                <a:latin typeface="Times New Roman" panose="02020603050405020304" pitchFamily="65" charset="-122"/>
                <a:ea typeface="宋体" panose="02010600030101010101" pitchFamily="2" charset="-122"/>
              </a:rPr>
              <a:t>进位上开府,赏物一千段。仁寿初,迁瀛州刺史,以善政闻,频见劳勉。</a:t>
            </a:r>
            <a:r>
              <a:rPr lang="zh-CN" altLang="en-US" sz="1500" u="sng" kern="0" dirty="0" smtClean="0">
                <a:solidFill>
                  <a:srgbClr val="000000"/>
                </a:solidFill>
                <a:latin typeface="Times New Roman" panose="02020603050405020304" pitchFamily="65" charset="-122"/>
                <a:ea typeface="宋体" panose="02010600030101010101" pitchFamily="2" charset="-122"/>
              </a:rPr>
              <a:t>炀</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帝嗣位</a:t>
            </a:r>
            <a:r>
              <a:rPr lang="zh-CN" altLang="en-US" sz="1500" kern="0" dirty="0" smtClean="0">
                <a:solidFill>
                  <a:srgbClr val="000000"/>
                </a:solidFill>
                <a:latin typeface="Times New Roman" panose="02020603050405020304" pitchFamily="65" charset="-122"/>
                <a:ea typeface="宋体" panose="02010600030101010101" pitchFamily="2" charset="-122"/>
              </a:rPr>
              <a:t>,被追入朝,百姓攀恋,累日不能出境,</a:t>
            </a:r>
            <a:r>
              <a:rPr lang="zh-CN" altLang="en-US" sz="1500" u="sng" kern="0" dirty="0" smtClean="0">
                <a:solidFill>
                  <a:srgbClr val="000000"/>
                </a:solidFill>
                <a:latin typeface="Times New Roman" panose="02020603050405020304" pitchFamily="65" charset="-122"/>
                <a:ea typeface="宋体" panose="02010600030101010101" pitchFamily="2" charset="-122"/>
              </a:rPr>
              <a:t>诣阙</a:t>
            </a:r>
            <a:r>
              <a:rPr lang="zh-CN" altLang="en-US" sz="1500" kern="0" dirty="0" smtClean="0">
                <a:solidFill>
                  <a:srgbClr val="000000"/>
                </a:solidFill>
                <a:latin typeface="Times New Roman" panose="02020603050405020304" pitchFamily="65" charset="-122"/>
                <a:ea typeface="宋体" panose="02010600030101010101" pitchFamily="2" charset="-122"/>
              </a:rPr>
              <a:t>上书致请者,前后数百人。帝谓曰:“昔国步未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康,卿为名将,今天下无事,又为良二千石,可谓兼美矣。”大业六年,车驾幸江都,谓护儿曰:“衣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锦昼游,古人所重,卿今是也。”乃赐物二千段,并牛酒,令谒先人墓,宴乡里父老。仍令三品已上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并集其宅,酣饮尽日,朝野荣之。十二年,驾幸江都,护儿谏曰:“</a:t>
            </a:r>
            <a:r>
              <a:rPr lang="zh-CN" altLang="en-US" sz="1500" u="sng" kern="0" dirty="0" smtClean="0">
                <a:solidFill>
                  <a:srgbClr val="000000"/>
                </a:solidFill>
                <a:latin typeface="Times New Roman" panose="02020603050405020304" pitchFamily="65" charset="-122"/>
                <a:ea typeface="宋体" panose="02010600030101010101" pitchFamily="2" charset="-122"/>
              </a:rPr>
              <a:t>陛下兴军旅,百姓易咨怨。车驾游</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幸,深恐非宜。</a:t>
            </a:r>
            <a:r>
              <a:rPr lang="zh-CN" altLang="en-US" sz="1500" kern="0" dirty="0" smtClean="0">
                <a:solidFill>
                  <a:srgbClr val="000000"/>
                </a:solidFill>
                <a:latin typeface="Times New Roman" panose="02020603050405020304" pitchFamily="65" charset="-122"/>
                <a:ea typeface="宋体" panose="02010600030101010101" pitchFamily="2" charset="-122"/>
              </a:rPr>
              <a:t>伏愿驻驾洛阳,与时休息。陛下今幸江都,是臣衣锦之地,臣荷恩深重,不敢专为身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谋。”帝闻之,厉色而起,数日不得见。后怒解,方被引入,谓曰:“公意乃尔,朕复何望!”护儿因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不敢言。及宇文化及构逆,深忌之。是日旦将朝,见执。护儿曰:“陛下今何在?”左右曰:“今被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执矣。”护儿叹曰:“吾备位大臣,荷国重任,</a:t>
            </a:r>
            <a:r>
              <a:rPr lang="zh-CN" altLang="en-US" sz="1500" u="sng" kern="0" dirty="0" smtClean="0">
                <a:solidFill>
                  <a:srgbClr val="000000"/>
                </a:solidFill>
                <a:latin typeface="Times New Roman" panose="02020603050405020304" pitchFamily="65" charset="-122"/>
                <a:ea typeface="宋体" panose="02010600030101010101" pitchFamily="2" charset="-122"/>
              </a:rPr>
              <a:t>不能肃清凶逆,遂令王室至此,抱恨泉壤,知复何</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言!</a:t>
            </a:r>
            <a:r>
              <a:rPr lang="zh-CN" altLang="en-US" sz="1500" kern="0" dirty="0" smtClean="0">
                <a:solidFill>
                  <a:srgbClr val="000000"/>
                </a:solidFill>
                <a:latin typeface="Times New Roman" panose="02020603050405020304" pitchFamily="65" charset="-122"/>
                <a:ea typeface="宋体" panose="02010600030101010101" pitchFamily="2" charset="-122"/>
              </a:rPr>
              <a:t>”乃遇害。护儿重然诺,敦交契,廉于财利,不事产业。至于行军用兵,特多谋算,每览兵法,曰: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“此亦岂异人意也!”善抚士卒,部分严明,故咸得其死力。</a:t>
            </a: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(节选自《北史·来护儿传》)</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A.会周师定淮南所/住白土村/地居疆埸/数见军旅护儿/常慨然有立功名之志/及开皇初/宇文忻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等镇广陵/平陈之役/护儿有功焉/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B.会周师定淮南所/住白土村/地居疆埸/数见军旅/护儿常慨然有立功名之志/及开皇初/宇文忻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等镇广陵/平陈之役/护儿有功焉/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C.会周师定淮南/所住白土村/地居疆埸/数见军旅护儿/常慨然有立功名之志/及开皇初/宇文忻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等镇广陵/平陈之役/护儿有功焉/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D.会周师定淮南/所住白土村/地居疆埸/数见军旅/护儿常慨然有立功名之志/及开皇初/宇文忻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等镇广陵/平陈之役/护儿有功焉/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A.古代男子有名有字,名是出生后不久父亲起的,字是二十岁举行冠礼后才起的。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B.谥号是古代帝王、大臣等死后,据其生平事迹评定的称号,如武帝、哀帝、炀帝。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C.嗣位指继承君位,我国封建王朝通常实行长子继承制,君位由最年长的儿子继承。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D.阙是宫门两侧的高台,又可借指宫廷;“诣阙”既可指赴朝廷,又可指赴京都。</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21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A.来护儿少有大志,成年后秀拔于群。他自幼而孤,得到吴氏教诲,立下为国杀敌、求取功名的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志向;长大以后,更是雄略超群,志气英发。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B.来护儿推行善政,深受百姓拥戴。在瀛州刺史任上,他声名远闻,屡受嘉奖;炀帝时,百姓舍不得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他回朝廷任职,上书请愿者达数百人。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C.来护儿直言劝谏,后被奸人杀害。他谏请炀帝停驾洛阳,不再远游江都,引发炀帝大怒,以致宇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文化及杀害他时,炀帝也没有设法保护。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D.来护儿廉于财利,用兵极有谋略。他信守承诺,注重友情,轻视钱财,不置产业;善待士卒,处事严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明,谋略多合兵法,部属争相尽力。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(1)陛下兴军旅,百姓易咨怨。车驾游幸,深恐非宜。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(2)不能肃清凶逆,遂令王室至此,抱恨泉壤,知复何言!</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据文意,开头应断为“会周师定淮南”,且下句“所住白土村”为“所”字结构,不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宜拆分,据此排除A、B;中间句断为“数见军旅护儿”讲不通,且“护儿”应为“常慨然有立功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名之志”的主语,据此排除C。</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“长子”以及“最年长的儿子”不正确,均应为“嫡长子”。</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C　“以致宇文化及杀害他时,炀帝也没有设法保护”不正确,无因果关系,且当时炀帝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也已经被抓起来了,不可能保护来护儿。</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(1)陛下兴起战事,易于引起百姓叹息怨恨。如今又要外出巡游,我很担心不合适。(译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出大意给2分;“军旅”“咨怨”“游幸”三处,每译对一处给1分)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(2)不能清除凶恶悖逆之人,终致朝廷落到如此地步,我只能抱憾于黄泉之下,还能再说什么呢!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(译出大意给2分;“凶逆”“王室”“泉壤”三处,每译对一处给1分)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(1)军旅:战事。咨怨:叹息怨恨。游幸:皇帝外出巡游。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(2)凶逆:指凶恶悖逆之人。王室:朝廷。泉壤:黄泉之下,地下。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来护儿,字崇善,还未记事的时候就成了孤儿,由伯母吴氏抚养。吴氏照顾抚养,多有慈爱的训</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导。来护儿自幼卓越出众,刚开始读《诗》,就丢下书感叹道:“大丈夫活在世上,应当为国家消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灭贼兵来博取功名!”众人对他的话感到惊奇,认为他志向豪壮。等到他长大成人,雄才大略超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乎常人,志气英伟高远。适逢北周的军队平定淮南,来护儿所住的白土村处于边境地区,经常能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见到军队,来护儿常常感慨,有建立功名的志向。到了隋文帝开皇初年,宇文忻等人镇守广陵。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在平定陈国之战之中,来护儿立有战功,晋官位上开府,赏赐物品一千段。仁寿初年,来护儿被改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任为瀛州刺史,因善于治政而闻名,频频受到慰劳和勉励。炀帝继位,来护儿被召入朝,百姓留恋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挽留他,许多天都不能出境,赴京上书请求将来护儿留下来的,前后有几百人。炀帝对他说:“当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初国家没安定的时候,你是有名的将领,如今天下安定了,你又成为很好的刺史,可以说是双美兼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而有之了。”大业六年,炀帝巡游江都,对来护儿说:“穿着华丽的衣服在白天巡游,是古人看重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的,你如今就该是这样。”就赏赐给来护儿物品两千段,还有牛、酒,让他去拜谒先人之墓,宴请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乡里的父老乡亲。还令三品以上的官员都聚集到他的宅院中,畅饮一整日,朝野人士都为来护儿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感到荣耀。大业十二年,炀帝又要巡游江都,来护儿劝谏说:“陛下兴起战事,易于引起百姓叹息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怨恨。如今又要外出巡游,我很担心不合适。希望陛下驻圣驾于洛阳,根据时节休养生息。陛下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如今巡游江都,那里是臣衣锦还乡之地,臣深受恩宠,不敢只为自己打算。”炀帝听后,神色严厉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地站了起来,好多天不召见他。后来,炀帝怒气消解,来护儿才被召见,(炀帝)对他说:“你竟然有</a:t>
            </a: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这样的意思,朕还有什么指望!”来护儿也就不敢再说了。等到宇文化及发动叛乱时,十分忌惮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来护儿。这一天早晨(来护儿)将要朝见(炀帝)时,被抓了起来。来护儿问道:“陛下现在在哪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里?”身边的人回答说:“现在已被抓了起来。”来护儿叹息说:“我身为大臣,担负着国家的重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任,不能清除凶恶悖逆之人,终致朝廷落到如此地步,我只能抱憾于黄泉之下,还能再说什么呢!”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于是就被杀害了。来护儿重诺言,交往诚厚,把财物名利看得很轻,不置办产业。至于行军用兵,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谋略特别多,每次观览兵法,(他)就说:“这难道也和人们的意思有什么不同吗?”他善于安抚士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兵,纪律严明,所以士兵都能够为他效死尽力。</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6169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九、(2014课标全国Ⅰ,4—7)阅读下面的文言文,回答问题。(19分)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于休烈,河南人也。至性贞悫,机鉴敏悟。自幼好学,善</a:t>
            </a:r>
            <a:r>
              <a:rPr lang="zh-CN" altLang="en-US" sz="1500" u="sng" kern="0" dirty="0" smtClean="0">
                <a:solidFill>
                  <a:srgbClr val="000000"/>
                </a:solidFill>
                <a:latin typeface="Times New Roman" panose="02020603050405020304" pitchFamily="65" charset="-122"/>
                <a:ea typeface="宋体" panose="02010600030101010101" pitchFamily="2" charset="-122"/>
              </a:rPr>
              <a:t>属文</a:t>
            </a:r>
            <a:r>
              <a:rPr lang="zh-CN" altLang="en-US" sz="1500" kern="0" dirty="0" smtClean="0">
                <a:solidFill>
                  <a:srgbClr val="000000"/>
                </a:solidFill>
                <a:latin typeface="Times New Roman" panose="02020603050405020304" pitchFamily="65" charset="-122"/>
                <a:ea typeface="宋体" panose="02010600030101010101" pitchFamily="2" charset="-122"/>
              </a:rPr>
              <a:t>。举进士,授秘书省正字。转比部员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外郎,郎中。杨国忠辅政,排不附己者,出为中部郡太守。值禄山构难,肃宗</a:t>
            </a:r>
            <a:r>
              <a:rPr lang="zh-CN" altLang="en-US" sz="1500" u="sng" kern="0" dirty="0" smtClean="0">
                <a:solidFill>
                  <a:srgbClr val="000000"/>
                </a:solidFill>
                <a:latin typeface="Times New Roman" panose="02020603050405020304" pitchFamily="65" charset="-122"/>
                <a:ea typeface="宋体" panose="02010600030101010101" pitchFamily="2" charset="-122"/>
              </a:rPr>
              <a:t>践祚</a:t>
            </a:r>
            <a:r>
              <a:rPr lang="zh-CN" altLang="en-US" sz="1500" kern="0" dirty="0" smtClean="0">
                <a:solidFill>
                  <a:srgbClr val="000000"/>
                </a:solidFill>
                <a:latin typeface="Times New Roman" panose="02020603050405020304" pitchFamily="65" charset="-122"/>
                <a:ea typeface="宋体" panose="02010600030101010101" pitchFamily="2" charset="-122"/>
              </a:rPr>
              <a:t>,休烈迁太常少卿,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知礼仪事,兼修国史。肃宗自凤翔还京,</a:t>
            </a:r>
            <a:r>
              <a:rPr lang="zh-CN" altLang="en-US" sz="1500" u="sng" kern="0" dirty="0" smtClean="0">
                <a:solidFill>
                  <a:srgbClr val="000000"/>
                </a:solidFill>
                <a:latin typeface="Times New Roman" panose="02020603050405020304" pitchFamily="65" charset="-122"/>
                <a:ea typeface="宋体" panose="02010600030101010101" pitchFamily="2" charset="-122"/>
              </a:rPr>
              <a:t>励精</a:t>
            </a:r>
            <a:r>
              <a:rPr lang="zh-CN" altLang="en-US" sz="1500" kern="0" dirty="0" smtClean="0">
                <a:solidFill>
                  <a:srgbClr val="000000"/>
                </a:solidFill>
                <a:latin typeface="Times New Roman" panose="02020603050405020304" pitchFamily="65" charset="-122"/>
                <a:ea typeface="宋体" panose="02010600030101010101" pitchFamily="2" charset="-122"/>
              </a:rPr>
              <a:t>听受,尝谓休烈曰:“君举必书,良史也。朕有过失,卿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书之否?”对曰:</a:t>
            </a:r>
            <a:r>
              <a:rPr lang="zh-CN" altLang="en-US" sz="1500" u="sng" kern="0" dirty="0" smtClean="0">
                <a:solidFill>
                  <a:srgbClr val="000000"/>
                </a:solidFill>
                <a:latin typeface="Times New Roman" panose="02020603050405020304" pitchFamily="65" charset="-122"/>
                <a:ea typeface="宋体" panose="02010600030101010101" pitchFamily="2" charset="-122"/>
              </a:rPr>
              <a:t>“禹、汤罪己,其兴也勃焉。有德之君,不忘规过,臣不胜大庆。”</a:t>
            </a:r>
            <a:r>
              <a:rPr lang="zh-CN" altLang="en-US" sz="1500" kern="0" dirty="0" smtClean="0">
                <a:solidFill>
                  <a:srgbClr val="000000"/>
                </a:solidFill>
                <a:latin typeface="Times New Roman" panose="02020603050405020304" pitchFamily="65" charset="-122"/>
                <a:ea typeface="宋体" panose="02010600030101010101" pitchFamily="2" charset="-122"/>
              </a:rPr>
              <a:t>时中原</a:t>
            </a:r>
            <a:r>
              <a:rPr lang="zh-CN" altLang="en-US" sz="1500" u="sng" kern="0" dirty="0" smtClean="0">
                <a:solidFill>
                  <a:srgbClr val="000000"/>
                </a:solidFill>
                <a:latin typeface="Times New Roman" panose="02020603050405020304" pitchFamily="65" charset="-122"/>
                <a:ea typeface="宋体" panose="02010600030101010101" pitchFamily="2" charset="-122"/>
              </a:rPr>
              <a:t>荡覆</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典章殆尽,无史籍检寻。休烈奏曰:“《国史》《实录》,圣朝大典,修撰多时,今并无本。伏望下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御史台推勘史馆所由,令府县招访。有人别收得《国史》《实录》,如送官司,重加购赏。”前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修史官工部侍郎韦述陷贼,入东京,至是以其家藏《国史》一百一十三卷送于官。休烈寻转工部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侍郎、修国史,献《五代帝王论》,帝甚嘉之。</a:t>
            </a:r>
            <a:r>
              <a:rPr lang="zh-CN" altLang="en-US" sz="1500" u="sng" kern="0" dirty="0" smtClean="0">
                <a:solidFill>
                  <a:srgbClr val="000000"/>
                </a:solidFill>
                <a:latin typeface="Times New Roman" panose="02020603050405020304" pitchFamily="65" charset="-122"/>
                <a:ea typeface="宋体" panose="02010600030101010101" pitchFamily="2" charset="-122"/>
              </a:rPr>
              <a:t>宰相李揆矜能忌贤以休烈修国史与己齐列嫉之奏</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为国子祭酒权留史馆修撰以下之休烈恬然自持殊不介意</a:t>
            </a:r>
            <a:r>
              <a:rPr lang="zh-CN" altLang="en-US" sz="1500" kern="0" dirty="0" smtClean="0">
                <a:solidFill>
                  <a:srgbClr val="000000"/>
                </a:solidFill>
                <a:latin typeface="Times New Roman" panose="02020603050405020304" pitchFamily="65" charset="-122"/>
                <a:ea typeface="宋体" panose="02010600030101010101" pitchFamily="2" charset="-122"/>
              </a:rPr>
              <a:t>代宗即位,甄别名品,宰臣元载称之,乃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拜右散骑常侍,依前兼修国史,累封东海郡公,加金紫光禄大夫。在朝凡三十余年,历掌清要,家无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儋石之蓄。恭俭温仁,未尝以喜愠形于颜色。</a:t>
            </a:r>
            <a:r>
              <a:rPr lang="zh-CN" altLang="en-US" sz="1500" u="sng" kern="0" dirty="0" smtClean="0">
                <a:solidFill>
                  <a:srgbClr val="000000"/>
                </a:solidFill>
                <a:latin typeface="Times New Roman" panose="02020603050405020304" pitchFamily="65" charset="-122"/>
                <a:ea typeface="宋体" panose="02010600030101010101" pitchFamily="2" charset="-122"/>
              </a:rPr>
              <a:t>而亲贤下士,推毂后进,虽位崇年高,曾无倦色。</a:t>
            </a:r>
            <a:r>
              <a:rPr lang="zh-CN" altLang="en-US" sz="1500" kern="0" dirty="0" smtClean="0">
                <a:solidFill>
                  <a:srgbClr val="000000"/>
                </a:solidFill>
                <a:latin typeface="Times New Roman" panose="02020603050405020304" pitchFamily="65" charset="-122"/>
                <a:ea typeface="宋体" panose="02010600030101010101" pitchFamily="2" charset="-122"/>
              </a:rPr>
              <a:t>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好坟籍,手不释卷,以至于终。大历七年卒,年八十一。是岁春,休烈妻韦氏卒。上特诏赠韦氏国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夫人,葬日给卤簿鼓吹。及闻休烈卒,追悼久之,褒赠尚书左仆射,赙绢百匹、布五十端,遣谒者内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常侍吴承倩就私第宣慰。儒者之荣,少有其比。</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(节选自《旧唐书·于休烈传》)</a:t>
            </a:r>
            <a:endParaRPr lang="zh-CN" altLang="en-US" sz="15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本题考查文言断句的能力。据意断句,本题适合用排除法。“所继叔父”名叫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“混”,中间不能断开,排除B、C两项;“成佳器”表意完整,中间不能断开,排除A项。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断句的基础在于对文意的领会,而真正的基础在于平时对文言文的诵读,以增强语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感,提高能力。此外,须掌握一定的断句方法。例如,在文言文中,可借助“曰”“云”“言”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“谓”“道”等动词来判断人物的对话,“盖”“夫”“其”等发语词常放在句首,“耳”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“乎”“哉”“焉”“也”“耶”等语气词常放在句尾。</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本题考查了解并掌握常见的古代文化知识的能力。“与血亲有同有异,只是血亲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中的一部分”错。“姻亲”与“血亲”不同,“姻亲”指由婚姻关系结成的亲戚,“血亲”指有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血统关系的亲属。</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本题考查筛选并整合文中的信息及归纳内容要点、概括中心意思的能力。“常与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子弟们诗文唱和”张冠李戴,原文中是说谢混“唯与族子灵运、瞻、曜、弘微并以文义赏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00" kern="0" dirty="0" smtClean="0">
                <a:solidFill>
                  <a:srgbClr val="000000"/>
                </a:solidFill>
                <a:latin typeface="Times New Roman" panose="02020603050405020304" pitchFamily="65" charset="-122"/>
                <a:ea typeface="宋体" panose="02010600030101010101" pitchFamily="2" charset="-122"/>
              </a:rPr>
              <a:t>　概括分析题疑难突破: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(1)选项落实。即将选项中涉及的内容,落实到原文中的相关区域。</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对下列句子中加点的词语的解释,不正确的一项是(3分)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A.自幼好学,善</a:t>
            </a:r>
            <a:r>
              <a:rPr lang="zh-CN" altLang="en-US" sz="1500" u="sng" kern="0" dirty="0" smtClean="0">
                <a:solidFill>
                  <a:srgbClr val="000000"/>
                </a:solidFill>
                <a:latin typeface="Times New Roman" panose="02020603050405020304" pitchFamily="65" charset="-122"/>
                <a:ea typeface="宋体" panose="02010600030101010101" pitchFamily="2" charset="-122"/>
              </a:rPr>
              <a:t>属文</a:t>
            </a:r>
            <a:r>
              <a:rPr lang="zh-CN" altLang="en-US" sz="1500" kern="0" dirty="0" smtClean="0">
                <a:solidFill>
                  <a:srgbClr val="000000"/>
                </a:solidFill>
                <a:latin typeface="Times New Roman" panose="02020603050405020304" pitchFamily="65" charset="-122"/>
                <a:ea typeface="宋体" panose="02010600030101010101" pitchFamily="2" charset="-122"/>
              </a:rPr>
              <a:t>　　　　　　属文:撰写文章。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B.值禄山构难,肃宗</a:t>
            </a:r>
            <a:r>
              <a:rPr lang="zh-CN" altLang="en-US" sz="1500" u="sng" kern="0" dirty="0" smtClean="0">
                <a:solidFill>
                  <a:srgbClr val="000000"/>
                </a:solidFill>
                <a:latin typeface="Times New Roman" panose="02020603050405020304" pitchFamily="65" charset="-122"/>
                <a:ea typeface="宋体" panose="02010600030101010101" pitchFamily="2" charset="-122"/>
              </a:rPr>
              <a:t>践祚</a:t>
            </a:r>
            <a:r>
              <a:rPr lang="zh-CN" altLang="en-US" sz="1500" kern="0" dirty="0" smtClean="0">
                <a:solidFill>
                  <a:srgbClr val="000000"/>
                </a:solidFill>
                <a:latin typeface="Times New Roman" panose="02020603050405020304" pitchFamily="65" charset="-122"/>
                <a:ea typeface="宋体" panose="02010600030101010101" pitchFamily="2" charset="-122"/>
              </a:rPr>
              <a:t>　　践祚:帝王即位。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C.肃宗自凤翔还京,</a:t>
            </a:r>
            <a:r>
              <a:rPr lang="zh-CN" altLang="en-US" sz="1500" u="sng" kern="0" dirty="0" smtClean="0">
                <a:solidFill>
                  <a:srgbClr val="000000"/>
                </a:solidFill>
                <a:latin typeface="Times New Roman" panose="02020603050405020304" pitchFamily="65" charset="-122"/>
                <a:ea typeface="宋体" panose="02010600030101010101" pitchFamily="2" charset="-122"/>
              </a:rPr>
              <a:t>励精</a:t>
            </a:r>
            <a:r>
              <a:rPr lang="zh-CN" altLang="en-US" sz="1500" kern="0" dirty="0" smtClean="0">
                <a:solidFill>
                  <a:srgbClr val="000000"/>
                </a:solidFill>
                <a:latin typeface="Times New Roman" panose="02020603050405020304" pitchFamily="65" charset="-122"/>
                <a:ea typeface="宋体" panose="02010600030101010101" pitchFamily="2" charset="-122"/>
              </a:rPr>
              <a:t>听受　　励精:专心致志。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D.时中原</a:t>
            </a:r>
            <a:r>
              <a:rPr lang="zh-CN" altLang="en-US" sz="1500" u="sng" kern="0" dirty="0" smtClean="0">
                <a:solidFill>
                  <a:srgbClr val="000000"/>
                </a:solidFill>
                <a:latin typeface="Times New Roman" panose="02020603050405020304" pitchFamily="65" charset="-122"/>
                <a:ea typeface="宋体" panose="02010600030101010101" pitchFamily="2" charset="-122"/>
              </a:rPr>
              <a:t>荡覆</a:t>
            </a:r>
            <a:r>
              <a:rPr lang="zh-CN" altLang="en-US" sz="1500" kern="0" dirty="0" smtClean="0">
                <a:solidFill>
                  <a:srgbClr val="000000"/>
                </a:solidFill>
                <a:latin typeface="Times New Roman" panose="02020603050405020304" pitchFamily="65" charset="-122"/>
                <a:ea typeface="宋体" panose="02010600030101010101" pitchFamily="2" charset="-122"/>
              </a:rPr>
              <a:t>,典章殆尽　　荡覆:动荡倾覆。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A.宰相李揆矜能忌贤/以休烈修国史与己齐列/嫉之/奏为国子祭酒/权留史馆/修撰以下之/休烈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恬然自持/殊不介意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B.宰相李揆矜能忌贤/以休烈修国史与己齐列/嫉之/奏为国子祭酒/权留史馆修撰以下之/休烈恬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然/自持殊不介意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C.宰相李揆矜能忌贤/以休烈修国史与己齐列/嫉之/奏为国子祭酒/权留史馆/修撰以下之/休烈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恬然/自持殊不介意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D.宰相李揆矜能忌贤/以休烈修国史与己齐列/嫉之/奏为国子祭酒/权留史馆修撰以下之/休烈恬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然自持/殊不介意</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21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A.休烈忠诚机敏,谨遵职业操守。他自幼好学,入仕后受到杨国忠排挤,离京到地方任职;安禄山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叛乱后,他直言不讳地回答了肃宗关于史官职责的问题。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B.休烈审察形势,做好本职事务。当时历经战乱,典章史籍散佚,他提出购求当朝大典以备查检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使用,最终得到前修史官韦述家藏《国史》一百余卷。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C.休烈淡泊名利,终生好学不倦。他虽遭贬职,却恬然处之,毫不在意,在朝三十余年,历任要职,并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无多少积蓄;喜好典籍,终日捧读,直至去世。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D.休烈夫妇去世,尽享身后哀荣。他夫人去世,皇上特诏追赠她国夫人;他本人去世,皇上追念许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久,追赠他尚书左仆射,并派专人到他家表示慰问。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(1)禹、汤罪己,其兴也勃焉。有德之君,不忘规过,臣不胜大庆。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(2)而亲贤下士,推毂后进,虽位崇年高,曾无倦色。</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励精:振作精神。</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对此类题的解答一定要学会推断,推断的方法很多,如联想推断(联想课文语句)、成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语推断、语言结构推断、辨析词性推断、语法分析推断、语境分析推断、邻字帮助推断(同义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复词、偏义复词)等。最根本、最实用的是语境推断,即把这个词放在句中理解,把句子放在文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中读。只有建立并强化了这个意识,推断才有保障。</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A.“史馆修撰”是唐代官职名,不能断开。B.“恬然自持”是一个完整的词语,不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能断开。C.兼有A、B项的错误。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A　于休烈并没有直言不讳地回答肃宗关于史官职责的问题,而是举禹、汤之例,委婉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含蓄地表明了自己的观点。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“概括”侧重对内容的提炼,“分析”侧重对内容的理解,往往要涉及整篇文章。四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个选项的内容设置一般遵照原文中的先后顺序,而拼合起来往往成为很好的全文梗概,有时对原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文局部细节有不解之处,通过阅读此题能豁然开朗,因此利用好该题选项可加深对文言文的理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解。</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(1)大禹、商汤归罪自己,他们能够蓬勃兴起。有道德的君王,不忘改正过错,我深表庆</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(2)而礼贤下士,扶持后进,虽位尊年高,但一点倦怠的神色都没有。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(1)罪:归罪。兴:兴起。勃:蓬勃。规:改正。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(2)亲:动词,亲近。推毂:比喻推荐人才。崇:尊贵。曾:竟然,却。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于休烈,河南人。于休烈性情正直诚实,机敏聪明。从小好学,善于写文章,考中进士科,授职秘书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省正字。改任比部员外郎,郎中。杨国忠辅佐朝政,排挤不依附自己的人,于休烈出京任中部郡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太守。正值安禄山叛乱,肃宗即位,于休烈改任太常少卿,掌管礼仪事务,兼修国史。肃宗从凤翔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返回京城,振作精神听取采纳臣下的建议,曾经对于休烈说:“国君的任何举动都要记录下来,这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才是良史。朕有过失,卿是否要记呢?”他回答说:“夏禹、商汤归罪自己,他们能够蓬勃兴起。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有德之君,不忘纠正过错,臣深表庆贺。”当时中原动荡倾覆,典章散失殆尽,没有史籍可供查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寻。于休烈上奏说:“《国史》《实录》,是圣朝大典,修撰多年,如今一部也没有保存下来。祈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请下诏御史台查勘史馆藏书的来源,令府县招致访求。有人另外收存《国史》《实录》的,若送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到官府,重金购回并从优奖赏。”前任修史官工部侍郎韦述身陷贼城,此时进入东京,至此将他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家收藏的《国史》一百一十三卷送到官府。于休烈不久改任工部侍郎,修国史,献上《五代帝王</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论》,皇帝非常赞赏。宰相李揆自负才能嫉妒贤人,因于休烈修国史与自己同列,嫉妒他,奏请任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他为国子祭酒,暂留史馆修撰,以此来压制他。于休烈安然自处,毫不介意。代宗即位,鉴别官员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的名望品德,于休烈受到宰相元载称赞,于是被授为右散骑常侍,依旧兼修国史,被累封至东海郡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公,加授金紫光禄大夫。在朝中共三十多年,历任清贵显职,家中没有一两石的积蓄。他恭谨俭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朴温和仁义,从不将喜怒之情表现在脸上。而礼贤下士,扶持后进,虽位尊年高,但一点倦怠的神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色都没有。于休烈酷好古籍,手不释卷,直到临终。他于大历七年去世,终年八十一岁。这年春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天,于休烈的妻子韦氏去世。皇帝特意下诏追赠韦氏为“国夫人”,安葬之日赐给仪仗鼓乐。等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到听说于休烈去世,追怀悼念了很长时间,褒奖追赠尚书左仆射,赐给绢一百匹、布五十端,派谒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者内常侍吴承倩到他家中宣旨慰问。儒士的荣耀,很少有人能与他相比的。</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6169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十、(2014课标全国Ⅱ,4—7)阅读下面的文言文,回答问题。(19分)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韩文,字贯道,成化二年举进士,除工科给事中。出为湖广右参议。中贵督太和山,干没公费。文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力遏之,以其羡易粟万石,备</a:t>
            </a:r>
            <a:r>
              <a:rPr lang="zh-CN" altLang="en-US" sz="1500" u="sng" kern="0" dirty="0" smtClean="0">
                <a:solidFill>
                  <a:srgbClr val="000000"/>
                </a:solidFill>
                <a:latin typeface="Times New Roman" panose="02020603050405020304" pitchFamily="65" charset="-122"/>
                <a:ea typeface="宋体" panose="02010600030101010101" pitchFamily="2" charset="-122"/>
              </a:rPr>
              <a:t>振</a:t>
            </a:r>
            <a:r>
              <a:rPr lang="zh-CN" altLang="en-US" sz="1500" kern="0" dirty="0" smtClean="0">
                <a:solidFill>
                  <a:srgbClr val="000000"/>
                </a:solidFill>
                <a:latin typeface="Times New Roman" panose="02020603050405020304" pitchFamily="65" charset="-122"/>
                <a:ea typeface="宋体" panose="02010600030101010101" pitchFamily="2" charset="-122"/>
              </a:rPr>
              <a:t>贷。九溪土酋与邻境争地相攻,文往谕,皆服。弘治十六年拜南京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兵部尚书。岁侵,米价翔踊。文请预发军饷三月,户部难之。文曰:“救荒如救焚,有罪,吾自</a:t>
            </a:r>
            <a:r>
              <a:rPr lang="zh-CN" altLang="en-US" sz="1500" u="sng" kern="0" dirty="0" smtClean="0">
                <a:solidFill>
                  <a:srgbClr val="000000"/>
                </a:solidFill>
                <a:latin typeface="Times New Roman" panose="02020603050405020304" pitchFamily="65" charset="-122"/>
                <a:ea typeface="宋体" panose="02010600030101010101" pitchFamily="2" charset="-122"/>
              </a:rPr>
              <a:t>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之。”乃发廪十六万石,米价为平。明年召拜户部尚书。文凝厚雍粹,居常抑抑。至</a:t>
            </a:r>
            <a:r>
              <a:rPr lang="zh-CN" altLang="en-US" sz="1500" u="sng" kern="0" dirty="0" smtClean="0">
                <a:solidFill>
                  <a:srgbClr val="000000"/>
                </a:solidFill>
                <a:latin typeface="Times New Roman" panose="02020603050405020304" pitchFamily="65" charset="-122"/>
                <a:ea typeface="宋体" panose="02010600030101010101" pitchFamily="2" charset="-122"/>
              </a:rPr>
              <a:t>临</a:t>
            </a:r>
            <a:r>
              <a:rPr lang="zh-CN" altLang="en-US" sz="1500" kern="0" dirty="0" smtClean="0">
                <a:solidFill>
                  <a:srgbClr val="000000"/>
                </a:solidFill>
                <a:latin typeface="Times New Roman" panose="02020603050405020304" pitchFamily="65" charset="-122"/>
                <a:ea typeface="宋体" panose="02010600030101010101" pitchFamily="2" charset="-122"/>
              </a:rPr>
              <a:t>大事,刚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断无所挠。武宗即位,赏赉及山陵、大婚诸费,需银百八十万两有奇,部帑不给。文请先发承运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库,诏不许。文言:“帑藏虚,赏赉自京边军士外,请分别给银钞,稍益以内库及内府钱,并暂借勋戚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赐庄田税,而敕承运库内官核所积金银,</a:t>
            </a:r>
            <a:r>
              <a:rPr lang="zh-CN" altLang="en-US" sz="1500" u="sng" kern="0" dirty="0" smtClean="0">
                <a:solidFill>
                  <a:srgbClr val="000000"/>
                </a:solidFill>
                <a:latin typeface="Times New Roman" panose="02020603050405020304" pitchFamily="65" charset="-122"/>
                <a:ea typeface="宋体" panose="02010600030101010101" pitchFamily="2" charset="-122"/>
              </a:rPr>
              <a:t>著</a:t>
            </a:r>
            <a:r>
              <a:rPr lang="zh-CN" altLang="en-US" sz="1500" kern="0" dirty="0" smtClean="0">
                <a:solidFill>
                  <a:srgbClr val="000000"/>
                </a:solidFill>
                <a:latin typeface="Times New Roman" panose="02020603050405020304" pitchFamily="65" charset="-122"/>
                <a:ea typeface="宋体" panose="02010600030101010101" pitchFamily="2" charset="-122"/>
              </a:rPr>
              <a:t>之籍。且尽罢诸不急费。”旧制,监局、仓库内官不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过二三人,后渐添注,或一仓十余人,文力请裁汰。</a:t>
            </a:r>
            <a:r>
              <a:rPr lang="zh-CN" altLang="en-US" sz="1500" u="sng" kern="0" dirty="0" smtClean="0">
                <a:solidFill>
                  <a:srgbClr val="000000"/>
                </a:solidFill>
                <a:latin typeface="Times New Roman" panose="02020603050405020304" pitchFamily="65" charset="-122"/>
                <a:ea typeface="宋体" panose="02010600030101010101" pitchFamily="2" charset="-122"/>
              </a:rPr>
              <a:t>淳安公主赐田三百顷,复欲夺任丘民业,文力争</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乃止。</a:t>
            </a:r>
            <a:r>
              <a:rPr lang="zh-CN" altLang="en-US" sz="1500" kern="0" dirty="0" smtClean="0">
                <a:solidFill>
                  <a:srgbClr val="000000"/>
                </a:solidFill>
                <a:latin typeface="Times New Roman" panose="02020603050405020304" pitchFamily="65" charset="-122"/>
                <a:ea typeface="宋体" panose="02010600030101010101" pitchFamily="2" charset="-122"/>
              </a:rPr>
              <a:t>文司国计二年,力遏权幸,权幸深疾之。</a:t>
            </a:r>
            <a:r>
              <a:rPr lang="zh-CN" altLang="en-US" sz="1500" u="sng" kern="0" dirty="0" smtClean="0">
                <a:solidFill>
                  <a:srgbClr val="000000"/>
                </a:solidFill>
                <a:latin typeface="Times New Roman" panose="02020603050405020304" pitchFamily="65" charset="-122"/>
                <a:ea typeface="宋体" panose="02010600030101010101" pitchFamily="2" charset="-122"/>
              </a:rPr>
              <a:t>而是时青宫旧奄刘瑾等八人号“八虎”日导帝狗</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马鹰兔歌舞角抵不亲万几文每退朝对僚属语及辄泣下</a:t>
            </a:r>
            <a:r>
              <a:rPr lang="zh-CN" altLang="en-US" sz="1500" kern="0" dirty="0" smtClean="0">
                <a:solidFill>
                  <a:srgbClr val="000000"/>
                </a:solidFill>
                <a:latin typeface="Times New Roman" panose="02020603050405020304" pitchFamily="65" charset="-122"/>
                <a:ea typeface="宋体" panose="02010600030101010101" pitchFamily="2" charset="-122"/>
              </a:rPr>
              <a:t>郎中李梦阳进曰:“公诚及此时率大臣固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争,去‘八虎’易易耳。”文捋须昂肩,毅然改容曰:“善。纵事勿济,吾年足死矣,不死不足报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a:t>
            </a:r>
            <a:r>
              <a:rPr lang="zh-CN" altLang="en-US" sz="1500" u="sng" kern="0" dirty="0" smtClean="0">
                <a:solidFill>
                  <a:srgbClr val="000000"/>
                </a:solidFill>
                <a:latin typeface="Times New Roman" panose="02020603050405020304" pitchFamily="65" charset="-122"/>
                <a:ea typeface="宋体" panose="02010600030101010101" pitchFamily="2" charset="-122"/>
              </a:rPr>
              <a:t>即偕诸大臣伏阙上疏,疏入,帝惊泣不食,瑾等大惧。</a:t>
            </a:r>
            <a:r>
              <a:rPr lang="zh-CN" altLang="en-US" sz="1500" kern="0" dirty="0" smtClean="0">
                <a:solidFill>
                  <a:srgbClr val="000000"/>
                </a:solidFill>
                <a:latin typeface="Times New Roman" panose="02020603050405020304" pitchFamily="65" charset="-122"/>
                <a:ea typeface="宋体" panose="02010600030101010101" pitchFamily="2" charset="-122"/>
              </a:rPr>
              <a:t>瑾恨文甚,日令人伺文过。逾月,有以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伪银输内库者,遂以为文罪。诏降一级致仕。瑾恨未已,坐以遗失部籍,逮文下诏狱。数月始释,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罚米千石输大同。寻复罚米者再,家业荡然。瑾诛,复官,致仕。嘉靖五年卒,年八十有六。</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(节选自《明史·韩文传》)</a:t>
            </a:r>
            <a:endParaRPr lang="zh-CN" altLang="en-US" sz="15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A.以其羡易粟万石,备</a:t>
            </a:r>
            <a:r>
              <a:rPr lang="zh-CN" altLang="en-US" sz="1500" u="sng" kern="0" dirty="0" smtClean="0">
                <a:solidFill>
                  <a:srgbClr val="000000"/>
                </a:solidFill>
                <a:latin typeface="Times New Roman" panose="02020603050405020304" pitchFamily="65" charset="-122"/>
                <a:ea typeface="宋体" panose="02010600030101010101" pitchFamily="2" charset="-122"/>
              </a:rPr>
              <a:t>振</a:t>
            </a:r>
            <a:r>
              <a:rPr lang="zh-CN" altLang="en-US" sz="1500" kern="0" dirty="0" smtClean="0">
                <a:solidFill>
                  <a:srgbClr val="000000"/>
                </a:solidFill>
                <a:latin typeface="Times New Roman" panose="02020603050405020304" pitchFamily="65" charset="-122"/>
                <a:ea typeface="宋体" panose="02010600030101010101" pitchFamily="2" charset="-122"/>
              </a:rPr>
              <a:t>贷　　　　振:救济。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B.救荒如救焚,有罪,吾自</a:t>
            </a:r>
            <a:r>
              <a:rPr lang="zh-CN" altLang="en-US" sz="1500" u="sng" kern="0" dirty="0" smtClean="0">
                <a:solidFill>
                  <a:srgbClr val="000000"/>
                </a:solidFill>
                <a:latin typeface="Times New Roman" panose="02020603050405020304" pitchFamily="65" charset="-122"/>
                <a:ea typeface="宋体" panose="02010600030101010101" pitchFamily="2" charset="-122"/>
              </a:rPr>
              <a:t>当</a:t>
            </a:r>
            <a:r>
              <a:rPr lang="zh-CN" altLang="en-US" sz="1500" kern="0" dirty="0" smtClean="0">
                <a:solidFill>
                  <a:srgbClr val="000000"/>
                </a:solidFill>
                <a:latin typeface="Times New Roman" panose="02020603050405020304" pitchFamily="65" charset="-122"/>
                <a:ea typeface="宋体" panose="02010600030101010101" pitchFamily="2" charset="-122"/>
              </a:rPr>
              <a:t>之　　当:承担。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C.至</a:t>
            </a:r>
            <a:r>
              <a:rPr lang="zh-CN" altLang="en-US" sz="1500" u="sng" kern="0" dirty="0" smtClean="0">
                <a:solidFill>
                  <a:srgbClr val="000000"/>
                </a:solidFill>
                <a:latin typeface="Times New Roman" panose="02020603050405020304" pitchFamily="65" charset="-122"/>
                <a:ea typeface="宋体" panose="02010600030101010101" pitchFamily="2" charset="-122"/>
              </a:rPr>
              <a:t>临</a:t>
            </a:r>
            <a:r>
              <a:rPr lang="zh-CN" altLang="en-US" sz="1500" kern="0" dirty="0" smtClean="0">
                <a:solidFill>
                  <a:srgbClr val="000000"/>
                </a:solidFill>
                <a:latin typeface="Times New Roman" panose="02020603050405020304" pitchFamily="65" charset="-122"/>
                <a:ea typeface="宋体" panose="02010600030101010101" pitchFamily="2" charset="-122"/>
              </a:rPr>
              <a:t>大事,刚断无所挠　　临:面对。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D.核所积金银,</a:t>
            </a:r>
            <a:r>
              <a:rPr lang="zh-CN" altLang="en-US" sz="1500" u="sng" kern="0" dirty="0" smtClean="0">
                <a:solidFill>
                  <a:srgbClr val="000000"/>
                </a:solidFill>
                <a:latin typeface="Times New Roman" panose="02020603050405020304" pitchFamily="65" charset="-122"/>
                <a:ea typeface="宋体" panose="02010600030101010101" pitchFamily="2" charset="-122"/>
              </a:rPr>
              <a:t>著</a:t>
            </a:r>
            <a:r>
              <a:rPr lang="zh-CN" altLang="en-US" sz="1500" kern="0" dirty="0" smtClean="0">
                <a:solidFill>
                  <a:srgbClr val="000000"/>
                </a:solidFill>
                <a:latin typeface="Times New Roman" panose="02020603050405020304" pitchFamily="65" charset="-122"/>
                <a:ea typeface="宋体" panose="02010600030101010101" pitchFamily="2" charset="-122"/>
              </a:rPr>
              <a:t>之籍　　著:彰显。</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A.而是时青宫旧奄刘瑾等八人/号“八虎”日导帝/狗马/鹰兔/歌舞/角抵/不亲万几/文每退朝/对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僚属语及/辄泣下/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B.而是时青宫旧奄刘瑾等八人/号“八虎”日导帝/狗马/鹰兔/歌舞/角抵/不亲万几/文每退朝对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僚属/语及辄泣下/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C.而是时青宫旧奄刘瑾等八人号“八虎”/日导帝狗马/鹰兔/歌舞/角抵/不亲万几/文每退朝/对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僚属语及/辄泣下/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D.而是时青宫旧奄刘瑾等八人号“八虎”/日导帝狗马/鹰兔/歌舞/角抵/不亲万几/文每退朝对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僚属/语及辄泣下/</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A.韩文为官清正,关注民众生活。他在湖广,妥善处理九溪土酋与邻境争地一事;担任南京兵部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尚书时,年成歉收,他开仓取粮十六万石,平抑米价。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B.韩文刚正不屈,敢于奏议国事。武宗继位,诸项费用供给不足,他不顾非议,一再提出自己看法;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有关机构冗员渐增,他援引成例,着手压缩编制。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C.韩文疾恶如仇,尽力遏制权幸。宦官刘瑾等每日引诱皇上沉溺于声色狗马,不理政事,他采用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李梦阳的建议,冒死谏诤,打击了刘瑾等的嚣张气焰。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D.韩文刚者易折,饱受政敌陷害。刘瑾以遗失部籍作为罪名,逮捕韩文,释放后又两次罚米,使他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倾家荡产;直到刘瑾被诛后,韩文才复官而后退休。</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(1)淳安公主赐田三百顷,复欲夺任丘民业,文力争乃止。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(2)即偕诸大臣伏阙上疏,疏入,帝惊泣不食,瑾等大惧。</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著:登记。</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应在“刘瑾等八人号‘八虎’”后停顿,排除A、B;“文每退朝”与“对僚属语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及”间应停顿,排除D。</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解题思路</a:t>
            </a:r>
            <a:r>
              <a:rPr lang="zh-CN" altLang="en-US" sz="1500" kern="0" dirty="0" smtClean="0">
                <a:solidFill>
                  <a:srgbClr val="000000"/>
                </a:solidFill>
                <a:latin typeface="Times New Roman" panose="02020603050405020304" pitchFamily="65" charset="-122"/>
                <a:ea typeface="宋体" panose="02010600030101010101" pitchFamily="2" charset="-122"/>
              </a:rPr>
              <a:t>　本题考查文言断句。对于文言断句类型的题目,不要急于答题,应当先诵读这句话,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通过诵读,力求对整体内容有个大体的了解,凭语感将能断开的先断开,逐步缩小范围,然后再集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中精力分析难断处,遵循先易后难的原则。</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“着手压缩编制”有误,韩文是户部尚书,只能呈上奏章,力请裁汰,而没有权利压缩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编制。</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(1)淳安公主受赐田地有三百顷,又想强夺任丘民众的产业,因韩文尽力相争才停止。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(译出大意给3分;“民业”“乃”两处,每译对一处给1分)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(2)当即与各位大臣一道拜伏宫阙上奏,奏章呈进,皇帝惊哭不食,刘瑾等人大为恐惧。(译出大意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给3分;“偕”“疏入”两处,每译对一处给1分)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(1)民业:民众的产业。乃:才。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(2)偕:一道。疏入:奏章呈进。</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    </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韩文,字贯道,成化二年考取进士,被授予工科给事中一职。出任湖广右参议。有一个朝中权贵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督察太和山,贪污公费。韩文竭力阻止他,用其财政盈余换取一万石小米,准备用来救济借贷。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九溪当地的酋长和邻境因争土地相互攻打,韩文前往晓谕,双方都称服。弘治十六年被授予南京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兵部尚书。当年粮食歉收,米价飞涨。韩文请求先发三个月军饷,户部感到为难,韩文说:“救灾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荒如同救火,若有罪,我自愿承担它。”他打开粮仓发放粮食十六万石,米价最终平定下来。第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二年被授予户部尚书。韩文稳重平和,平时谦卑,但面对大事,刚毅果断,从不屈服。武宗登上皇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位后,赏赐和修墓、大婚等费用,需要白银一百八十多万两,国库供应不起。韩文请求先打开承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运库,皇帝下诏不允许这样做。韩文说:“国库空虚,赏赐除京边军士外,其余分别发放银钞,这样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稍微增加内库及内府的钱,同时借功臣权贵的庄田税,又下令把承运库官员核实积存的金银,登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记在籍,并且去掉不急的费用。”按旧制,监局、仓库官员不超过二三人,后来渐渐增加,有的仓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库达十余人,韩文竭力上疏请求裁员淘汰。淳安公主受赐田地有三百顷,又想强夺任丘民众的产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业,因韩文尽力相争才停止。韩文掌管国家财政两年,竭力遏制权贵,权贵们非常痛恨他。在当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时青宫旧阉刘瑾等八人,号称“八虎”,他们每天引诱皇帝走狗跑马、放鹰猎兔、唱歌跳舞、摔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跤游戏,致使皇帝不理国事。韩文每次退朝后,就对下属同僚说起这些,总是止不住落泪。郎中</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8434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(2)比较鉴别。即拿选项的内容与原文中相关信息仔细比照,寻找差别,要特别注意人物、时</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间、地点、事件的过程与结果。</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(3)对比排除。即根据前两步的分析结果,对比选项,用排除法筛选出答案。</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(1)品性严肃正直,行为坚持遵守礼制法度,侍奉过继家的亲族,恭敬谨慎过于常礼。</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(2)而谢曜喜爱褒贬人物,谢曜每每发表议论,弘微常说其他的事岔开话头。</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本题考查理解并翻译文言句子的能力。(1)注意单音节词要翻译成双音节词,如“严正”</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翻译为“严肃正直”,“恭谨”翻译为“恭敬谨慎”,“过常”翻译为“过于常礼”。(2)“臧</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否”翻译为“褒贬”;“言论”用作动词,翻译为“发表议论”;“乱”翻译为“岔开”。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500"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谢弘微,是陈郡阳夏人。父亲叫谢思,任武昌太守。堂叔谢峻是司空谢琰的第二个儿子。谢峻自</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己无子,就以谢弘微为继子。谢弘微本名密,因为触犯了继母的名讳,所以就用字代名。谢弘微</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孩童时期,风采充溢,但却端庄谨慎,遇上适当的时机才说话。他继父的弟弟谢混有知人之名,见</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到谢弘微,认为他不同于寻常之人,对谢思说:“这个孩子内心廉明正直并且早慧,将成为才能出</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众之人,有这样的儿子,足够了。”谢弘微家里一向贫寒,而继父家产业却很丰盈,他却只承继接</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受了继父的几千卷书而已,遗产俸禄,一概不加过问。谢混的风格高尚峻洁,很少同人交往,只同他的族子谢灵运、谢瞻、谢曜、谢弘微一起因赏析文义而聚会。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曾经一同游宴歇息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居</a:t>
            </a:r>
            <a:br>
              <a:rPr lang="zh-CN" altLang="en-US" sz="1500" dirty="0" smtClean="0"/>
            </a:br>
            <a:endParaRPr lang="zh-CN" altLang="en-US" sz="15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李梦阳进言:“韩公您如果能在此时率诸位大臣坚持抗争,除去‘八虎’(就)容易了。”韩文捋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着胡须,耸耸肩膀,神情毅然而坚定地说:“好。这样做即使无济于事,我也这把年纪了,死也值得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了,不死,也不足以报国。”当即与各位大臣一道拜伏宫阙上奏,奏章呈进,皇帝惊哭不食,刘瑾等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人大为恐惧。刘瑾非常痛恨韩文,每天派人监视,尽力搜索韩文的过失。过了一个月,有人给国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库进纳假银,于是,刘瑾抓住这事治了韩文的罪。(皇帝)下诏降韩文一级并免官。刘瑾愤恨难平,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又以遗失部籍的罪名,逮捕韩文下狱。数月后获释,罚一千石米运送到大同。不久又一次罚米,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致使韩文家业荡尽。等刘瑾被诛杀,韩文才恢复官职,后来退休。嘉靖五年韩文去世,享年八十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六岁。</a:t>
            </a:r>
            <a:endParaRPr lang="zh-CN"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十一、(2013课标全国Ⅰ,4—7)阅读下面的文言文,回答问题。(19分)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马文升,字负图,貌瑰奇多力。</a:t>
            </a:r>
            <a:r>
              <a:rPr lang="zh-CN" altLang="en-US" sz="1500" u="sng" kern="0" dirty="0" smtClean="0">
                <a:solidFill>
                  <a:srgbClr val="000000"/>
                </a:solidFill>
                <a:latin typeface="Times New Roman" panose="02020603050405020304" pitchFamily="65" charset="-122"/>
                <a:ea typeface="宋体" panose="02010600030101010101" pitchFamily="2" charset="-122"/>
              </a:rPr>
              <a:t>登</a:t>
            </a:r>
            <a:r>
              <a:rPr lang="zh-CN" altLang="en-US" sz="1500" kern="0" dirty="0" smtClean="0">
                <a:solidFill>
                  <a:srgbClr val="000000"/>
                </a:solidFill>
                <a:latin typeface="Times New Roman" panose="02020603050405020304" pitchFamily="65" charset="-122"/>
                <a:ea typeface="宋体" panose="02010600030101010101" pitchFamily="2" charset="-122"/>
              </a:rPr>
              <a:t>景泰二年进士,授御史。历按山西、湖广,风裁甚著。成化初,召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为南京大理卿。满四之乱,</a:t>
            </a:r>
            <a:r>
              <a:rPr lang="zh-CN" altLang="en-US" sz="1500" u="sng" kern="0" dirty="0" smtClean="0">
                <a:solidFill>
                  <a:srgbClr val="000000"/>
                </a:solidFill>
                <a:latin typeface="Times New Roman" panose="02020603050405020304" pitchFamily="65" charset="-122"/>
                <a:ea typeface="宋体" panose="02010600030101010101" pitchFamily="2" charset="-122"/>
              </a:rPr>
              <a:t>录</a:t>
            </a:r>
            <a:r>
              <a:rPr lang="zh-CN" altLang="en-US" sz="1500" kern="0" dirty="0" smtClean="0">
                <a:solidFill>
                  <a:srgbClr val="000000"/>
                </a:solidFill>
                <a:latin typeface="Times New Roman" panose="02020603050405020304" pitchFamily="65" charset="-122"/>
                <a:ea typeface="宋体" panose="02010600030101010101" pitchFamily="2" charset="-122"/>
              </a:rPr>
              <a:t>功进左副都御史。</a:t>
            </a:r>
            <a:r>
              <a:rPr lang="zh-CN" altLang="en-US" sz="1500" u="sng" kern="0" dirty="0" smtClean="0">
                <a:solidFill>
                  <a:srgbClr val="000000"/>
                </a:solidFill>
                <a:latin typeface="Times New Roman" panose="02020603050405020304" pitchFamily="65" charset="-122"/>
                <a:ea typeface="宋体" panose="02010600030101010101" pitchFamily="2" charset="-122"/>
              </a:rPr>
              <a:t>振</a:t>
            </a:r>
            <a:r>
              <a:rPr lang="zh-CN" altLang="en-US" sz="1500" kern="0" dirty="0" smtClean="0">
                <a:solidFill>
                  <a:srgbClr val="000000"/>
                </a:solidFill>
                <a:latin typeface="Times New Roman" panose="02020603050405020304" pitchFamily="65" charset="-122"/>
                <a:ea typeface="宋体" panose="02010600030101010101" pitchFamily="2" charset="-122"/>
              </a:rPr>
              <a:t>巩昌、临洮饥民,抚安流移,绩甚著。是时败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寇黑水口,又败之汤羊岭,</a:t>
            </a:r>
            <a:r>
              <a:rPr lang="zh-CN" altLang="en-US" sz="1500" u="sng" kern="0" dirty="0" smtClean="0">
                <a:solidFill>
                  <a:srgbClr val="000000"/>
                </a:solidFill>
                <a:latin typeface="Times New Roman" panose="02020603050405020304" pitchFamily="65" charset="-122"/>
                <a:ea typeface="宋体" panose="02010600030101010101" pitchFamily="2" charset="-122"/>
              </a:rPr>
              <a:t>勒</a:t>
            </a:r>
            <a:r>
              <a:rPr lang="zh-CN" altLang="en-US" sz="1500" kern="0" dirty="0" smtClean="0">
                <a:solidFill>
                  <a:srgbClr val="000000"/>
                </a:solidFill>
                <a:latin typeface="Times New Roman" panose="02020603050405020304" pitchFamily="65" charset="-122"/>
                <a:ea typeface="宋体" panose="02010600030101010101" pitchFamily="2" charset="-122"/>
              </a:rPr>
              <a:t>石纪之而还。进右都御史,总督漕运。淮、徐、和饥,移江南粮十万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石、盐价银五万两振之。孝宗即位,召拜左都御史。弘治元年上言十五事,悉议行。帝耕藉田,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教坊以杂戏进。文升正色曰:“新天子当使知稼穑艰难,此何为者?”即斥去。明年,为兵部尚书,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督团营如故。承平既久,兵政废弛,西北部落时伺塞下。文升严核诸将校,黜贪懦者三十余人。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奸人大怨,夜持弓矢伺其门,或作谤书射入东长安门内。为兵部十三年,尽心戎务,于屯田、马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政、边备、守御,数条上便宜。国家事当言者,即非职守,亦言无不尽。尝以太子年及四龄,当早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谕教,请择醇谨老成知书史者,保抱扶持,凡言语动止悉导之以正。山东久旱,浙江及南畿水灾,文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升请命所司振恤,练士卒以备不虞。帝皆深纳之。</a:t>
            </a:r>
            <a:r>
              <a:rPr lang="zh-CN" altLang="en-US" sz="1500" u="sng" kern="0" dirty="0" smtClean="0">
                <a:solidFill>
                  <a:srgbClr val="000000"/>
                </a:solidFill>
                <a:latin typeface="Times New Roman" panose="02020603050405020304" pitchFamily="65" charset="-122"/>
                <a:ea typeface="宋体" panose="02010600030101010101" pitchFamily="2" charset="-122"/>
              </a:rPr>
              <a:t>在班列中最为耆硕,帝亦推心任之,诸大臣莫</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敢望也。</a:t>
            </a:r>
            <a:r>
              <a:rPr lang="zh-CN" altLang="en-US" sz="1500" kern="0" dirty="0" smtClean="0">
                <a:solidFill>
                  <a:srgbClr val="000000"/>
                </a:solidFill>
                <a:latin typeface="Times New Roman" panose="02020603050405020304" pitchFamily="65" charset="-122"/>
                <a:ea typeface="宋体" panose="02010600030101010101" pitchFamily="2" charset="-122"/>
              </a:rPr>
              <a:t>吏部尚书屠滽罢,倪岳代滽,岳卒,以文升代。南京、凤阳大风雨坏屋拔木,文升请帝减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膳撤乐,修德省愆,御经筵,绝游宴,停不急务,止额外织造,振饥民,捕盗贼。已,又上吏部职掌十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事。帝悉褒纳。正德时,朝政已移于中官,文升老,连疏求去,许之。</a:t>
            </a:r>
            <a:r>
              <a:rPr lang="zh-CN" altLang="en-US" sz="1500" u="sng" kern="0" dirty="0" smtClean="0">
                <a:solidFill>
                  <a:srgbClr val="000000"/>
                </a:solidFill>
                <a:latin typeface="Times New Roman" panose="02020603050405020304" pitchFamily="65" charset="-122"/>
                <a:ea typeface="宋体" panose="02010600030101010101" pitchFamily="2" charset="-122"/>
              </a:rPr>
              <a:t>家居,非事未尝入州城。语及</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时事,辄颦蹙不答。</a:t>
            </a:r>
            <a:r>
              <a:rPr lang="zh-CN" altLang="en-US" sz="1500" kern="0" dirty="0" smtClean="0">
                <a:solidFill>
                  <a:srgbClr val="000000"/>
                </a:solidFill>
                <a:latin typeface="Times New Roman" panose="02020603050405020304" pitchFamily="65" charset="-122"/>
                <a:ea typeface="宋体" panose="02010600030101010101" pitchFamily="2" charset="-122"/>
              </a:rPr>
              <a:t>五年卒,年八十五。文升有文武才,长于应变,朝端大议往往待之决。功在边</a:t>
            </a:r>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镇,外国皆闻其名。尤重气节,厉廉隅,直道而行。卒后逾年,大盗至钧州,以文升家在,舍之去。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(节选自《明史·马文升传》)</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1500" u="sng" kern="0" dirty="0" smtClean="0">
                <a:solidFill>
                  <a:srgbClr val="000000"/>
                </a:solidFill>
                <a:latin typeface="Times New Roman" panose="02020603050405020304" pitchFamily="65" charset="-122"/>
                <a:ea typeface="宋体" panose="02010600030101010101" pitchFamily="2" charset="-122"/>
              </a:rPr>
              <a:t>登</a:t>
            </a:r>
            <a:r>
              <a:rPr lang="zh-CN" altLang="en-US" sz="1500" kern="0" dirty="0" smtClean="0">
                <a:solidFill>
                  <a:srgbClr val="000000"/>
                </a:solidFill>
                <a:latin typeface="Times New Roman" panose="02020603050405020304" pitchFamily="65" charset="-122"/>
                <a:ea typeface="宋体" panose="02010600030101010101" pitchFamily="2" charset="-122"/>
              </a:rPr>
              <a:t>景泰二年进士　　　　　　登:升职。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1500" u="sng" kern="0" dirty="0" smtClean="0">
                <a:solidFill>
                  <a:srgbClr val="000000"/>
                </a:solidFill>
                <a:latin typeface="Times New Roman" panose="02020603050405020304" pitchFamily="65" charset="-122"/>
                <a:ea typeface="宋体" panose="02010600030101010101" pitchFamily="2" charset="-122"/>
              </a:rPr>
              <a:t>录</a:t>
            </a:r>
            <a:r>
              <a:rPr lang="zh-CN" altLang="en-US" sz="1500" kern="0" dirty="0" smtClean="0">
                <a:solidFill>
                  <a:srgbClr val="000000"/>
                </a:solidFill>
                <a:latin typeface="Times New Roman" panose="02020603050405020304" pitchFamily="65" charset="-122"/>
                <a:ea typeface="宋体" panose="02010600030101010101" pitchFamily="2" charset="-122"/>
              </a:rPr>
              <a:t>功进左副都御史　　录:记载。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1500" u="sng" kern="0" dirty="0" smtClean="0">
                <a:solidFill>
                  <a:srgbClr val="000000"/>
                </a:solidFill>
                <a:latin typeface="Times New Roman" panose="02020603050405020304" pitchFamily="65" charset="-122"/>
                <a:ea typeface="宋体" panose="02010600030101010101" pitchFamily="2" charset="-122"/>
              </a:rPr>
              <a:t>振</a:t>
            </a:r>
            <a:r>
              <a:rPr lang="zh-CN" altLang="en-US" sz="1500" kern="0" dirty="0" smtClean="0">
                <a:solidFill>
                  <a:srgbClr val="000000"/>
                </a:solidFill>
                <a:latin typeface="Times New Roman" panose="02020603050405020304" pitchFamily="65" charset="-122"/>
                <a:ea typeface="宋体" panose="02010600030101010101" pitchFamily="2" charset="-122"/>
              </a:rPr>
              <a:t>巩昌、临洮饥民　　振:救济。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1500" u="sng" kern="0" dirty="0" smtClean="0">
                <a:solidFill>
                  <a:srgbClr val="000000"/>
                </a:solidFill>
                <a:latin typeface="Times New Roman" panose="02020603050405020304" pitchFamily="65" charset="-122"/>
                <a:ea typeface="宋体" panose="02010600030101010101" pitchFamily="2" charset="-122"/>
              </a:rPr>
              <a:t>勒</a:t>
            </a:r>
            <a:r>
              <a:rPr lang="zh-CN" altLang="en-US" sz="1500" kern="0" dirty="0" smtClean="0">
                <a:solidFill>
                  <a:srgbClr val="000000"/>
                </a:solidFill>
                <a:latin typeface="Times New Roman" panose="02020603050405020304" pitchFamily="65" charset="-122"/>
                <a:ea typeface="宋体" panose="02010600030101010101" pitchFamily="2" charset="-122"/>
              </a:rPr>
              <a:t>石纪之而还　　勒:铭刻。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以下各组句子中,全都表明马文升劝谏皇上修身爱民内容的一组是(3分)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①新天子当使知稼穑艰难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②即非职守,亦言无不尽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③凡言语动止悉导之以正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④文升请命所司振恤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⑤减膳撤乐,修德省愆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⑥止额外织造,振饥民,捕盗贼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A.①②③　　　B.①⑤⑥　　　C.②④⑥　　　D.③④⑤</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21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A.马文升仕途顺利,政绩卓著。他被委任御史以后,历任多项职务。功业主要表现在两个方面: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一是处理受灾民众的善后问题;二是击败扰乱社会秩序的贼寇。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B.马文升为人正直,处事严明。他敢于直言劝谏,奏事进言均得到采纳;又能够严格考察部属,曾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罢免贪婪懦弱者三十余人,奸人怨恨,对他大肆威胁和污蔑。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C.马文升尽心军事,关注民生。他任兵部尚书十多年,对屯田、边备等职责勇于进言。在代吏部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尚书时,南京等地遭遇风雨灾害,他又请求皇上救助灾地百姓。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D.马文升文武全才,声名远扬。朝廷大事往往等他决断,又有显赫边功,外国皆闻其名。为人重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气节,品行端正,以至于大盗各处骚扰,也不去钧州他的家乡。</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(1)在班列中最为耆硕,帝亦推心任之,诸大臣莫敢望也。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(2)家居,非事未尝入州城。语及时事,辄颦蹙不答。</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登:考中。</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方法点拨</a:t>
            </a:r>
            <a:r>
              <a:rPr lang="zh-CN" altLang="en-US" sz="1500" kern="0" dirty="0" smtClean="0">
                <a:solidFill>
                  <a:srgbClr val="000000"/>
                </a:solidFill>
                <a:latin typeface="Times New Roman" panose="02020603050405020304" pitchFamily="65" charset="-122"/>
                <a:ea typeface="宋体" panose="02010600030101010101" pitchFamily="2" charset="-122"/>
              </a:rPr>
              <a:t>　本题重点考查常见文言实词在文中的具体含义,需要结合原文语境来推断,或采取筛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选的办法排除不符合题干要求的选项,或联系课本举一反三。注意一词多义、古今异义、通假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字、词类活用等文言现象。</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②侧面表现马文升恪尽职守;③是对太子的劝导;④表现马文升忧民之情。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方法点拨</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本题考查的是筛选文中信息的能力。解答此类题目,首先要看清题干的要求,然后从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文中找出筛选信息的区间,运用排除法,找出答案。</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D　“大盗各处骚扰,也不去钧州他的家乡”不正确。原文最后一句话意为“大盗到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钧州,因为马文升家在这里,舍之而去”。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易错点拨</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本题考查归纳内容要点、概括中心意思的能力。这类题一般以“选非”的形式考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查,常见的设误角度有:曲解文意、夸大其词、以偏概全、张冠李戴、颠倒是非、因果混淆、时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序错位、无中生有、添枝加叶等。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(1)在朝廷官员中最是年高德劭,皇上也诚心诚意任用他,诸位大臣没有人敢望其项背。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(2)在家闲居,无事从不到州城去。说到当时政事,总是皱着眉头不回答。</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(1)耆硕:年高德劭。推心:诚心诚意。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(2)辄:总是。颦蹙:皱着眉头。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文言文的翻译,最基本的方法就是替换、组词、保留、省略。对古今异义的词语要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“替换”;对古今词义大体一致的词语则“组词”;对地名、人名等要“保留”;对古汉语中的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同义复词可以“省略”其中一个;有些虚词不必要或难于恰当翻译出来时可以“省略”。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马文升,字负图,外貌奇伟卓异,多力气。考中景泰二年进士,授官御史。先后巡视山西、湖广,刚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直不阿的品格很显著。成化初年,召为南京大理卿。平定满四之乱,记功晋升左副都御史。救济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巩昌、临洮饥民,安抚流亡百姓,政绩很显著。这期间于黑水口击败贼寇,又于汤羊岭击败贼寇,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刻石记功而还。晋升右都御史,总管漕运。淮、徐、和发生饥荒,调拨十万石江南的粮食,五万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两盐价银救济百姓。孝宗即位,召拜为左都御史。弘治元年,马文升上书议论十五件事,都经讨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论而施行。皇帝在藉田耕作,教坊用杂戏进献。马文升严正地说:“新天子应当懂得农事艰难,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要这些干什么?”皇帝马上责令撤去。第二年,马文升担任兵部尚书,像以前一样提督团营。天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下太平已经很久了,兵政废弛,西北部落时时在边塞窥伺。马文升严格查核众将校,罢免贪婪懦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弱者三十余人。奸邪之人非常怨恨,夜里拿着弓箭在马文升门前窥伺,有的人写诽谤的文书射入</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东长安门内。马文升担任兵部尚书十三年,尽心军务,对于屯田、马政、边备、守御,多次分条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上奏利于治国、合乎时宜的建议。只要有利于国家的事,应当说的,即使不属于自己的职分,也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言无不尽。曾经认为太子年满四岁,应当早日教导,请求选择醇厚谨慎年高德重熟知书史的人,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抚养扶持,所有的言语行动都用正道来教导。山东长久干旱,浙江及南畿发生水灾,马文升请求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命令有关部门赈救抚恤,训练士兵以防备意外。皇帝都认真地采纳。马文升在朝廷官员中最是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年高德劭,皇帝也诚心诚意任用他,诸位大臣没有人敢望其项背。吏部尚书屠滽被罢免,倪岳代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替屠滽,倪岳去世后,用马文升代替。南京、凤阳狂风暴雨毁坏房屋,拔起树木,马文升请求皇帝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减少膳食,撤去音乐,培养仁德减少过失,驾临御前讲席,杜绝游宴,停止不紧急的事情,停止额外的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织造,赈济饥民,搜捕盗贼。不久,又上奏吏部职掌十件事。皇帝都褒奖采纳。正德年间,朝政已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经转移由宦官把持,马文升年老,接连上疏请求离职,皇帝同意了。马文升在家闲居,无事从不到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州城去。说到当时政事,总是皱着眉头不回答。正德五年去世,享年八十五岁。马文升有文武之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才,长于随机应变,朝廷重要决议往往等他决断。功劳在边防重镇,外国都听到他的威名。尤其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重视气节,为人品行方正,正道直行。去世后过了一年,大盗到钧州,因为马文升家在这里,舍之而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离去。</a:t>
            </a:r>
            <a:endParaRPr lang="zh-CN" alt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十二、(2013课标全国Ⅱ,4—7)阅读下面的文言文,回答问题。(19分)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李揆,字端卿,陇西成纪人,而家于郑州,</a:t>
            </a:r>
            <a:r>
              <a:rPr lang="zh-CN" altLang="en-US" sz="1500" u="sng" kern="0" dirty="0" smtClean="0">
                <a:solidFill>
                  <a:srgbClr val="000000"/>
                </a:solidFill>
                <a:latin typeface="Times New Roman" panose="02020603050405020304" pitchFamily="65" charset="-122"/>
                <a:ea typeface="宋体" panose="02010600030101010101" pitchFamily="2" charset="-122"/>
              </a:rPr>
              <a:t>代</a:t>
            </a:r>
            <a:r>
              <a:rPr lang="zh-CN" altLang="en-US" sz="1500" kern="0" dirty="0" smtClean="0">
                <a:solidFill>
                  <a:srgbClr val="000000"/>
                </a:solidFill>
                <a:latin typeface="Times New Roman" panose="02020603050405020304" pitchFamily="65" charset="-122"/>
                <a:ea typeface="宋体" panose="02010600030101010101" pitchFamily="2" charset="-122"/>
              </a:rPr>
              <a:t>为冠族。少聪敏好学,善</a:t>
            </a:r>
            <a:r>
              <a:rPr lang="zh-CN" altLang="en-US" sz="1500" u="sng" kern="0" dirty="0" smtClean="0">
                <a:solidFill>
                  <a:srgbClr val="000000"/>
                </a:solidFill>
                <a:latin typeface="Times New Roman" panose="02020603050405020304" pitchFamily="65" charset="-122"/>
                <a:ea typeface="宋体" panose="02010600030101010101" pitchFamily="2" charset="-122"/>
              </a:rPr>
              <a:t>属</a:t>
            </a:r>
            <a:r>
              <a:rPr lang="zh-CN" altLang="en-US" sz="1500" kern="0" dirty="0" smtClean="0">
                <a:solidFill>
                  <a:srgbClr val="000000"/>
                </a:solidFill>
                <a:latin typeface="Times New Roman" panose="02020603050405020304" pitchFamily="65" charset="-122"/>
                <a:ea typeface="宋体" panose="02010600030101010101" pitchFamily="2" charset="-122"/>
              </a:rPr>
              <a:t>文。开元末,举进士,献书阙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下,诏中书试文章,擢拜右拾遗。乾元初,兼礼部侍郎。揆尝以主司取士,多不考实,徒峻其堤防,索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其书策,深</a:t>
            </a:r>
            <a:r>
              <a:rPr lang="zh-CN" altLang="en-US" sz="1500" u="sng" kern="0" dirty="0" smtClean="0">
                <a:solidFill>
                  <a:srgbClr val="000000"/>
                </a:solidFill>
                <a:latin typeface="Times New Roman" panose="02020603050405020304" pitchFamily="65" charset="-122"/>
                <a:ea typeface="宋体" panose="02010600030101010101" pitchFamily="2" charset="-122"/>
              </a:rPr>
              <a:t>昧</a:t>
            </a:r>
            <a:r>
              <a:rPr lang="zh-CN" altLang="en-US" sz="1500" kern="0" dirty="0" smtClean="0">
                <a:solidFill>
                  <a:srgbClr val="000000"/>
                </a:solidFill>
                <a:latin typeface="Times New Roman" panose="02020603050405020304" pitchFamily="65" charset="-122"/>
                <a:ea typeface="宋体" panose="02010600030101010101" pitchFamily="2" charset="-122"/>
              </a:rPr>
              <a:t>求贤之意也。其试进士文章,曰:“大国选士,但务得才,经籍在此,请</a:t>
            </a:r>
            <a:r>
              <a:rPr lang="zh-CN" altLang="en-US" sz="1500" u="sng" kern="0" dirty="0" smtClean="0">
                <a:solidFill>
                  <a:srgbClr val="000000"/>
                </a:solidFill>
                <a:latin typeface="Times New Roman" panose="02020603050405020304" pitchFamily="65" charset="-122"/>
                <a:ea typeface="宋体" panose="02010600030101010101" pitchFamily="2" charset="-122"/>
              </a:rPr>
              <a:t>恣</a:t>
            </a:r>
            <a:r>
              <a:rPr lang="zh-CN" altLang="en-US" sz="1500" kern="0" dirty="0" smtClean="0">
                <a:solidFill>
                  <a:srgbClr val="000000"/>
                </a:solidFill>
                <a:latin typeface="Times New Roman" panose="02020603050405020304" pitchFamily="65" charset="-122"/>
                <a:ea typeface="宋体" panose="02010600030101010101" pitchFamily="2" charset="-122"/>
              </a:rPr>
              <a:t>寻检。”由是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数月之间,美声上闻。自此颇承恩遇,遂蒙大用。时京师多盗贼,有通衢杀人置沟中者,李辅国方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恣横,上请选羽林骑士五百人以备巡检。揆上疏曰:“昔西汉以南北军相统摄,故周勃因南军入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北军,遂安刘氏。皇朝置南北衙,文武区分,以相伺察。今以羽林代金吾警夜,忽有非常之变,将何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以制之?”遂制罢羽林之请。揆在相位,决事献替,虽甚博辨,性锐于名利,深为物议所非。又</a:t>
            </a:r>
            <a:r>
              <a:rPr lang="zh-CN" altLang="en-US" sz="1500" u="sng" kern="0" dirty="0" smtClean="0">
                <a:solidFill>
                  <a:srgbClr val="000000"/>
                </a:solidFill>
                <a:latin typeface="Times New Roman" panose="02020603050405020304" pitchFamily="65" charset="-122"/>
                <a:ea typeface="宋体" panose="02010600030101010101" pitchFamily="2" charset="-122"/>
              </a:rPr>
              <a:t>其兄</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自有时名,滞于冗官,竟不引进。</a:t>
            </a:r>
            <a:r>
              <a:rPr lang="zh-CN" altLang="en-US" sz="1500" kern="0" dirty="0" smtClean="0">
                <a:solidFill>
                  <a:srgbClr val="000000"/>
                </a:solidFill>
                <a:latin typeface="Times New Roman" panose="02020603050405020304" pitchFamily="65" charset="-122"/>
                <a:ea typeface="宋体" panose="02010600030101010101" pitchFamily="2" charset="-122"/>
              </a:rPr>
              <a:t>同列吕讠垔,地望虽悬,政事在揆之右,罢相,自宾客为荆南节度,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声问甚美。惧其重入,遂密令直省至讠垔管内构求讠垔过失。讠垔密疏自陈,乃贬揆莱州长史同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正员。揆既黜官,数日,其兄改授为司门员外郎。后累年,揆量移歙州刺史。初,揆秉政,侍中苗晋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卿累荐元载为重官。揆自恃门望,以载地寒,意甚轻易,不纳,而谓晋卿曰:“龙章凤姿之士不见用,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獐头鼠目之子乃求官。”载衔恨颇深。及载登相位,因揆当徙职,遂奏为试秘书监,江淮养疾。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既无禄俸,家复贫乏,孀孤百口,丐食取给。萍寄诸州,凡十五六年,</a:t>
            </a:r>
            <a:r>
              <a:rPr lang="zh-CN" altLang="en-US" sz="1500" u="sng" kern="0" dirty="0" smtClean="0">
                <a:solidFill>
                  <a:srgbClr val="000000"/>
                </a:solidFill>
                <a:latin typeface="Times New Roman" panose="02020603050405020304" pitchFamily="65" charset="-122"/>
                <a:ea typeface="宋体" panose="02010600030101010101" pitchFamily="2" charset="-122"/>
              </a:rPr>
              <a:t>其牧守稍薄,则又移居,故其迁</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徙者,盖十余州焉。</a:t>
            </a:r>
            <a:r>
              <a:rPr lang="zh-CN" altLang="en-US" sz="1500" kern="0" dirty="0" smtClean="0">
                <a:solidFill>
                  <a:srgbClr val="000000"/>
                </a:solidFill>
                <a:latin typeface="Times New Roman" panose="02020603050405020304" pitchFamily="65" charset="-122"/>
                <a:ea typeface="宋体" panose="02010600030101010101" pitchFamily="2" charset="-122"/>
              </a:rPr>
              <a:t>元载以罪诛,除揆睦州刺史,入拜国子祭酒、礼部尚书,为卢杞所恶。德宗在</a:t>
            </a:r>
            <a:endParaRPr lang="zh-CN" alt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山南,令充入蕃会盟使,加左仆射。行至凤州,以疾卒,兴元元年四月也,年七十四。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(节选自《旧唐书·李揆传》)</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对下列句子中加点的词的解释,不正确的一项是(3分)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A.而家于郑州,</a:t>
            </a:r>
            <a:r>
              <a:rPr lang="zh-CN" altLang="en-US" sz="1500" u="sng" kern="0" dirty="0" smtClean="0">
                <a:solidFill>
                  <a:srgbClr val="000000"/>
                </a:solidFill>
                <a:latin typeface="Times New Roman" panose="02020603050405020304" pitchFamily="65" charset="-122"/>
                <a:ea typeface="宋体" panose="02010600030101010101" pitchFamily="2" charset="-122"/>
              </a:rPr>
              <a:t>代</a:t>
            </a:r>
            <a:r>
              <a:rPr lang="zh-CN" altLang="en-US" sz="1500" kern="0" dirty="0" smtClean="0">
                <a:solidFill>
                  <a:srgbClr val="000000"/>
                </a:solidFill>
                <a:latin typeface="Times New Roman" panose="02020603050405020304" pitchFamily="65" charset="-122"/>
                <a:ea typeface="宋体" panose="02010600030101010101" pitchFamily="2" charset="-122"/>
              </a:rPr>
              <a:t>为冠族　　　　　　　　　代:世世。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B.少聪敏好学,善</a:t>
            </a:r>
            <a:r>
              <a:rPr lang="zh-CN" altLang="en-US" sz="1500" u="sng" kern="0" dirty="0" smtClean="0">
                <a:solidFill>
                  <a:srgbClr val="000000"/>
                </a:solidFill>
                <a:latin typeface="Times New Roman" panose="02020603050405020304" pitchFamily="65" charset="-122"/>
                <a:ea typeface="宋体" panose="02010600030101010101" pitchFamily="2" charset="-122"/>
              </a:rPr>
              <a:t>属</a:t>
            </a:r>
            <a:r>
              <a:rPr lang="zh-CN" altLang="en-US" sz="1500" kern="0" dirty="0" smtClean="0">
                <a:solidFill>
                  <a:srgbClr val="000000"/>
                </a:solidFill>
                <a:latin typeface="Times New Roman" panose="02020603050405020304" pitchFamily="65" charset="-122"/>
                <a:ea typeface="宋体" panose="02010600030101010101" pitchFamily="2" charset="-122"/>
              </a:rPr>
              <a:t>文　　属:撰写。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C.深</a:t>
            </a:r>
            <a:r>
              <a:rPr lang="zh-CN" altLang="en-US" sz="1500" u="sng" kern="0" dirty="0" smtClean="0">
                <a:solidFill>
                  <a:srgbClr val="000000"/>
                </a:solidFill>
                <a:latin typeface="Times New Roman" panose="02020603050405020304" pitchFamily="65" charset="-122"/>
                <a:ea typeface="宋体" panose="02010600030101010101" pitchFamily="2" charset="-122"/>
              </a:rPr>
              <a:t>昧</a:t>
            </a:r>
            <a:r>
              <a:rPr lang="zh-CN" altLang="en-US" sz="1500" kern="0" dirty="0" smtClean="0">
                <a:solidFill>
                  <a:srgbClr val="000000"/>
                </a:solidFill>
                <a:latin typeface="Times New Roman" panose="02020603050405020304" pitchFamily="65" charset="-122"/>
                <a:ea typeface="宋体" panose="02010600030101010101" pitchFamily="2" charset="-122"/>
              </a:rPr>
              <a:t>求贤之意也　　昧:冒犯。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D.经籍在此,请</a:t>
            </a:r>
            <a:r>
              <a:rPr lang="zh-CN" altLang="en-US" sz="1500" u="sng" kern="0" dirty="0" smtClean="0">
                <a:solidFill>
                  <a:srgbClr val="000000"/>
                </a:solidFill>
                <a:latin typeface="Times New Roman" panose="02020603050405020304" pitchFamily="65" charset="-122"/>
                <a:ea typeface="宋体" panose="02010600030101010101" pitchFamily="2" charset="-122"/>
              </a:rPr>
              <a:t>恣</a:t>
            </a:r>
            <a:r>
              <a:rPr lang="zh-CN" altLang="en-US" sz="1500" kern="0" dirty="0" smtClean="0">
                <a:solidFill>
                  <a:srgbClr val="000000"/>
                </a:solidFill>
                <a:latin typeface="Times New Roman" panose="02020603050405020304" pitchFamily="65" charset="-122"/>
                <a:ea typeface="宋体" panose="02010600030101010101" pitchFamily="2" charset="-122"/>
              </a:rPr>
              <a:t>寻检　　恣:任意。</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以下各组句子中,全都表明李揆深受朝廷器重的一组是(3分)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①献书阙下,诏中书试文章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②自此颇承恩遇,遂蒙大用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③遂制罢羽林之请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④后累年,揆量移歙州刺史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⑤奏为试秘书监,江淮养疾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⑥入拜国子祭酒、礼部尚书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A.①②⑥　　　B.①③④　　　C.②④⑤　　　D.③⑤⑥</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215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A.李揆自幼好学,入仕后美名上闻。他出身显贵人家,聪明敏捷,好学上进,开元末年步入仕途。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他主张考查进士务必选拔有真实才能的人,受到广泛好评。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B.李揆有远见卓识,上疏得到认可。当时京城治安混乱,盗贼杀人,李辅国请求选羽林军以备巡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视。李揆引西汉旧事说明,如羽林警夜则难以应付突然之变。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C.李揆汲汲于名利,深受人们非议。他在相位时,论及大事头头是道,却热衷追名逐利。他嫉妒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吕讠垔地位超过自己,密令捏造吕的过失,最后反而自食其果。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D.李揆与元载交恶,仕途遭遇坎坷。他自恃门望高贵,鄙薄元载出身寒微,元怀恨在心。元登相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位后,对他报复,致使他全家衣食无着,在各州漂泊十多年。</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(1)其兄自有时名,滞于冗官,竟不引进。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(2)其牧守稍薄,则又移居,故其迁徙者,盖十余州焉。</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68409"/>
            <a:ext cx="8158472" cy="5809446"/>
            <a:chOff x="540000" y="1080000"/>
            <a:chExt cx="8158472" cy="5809446"/>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住在乌衣巷,所以称之为乌衣之游。谢瞻等人才气横溢,言辞漂亮,谢弘微每每以简约的言语使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众人信服,谢混特别敬重他这一点,称他为微子。义熙八年,谢混因为是刘毅的同党被诛,谢混的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妻子晋陵公主便把谢混的家事托付给谢弘微。谢弘微为谢混家经营生计,管理产业,办事如同在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官府办公一般,一枚钱、一尺帛的收入支出,都有账册记载。高祖登上帝位之后,晋陵公主降为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东乡君。从谢混死,到这时已有九年,但谢混家屋宇整齐,仓廪充盈,仆人听从使唤,各有所业,和平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常没有什么不同,田地的开垦种植,比原来有所增加。本族外姓的亲戚,朋友故旧,凡是来看望东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乡君的人,进门(见到这么齐整的家境,)没有谁不感慨叹息,甚至有人为之流泪,深为谢弘微的德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义所感动。谢弘微品性严肃正直,行为坚持遵守礼制法度,事奉过继家的亲族,恭敬谨慎过于常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礼。太祖镇守江陵,以谢弘微为文学。谢弘微因为母亲去世离职,居丧期间以孝著称,服丧期满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后又过了一年,仍旧素食不变。谢弘微的兄长谢曜历任御史中丞,元嘉四年去世。谢弘微为他守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丧而长时间吃素食,哀戚超过常礼,虽然服丧期满,还是不吃鱼肉。谢弘微从小失去父母,侍奉兄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长如同侍奉父亲,兄弟之间非常友爱和睦,当代没有人能够赶得上。谢弘微口中从不说别人长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短,而谢曜喜爱褒贬人物,谢曜每每发表议论,弘微常说其他的事岔开话头。元嘉九年,东乡君去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世,留下的资财非常多,园宅十余所,奴仆尚有数百人。而谢弘微一无所取,自己用私人官俸营办</a:t>
              </a:r>
              <a:endParaRPr lang="zh-CN" altLang="en-US" dirty="0"/>
            </a:p>
          </p:txBody>
        </p:sp>
        <p:sp>
          <p:nvSpPr>
            <p:cNvPr id="3" name="TextBox 2"/>
            <p:cNvSpPr txBox="1"/>
            <p:nvPr/>
          </p:nvSpPr>
          <p:spPr>
            <a:xfrm>
              <a:off x="571472" y="5849161"/>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东乡君丧事。谢弘微说:“亲戚之间争夺财产,可算是最为鄙贱之事。现在财产多则分用,少则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共用,不至于贫乏就行了,身死之后,哪里还去管它。”元嘉十年,(谢弘微)去世,死时四十二岁。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皇上十分痛惜,派二卫一千人营办丧事,一直到丧事完毕。朝廷追赠谢弘微为太常。</a:t>
              </a:r>
              <a:endParaRPr lang="zh-CN" altLang="en-US" dirty="0"/>
            </a:p>
          </p:txBody>
        </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昧:违背。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④⑤表现了李揆罢相后,仕途遭遇坎坷,不属于“深受朝廷器重”。</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C　据原文“同列吕讠垔,地望虽悬,政事在揆之右,罢相,自宾客为荆南节度,声问甚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美。惧其重入”可知,选项中“他嫉妒吕讠垔地位超过自己”不正确。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(1)他的哥哥当时本有声望,却停留在闲散官吏位置上,李揆竟然不加推荐。(译出大意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给2分;“时名”“滞”“引进”三处,每译对一处给1分)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(2)当地州郡长官稍有轻慢,就又迁居,所以他搬迁的地方,大约有十多个州。(译出大意给2分;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“薄”“迁徙”“盖”三处,每译对一处给1分)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(1)滞:停留,停滞。引进:推荐。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(2)稍薄:稍有轻慢。迁徙:搬迁。者:</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的地方。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李揆,字端卿,是陇西成纪人,而在郑州定居,世代是仕宦之家。他年少时聪明好学,擅长写文章。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开元末年,他考中进士,上书朝廷。皇帝下令中书省测试他的辞采文章,提拔任命为右拾遗。乾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元初年,兼任礼部侍郎。李揆曾指出主管部门科举录取士人时,大多不考查实际能力,只是在考</a:t>
            </a: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试时严加防范。搜查考生们夹带的书册,大大违背了求取贤才的本意。他在测试进士的辞采文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章时,对他们说:“大国选拔官员,只求得到贤才,经典书籍都在这里,请你们随意查阅。”从此,几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个月之内,美名传到皇帝那里。从此以后他深受恩宠礼遇,于是得到重用。当时京城盗贼很多,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有人在大街上杀了人把尸首扔在水沟中。李辅国这时正专横跋扈,奏请选派五百名羽林骑兵作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为巡逻之用。李揆上疏说:“从前西汉用南北军相互统领,所以周勃派南军进入北军,终于安定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了刘氏天下。本朝设置南北衙门,文武区分,以便相互监视。如今用羽林军取代金吾兵警卫巡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夜,突然发生非常变故,将怎样制止?”皇帝于是下诏否定了李辅国选用羽林兵的请求。李揆担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任丞相,决断政事直言进谏。虽然见识十分广博、言辞动听,但生性热衷追求名利,深受舆论的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谴责。加上他的哥哥(李皆)当时本有声望,却一直担任闲散的官职,始终不被李揆举荐进用。同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僚吕讠垔,地位声望虽与李揆相差很大,但处理政事的才能却在李揆之上,被免去宰相后,由宾客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出任荆南节度使,名声非常好。李揆担心他会重新入朝拜相,于是暗中指使本部门官吏到吕讠垔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管辖区域内搜求他的过失。吕讠垔暗地里上疏为自己陈情,皇帝于是贬李揆为莱州长史同正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员。李揆被贬官之后,过了几天,他哥哥改授为司门员外郎。过了多年,李揆遇赦被移任为歙州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刺史。当初,李揆掌握政权,侍中苗晋卿多次推荐元载担任要职。李揆自恃门第和名望,因为元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载出身寒微,内心很看不起他,拒不接纳,反而对苗晋卿说:“出身高贵的人不被任用,獐头鼠目的</a:t>
            </a:r>
            <a:endParaRPr lang="zh-CN" alt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人却来求官。”元载深怀怨恨。等到元载登上相位,趁着李揆应当迁官之机,于是上奏任命他为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试秘书监,到江淮一带养病。这之后,没有俸禄,家境又陷入穷困,妻儿百口,靠乞讨为生。他漂泊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各郡,长达十五六年。如果当地刺史稍有轻慢,就又迁居,所以他搬迁的地方,大约有十多个州。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元载因罪被诛后,朝廷任命李揆为睦州刺史,(后来)召入朝拜任国子祭酒、礼部尚书,受到卢杞的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憎恨。德宗在山南,命令李揆充任入吐蕃会盟使,加授左仆射。出发到达凤州,因病去世,时为兴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元元年四月,终年七十四岁。</a:t>
            </a:r>
            <a:endParaRPr lang="zh-CN" alt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66003"/>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一、(2017山东,9—13)阅读下面的文言文,回答问题。(22分)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谢贞,字元正,陈郡阳夏人,晋太傅安九世孙</a:t>
            </a:r>
            <a:r>
              <a:rPr lang="zh-CN" altLang="en-US" sz="1500" u="sng" kern="0" dirty="0" smtClean="0">
                <a:solidFill>
                  <a:srgbClr val="000000"/>
                </a:solidFill>
                <a:latin typeface="Times New Roman" panose="02020603050405020304" pitchFamily="65" charset="-122"/>
                <a:ea typeface="宋体" panose="02010600030101010101" pitchFamily="2" charset="-122"/>
              </a:rPr>
              <a:t>也</a:t>
            </a:r>
            <a:r>
              <a:rPr lang="zh-CN" altLang="en-US" sz="1500" kern="0" dirty="0" smtClean="0">
                <a:solidFill>
                  <a:srgbClr val="000000"/>
                </a:solidFill>
                <a:latin typeface="Times New Roman" panose="02020603050405020304" pitchFamily="65" charset="-122"/>
                <a:ea typeface="宋体" panose="02010600030101010101" pitchFamily="2" charset="-122"/>
              </a:rPr>
              <a:t>。父蔺,正员外郎,兼散骑常侍。贞幼聪敏,有至性。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祖母阮氏先苦风眩,每发便一二日不能饮食。贞时年七岁,祖母不食,贞亦不食,亲族莫不奇之。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母王氏,授贞《论语》《孝经》,读讫便诵。八岁,尝为《春日闲居》五言诗,从舅尚书王筠</a:t>
            </a:r>
            <a:r>
              <a:rPr lang="zh-CN" altLang="en-US" sz="1500" u="sng" kern="0" dirty="0" smtClean="0">
                <a:solidFill>
                  <a:srgbClr val="000000"/>
                </a:solidFill>
                <a:latin typeface="Times New Roman" panose="02020603050405020304" pitchFamily="65" charset="-122"/>
                <a:ea typeface="宋体" panose="02010600030101010101" pitchFamily="2" charset="-122"/>
              </a:rPr>
              <a:t>奇</a:t>
            </a:r>
            <a:r>
              <a:rPr lang="zh-CN" altLang="en-US" sz="1500" kern="0" dirty="0" smtClean="0">
                <a:solidFill>
                  <a:srgbClr val="000000"/>
                </a:solidFill>
                <a:latin typeface="Times New Roman" panose="02020603050405020304" pitchFamily="65" charset="-122"/>
                <a:ea typeface="宋体" panose="02010600030101010101" pitchFamily="2" charset="-122"/>
              </a:rPr>
              <a:t>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有佳致,谓所亲曰:“此儿方可大成,至如‘风定花犹落’,乃追步惠连</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矣。”年十三,略通《五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经》大旨,尤善《左氏传》,</a:t>
            </a:r>
            <a:r>
              <a:rPr lang="zh-CN" altLang="en-US" sz="1500" u="sng" kern="0" dirty="0" smtClean="0">
                <a:solidFill>
                  <a:srgbClr val="000000"/>
                </a:solidFill>
                <a:latin typeface="Times New Roman" panose="02020603050405020304" pitchFamily="65" charset="-122"/>
                <a:ea typeface="宋体" panose="02010600030101010101" pitchFamily="2" charset="-122"/>
              </a:rPr>
              <a:t>工</a:t>
            </a:r>
            <a:r>
              <a:rPr lang="zh-CN" altLang="en-US" sz="1500" kern="0" dirty="0" smtClean="0">
                <a:solidFill>
                  <a:srgbClr val="000000"/>
                </a:solidFill>
                <a:latin typeface="Times New Roman" panose="02020603050405020304" pitchFamily="65" charset="-122"/>
                <a:ea typeface="宋体" panose="02010600030101010101" pitchFamily="2" charset="-122"/>
              </a:rPr>
              <a:t>草隶虫篆。十四,丁父艰,号顿于地,绝而复苏者数矣。</a:t>
            </a:r>
            <a:r>
              <a:rPr lang="zh-CN" altLang="en-US" sz="1500" u="sng" kern="0" dirty="0" smtClean="0">
                <a:solidFill>
                  <a:srgbClr val="000000"/>
                </a:solidFill>
                <a:latin typeface="Times New Roman" panose="02020603050405020304" pitchFamily="65" charset="-122"/>
                <a:ea typeface="宋体" panose="02010600030101010101" pitchFamily="2" charset="-122"/>
              </a:rPr>
              <a:t>父蔺居母阮</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氏忧不食泣血而卒家人宾客惧贞复然从父洽族兄暠乃共往华严寺请长爪禅师为贞说法</a:t>
            </a:r>
            <a:r>
              <a:rPr lang="zh-CN" altLang="en-US" sz="1500" kern="0" dirty="0" smtClean="0">
                <a:solidFill>
                  <a:srgbClr val="000000"/>
                </a:solidFill>
                <a:latin typeface="Times New Roman" panose="02020603050405020304" pitchFamily="65" charset="-122"/>
                <a:ea typeface="宋体" panose="02010600030101010101" pitchFamily="2" charset="-122"/>
              </a:rPr>
              <a:t>。乃谓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贞曰:“孝子既无兄弟,极须自爱,</a:t>
            </a:r>
            <a:r>
              <a:rPr lang="zh-CN" altLang="en-US" sz="1500" u="sng" kern="0" dirty="0" smtClean="0">
                <a:solidFill>
                  <a:srgbClr val="000000"/>
                </a:solidFill>
                <a:latin typeface="Times New Roman" panose="02020603050405020304" pitchFamily="65" charset="-122"/>
                <a:ea typeface="宋体" panose="02010600030101010101" pitchFamily="2" charset="-122"/>
              </a:rPr>
              <a:t>若</a:t>
            </a:r>
            <a:r>
              <a:rPr lang="zh-CN" altLang="en-US" sz="1500" kern="0" dirty="0" smtClean="0">
                <a:solidFill>
                  <a:srgbClr val="000000"/>
                </a:solidFill>
                <a:latin typeface="Times New Roman" panose="02020603050405020304" pitchFamily="65" charset="-122"/>
                <a:ea typeface="宋体" panose="02010600030101010101" pitchFamily="2" charset="-122"/>
              </a:rPr>
              <a:t>忧毁灭性,谁养母邪?”自后少进饣亶粥。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太清之乱,亲属散亡,贞于江陵陷没,暠逃难番禺,贞母出家于宣明寺。及高祖受禅,暠还乡里,供养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贞母,将二十年。太建五年,贞</a:t>
            </a:r>
            <a:r>
              <a:rPr lang="zh-CN" altLang="en-US" sz="1500" u="sng" kern="0" dirty="0" smtClean="0">
                <a:solidFill>
                  <a:srgbClr val="000000"/>
                </a:solidFill>
                <a:latin typeface="Times New Roman" panose="02020603050405020304" pitchFamily="65" charset="-122"/>
                <a:ea typeface="宋体" panose="02010600030101010101" pitchFamily="2" charset="-122"/>
              </a:rPr>
              <a:t>乃</a:t>
            </a:r>
            <a:r>
              <a:rPr lang="zh-CN" altLang="en-US" sz="1500" kern="0" dirty="0" smtClean="0">
                <a:solidFill>
                  <a:srgbClr val="000000"/>
                </a:solidFill>
                <a:latin typeface="Times New Roman" panose="02020603050405020304" pitchFamily="65" charset="-122"/>
                <a:ea typeface="宋体" panose="02010600030101010101" pitchFamily="2" charset="-122"/>
              </a:rPr>
              <a:t>还朝。及始兴王叔陵为扬州刺史,引祠部侍郎阮卓为记室,辟贞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为主簿。</a:t>
            </a:r>
            <a:r>
              <a:rPr lang="zh-CN" altLang="en-US" sz="1500" u="sng" kern="0" dirty="0" smtClean="0">
                <a:solidFill>
                  <a:srgbClr val="000000"/>
                </a:solidFill>
                <a:latin typeface="Times New Roman" panose="02020603050405020304" pitchFamily="65" charset="-122"/>
                <a:ea typeface="宋体" panose="02010600030101010101" pitchFamily="2" charset="-122"/>
              </a:rPr>
              <a:t>贞度叔陵将有异志,因与卓自疏于叔陵,每有宴游,辄辞以疾,未尝参预。叔陵雅钦重之,</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弗之罪也。</a:t>
            </a:r>
            <a:r>
              <a:rPr lang="zh-CN" altLang="en-US" sz="1500" kern="0" dirty="0" smtClean="0">
                <a:solidFill>
                  <a:srgbClr val="000000"/>
                </a:solidFill>
                <a:latin typeface="Times New Roman" panose="02020603050405020304" pitchFamily="65" charset="-122"/>
                <a:ea typeface="宋体" panose="02010600030101010101" pitchFamily="2" charset="-122"/>
              </a:rPr>
              <a:t>俄而高宗崩,叔陵肆逆,府僚多相连逮,唯贞与卓独不</a:t>
            </a:r>
            <a:r>
              <a:rPr lang="zh-CN" altLang="en-US" sz="1500" u="sng" kern="0" dirty="0" smtClean="0">
                <a:solidFill>
                  <a:srgbClr val="000000"/>
                </a:solidFill>
                <a:latin typeface="Times New Roman" panose="02020603050405020304" pitchFamily="65" charset="-122"/>
                <a:ea typeface="宋体" panose="02010600030101010101" pitchFamily="2" charset="-122"/>
              </a:rPr>
              <a:t>坐</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后主乃诏贞入掌中宫管记,迁南平王友。府长史汝南周确新除都官尚书,请贞为让表。后主览而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奇之,尝因宴席问确曰:“卿表自制邪?”确对曰:“臣表谢贞所作。”后主</a:t>
            </a:r>
            <a:r>
              <a:rPr lang="zh-CN" altLang="en-US" sz="1500" u="sng" kern="0" dirty="0" smtClean="0">
                <a:solidFill>
                  <a:srgbClr val="000000"/>
                </a:solidFill>
                <a:latin typeface="Times New Roman" panose="02020603050405020304" pitchFamily="65" charset="-122"/>
                <a:ea typeface="宋体" panose="02010600030101010101" pitchFamily="2" charset="-122"/>
              </a:rPr>
              <a:t>因</a:t>
            </a:r>
            <a:r>
              <a:rPr lang="zh-CN" altLang="en-US" sz="1500" kern="0" dirty="0" smtClean="0">
                <a:solidFill>
                  <a:srgbClr val="000000"/>
                </a:solidFill>
                <a:latin typeface="Times New Roman" panose="02020603050405020304" pitchFamily="65" charset="-122"/>
                <a:ea typeface="宋体" panose="02010600030101010101" pitchFamily="2" charset="-122"/>
              </a:rPr>
              <a:t>敕舍人施文庆曰:</a:t>
            </a:r>
            <a:endParaRPr lang="zh-CN" altLang="en-US" dirty="0"/>
          </a:p>
        </p:txBody>
      </p:sp>
      <p:sp>
        <p:nvSpPr>
          <p:cNvPr id="3" name="TextBox 2"/>
          <p:cNvSpPr txBox="1"/>
          <p:nvPr/>
        </p:nvSpPr>
        <p:spPr>
          <a:xfrm>
            <a:off x="2214546" y="1062815"/>
            <a:ext cx="4445448"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sz="2000" b="1" dirty="0">
              <a:latin typeface="黑体" panose="02010609060101010101" pitchFamily="49" charset="-122"/>
              <a:ea typeface="黑体" panose="02010609060101010101" pitchFamily="49"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51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“谢贞在王处,未有禄秩,可赐米百石。”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至德三年,以母忧去职。顷之,敕起还府。贞累</a:t>
            </a:r>
            <a:r>
              <a:rPr lang="zh-CN" altLang="en-US" sz="1500" u="sng" kern="0" dirty="0" smtClean="0">
                <a:solidFill>
                  <a:srgbClr val="000000"/>
                </a:solidFill>
                <a:latin typeface="Times New Roman" panose="02020603050405020304" pitchFamily="65" charset="-122"/>
                <a:ea typeface="宋体" panose="02010600030101010101" pitchFamily="2" charset="-122"/>
              </a:rPr>
              <a:t>启</a:t>
            </a:r>
            <a:r>
              <a:rPr lang="zh-CN" altLang="en-US" sz="1500" kern="0" dirty="0" smtClean="0">
                <a:solidFill>
                  <a:srgbClr val="000000"/>
                </a:solidFill>
                <a:latin typeface="Times New Roman" panose="02020603050405020304" pitchFamily="65" charset="-122"/>
                <a:ea typeface="宋体" panose="02010600030101010101" pitchFamily="2" charset="-122"/>
              </a:rPr>
              <a:t>固辞。敕报曰:“虽知哀茕在疚,而官俟得才,可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便力疾还府也。”贞哀毁羸瘠,终不能之官舍。时尚书右丞徐祚、尚书左丞沈客卿俱来候贞,见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其形体骨立,祚等怆然叹息。</a:t>
            </a:r>
            <a:r>
              <a:rPr lang="zh-CN" altLang="en-US" sz="1500" u="sng" kern="0" dirty="0" smtClean="0">
                <a:solidFill>
                  <a:srgbClr val="000000"/>
                </a:solidFill>
                <a:latin typeface="Times New Roman" panose="02020603050405020304" pitchFamily="65" charset="-122"/>
                <a:ea typeface="宋体" panose="02010600030101010101" pitchFamily="2" charset="-122"/>
              </a:rPr>
              <a:t>吏部尚书姚察与贞友善,及贞病笃,察往省之,问以后事。</a:t>
            </a:r>
            <a:r>
              <a:rPr lang="zh-CN" altLang="en-US" sz="1500" kern="0" dirty="0" smtClean="0">
                <a:solidFill>
                  <a:srgbClr val="000000"/>
                </a:solidFill>
                <a:latin typeface="Times New Roman" panose="02020603050405020304" pitchFamily="65" charset="-122"/>
                <a:ea typeface="宋体" panose="02010600030101010101" pitchFamily="2" charset="-122"/>
              </a:rPr>
              <a:t>贞曰:“弱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儿年甫六岁,情累所不能忘,敢以为托耳。”是夜卒。后主问察曰:“谢贞有何亲属?”察因启曰: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“贞有一子年六岁。”即有敕长给衣粮。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(节选自《陈书·列传第二十六》,有删改)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惠连:谢惠连,南朝宋文学家。</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对下列语句中加点词的解释,不正确的一项是(3分)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A.从舅尚书王筠</a:t>
            </a:r>
            <a:r>
              <a:rPr lang="zh-CN" altLang="en-US" sz="1500" u="sng" kern="0" dirty="0" smtClean="0">
                <a:solidFill>
                  <a:srgbClr val="000000"/>
                </a:solidFill>
                <a:latin typeface="Times New Roman" panose="02020603050405020304" pitchFamily="65" charset="-122"/>
                <a:ea typeface="宋体" panose="02010600030101010101" pitchFamily="2" charset="-122"/>
              </a:rPr>
              <a:t>奇</a:t>
            </a:r>
            <a:r>
              <a:rPr lang="zh-CN" altLang="en-US" sz="1500" kern="0" dirty="0" smtClean="0">
                <a:solidFill>
                  <a:srgbClr val="000000"/>
                </a:solidFill>
                <a:latin typeface="Times New Roman" panose="02020603050405020304" pitchFamily="65" charset="-122"/>
                <a:ea typeface="宋体" panose="02010600030101010101" pitchFamily="2" charset="-122"/>
              </a:rPr>
              <a:t>其有佳致　　　奇:稀奇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1500" u="sng" kern="0" dirty="0" smtClean="0">
                <a:solidFill>
                  <a:srgbClr val="000000"/>
                </a:solidFill>
                <a:latin typeface="Times New Roman" panose="02020603050405020304" pitchFamily="65" charset="-122"/>
                <a:ea typeface="宋体" panose="02010600030101010101" pitchFamily="2" charset="-122"/>
              </a:rPr>
              <a:t>工</a:t>
            </a:r>
            <a:r>
              <a:rPr lang="zh-CN" altLang="en-US" sz="1500" kern="0" dirty="0" smtClean="0">
                <a:solidFill>
                  <a:srgbClr val="000000"/>
                </a:solidFill>
                <a:latin typeface="Times New Roman" panose="02020603050405020304" pitchFamily="65" charset="-122"/>
                <a:ea typeface="宋体" panose="02010600030101010101" pitchFamily="2" charset="-122"/>
              </a:rPr>
              <a:t>草隶虫篆　　工:擅长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C.唯贞与卓独不</a:t>
            </a:r>
            <a:r>
              <a:rPr lang="zh-CN" altLang="en-US" sz="1500" u="sng" kern="0" dirty="0" smtClean="0">
                <a:solidFill>
                  <a:srgbClr val="000000"/>
                </a:solidFill>
                <a:latin typeface="Times New Roman" panose="02020603050405020304" pitchFamily="65" charset="-122"/>
                <a:ea typeface="宋体" panose="02010600030101010101" pitchFamily="2" charset="-122"/>
              </a:rPr>
              <a:t>坐</a:t>
            </a:r>
            <a:r>
              <a:rPr lang="zh-CN" altLang="en-US" sz="1500" kern="0" dirty="0" smtClean="0">
                <a:solidFill>
                  <a:srgbClr val="000000"/>
                </a:solidFill>
                <a:latin typeface="Times New Roman" panose="02020603050405020304" pitchFamily="65" charset="-122"/>
                <a:ea typeface="宋体" panose="02010600030101010101" pitchFamily="2" charset="-122"/>
              </a:rPr>
              <a:t>　　坐:受株连而获罪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D.贞累</a:t>
            </a:r>
            <a:r>
              <a:rPr lang="zh-CN" altLang="en-US" sz="1500" u="sng" kern="0" dirty="0" smtClean="0">
                <a:solidFill>
                  <a:srgbClr val="000000"/>
                </a:solidFill>
                <a:latin typeface="Times New Roman" panose="02020603050405020304" pitchFamily="65" charset="-122"/>
                <a:ea typeface="宋体" panose="02010600030101010101" pitchFamily="2" charset="-122"/>
              </a:rPr>
              <a:t>启</a:t>
            </a:r>
            <a:r>
              <a:rPr lang="zh-CN" altLang="en-US" sz="1500" kern="0" dirty="0" smtClean="0">
                <a:solidFill>
                  <a:srgbClr val="000000"/>
                </a:solidFill>
                <a:latin typeface="Times New Roman" panose="02020603050405020304" pitchFamily="65" charset="-122"/>
                <a:ea typeface="宋体" panose="02010600030101010101" pitchFamily="2" charset="-122"/>
              </a:rPr>
              <a:t>固辞　　启:禀告</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下列各组语句中,加点词的意义和用法相同的一项是(3分)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62815"/>
            <a:ext cx="8127000" cy="4946162"/>
            <a:chOff x="540000" y="1080000"/>
            <a:chExt cx="8127000" cy="4946162"/>
          </a:xfrm>
        </p:grpSpPr>
        <p:sp>
          <p:nvSpPr>
            <p:cNvPr id="2" name="TextBox 2"/>
            <p:cNvSpPr txBox="1"/>
            <p:nvPr/>
          </p:nvSpPr>
          <p:spPr>
            <a:xfrm>
              <a:off x="540000" y="1080000"/>
              <a:ext cx="8127000" cy="4946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124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2285" kern="0" spc="138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9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2285" kern="0" spc="138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A.父蔺居母阮氏忧/不食泣血而卒家人/宾客惧/贞复然/从父洽/族兄暠乃共往/华严寺请长爪禅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B.父蔺居母阮氏忧/不食泣血而卒/家人宾客惧贞复然/从父洽/族兄暠乃共往华严寺/请长爪禅师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为贞说法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C.父蔺居母阮氏忧/不食泣血而卒家人/宾客惧/贞复然/从父洽/族兄暠乃共往华严寺/请长爪禅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D.父蔺居母阮氏忧/不食泣血而卒/家人宾客惧贞复然/从父洽/族兄暠乃共往/华严寺请长爪禅师</a:t>
              </a:r>
              <a:endParaRPr lang="zh-CN" altLang="en-US" dirty="0"/>
            </a:p>
          </p:txBody>
        </p:sp>
        <p:graphicFrame>
          <p:nvGraphicFramePr>
            <p:cNvPr id="4" name="对象 3"/>
            <p:cNvGraphicFramePr>
              <a:graphicFrameLocks noChangeAspect="1"/>
            </p:cNvGraphicFramePr>
            <p:nvPr/>
          </p:nvGraphicFramePr>
          <p:xfrm>
            <a:off x="725489" y="1161805"/>
            <a:ext cx="1876424" cy="514350"/>
          </p:xfrm>
          <a:graphic>
            <a:graphicData uri="http://schemas.openxmlformats.org/presentationml/2006/ole">
              <mc:AlternateContent xmlns:mc="http://schemas.openxmlformats.org/markup-compatibility/2006">
                <mc:Choice xmlns:v="urn:schemas-microsoft-com:vml" Requires="v">
                  <p:oleObj spid="_x0000_s1025" name="Equation" r:id="rId1" imgW="49682400" imgH="13716000" progId="Equation.DSMT4">
                    <p:embed/>
                  </p:oleObj>
                </mc:Choice>
                <mc:Fallback>
                  <p:oleObj name="Equation" r:id="rId1" imgW="49682400" imgH="13716000" progId="Equation.DSMT4">
                    <p:embed/>
                    <p:pic>
                      <p:nvPicPr>
                        <p:cNvPr id="0" name="图片 1024"/>
                        <p:cNvPicPr>
                          <a:picLocks noChangeAspect="1"/>
                        </p:cNvPicPr>
                        <p:nvPr/>
                      </p:nvPicPr>
                      <p:blipFill>
                        <a:blip r:embed="rId2"/>
                        <a:stretch>
                          <a:fillRect/>
                        </a:stretch>
                      </p:blipFill>
                      <p:spPr>
                        <a:xfrm>
                          <a:off x="725489" y="1161805"/>
                          <a:ext cx="1876424" cy="5143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14962" y="1711199"/>
            <a:ext cx="2047875" cy="514350"/>
          </p:xfrm>
          <a:graphic>
            <a:graphicData uri="http://schemas.openxmlformats.org/presentationml/2006/ole">
              <mc:AlternateContent xmlns:mc="http://schemas.openxmlformats.org/markup-compatibility/2006">
                <mc:Choice xmlns:v="urn:schemas-microsoft-com:vml" Requires="v">
                  <p:oleObj spid="_x0000_s1027" name="Equation" r:id="rId3" imgW="54254400" imgH="13716000" progId="Equation.DSMT4">
                    <p:embed/>
                  </p:oleObj>
                </mc:Choice>
                <mc:Fallback>
                  <p:oleObj name="Equation" r:id="rId3" imgW="54254400" imgH="13716000" progId="Equation.DSMT4">
                    <p:embed/>
                    <p:pic>
                      <p:nvPicPr>
                        <p:cNvPr id="0" name="图片 1026"/>
                        <p:cNvPicPr>
                          <a:picLocks noChangeAspect="1"/>
                        </p:cNvPicPr>
                        <p:nvPr/>
                      </p:nvPicPr>
                      <p:blipFill>
                        <a:blip r:embed="rId4"/>
                        <a:stretch>
                          <a:fillRect/>
                        </a:stretch>
                      </p:blipFill>
                      <p:spPr>
                        <a:xfrm>
                          <a:off x="714962" y="1711199"/>
                          <a:ext cx="2047875" cy="5143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4962" y="2260594"/>
            <a:ext cx="1533524" cy="514350"/>
          </p:xfrm>
          <a:graphic>
            <a:graphicData uri="http://schemas.openxmlformats.org/presentationml/2006/ole">
              <mc:AlternateContent xmlns:mc="http://schemas.openxmlformats.org/markup-compatibility/2006">
                <mc:Choice xmlns:v="urn:schemas-microsoft-com:vml" Requires="v">
                  <p:oleObj spid="_x0000_s1028" name="Equation" r:id="rId5" imgW="40538400" imgH="13716000" progId="Equation.DSMT4">
                    <p:embed/>
                  </p:oleObj>
                </mc:Choice>
                <mc:Fallback>
                  <p:oleObj name="Equation" r:id="rId5" imgW="40538400" imgH="13716000" progId="Equation.DSMT4">
                    <p:embed/>
                    <p:pic>
                      <p:nvPicPr>
                        <p:cNvPr id="0" name="图片 1027"/>
                        <p:cNvPicPr>
                          <a:picLocks noChangeAspect="1"/>
                        </p:cNvPicPr>
                        <p:nvPr/>
                      </p:nvPicPr>
                      <p:blipFill>
                        <a:blip r:embed="rId6"/>
                        <a:stretch>
                          <a:fillRect/>
                        </a:stretch>
                      </p:blipFill>
                      <p:spPr>
                        <a:xfrm>
                          <a:off x="714962" y="2260594"/>
                          <a:ext cx="1533524" cy="5143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725489" y="2809988"/>
            <a:ext cx="2047875" cy="514349"/>
          </p:xfrm>
          <a:graphic>
            <a:graphicData uri="http://schemas.openxmlformats.org/presentationml/2006/ole">
              <mc:AlternateContent xmlns:mc="http://schemas.openxmlformats.org/markup-compatibility/2006">
                <mc:Choice xmlns:v="urn:schemas-microsoft-com:vml" Requires="v">
                  <p:oleObj spid="_x0000_s1029" name="Equation" r:id="rId7" imgW="54254400" imgH="13716000" progId="Equation.DSMT4">
                    <p:embed/>
                  </p:oleObj>
                </mc:Choice>
                <mc:Fallback>
                  <p:oleObj name="Equation" r:id="rId7" imgW="54254400" imgH="13716000" progId="Equation.DSMT4">
                    <p:embed/>
                    <p:pic>
                      <p:nvPicPr>
                        <p:cNvPr id="0" name="图片 1028"/>
                        <p:cNvPicPr>
                          <a:picLocks noChangeAspect="1"/>
                        </p:cNvPicPr>
                        <p:nvPr/>
                      </p:nvPicPr>
                      <p:blipFill>
                        <a:blip r:embed="rId8"/>
                        <a:stretch>
                          <a:fillRect/>
                        </a:stretch>
                      </p:blipFill>
                      <p:spPr>
                        <a:xfrm>
                          <a:off x="725489" y="2809988"/>
                          <a:ext cx="2047875" cy="514349"/>
                        </a:xfrm>
                        <a:prstGeom prst="rect">
                          <a:avLst/>
                        </a:prstGeom>
                        <a:noFill/>
                        <a:ln w="9525">
                          <a:noFill/>
                        </a:ln>
                      </p:spPr>
                    </p:pic>
                  </p:oleObj>
                </mc:Fallback>
              </mc:AlternateContent>
            </a:graphicData>
          </a:graphic>
        </p:graphicFrame>
      </p:gr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为贞说法</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下列对原文有关内容的理解和分析,表述不正确的一项是(3分)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A.谢贞天性聪慧,小时候读过不少典籍,有的读过就能背诵,有的粗通大意;他八岁时写的诗就深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得长辈称赞。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B.谢贞受府长史周确委托,为他撰写辞让都官尚书的表文。陈后主读过之后,怀疑该表文不是周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确亲笔所作。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C.谢贞非常孝顺,小时候祖母因病难以进食,他便也不进食;父亲去世他悲痛欲绝,之后,奉养母亲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未曾间断。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D.母亲去世后,谢贞一心守丧,极度悲痛,骨瘦如柴,令人叹息。他忧病而死后,后主下令长期供他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儿子吃穿。</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把文言文阅读材料中画横线的句子翻译成现代汉语。(10分)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(1)贞度叔陵将有异志,因与卓自疏于叔陵,每有宴游,辄辞以疾,未尝参预。叔陵雅钦重之,弗之罪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(2)吏部尚书姚察与贞友善,及贞病笃,察往省之,问以后事。(4分)</a:t>
            </a: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本题考查理解常见文言实词在文中的含义的能力。奇:形容词的意动用法,对</a:t>
            </a:r>
            <a:r>
              <a:rPr lang="zh-CN" altLang="en-US" sz="1500" kern="0" dirty="0" smtClean="0">
                <a:solidFill>
                  <a:srgbClr val="000000"/>
                </a:solidFill>
                <a:latin typeface="黑体" panose="02010609060101010101" pitchFamily="49"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感到惊奇。</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本题考查理解常见文言虚词在文中的意义和用法的能力。A.句末语气词,表示判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断和肯定语气,不译;句末语气词,表示感叹的语气。B.均为连词,如果。C.副词,才;副词,于是,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就。D.连词,于是,就;动词,依靠,凭借。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本题考查文言断句的能力。解答此题,可先通读所给语句,明确是什么人,做了什么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事,或者说了什么话;然后分析四个选项的不同点断之处;最后运用排除法得出答案。初读文句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确定,“父蔺”在为母亲阮氏服丧期间,“不食泣血而卒”,据此排除A、C两项。“华严寺”做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“共往”的宾语,中间不能断开,据此排除D项。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C　本题考查理解和分析文章内容的能力。“之后,奉养母亲未曾间断”错误。自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“太清之乱”至“太建五年”,谢母先出家于宣明寺,后得到谢贞族兄谢暠将近二十年的供养。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(1)谢贞猜度叔陵会有叛逆之心,就和阮卓自行疏远叔陵,每当有宴饮游乐,总是称病推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辞,不曾参与。叔陵一向(或:非常)钦敬他,不怪罪他。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(2)吏部尚书姚察和谢贞交好,到谢贞病重的时候,姚察去探望他,问他身后之事。</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本题考查理解并翻译文言语句的能力。(1)异志:叛变或篡逆的意图。辄:副词,总是。雅: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一向或非常。钦:钦敬,敬重。弗之罪:宾语前置句式,即“弗罪之”,不怪罪他。(2)及:到,等到。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笃:特指病重。省:问候,探望。问以后事:状语后置句式,即“以后事问”,问他后事。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谢贞,字元正,陈郡阳夏人,是晋朝太傅谢安的九世孙。父亲谢蔺,是正员外郎,兼任散骑常侍。谢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贞小时候聪敏,有淳厚的性情。祖母阮氏先前苦于中风眩晕,每次发病便一两天不能吃东西。谢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贞当时七岁,祖母不吃,他也不吃,亲戚族人无不为此惊奇。母亲王氏,教授谢贞《论语》《孝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经》,他读完便能背诵。八岁时,曾作五言诗《春日闲居》,从舅尚书王筠惊奇他有特别才能,对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亲戚说:“此儿将来可成大器,至于‘风定花犹落’一句,可以追步谢惠连了。”十三岁时,大致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通晓《五经》要旨,尤其擅长《左氏传》,擅长草书、隶书、虫篆书。十四岁时,为父亲守丧,在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地上号啕大哭,以头叩地,几次气息断绝又恢复过来。当初,父亲谢蔺为母亲阮氏守丧,不吃东西,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哭泣出血而死,家人宾客怕谢贞也会如此,叔父谢洽、族兄谢暠于是同往华严寺,请长爪禅师为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谢贞说法。禅师对谢贞说:“你这个孝子已经没有兄弟,非常需要自己爱惜自己,如果忧伤过度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而危及生命,谁来赡养你母亲呢?”此后谢贞才稍微吃了一些稠粥。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太清之乱,亲属离散逃亡,谢贞在江陵陷没,谢暠逃难到番禺,谢贞母亲在宣明寺出家。等到高祖</a:t>
            </a: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受禅,谢暠回返乡里,供养谢贞母亲将近二十年。太建五年,谢贞才还朝。等到始兴王叔陵任扬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州刺史,推荐祠部侍郎阮卓为记室,征召谢贞为主簿。谢贞猜度叔陵会有叛逆之心,就和阮卓自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行疏远叔陵,每当有宴饮游乐,总是称病推辞,不曾参与。叔陵一向(或:非常)钦敬他,不怪罪他。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不久高宗驾崩,叔陵叛逆,官府中许多人都被牵连逮捕,唯独谢贞与阮卓没有受株连而获罪。</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后主于是下诏令让谢贞入宫执掌中宫管记,改任南平王友。府长史汝南周确新被任命为都官尚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书,请谢贞撰写让表。后主览表后感到惊奇,曾在宴席间问周确:“你的让表是你自己写的吗?”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周确回答说:“我的让表是谢贞所作。”后主便命舍人施文庆:“谢贞在王处,没有俸禄,可以赐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给他一百石米。”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至德三年,谢贞因为为母亲守丧离职。不久,诏令还府。谢贞多次启奏坚决辞去任命。诏令说: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“虽知你哀痛在心,但官府需得人才,可便勉力快速还府。”谢贞哀痛彻骨,身体瘦弱,最终还是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不能到官府。当时尚书右丞徐祚、尚书左丞沈客卿都来问候谢贞,见他身体似骨而立,徐祚等人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悲伤着叹息。吏部尚书姚察和谢贞交好,到谢贞病重的时候,姚察去探望他,问他身后之事。谢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贞说:“小儿年刚六岁,情寄不能忘,敢请为托。”谢贞当夜死去。后主问姚察道:“谢贞有什么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亲属?”姚察便禀告说:“谢贞有一个六岁的儿子。”于是诏令长期给予衣服、粮食。</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34253"/>
            <a:ext cx="8127000" cy="56169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二、(2017课标全国Ⅱ,10—13)阅读下面的文言文,回答问题。(19分)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赵憙字伯阳,南阳宛人也。少有节操。从兄为人所杀,无子,憙年十五,常思报之。乃挟兵结客,后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遂往复仇。而仇家皆疾病,无相距者。憙以因疾报杀,非仁者心,且释之而去。顾谓仇曰:“尔曹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若健,远相避也。”</a:t>
            </a:r>
            <a:r>
              <a:rPr lang="zh-CN" altLang="en-US" sz="1500" u="sng" kern="0" dirty="0" smtClean="0">
                <a:solidFill>
                  <a:srgbClr val="000000"/>
                </a:solidFill>
                <a:latin typeface="Times New Roman" panose="02020603050405020304" pitchFamily="65" charset="-122"/>
                <a:ea typeface="宋体" panose="02010600030101010101" pitchFamily="2" charset="-122"/>
              </a:rPr>
              <a:t>更始即位舞阴大姓李氏拥城不下更始遣柱天将军李宝降之不肯云闻宛之赵</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氏有孤孙憙信义著名愿得降之</a:t>
            </a:r>
            <a:r>
              <a:rPr lang="zh-CN" altLang="en-US" sz="1500" kern="0" dirty="0" smtClean="0">
                <a:solidFill>
                  <a:srgbClr val="000000"/>
                </a:solidFill>
                <a:latin typeface="Times New Roman" panose="02020603050405020304" pitchFamily="65" charset="-122"/>
                <a:ea typeface="宋体" panose="02010600030101010101" pitchFamily="2" charset="-122"/>
              </a:rPr>
              <a:t>更始乃征憙。憙年未二十,既引见,即除为郎中,行偏将军事,使诣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舞阴,而李氏遂降。光武破寻、邑,憙被创,有战劳,还拜中郎将,封勇功侯。邓奉反于南阳,憙素与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奉善,数遗书切责之,而谗者因言憙与奉合谋,帝以为疑。及奉败,帝得憙书,乃惊曰:“赵憙真长者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也。”后拜怀令。大姓李子春先为琅邪相,豪猾并兼,为人所患。憙</a:t>
            </a:r>
            <a:r>
              <a:rPr lang="zh-CN" altLang="en-US" sz="1500" u="sng" kern="0" dirty="0" smtClean="0">
                <a:solidFill>
                  <a:srgbClr val="000000"/>
                </a:solidFill>
                <a:latin typeface="Times New Roman" panose="02020603050405020304" pitchFamily="65" charset="-122"/>
                <a:ea typeface="宋体" panose="02010600030101010101" pitchFamily="2" charset="-122"/>
              </a:rPr>
              <a:t>下车</a:t>
            </a:r>
            <a:r>
              <a:rPr lang="zh-CN" altLang="en-US" sz="1500" kern="0" dirty="0" smtClean="0">
                <a:solidFill>
                  <a:srgbClr val="000000"/>
                </a:solidFill>
                <a:latin typeface="Times New Roman" panose="02020603050405020304" pitchFamily="65" charset="-122"/>
                <a:ea typeface="宋体" panose="02010600030101010101" pitchFamily="2" charset="-122"/>
              </a:rPr>
              <a:t>,闻其二孙杀人事未发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觉,即穷诘其奸,</a:t>
            </a:r>
            <a:r>
              <a:rPr lang="zh-CN" altLang="en-US" sz="1500" u="sng" kern="0" dirty="0" smtClean="0">
                <a:solidFill>
                  <a:srgbClr val="000000"/>
                </a:solidFill>
                <a:latin typeface="Times New Roman" panose="02020603050405020304" pitchFamily="65" charset="-122"/>
                <a:ea typeface="宋体" panose="02010600030101010101" pitchFamily="2" charset="-122"/>
              </a:rPr>
              <a:t>收考</a:t>
            </a:r>
            <a:r>
              <a:rPr lang="zh-CN" altLang="en-US" sz="1500" kern="0" dirty="0" smtClean="0">
                <a:solidFill>
                  <a:srgbClr val="000000"/>
                </a:solidFill>
                <a:latin typeface="Times New Roman" panose="02020603050405020304" pitchFamily="65" charset="-122"/>
                <a:ea typeface="宋体" panose="02010600030101010101" pitchFamily="2" charset="-122"/>
              </a:rPr>
              <a:t>子春,二孙自杀。京师为请者数十,终不听。时赵王良疾病将终,</a:t>
            </a:r>
            <a:r>
              <a:rPr lang="zh-CN" altLang="en-US" sz="1500" u="sng" kern="0" dirty="0" smtClean="0">
                <a:solidFill>
                  <a:srgbClr val="000000"/>
                </a:solidFill>
                <a:latin typeface="Times New Roman" panose="02020603050405020304" pitchFamily="65" charset="-122"/>
                <a:ea typeface="宋体" panose="02010600030101010101" pitchFamily="2" charset="-122"/>
              </a:rPr>
              <a:t>车驾</a:t>
            </a:r>
            <a:r>
              <a:rPr lang="zh-CN" altLang="en-US" sz="1500" kern="0" dirty="0" smtClean="0">
                <a:solidFill>
                  <a:srgbClr val="000000"/>
                </a:solidFill>
                <a:latin typeface="Times New Roman" panose="02020603050405020304" pitchFamily="65" charset="-122"/>
                <a:ea typeface="宋体" panose="02010600030101010101" pitchFamily="2" charset="-122"/>
              </a:rPr>
              <a:t>亲临王,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问所欲言。王曰:“素与李子春厚,今犯罪,怀令赵憙欲杀之,愿乞其命。”</a:t>
            </a:r>
            <a:r>
              <a:rPr lang="zh-CN" altLang="en-US" sz="1500" u="sng" kern="0" dirty="0" smtClean="0">
                <a:solidFill>
                  <a:srgbClr val="000000"/>
                </a:solidFill>
                <a:latin typeface="Times New Roman" panose="02020603050405020304" pitchFamily="65" charset="-122"/>
                <a:ea typeface="宋体" panose="02010600030101010101" pitchFamily="2" charset="-122"/>
              </a:rPr>
              <a:t>帝曰:“吏奉法,律不可</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枉也,更道它所欲。”王无复言。</a:t>
            </a:r>
            <a:r>
              <a:rPr lang="zh-CN" altLang="en-US" sz="1500" kern="0" dirty="0" smtClean="0">
                <a:solidFill>
                  <a:srgbClr val="000000"/>
                </a:solidFill>
                <a:latin typeface="Times New Roman" panose="02020603050405020304" pitchFamily="65" charset="-122"/>
                <a:ea typeface="宋体" panose="02010600030101010101" pitchFamily="2" charset="-122"/>
              </a:rPr>
              <a:t>其年,迁憙平原太守。时平原多盗贼,憙与诸郡讨捕,斩其渠帅,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余党当坐者数千人。憙上言:“恶恶止其身,可一切徙</a:t>
            </a:r>
            <a:r>
              <a:rPr lang="zh-CN" altLang="en-US" sz="1500" u="sng" kern="0" dirty="0" smtClean="0">
                <a:solidFill>
                  <a:srgbClr val="000000"/>
                </a:solidFill>
                <a:latin typeface="Times New Roman" panose="02020603050405020304" pitchFamily="65" charset="-122"/>
                <a:ea typeface="宋体" panose="02010600030101010101" pitchFamily="2" charset="-122"/>
              </a:rPr>
              <a:t>京师</a:t>
            </a:r>
            <a:r>
              <a:rPr lang="zh-CN" altLang="en-US" sz="1500" kern="0" dirty="0" smtClean="0">
                <a:solidFill>
                  <a:srgbClr val="000000"/>
                </a:solidFill>
                <a:latin typeface="Times New Roman" panose="02020603050405020304" pitchFamily="65" charset="-122"/>
                <a:ea typeface="宋体" panose="02010600030101010101" pitchFamily="2" charset="-122"/>
              </a:rPr>
              <a:t>近郡。”帝从之,乃悉移置颍川、陈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留。于是擢举义行,诛锄奸恶。</a:t>
            </a:r>
            <a:r>
              <a:rPr lang="zh-CN" altLang="en-US" sz="1500" u="sng" kern="0" dirty="0" smtClean="0">
                <a:solidFill>
                  <a:srgbClr val="000000"/>
                </a:solidFill>
                <a:latin typeface="Times New Roman" panose="02020603050405020304" pitchFamily="65" charset="-122"/>
                <a:ea typeface="宋体" panose="02010600030101010101" pitchFamily="2" charset="-122"/>
              </a:rPr>
              <a:t>后青州大蝗,侵入平原界辄死,岁屡有年,百姓歌之。</a:t>
            </a:r>
            <a:r>
              <a:rPr lang="zh-CN" altLang="en-US" sz="1500" kern="0" dirty="0" smtClean="0">
                <a:solidFill>
                  <a:srgbClr val="000000"/>
                </a:solidFill>
                <a:latin typeface="Times New Roman" panose="02020603050405020304" pitchFamily="65" charset="-122"/>
                <a:ea typeface="宋体" panose="02010600030101010101" pitchFamily="2" charset="-122"/>
              </a:rPr>
              <a:t>二十七年,拜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太尉,赐爵关内侯。时南单于称臣,乌桓、鲜卑并来入朝,帝令憙典边事,思为久长规。建初五年,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憙疾病,帝亲幸视。及薨,车驾往临吊。时年八十四。谥曰正侯。</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(节选自《后汉书·赵憙传》)</a:t>
            </a:r>
            <a:endParaRPr lang="zh-CN" altLang="en-US" sz="1500"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二、(2017天津,8—13)阅读下面的文言文,回答问题。(23分)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王充者,会稽上虞人也,字仲任。其先尝从军有功,封会稽阳亭。一岁仓卒国绝,因家</a:t>
            </a:r>
            <a:r>
              <a:rPr lang="zh-CN" altLang="en-US" sz="1500" u="sng" kern="0" dirty="0" smtClean="0">
                <a:solidFill>
                  <a:srgbClr val="000000"/>
                </a:solidFill>
                <a:latin typeface="Times New Roman" panose="02020603050405020304" pitchFamily="65" charset="-122"/>
                <a:ea typeface="宋体" panose="02010600030101010101" pitchFamily="2" charset="-122"/>
              </a:rPr>
              <a:t>焉</a:t>
            </a:r>
            <a:r>
              <a:rPr lang="zh-CN" altLang="en-US" sz="1500" kern="0" dirty="0" smtClean="0">
                <a:solidFill>
                  <a:srgbClr val="000000"/>
                </a:solidFill>
                <a:latin typeface="Times New Roman" panose="02020603050405020304" pitchFamily="65" charset="-122"/>
                <a:ea typeface="宋体" panose="02010600030101010101" pitchFamily="2" charset="-122"/>
              </a:rPr>
              <a:t>,以农桑为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业。世祖勇任气,卒咸不揆于人。岁</a:t>
            </a:r>
            <a:r>
              <a:rPr lang="zh-CN" altLang="en-US" sz="1500" u="sng" kern="0" dirty="0" smtClean="0">
                <a:solidFill>
                  <a:srgbClr val="000000"/>
                </a:solidFill>
                <a:latin typeface="Times New Roman" panose="02020603050405020304" pitchFamily="65" charset="-122"/>
                <a:ea typeface="宋体" panose="02010600030101010101" pitchFamily="2" charset="-122"/>
              </a:rPr>
              <a:t>凶</a:t>
            </a:r>
            <a:r>
              <a:rPr lang="zh-CN" altLang="en-US" sz="1500" kern="0" dirty="0" smtClean="0">
                <a:solidFill>
                  <a:srgbClr val="000000"/>
                </a:solidFill>
                <a:latin typeface="Times New Roman" panose="02020603050405020304" pitchFamily="65" charset="-122"/>
                <a:ea typeface="宋体" panose="02010600030101010101" pitchFamily="2" charset="-122"/>
              </a:rPr>
              <a:t>,横道伤杀,怨仇众多。</a:t>
            </a:r>
            <a:r>
              <a:rPr lang="zh-CN" altLang="en-US" sz="1500" u="sng" kern="0" dirty="0" smtClean="0">
                <a:solidFill>
                  <a:srgbClr val="000000"/>
                </a:solidFill>
                <a:latin typeface="Times New Roman" panose="02020603050405020304" pitchFamily="65" charset="-122"/>
                <a:ea typeface="宋体" panose="02010600030101010101" pitchFamily="2" charset="-122"/>
              </a:rPr>
              <a:t>会世扰乱,恐为怨仇所擒</a:t>
            </a:r>
            <a:r>
              <a:rPr lang="zh-CN" altLang="en-US" sz="1500" kern="0" dirty="0" smtClean="0">
                <a:solidFill>
                  <a:srgbClr val="000000"/>
                </a:solidFill>
                <a:latin typeface="Times New Roman" panose="02020603050405020304" pitchFamily="65" charset="-122"/>
                <a:ea typeface="宋体" panose="02010600030101010101" pitchFamily="2" charset="-122"/>
              </a:rPr>
              <a:t>,祖父汎举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家担载,就安会稽,留钱唐县,以贾贩为事。生子二人,长曰蒙,少曰诵,诵即充父。祖世任气,至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蒙、诵滋甚,故蒙、诵在钱唐,勇势凌人。末复与豪家丁伯等结怨,举家徙处上虞。</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建武三年,充生。为小儿,与侪伦遨戏,不好狎侮。侪伦好掩雀、捕蝉、戏钱、林熙,充独不肯。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诵奇之。六岁教书,恭愿仁顺,礼敬具备,矜庄寂寥,有臣人之志。父未尝笞,母未尝非,闾里未尝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让</a:t>
            </a:r>
            <a:r>
              <a:rPr lang="zh-CN" altLang="en-US" sz="1500" kern="0" dirty="0" smtClean="0">
                <a:solidFill>
                  <a:srgbClr val="000000"/>
                </a:solidFill>
                <a:latin typeface="Times New Roman" panose="02020603050405020304" pitchFamily="65" charset="-122"/>
                <a:ea typeface="宋体" panose="02010600030101010101" pitchFamily="2" charset="-122"/>
              </a:rPr>
              <a:t>。八岁出于书馆,书馆小僮百人以上,皆以过失袒谪,或</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书丑得鞭。充书日进,又无过失。手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书既成,辞师受《论语》《尚书》,日</a:t>
            </a:r>
            <a:r>
              <a:rPr lang="zh-CN" altLang="en-US" sz="1500" u="sng" kern="0" dirty="0" smtClean="0">
                <a:solidFill>
                  <a:srgbClr val="000000"/>
                </a:solidFill>
                <a:latin typeface="Times New Roman" panose="02020603050405020304" pitchFamily="65" charset="-122"/>
                <a:ea typeface="宋体" panose="02010600030101010101" pitchFamily="2" charset="-122"/>
              </a:rPr>
              <a:t>讽</a:t>
            </a:r>
            <a:r>
              <a:rPr lang="zh-CN" altLang="en-US" sz="1500" kern="0" dirty="0" smtClean="0">
                <a:solidFill>
                  <a:srgbClr val="000000"/>
                </a:solidFill>
                <a:latin typeface="Times New Roman" panose="02020603050405020304" pitchFamily="65" charset="-122"/>
                <a:ea typeface="宋体" panose="02010600030101010101" pitchFamily="2" charset="-122"/>
              </a:rPr>
              <a:t>千字。经明德就,谢师而专门,援笔而众奇。所读文书,亦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日博多。</a:t>
            </a:r>
            <a:r>
              <a:rPr lang="zh-CN" altLang="en-US" sz="1500" u="sng" kern="0" dirty="0" smtClean="0">
                <a:solidFill>
                  <a:srgbClr val="000000"/>
                </a:solidFill>
                <a:latin typeface="Times New Roman" panose="02020603050405020304" pitchFamily="65" charset="-122"/>
                <a:ea typeface="宋体" panose="02010600030101010101" pitchFamily="2" charset="-122"/>
              </a:rPr>
              <a:t>才高而不尚苟作口辩而不好谈对非其人终日不言</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其论说始若诡于众,极听其终,众乃</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是之</a:t>
            </a:r>
            <a:r>
              <a:rPr lang="zh-CN" altLang="en-US" sz="1500" kern="0" dirty="0" smtClean="0">
                <a:solidFill>
                  <a:srgbClr val="000000"/>
                </a:solidFill>
                <a:latin typeface="Times New Roman" panose="02020603050405020304" pitchFamily="65" charset="-122"/>
                <a:ea typeface="宋体" panose="02010600030101010101" pitchFamily="2" charset="-122"/>
              </a:rPr>
              <a:t>。以笔著文,亦如此焉;操行事上,亦如此焉。不好徼名于世,不为利害见将。常言人长,希言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人短。能释人之大过,亦悲夫人之细非。好自周,不肯自彰,勉</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行操为基,耻以材能为名。众会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乎坐,不问不言;赐见君将,不及不对。见污伤,不肯自明;位不进,亦不怀恨。贫无一亩庇身,志佚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于王公;贱无斗石之秩,意若食万钟。得官不欣,失位不恨。处逸乐</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欲不放,居贫苦而志不倦。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淫读古文,甘闻异言</a:t>
            </a:r>
            <a:r>
              <a:rPr lang="zh-CN" altLang="en-US" sz="1500" kern="0" dirty="0" smtClean="0">
                <a:solidFill>
                  <a:srgbClr val="000000"/>
                </a:solidFill>
                <a:latin typeface="Times New Roman" panose="02020603050405020304" pitchFamily="65" charset="-122"/>
                <a:ea typeface="宋体" panose="02010600030101010101" pitchFamily="2" charset="-122"/>
              </a:rPr>
              <a:t>。世书俗说,多所不安,幽处独居,考论实虚。</a:t>
            </a:r>
            <a:endParaRPr lang="zh-CN"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充为人清重,游必择友,不好</a:t>
              </a:r>
              <a:r>
                <a:rPr lang="zh-CN" altLang="en-US" sz="1500" u="sng" kern="0" dirty="0" smtClean="0">
                  <a:solidFill>
                    <a:srgbClr val="000000"/>
                  </a:solidFill>
                  <a:latin typeface="Times New Roman" panose="02020603050405020304" pitchFamily="65" charset="-122"/>
                  <a:ea typeface="宋体" panose="02010600030101010101" pitchFamily="2" charset="-122"/>
                </a:rPr>
                <a:t>苟</a:t>
              </a:r>
              <a:r>
                <a:rPr lang="zh-CN" altLang="en-US" sz="1500" kern="0" dirty="0" smtClean="0">
                  <a:solidFill>
                    <a:srgbClr val="000000"/>
                  </a:solidFill>
                  <a:latin typeface="Times New Roman" panose="02020603050405020304" pitchFamily="65" charset="-122"/>
                  <a:ea typeface="宋体" panose="02010600030101010101" pitchFamily="2" charset="-122"/>
                </a:rPr>
                <a:t>交。所友位虽微卑,年虽幼稚,行苟离俗,必与之友。好杰友雅徒,不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泛结俗材。俗材因</a:t>
              </a:r>
              <a:r>
                <a:rPr lang="zh-CN" altLang="en-US" sz="1500" u="sng" kern="0" dirty="0" smtClean="0">
                  <a:solidFill>
                    <a:srgbClr val="000000"/>
                  </a:solidFill>
                  <a:latin typeface="Times New Roman" panose="02020603050405020304" pitchFamily="65" charset="-122"/>
                  <a:ea typeface="宋体" panose="02010600030101010101" pitchFamily="2" charset="-122"/>
                </a:rPr>
                <a:t>其</a:t>
              </a:r>
              <a:r>
                <a:rPr lang="zh-CN" altLang="en-US" sz="1500" kern="0" dirty="0" smtClean="0">
                  <a:solidFill>
                    <a:srgbClr val="000000"/>
                  </a:solidFill>
                  <a:latin typeface="Times New Roman" panose="02020603050405020304" pitchFamily="65" charset="-122"/>
                  <a:ea typeface="宋体" panose="02010600030101010101" pitchFamily="2" charset="-122"/>
                </a:rPr>
                <a:t>微过,蜚条陷之,然终不自明,亦不非怨其人。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(王充《论衡·自纪篇》,有删节)</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对下列各句中加点词的解释,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A.岁</a:t>
              </a:r>
              <a:r>
                <a:rPr lang="zh-CN" altLang="en-US" sz="1500" u="sng" kern="0" dirty="0" smtClean="0">
                  <a:solidFill>
                    <a:srgbClr val="000000"/>
                  </a:solidFill>
                  <a:latin typeface="Times New Roman" panose="02020603050405020304" pitchFamily="65" charset="-122"/>
                  <a:ea typeface="宋体" panose="02010600030101010101" pitchFamily="2" charset="-122"/>
                </a:rPr>
                <a:t>凶</a:t>
              </a:r>
              <a:r>
                <a:rPr lang="zh-CN" altLang="en-US" sz="1500" kern="0" dirty="0" smtClean="0">
                  <a:solidFill>
                    <a:srgbClr val="000000"/>
                  </a:solidFill>
                  <a:latin typeface="Times New Roman" panose="02020603050405020304" pitchFamily="65" charset="-122"/>
                  <a:ea typeface="宋体" panose="02010600030101010101" pitchFamily="2" charset="-122"/>
                </a:rPr>
                <a:t>,横道伤杀　　　　　　　　　凶:凶险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B.闾里未尝</a:t>
              </a:r>
              <a:r>
                <a:rPr lang="zh-CN" altLang="en-US" sz="1500" u="sng" kern="0" dirty="0" smtClean="0">
                  <a:solidFill>
                    <a:srgbClr val="000000"/>
                  </a:solidFill>
                  <a:latin typeface="Times New Roman" panose="02020603050405020304" pitchFamily="65" charset="-122"/>
                  <a:ea typeface="宋体" panose="02010600030101010101" pitchFamily="2" charset="-122"/>
                </a:rPr>
                <a:t>让</a:t>
              </a:r>
              <a:r>
                <a:rPr lang="zh-CN" altLang="en-US" sz="1500" kern="0" dirty="0" smtClean="0">
                  <a:solidFill>
                    <a:srgbClr val="000000"/>
                  </a:solidFill>
                  <a:latin typeface="Times New Roman" panose="02020603050405020304" pitchFamily="65" charset="-122"/>
                  <a:ea typeface="宋体" panose="02010600030101010101" pitchFamily="2" charset="-122"/>
                </a:rPr>
                <a:t>　　让:责备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C.辞师受《论语》《尚书》,日</a:t>
              </a:r>
              <a:r>
                <a:rPr lang="zh-CN" altLang="en-US" sz="1500" u="sng" kern="0" dirty="0" smtClean="0">
                  <a:solidFill>
                    <a:srgbClr val="000000"/>
                  </a:solidFill>
                  <a:latin typeface="Times New Roman" panose="02020603050405020304" pitchFamily="65" charset="-122"/>
                  <a:ea typeface="宋体" panose="02010600030101010101" pitchFamily="2" charset="-122"/>
                </a:rPr>
                <a:t>讽</a:t>
              </a:r>
              <a:r>
                <a:rPr lang="zh-CN" altLang="en-US" sz="1500" kern="0" dirty="0" smtClean="0">
                  <a:solidFill>
                    <a:srgbClr val="000000"/>
                  </a:solidFill>
                  <a:latin typeface="Times New Roman" panose="02020603050405020304" pitchFamily="65" charset="-122"/>
                  <a:ea typeface="宋体" panose="02010600030101010101" pitchFamily="2" charset="-122"/>
                </a:rPr>
                <a:t>千字　　讽:背诵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D.游必择友,不好</a:t>
              </a:r>
              <a:r>
                <a:rPr lang="zh-CN" altLang="en-US" sz="1500" u="sng" kern="0" dirty="0" smtClean="0">
                  <a:solidFill>
                    <a:srgbClr val="000000"/>
                  </a:solidFill>
                  <a:latin typeface="Times New Roman" panose="02020603050405020304" pitchFamily="65" charset="-122"/>
                  <a:ea typeface="宋体" panose="02010600030101010101" pitchFamily="2" charset="-122"/>
                </a:rPr>
                <a:t>苟</a:t>
              </a:r>
              <a:r>
                <a:rPr lang="zh-CN" altLang="en-US" sz="1500" kern="0" dirty="0" smtClean="0">
                  <a:solidFill>
                    <a:srgbClr val="000000"/>
                  </a:solidFill>
                  <a:latin typeface="Times New Roman" panose="02020603050405020304" pitchFamily="65" charset="-122"/>
                  <a:ea typeface="宋体" panose="02010600030101010101" pitchFamily="2" charset="-122"/>
                </a:rPr>
                <a:t>交　　苟:草率,随便</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下列各句中加点词的意义和用法,相同的一组是(3分)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1279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B.</a:t>
              </a:r>
              <a:r>
                <a:rPr lang="zh-CN" altLang="en-US" sz="2285" kern="0" spc="6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949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D.</a:t>
              </a:r>
              <a:r>
                <a:rPr lang="zh-CN" altLang="en-US" sz="2285" kern="0" spc="6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下列句子分编为四组,其中全都表现王充美好品德的一组是(3分)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①与侪伦遨戏,不好狎侮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②礼敬具备,矜庄寂寥</a:t>
              </a:r>
              <a:endParaRPr lang="zh-CN" altLang="en-US" dirty="0"/>
            </a:p>
          </p:txBody>
        </p:sp>
        <p:graphicFrame>
          <p:nvGraphicFramePr>
            <p:cNvPr id="4" name="对象 3"/>
            <p:cNvGraphicFramePr>
              <a:graphicFrameLocks noChangeAspect="1"/>
            </p:cNvGraphicFramePr>
            <p:nvPr/>
          </p:nvGraphicFramePr>
          <p:xfrm>
            <a:off x="725489" y="4287109"/>
            <a:ext cx="1914525" cy="514349"/>
          </p:xfrm>
          <a:graphic>
            <a:graphicData uri="http://schemas.openxmlformats.org/presentationml/2006/ole">
              <mc:AlternateContent xmlns:mc="http://schemas.openxmlformats.org/markup-compatibility/2006">
                <mc:Choice xmlns:v="urn:schemas-microsoft-com:vml" Requires="v">
                  <p:oleObj spid="_x0000_s2049" name="Equation" r:id="rId1" imgW="50596800" imgH="13716000" progId="Equation.DSMT4">
                    <p:embed/>
                  </p:oleObj>
                </mc:Choice>
                <mc:Fallback>
                  <p:oleObj name="Equation" r:id="rId1" imgW="50596800" imgH="13716000" progId="Equation.DSMT4">
                    <p:embed/>
                    <p:pic>
                      <p:nvPicPr>
                        <p:cNvPr id="0" name="图片 2048"/>
                        <p:cNvPicPr>
                          <a:picLocks noChangeAspect="1"/>
                        </p:cNvPicPr>
                        <p:nvPr/>
                      </p:nvPicPr>
                      <p:blipFill>
                        <a:blip r:embed="rId2"/>
                        <a:stretch>
                          <a:fillRect/>
                        </a:stretch>
                      </p:blipFill>
                      <p:spPr>
                        <a:xfrm>
                          <a:off x="725489" y="4287109"/>
                          <a:ext cx="1914525" cy="51434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3196576" y="4287109"/>
            <a:ext cx="1152525" cy="514349"/>
          </p:xfrm>
          <a:graphic>
            <a:graphicData uri="http://schemas.openxmlformats.org/presentationml/2006/ole">
              <mc:AlternateContent xmlns:mc="http://schemas.openxmlformats.org/markup-compatibility/2006">
                <mc:Choice xmlns:v="urn:schemas-microsoft-com:vml" Requires="v">
                  <p:oleObj spid="_x0000_s2051" name="Equation" r:id="rId3" imgW="30480000" imgH="13716000" progId="Equation.DSMT4">
                    <p:embed/>
                  </p:oleObj>
                </mc:Choice>
                <mc:Fallback>
                  <p:oleObj name="Equation" r:id="rId3" imgW="30480000" imgH="13716000" progId="Equation.DSMT4">
                    <p:embed/>
                    <p:pic>
                      <p:nvPicPr>
                        <p:cNvPr id="0" name="图片 2050"/>
                        <p:cNvPicPr>
                          <a:picLocks noChangeAspect="1"/>
                        </p:cNvPicPr>
                        <p:nvPr/>
                      </p:nvPicPr>
                      <p:blipFill>
                        <a:blip r:embed="rId4"/>
                        <a:stretch>
                          <a:fillRect/>
                        </a:stretch>
                      </p:blipFill>
                      <p:spPr>
                        <a:xfrm>
                          <a:off x="3196576" y="4287109"/>
                          <a:ext cx="1152525" cy="5143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4962" y="4836503"/>
            <a:ext cx="1495425" cy="514349"/>
          </p:xfrm>
          <a:graphic>
            <a:graphicData uri="http://schemas.openxmlformats.org/presentationml/2006/ole">
              <mc:AlternateContent xmlns:mc="http://schemas.openxmlformats.org/markup-compatibility/2006">
                <mc:Choice xmlns:v="urn:schemas-microsoft-com:vml" Requires="v">
                  <p:oleObj spid="_x0000_s2052" name="Equation" r:id="rId5" imgW="39624000" imgH="13716000" progId="Equation.DSMT4">
                    <p:embed/>
                  </p:oleObj>
                </mc:Choice>
                <mc:Fallback>
                  <p:oleObj name="Equation" r:id="rId5" imgW="39624000" imgH="13716000" progId="Equation.DSMT4">
                    <p:embed/>
                    <p:pic>
                      <p:nvPicPr>
                        <p:cNvPr id="0" name="图片 2051"/>
                        <p:cNvPicPr>
                          <a:picLocks noChangeAspect="1"/>
                        </p:cNvPicPr>
                        <p:nvPr/>
                      </p:nvPicPr>
                      <p:blipFill>
                        <a:blip r:embed="rId6"/>
                        <a:stretch>
                          <a:fillRect/>
                        </a:stretch>
                      </p:blipFill>
                      <p:spPr>
                        <a:xfrm>
                          <a:off x="714962" y="4836503"/>
                          <a:ext cx="1495425" cy="5143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2777476" y="4836503"/>
            <a:ext cx="1152525" cy="514349"/>
          </p:xfrm>
          <a:graphic>
            <a:graphicData uri="http://schemas.openxmlformats.org/presentationml/2006/ole">
              <mc:AlternateContent xmlns:mc="http://schemas.openxmlformats.org/markup-compatibility/2006">
                <mc:Choice xmlns:v="urn:schemas-microsoft-com:vml" Requires="v">
                  <p:oleObj spid="_x0000_s2053" name="Equation" r:id="rId7" imgW="30480000" imgH="13716000" progId="Equation.DSMT4">
                    <p:embed/>
                  </p:oleObj>
                </mc:Choice>
                <mc:Fallback>
                  <p:oleObj name="Equation" r:id="rId7" imgW="30480000" imgH="13716000" progId="Equation.DSMT4">
                    <p:embed/>
                    <p:pic>
                      <p:nvPicPr>
                        <p:cNvPr id="0" name="图片 2052"/>
                        <p:cNvPicPr>
                          <a:picLocks noChangeAspect="1"/>
                        </p:cNvPicPr>
                        <p:nvPr/>
                      </p:nvPicPr>
                      <p:blipFill>
                        <a:blip r:embed="rId8"/>
                        <a:stretch>
                          <a:fillRect/>
                        </a:stretch>
                      </p:blipFill>
                      <p:spPr>
                        <a:xfrm>
                          <a:off x="2777476" y="4836503"/>
                          <a:ext cx="1152525" cy="514349"/>
                        </a:xfrm>
                        <a:prstGeom prst="rect">
                          <a:avLst/>
                        </a:prstGeom>
                        <a:noFill/>
                        <a:ln w="9525">
                          <a:noFill/>
                        </a:ln>
                      </p:spPr>
                    </p:pic>
                  </p:oleObj>
                </mc:Fallback>
              </mc:AlternateContent>
            </a:graphicData>
          </a:graphic>
        </p:graphicFrame>
      </p:gr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③以笔著文,亦如此焉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④贱无斗石之秩,意若食万钟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⑤幽处独居,考论实虚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⑥行苟离俗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A.①②④　　B.①②⑥　　C.③④⑤　　D.③⑤⑥</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文中画波浪线的句子,断句最合理的一项是(3分)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A.才高而不尚/苟作口辩而不好/谈对非其人/终日不言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B.才高而不尚/苟作口辩而不好谈/对非其人/终日不言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C.才高而不尚苟作/口辩而不好谈对/非其人/终日不言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D.才高而不尚苟作/口辩而不好/谈对非其人/终日不言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下列对原文的理解与分析,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不恰当</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A.王充极少说别人的短处,而愿意说别人的长处。他为人清高自重,被人诬陷,也不加辩白。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B.王充幼年时恭顺仁厚,未曾受父母责备鞭打。他追求好名声,喜欢结交杰出高雅的朋友。</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C.王充做官不计较俸禄的多少和官位的高低,国君和将领召见时他考虑不周到就不对答。</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D.文章从生活、读书、做官等多方面来写王充的为人处世,多采用对偶句式,既使人物形象鲜</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明,又言简意赅,富有节奏感。</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把文言文阅读材料中画横线的句子翻译成现代汉语。(8分)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(1)会世扰乱,恐为怨仇所擒。(3分)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(2)其论说始若诡于众,极听其终,众乃是之。(3分)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(3)淫读古文,甘闻异言。(2分)</a:t>
            </a: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本题考查对文言实词的理解能力。凶:闹灾荒。</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本题考查对文言虚词的理解能力。A.兼词,在那里;形容词词尾,</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的样子。B.介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词,因为;介词,把。C.都是连词,表转折。D.代词,他的;疑问副词,难道。</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A　本题考查对文中信息的筛选能力。③句说王充文章观点新奇,与众不同。⑤句写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王充的生活方式和治学态度、风格。⑥句写的是他人。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C　本题考查文言断句能力。根据语句对称特点,可确定C项正确。原文标点为:“才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高而不尚苟作,口辩而不好谈对,非其人,终日不言。”</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B　本题考查对文言文内容的理解分析能力。“他追求好名声”错,原文说他“不好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徼名于世”。</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6.答案</a:t>
            </a:r>
            <a:r>
              <a:rPr lang="zh-CN" altLang="en-US" sz="1500" kern="0" dirty="0" smtClean="0">
                <a:solidFill>
                  <a:srgbClr val="000000"/>
                </a:solidFill>
                <a:latin typeface="Times New Roman" panose="02020603050405020304" pitchFamily="65" charset="-122"/>
                <a:ea typeface="宋体" panose="02010600030101010101" pitchFamily="2" charset="-122"/>
              </a:rPr>
              <a:t>　(1)正好赶上社会动乱,(他的祖父)担心被仇人抓住。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(2)他的论说初听似乎与大家的看法相违背,但听到最后,大家就会认为他的观点是对的。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(3)沉迷于阅读古文,乐于听闻不同的言论。</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本题考查翻译文言文句子的能力。(1)会:恰好,适逢。为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所:被动句。(2)诡:违背、违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反。是:意动用法,认为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正确。(3)淫:沉溺。甘:乐于。</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王充,会稽郡上虞县人,字仲任。祖上曾从军立有军功,被分封在会稽郡阳亭。才一年因变乱而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失去了爵位和封地,于是就在那里落了户,以种地养蚕为业。曾祖父王勇好意气用事,结果跟很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多人都合不来。灾荒年头,拦路杀伤过路人,因此仇人众多。正好赶上社会动乱,他的祖父担心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被仇人抓住,于是祖父王汎领着全家肩挑车载家当,准备到会稽郡去安家,但中途在钱唐县留了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下来,以经商为业。祖父有两个儿子,长子叫王蒙,次子叫王诵,王诵就是王充的父亲。王家祖祖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辈辈好讲义气,到了王蒙、王诵就更厉害了,所以王蒙、王诵在钱唐县又仗着自己的勇力欺凌别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人。后来,又与土豪丁伯等人结下了怨仇,只好全家又搬到上虞县居住。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建武三年,王充出生。王充小时候,跟同辈的伙伴一起玩,不喜欢随便打闹。小伙伴们都喜欢捉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鸟、捕蝉、猜钱、爬树,只有王充不愿玩这些。王诵对此感到惊奇。王充六岁时,家里就教他认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字写字,王充恭厚、友爱、孝顺,很懂礼貌,庄重寡言,有成年人的气派。父亲没有打过他,母亲没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有责备过他,乡邻没有指责过他。八岁进书馆学习,书馆里的小孩子有一百多人,都因为有过失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而脱去衣服受责打,或者因为字写得难看而被鞭打。只有王充的书法日见进步,又没有什么过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失。学完了识字书写课程,就离开了教写字的老师,去学习《论语》和《尚书》,每天能背诵一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千字。读通了经书,品德也修养好了,就又辞别经师而去自己专门研究,(王充)一写出文章,就得</a:t>
            </a:r>
            <a:endParaRPr lang="zh-CN" alt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473113"/>
            <a:chOff x="540000" y="1080000"/>
            <a:chExt cx="8158472" cy="5473113"/>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到许多人的好评。所读的书也一天比一天多。王充才能虽高但不喜欢随便写作,口才很好可是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不好与人谈论对答。不是志同道合的人,他可以整天不说话。他的论说初听似乎与大家的看法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相违背,但听到最后,大家就会认为他的观点是对的。王充写文章也是如此,行事为人和侍奉尊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长也是如此。王充不图在社会上出名,不为个人的利害去求见长官。经常说别人的长处,很少说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别人的缺点。能够原谅别人的大错,也惋惜别人细小的过失。喜欢隐蔽自己的才能,不好自我炫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耀。尽力把修养操行作为做人的根本,而羞于靠才能来沽名钓誉。众人聚会坐在一起,不问到自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己便不说话,被长官接见时,不问到自己就不作声。受到污蔑中伤也不愿自我辩解,官位不升迁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也不怀恨。穷得连蔽身的简陋住宅都没有,但心情比王公大人还要舒畅;卑贱得连斗石的俸禄都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没有,而心情却与吃万钟俸禄的人差不多。做了官不格外高兴,丢了官也不特别悔恨。处在逸乐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之中时不放纵自己的欲望,处在贫苦的时候也不降低自己的气节。沉迷于阅读古文,乐于听闻不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同的言论。当时流行的书籍和世俗传说,有许多不妥当的地方,于是就深居简出,考查论证它们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的虚实真伪。</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王充为人清高稳重,结交朋友很注意选择,从不随便与人结交。结识的人地位虽卑微,年纪虽轻,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但只要他的品行不同于世俗,就一定和他交朋友。王充好结交一些有才能有道德的人,不喜欢滥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交一些庸俗之辈。因此,有些庸俗之辈,就抓住王充一些微小的过失,匿名攻击陷害他,但王充始</a:t>
              </a:r>
              <a:endParaRPr lang="zh-CN" altLang="en-US"/>
            </a:p>
          </p:txBody>
        </p:sp>
        <p:sp>
          <p:nvSpPr>
            <p:cNvPr id="3" name="TextBox 2"/>
            <p:cNvSpPr txBox="1"/>
            <p:nvPr/>
          </p:nvSpPr>
          <p:spPr>
            <a:xfrm>
              <a:off x="571472" y="6206351"/>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终不去辩白,也并不因此而怨恨那些人。</a:t>
              </a:r>
              <a:endParaRPr lang="zh-CN" altLang="en-US" dirty="0"/>
            </a:p>
          </p:txBody>
        </p:sp>
      </p:gr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三、(2016山东,9—13)阅读下面的文言文,回答问题。(22分)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景公问晏子曰:“吾欲服圣王之服,居圣王之室,如此,则诸侯</a:t>
            </a:r>
            <a:r>
              <a:rPr lang="zh-CN" altLang="en-US" sz="1500" u="sng" kern="0" dirty="0" smtClean="0">
                <a:solidFill>
                  <a:srgbClr val="000000"/>
                </a:solidFill>
                <a:latin typeface="Times New Roman" panose="02020603050405020304" pitchFamily="65" charset="-122"/>
                <a:ea typeface="宋体" panose="02010600030101010101" pitchFamily="2" charset="-122"/>
              </a:rPr>
              <a:t>其</a:t>
            </a:r>
            <a:r>
              <a:rPr lang="zh-CN" altLang="en-US" sz="1500" kern="0" dirty="0" smtClean="0">
                <a:solidFill>
                  <a:srgbClr val="000000"/>
                </a:solidFill>
                <a:latin typeface="Times New Roman" panose="02020603050405020304" pitchFamily="65" charset="-122"/>
                <a:ea typeface="宋体" panose="02010600030101010101" pitchFamily="2" charset="-122"/>
              </a:rPr>
              <a:t>至乎?”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晏子对曰:“法其节俭则可;法其服,居其室,无益也。三王</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不同服而王,非以服致诸侯也。诚于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爱民,果于行善,天下怀其德而归其义,若其衣服节俭而众</a:t>
            </a:r>
            <a:r>
              <a:rPr lang="zh-CN" altLang="en-US" sz="1500" u="sng" kern="0" dirty="0" smtClean="0">
                <a:solidFill>
                  <a:srgbClr val="000000"/>
                </a:solidFill>
                <a:latin typeface="Times New Roman" panose="02020603050405020304" pitchFamily="65" charset="-122"/>
                <a:ea typeface="宋体" panose="02010600030101010101" pitchFamily="2" charset="-122"/>
              </a:rPr>
              <a:t>说</a:t>
            </a:r>
            <a:r>
              <a:rPr lang="zh-CN" altLang="en-US" sz="1500" kern="0" dirty="0" smtClean="0">
                <a:solidFill>
                  <a:srgbClr val="000000"/>
                </a:solidFill>
                <a:latin typeface="Times New Roman" panose="02020603050405020304" pitchFamily="65" charset="-122"/>
                <a:ea typeface="宋体" panose="02010600030101010101" pitchFamily="2" charset="-122"/>
              </a:rPr>
              <a:t>也。</a:t>
            </a:r>
            <a:r>
              <a:rPr lang="zh-CN" altLang="en-US" sz="1500" u="sng" kern="0" dirty="0" smtClean="0">
                <a:solidFill>
                  <a:srgbClr val="000000"/>
                </a:solidFill>
                <a:latin typeface="Times New Roman" panose="02020603050405020304" pitchFamily="65" charset="-122"/>
                <a:ea typeface="宋体" panose="02010600030101010101" pitchFamily="2" charset="-122"/>
              </a:rPr>
              <a:t>夫冠足以修敬不务其饰衣足以</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掩形御寒不务其美身服不杂彩首服不镂刻。</a:t>
            </a:r>
            <a:r>
              <a:rPr lang="zh-CN" altLang="en-US" sz="1500" kern="0" dirty="0" smtClean="0">
                <a:solidFill>
                  <a:srgbClr val="000000"/>
                </a:solidFill>
                <a:latin typeface="Times New Roman" panose="02020603050405020304" pitchFamily="65" charset="-122"/>
                <a:ea typeface="宋体" panose="02010600030101010101" pitchFamily="2" charset="-122"/>
              </a:rPr>
              <a:t>古者常有处橧巢</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窟穴而不恶,予而不取,天下不朝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其室,而共归其仁。及三代作服,为益敬也。服之轻重便</a:t>
            </a:r>
            <a:r>
              <a:rPr lang="zh-CN" altLang="en-US" sz="1500" u="sng" kern="0" dirty="0" smtClean="0">
                <a:solidFill>
                  <a:srgbClr val="000000"/>
                </a:solidFill>
                <a:latin typeface="Times New Roman" panose="02020603050405020304" pitchFamily="65" charset="-122"/>
                <a:ea typeface="宋体" panose="02010600030101010101" pitchFamily="2" charset="-122"/>
              </a:rPr>
              <a:t>于</a:t>
            </a:r>
            <a:r>
              <a:rPr lang="zh-CN" altLang="en-US" sz="1500" kern="0" dirty="0" smtClean="0">
                <a:solidFill>
                  <a:srgbClr val="000000"/>
                </a:solidFill>
                <a:latin typeface="Times New Roman" panose="02020603050405020304" pitchFamily="65" charset="-122"/>
                <a:ea typeface="宋体" panose="02010600030101010101" pitchFamily="2" charset="-122"/>
              </a:rPr>
              <a:t>身,用财之费顺于民。</a:t>
            </a:r>
            <a:r>
              <a:rPr lang="zh-CN" altLang="en-US" sz="1500" u="sng" kern="0" dirty="0" smtClean="0">
                <a:solidFill>
                  <a:srgbClr val="000000"/>
                </a:solidFill>
                <a:latin typeface="Times New Roman" panose="02020603050405020304" pitchFamily="65" charset="-122"/>
                <a:ea typeface="宋体" panose="02010600030101010101" pitchFamily="2" charset="-122"/>
              </a:rPr>
              <a:t>其不为橧巢者,</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以避风也;其不为窟穴者,以避湿也。</a:t>
            </a:r>
            <a:r>
              <a:rPr lang="zh-CN" altLang="en-US" sz="1500" kern="0" dirty="0" smtClean="0">
                <a:solidFill>
                  <a:srgbClr val="000000"/>
                </a:solidFill>
                <a:latin typeface="Times New Roman" panose="02020603050405020304" pitchFamily="65" charset="-122"/>
                <a:ea typeface="宋体" panose="02010600030101010101" pitchFamily="2" charset="-122"/>
              </a:rPr>
              <a:t>是故明堂之制,下之湿润,不能及也;上之寒暑,不能入也。土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事不</a:t>
            </a:r>
            <a:r>
              <a:rPr lang="zh-CN" altLang="en-US" sz="1500" u="sng" kern="0" dirty="0" smtClean="0">
                <a:solidFill>
                  <a:srgbClr val="000000"/>
                </a:solidFill>
                <a:latin typeface="Times New Roman" panose="02020603050405020304" pitchFamily="65" charset="-122"/>
                <a:ea typeface="宋体" panose="02010600030101010101" pitchFamily="2" charset="-122"/>
              </a:rPr>
              <a:t>文</a:t>
            </a:r>
            <a:r>
              <a:rPr lang="zh-CN" altLang="en-US" sz="1500" kern="0" dirty="0" smtClean="0">
                <a:solidFill>
                  <a:srgbClr val="000000"/>
                </a:solidFill>
                <a:latin typeface="Times New Roman" panose="02020603050405020304" pitchFamily="65" charset="-122"/>
                <a:ea typeface="宋体" panose="02010600030101010101" pitchFamily="2" charset="-122"/>
              </a:rPr>
              <a:t>,木事不镂,示民知节也。及其衰也,衣服之侈过足以敬,宫室之美过避润湿,用力甚多,用财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甚费,与民为仇。今君欲法圣王之服,不法其制,若法其节俭也,则虽未成治,庶其有益也。今君穷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台榭之高,极污池之深而不止,务于刻镂之巧、文章之观而不厌,则亦与民而仇矣。若臣之虑,恐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国之危,而公不平也。</a:t>
            </a:r>
            <a:r>
              <a:rPr lang="zh-CN" altLang="en-US" sz="1500" u="sng" kern="0" dirty="0" smtClean="0">
                <a:solidFill>
                  <a:srgbClr val="000000"/>
                </a:solidFill>
                <a:latin typeface="Times New Roman" panose="02020603050405020304" pitchFamily="65" charset="-122"/>
                <a:ea typeface="宋体" panose="02010600030101010101" pitchFamily="2" charset="-122"/>
              </a:rPr>
              <a:t>公乃愿致诸侯,不亦难乎?公之言过矣。</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景公禄晏子以平阴与藁邑。晏子辞曰:“吾君好治宫室,民之力敝矣;又好盘游玩好,以饬女子,民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之财竭矣;又好兴师,民之死近矣。敝其力,竭其财,近其死,下之</a:t>
            </a:r>
            <a:r>
              <a:rPr lang="zh-CN" altLang="en-US" sz="1500" u="sng" kern="0" dirty="0" smtClean="0">
                <a:solidFill>
                  <a:srgbClr val="000000"/>
                </a:solidFill>
                <a:latin typeface="Times New Roman" panose="02020603050405020304" pitchFamily="65" charset="-122"/>
                <a:ea typeface="宋体" panose="02010600030101010101" pitchFamily="2" charset="-122"/>
              </a:rPr>
              <a:t>疾</a:t>
            </a:r>
            <a:r>
              <a:rPr lang="zh-CN" altLang="en-US" sz="1500" kern="0" dirty="0" smtClean="0">
                <a:solidFill>
                  <a:srgbClr val="000000"/>
                </a:solidFill>
                <a:latin typeface="Times New Roman" panose="02020603050405020304" pitchFamily="65" charset="-122"/>
                <a:ea typeface="宋体" panose="02010600030101010101" pitchFamily="2" charset="-122"/>
              </a:rPr>
              <a:t>其上甚矣!此婴之所以不敢受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公曰:</a:t>
            </a:r>
            <a:r>
              <a:rPr lang="zh-CN" altLang="en-US" sz="1500" u="sng" kern="0" dirty="0" smtClean="0">
                <a:solidFill>
                  <a:srgbClr val="000000"/>
                </a:solidFill>
                <a:latin typeface="Times New Roman" panose="02020603050405020304" pitchFamily="65" charset="-122"/>
                <a:ea typeface="宋体" panose="02010600030101010101" pitchFamily="2" charset="-122"/>
              </a:rPr>
              <a:t>“是则可矣。虽然,君子独不欲富与贵乎?”</a:t>
            </a:r>
            <a:endParaRPr lang="zh-CN" alt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晏子曰:“婴闻为人臣者,先君后身,安国而度家,</a:t>
            </a:r>
            <a:r>
              <a:rPr lang="zh-CN" altLang="en-US" sz="1500" u="sng" kern="0" dirty="0" smtClean="0">
                <a:solidFill>
                  <a:srgbClr val="000000"/>
                </a:solidFill>
                <a:latin typeface="Times New Roman" panose="02020603050405020304" pitchFamily="65" charset="-122"/>
                <a:ea typeface="宋体" panose="02010600030101010101" pitchFamily="2" charset="-122"/>
              </a:rPr>
              <a:t>宗</a:t>
            </a:r>
            <a:r>
              <a:rPr lang="zh-CN" altLang="en-US" sz="1500" kern="0" dirty="0" smtClean="0">
                <a:solidFill>
                  <a:srgbClr val="000000"/>
                </a:solidFill>
                <a:latin typeface="Times New Roman" panose="02020603050405020304" pitchFamily="65" charset="-122"/>
                <a:ea typeface="宋体" panose="02010600030101010101" pitchFamily="2" charset="-122"/>
              </a:rPr>
              <a:t>君而处身,曷为独不欲富与贵也!”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公曰:“然则曷</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禄夫子?”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晏子对曰:“君商渔盐,关市讥</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不征;耕者十取一焉;弛刑罚,若死者刑,若刑者罚,若罚者免。若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此三言者,婴之禄,君之利也。”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公曰:“此三言者,寡人无事焉,请以从夫子。”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公既行若三言,使人问大国,大国之君曰:“齐安矣。”使人问小国,小国之君曰:“齐不加我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(节选自《晏子春秋》,有删改)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①三王:夏商周三代之明君,多指夏禹、商汤、周文王(或周武王)。②橧(zēng)巢:用柴薪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搭建的巢形住所。③关市:指集市。讥:稽查,盘问。</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对下列句子中加点词的解释,不正确的一项是(3分)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A.若其衣服节俭而众</a:t>
            </a:r>
            <a:r>
              <a:rPr lang="zh-CN" altLang="en-US" sz="1500" u="sng" kern="0" dirty="0" smtClean="0">
                <a:solidFill>
                  <a:srgbClr val="000000"/>
                </a:solidFill>
                <a:latin typeface="Times New Roman" panose="02020603050405020304" pitchFamily="65" charset="-122"/>
                <a:ea typeface="宋体" panose="02010600030101010101" pitchFamily="2" charset="-122"/>
              </a:rPr>
              <a:t>说</a:t>
            </a:r>
            <a:r>
              <a:rPr lang="zh-CN" altLang="en-US" sz="1500" kern="0" dirty="0" smtClean="0">
                <a:solidFill>
                  <a:srgbClr val="000000"/>
                </a:solidFill>
                <a:latin typeface="Times New Roman" panose="02020603050405020304" pitchFamily="65" charset="-122"/>
                <a:ea typeface="宋体" panose="02010600030101010101" pitchFamily="2" charset="-122"/>
              </a:rPr>
              <a:t>也　　　　　　说:同“悦”,高兴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B.土事不</a:t>
            </a:r>
            <a:r>
              <a:rPr lang="zh-CN" altLang="en-US" sz="1500" u="sng" kern="0" dirty="0" smtClean="0">
                <a:solidFill>
                  <a:srgbClr val="000000"/>
                </a:solidFill>
                <a:latin typeface="Times New Roman" panose="02020603050405020304" pitchFamily="65" charset="-122"/>
                <a:ea typeface="宋体" panose="02010600030101010101" pitchFamily="2" charset="-122"/>
              </a:rPr>
              <a:t>文</a:t>
            </a:r>
            <a:r>
              <a:rPr lang="zh-CN" altLang="en-US" sz="1500" kern="0" dirty="0" smtClean="0">
                <a:solidFill>
                  <a:srgbClr val="000000"/>
                </a:solidFill>
                <a:latin typeface="Times New Roman" panose="02020603050405020304" pitchFamily="65" charset="-122"/>
                <a:ea typeface="宋体" panose="02010600030101010101" pitchFamily="2" charset="-122"/>
              </a:rPr>
              <a:t>,木事不镂　　文:花纹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C.下之</a:t>
            </a:r>
            <a:r>
              <a:rPr lang="zh-CN" altLang="en-US" sz="1500" u="sng" kern="0" dirty="0" smtClean="0">
                <a:solidFill>
                  <a:srgbClr val="000000"/>
                </a:solidFill>
                <a:latin typeface="Times New Roman" panose="02020603050405020304" pitchFamily="65" charset="-122"/>
                <a:ea typeface="宋体" panose="02010600030101010101" pitchFamily="2" charset="-122"/>
              </a:rPr>
              <a:t>疾</a:t>
            </a:r>
            <a:r>
              <a:rPr lang="zh-CN" altLang="en-US" sz="1500" kern="0" dirty="0" smtClean="0">
                <a:solidFill>
                  <a:srgbClr val="000000"/>
                </a:solidFill>
                <a:latin typeface="Times New Roman" panose="02020603050405020304" pitchFamily="65" charset="-122"/>
                <a:ea typeface="宋体" panose="02010600030101010101" pitchFamily="2" charset="-122"/>
              </a:rPr>
              <a:t>其上甚矣　　疾:痛恨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1500" u="sng" kern="0" dirty="0" smtClean="0">
                <a:solidFill>
                  <a:srgbClr val="000000"/>
                </a:solidFill>
                <a:latin typeface="Times New Roman" panose="02020603050405020304" pitchFamily="65" charset="-122"/>
                <a:ea typeface="宋体" panose="02010600030101010101" pitchFamily="2" charset="-122"/>
              </a:rPr>
              <a:t>宗</a:t>
            </a:r>
            <a:r>
              <a:rPr lang="zh-CN" altLang="en-US" sz="1500" kern="0" dirty="0" smtClean="0">
                <a:solidFill>
                  <a:srgbClr val="000000"/>
                </a:solidFill>
                <a:latin typeface="Times New Roman" panose="02020603050405020304" pitchFamily="65" charset="-122"/>
                <a:ea typeface="宋体" panose="02010600030101010101" pitchFamily="2" charset="-122"/>
              </a:rPr>
              <a:t>君而处身　　宗:尊崇</a:t>
            </a:r>
            <a:endParaRPr lang="zh-CN" alt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9857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下列各组句子中,加点词的意义和用法相同的一项是(3分)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2285" kern="0" spc="111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2285" kern="0" spc="79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2285" kern="0" spc="110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2285" kern="0" spc="112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7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A.夫冠足以修敬/不务其饰/衣足以掩形御寒/不务其美/身服不杂彩/首服不镂刻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B.夫冠足以修/敬不务其饰/衣足以掩形御寒/不务其美身/服不杂彩首/服不镂刻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C.夫冠足以修/敬不务其饰衣/足以掩形/御寒不务其美/身服不杂彩首/服不镂刻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D.夫冠足以修敬/不务其饰衣/足以掩形/御寒不务其美身/服不杂彩/首服不镂刻</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下列对原文有关内容的理解与分析,表述不正确的一项是(3分)(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A.晏子认为,古代圣王诚心诚意地爱护百姓,实实在在地对百姓行善,因此天下的人都感念其德</a:t>
            </a:r>
            <a:endParaRPr lang="zh-CN" altLang="en-US" dirty="0"/>
          </a:p>
        </p:txBody>
      </p:sp>
      <p:graphicFrame>
        <p:nvGraphicFramePr>
          <p:cNvPr id="4" name="对象 3"/>
          <p:cNvGraphicFramePr>
            <a:graphicFrameLocks noChangeAspect="1"/>
          </p:cNvGraphicFramePr>
          <p:nvPr/>
        </p:nvGraphicFramePr>
        <p:xfrm>
          <a:off x="725489" y="1509061"/>
          <a:ext cx="1704975" cy="514350"/>
        </p:xfrm>
        <a:graphic>
          <a:graphicData uri="http://schemas.openxmlformats.org/presentationml/2006/ole">
            <mc:AlternateContent xmlns:mc="http://schemas.openxmlformats.org/markup-compatibility/2006">
              <mc:Choice xmlns:v="urn:schemas-microsoft-com:vml" Requires="v">
                <p:oleObj spid="_x0000_s3073" name="Equation" r:id="rId1" imgW="45110400" imgH="13716000" progId="Equation.DSMT4">
                  <p:embed/>
                </p:oleObj>
              </mc:Choice>
              <mc:Fallback>
                <p:oleObj name="Equation" r:id="rId1" imgW="45110400" imgH="13716000" progId="Equation.DSMT4">
                  <p:embed/>
                  <p:pic>
                    <p:nvPicPr>
                      <p:cNvPr id="0" name="图片 3072"/>
                      <p:cNvPicPr>
                        <a:picLocks noChangeAspect="1"/>
                      </p:cNvPicPr>
                      <p:nvPr/>
                    </p:nvPicPr>
                    <p:blipFill>
                      <a:blip r:embed="rId2"/>
                      <a:stretch>
                        <a:fillRect/>
                      </a:stretch>
                    </p:blipFill>
                    <p:spPr>
                      <a:xfrm>
                        <a:off x="725489" y="1509061"/>
                        <a:ext cx="1704975" cy="5143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14962" y="2058455"/>
          <a:ext cx="1304925" cy="514350"/>
        </p:xfrm>
        <a:graphic>
          <a:graphicData uri="http://schemas.openxmlformats.org/presentationml/2006/ole">
            <mc:AlternateContent xmlns:mc="http://schemas.openxmlformats.org/markup-compatibility/2006">
              <mc:Choice xmlns:v="urn:schemas-microsoft-com:vml" Requires="v">
                <p:oleObj spid="_x0000_s3075" name="Equation" r:id="rId3" imgW="34442400" imgH="13716000" progId="Equation.DSMT4">
                  <p:embed/>
                </p:oleObj>
              </mc:Choice>
              <mc:Fallback>
                <p:oleObj name="Equation" r:id="rId3" imgW="34442400" imgH="13716000" progId="Equation.DSMT4">
                  <p:embed/>
                  <p:pic>
                    <p:nvPicPr>
                      <p:cNvPr id="0" name="图片 3074"/>
                      <p:cNvPicPr>
                        <a:picLocks noChangeAspect="1"/>
                      </p:cNvPicPr>
                      <p:nvPr/>
                    </p:nvPicPr>
                    <p:blipFill>
                      <a:blip r:embed="rId4"/>
                      <a:stretch>
                        <a:fillRect/>
                      </a:stretch>
                    </p:blipFill>
                    <p:spPr>
                      <a:xfrm>
                        <a:off x="714962" y="2058455"/>
                        <a:ext cx="1304925" cy="5143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714962" y="2607850"/>
          <a:ext cx="1695450" cy="514349"/>
        </p:xfrm>
        <a:graphic>
          <a:graphicData uri="http://schemas.openxmlformats.org/presentationml/2006/ole">
            <mc:AlternateContent xmlns:mc="http://schemas.openxmlformats.org/markup-compatibility/2006">
              <mc:Choice xmlns:v="urn:schemas-microsoft-com:vml" Requires="v">
                <p:oleObj spid="_x0000_s3076" name="Equation" r:id="rId5" imgW="44805600" imgH="13716000" progId="Equation.DSMT4">
                  <p:embed/>
                </p:oleObj>
              </mc:Choice>
              <mc:Fallback>
                <p:oleObj name="Equation" r:id="rId5" imgW="44805600" imgH="13716000" progId="Equation.DSMT4">
                  <p:embed/>
                  <p:pic>
                    <p:nvPicPr>
                      <p:cNvPr id="0" name="图片 3075"/>
                      <p:cNvPicPr>
                        <a:picLocks noChangeAspect="1"/>
                      </p:cNvPicPr>
                      <p:nvPr/>
                    </p:nvPicPr>
                    <p:blipFill>
                      <a:blip r:embed="rId6"/>
                      <a:stretch>
                        <a:fillRect/>
                      </a:stretch>
                    </p:blipFill>
                    <p:spPr>
                      <a:xfrm>
                        <a:off x="714962" y="2607850"/>
                        <a:ext cx="1695450" cy="5143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725489" y="3157244"/>
          <a:ext cx="1714499" cy="514349"/>
        </p:xfrm>
        <a:graphic>
          <a:graphicData uri="http://schemas.openxmlformats.org/presentationml/2006/ole">
            <mc:AlternateContent xmlns:mc="http://schemas.openxmlformats.org/markup-compatibility/2006">
              <mc:Choice xmlns:v="urn:schemas-microsoft-com:vml" Requires="v">
                <p:oleObj spid="_x0000_s3077" name="Equation" r:id="rId7" imgW="45415200" imgH="13716000" progId="Equation.DSMT4">
                  <p:embed/>
                </p:oleObj>
              </mc:Choice>
              <mc:Fallback>
                <p:oleObj name="Equation" r:id="rId7" imgW="45415200" imgH="13716000" progId="Equation.DSMT4">
                  <p:embed/>
                  <p:pic>
                    <p:nvPicPr>
                      <p:cNvPr id="0" name="图片 3076"/>
                      <p:cNvPicPr>
                        <a:picLocks noChangeAspect="1"/>
                      </p:cNvPicPr>
                      <p:nvPr/>
                    </p:nvPicPr>
                    <p:blipFill>
                      <a:blip r:embed="rId8"/>
                      <a:stretch>
                        <a:fillRect/>
                      </a:stretch>
                    </p:blipFill>
                    <p:spPr>
                      <a:xfrm>
                        <a:off x="725489" y="3157244"/>
                        <a:ext cx="1714499" cy="514349"/>
                      </a:xfrm>
                      <a:prstGeom prst="rect">
                        <a:avLst/>
                      </a:prstGeom>
                      <a:noFill/>
                      <a:ln w="9525">
                        <a:noFill/>
                      </a:ln>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下列对文中画波浪线部分的断句,正确的一项是(3分)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A.更始即位/舞阴大姓李氏拥城不下/更始遣柱天将军李宝降之/不肯/云/闻宛之赵氏有孤孙憙/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B.更始即位/舞阴大姓李氏拥城不下/更始遣柱天将军李宝降之/不肯云/闻宛之赵氏有孤孙憙/信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义著名/愿得降之/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C.更始即位/舞阴大姓李氏拥城不下/更始遣柱天将军李宝降之/不肯云/闻宛之赵氏有孤/孙憙信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义著名/愿得降之/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D.更始即位/舞阴大姓李氏拥城不下/更始遣柱天将军李宝降之/不肯/云/闻宛之赵氏有孤/孙憙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下列对文中加点词语的相关内容的解说,不正确的一项是(3分)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A.下车,古代可以代指新任官吏就职,后来又常用“下车伊始”表示官吏初到任所。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B.收考,指先行将嫌犯拘捕关进监狱,然后再作考察,进行犯罪事实的取证工作。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C.车驾,原指帝王所乘的车,有时因不能直接称呼帝王,于是又可用作帝王的代称。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D.京师,古代指国家的都城,《三国演义》中就经常提到“京师”,现代泛指首都。</a:t>
            </a:r>
            <a:endParaRPr lang="zh-CN"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48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义而归附他们。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B.晏子认为要想治理好国家,使天下归附,最重要的不是取法已过时的古圣王制度,而是效法他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们的节俭风尚。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C.面对景公的封赏,晏子并不领情,他毅然决然地予以拒绝,并且指出了景公穷奢极欲与穷兵黩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武的危害性。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D.本文采用对话的方式,批评了景公治理国家的错误观点和做法,表达了晏子减少赋税、减轻刑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罚等政治主张。</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把文中画横线的句子翻译成现代汉语。(10分)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(1)其不为橧巢者,以避风也;其不为窟穴者,以避湿也。(4分)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(2)公乃愿致诸侯,不亦难乎?公之言过矣。(3分)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(3)是则可矣。虽然,君子独不欲富与贵乎?(3分)</a:t>
            </a:r>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文:动词,装饰。</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A.表示揣测,也许,大概;代词,他们。B.介词,对;介词,从。C.介词,拿;连词,表示目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的。D.连词,都表示转折关系,却,但。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A　“夫冠足以修敬”语句完整,“修敬”是动宾关系,不能断开,可排除B、C两项。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“衣足以掩形御寒”与“冠足以修敬”结构相同,单独成句,排除D项。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B　“最重要的不是取法已过时的古圣王制度”错。原文“今君欲法圣王之服,不法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其制”一句显示出晏子批评齐景公只做表面文章,却不效法古圣王的制度。由此可见,晏子是建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议齐景公取法古圣王制度的。</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5.答案</a:t>
            </a:r>
            <a:r>
              <a:rPr lang="zh-CN" altLang="en-US" sz="1500" kern="0" dirty="0" smtClean="0">
                <a:solidFill>
                  <a:srgbClr val="000000"/>
                </a:solidFill>
                <a:latin typeface="Times New Roman" panose="02020603050405020304" pitchFamily="65" charset="-122"/>
                <a:ea typeface="宋体" panose="02010600030101010101" pitchFamily="2" charset="-122"/>
              </a:rPr>
              <a:t>　(1)他们不再造柴薪搭成的巢居住,是为了避风寒;不再造土穴居住,是为了避潮湿。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(2)您却还想让诸侯来归附,不是很难吗?您的话错了。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(3)这样做是可以的。虽然这样,难道您就不想要富有和尊贵吗?</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(1)其:代词,他们。为:动词,造。以:表示目的,为了。两个分句均为判断句。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(2)乃:表示转折,却。致:使动用法,使</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来。过:错。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(3)是:这。虽:虽然。然:这样。独:难道。</a:t>
            </a:r>
            <a:endParaRPr lang="zh-CN"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景公问晏子说:“我想穿上上古圣王那样的服饰,居住在上古圣王那样的房屋中,这样,诸侯大概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会来朝拜我吧?”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晏子回答说:“效法上古圣王的节俭就可以了;效法他们的服饰,居住他们那样的房子,没有益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处。夏禹、商汤、周文王(或周武王)穿不同的服饰却都能统一天下,不是靠服饰使诸侯归附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的。诚心诚意地爱护百姓,实实在在地施行善政,天下人感念他们的德而归附他们的义,就好像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是君主衣着节俭而百姓高兴似的。帽子足够用来表示庄重就可以了,不必追求它的装饰性;衣服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足够用来蔽体御寒就可以了,不必追求它的华美。身上穿的衣服不色彩斑斓,头戴的帽子不镂刻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花纹。古代曾有居住在用柴薪搭成的巢穴和洞窟中而不怨、给予他宫室而不住的人,天下人不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朝拜他的居室而归附他的仁德。到了三代圣王时,制作衣服,是为了增加敬肃之意。衣服的厚薄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轻重适合身体,使用钱财的多少顺从民意。他们不再造柴薪搭成的巢居住,是为了避风寒;不再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造土穴居住,是为了避潮湿。所以修建宫殿的原则是,底下的潮湿,不能浸上;天降的寒暑,不能侵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入。土制建筑物不饰纹彩,木制建筑物不镂刻花纹,向百姓示范要知道节俭。等这种风气衰败的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时候,衣服的奢侈已大大超过能表示敬意的原则,宫室的华美已大大超过能躲避潮湿的标准了。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使用的人力很多,钱财浪费十分严重,这是与百姓为敌啊!现在君王想效法圣王的服饰,不效法他</a:t>
            </a:r>
            <a:endParaRPr lang="zh-CN" altLang="en-US"/>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919939"/>
            <a:ext cx="8150034" cy="5809446"/>
            <a:chOff x="516966" y="1080000"/>
            <a:chExt cx="8150034" cy="5809446"/>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们的制度,如果效法他们的节俭,那么即便达不到圣王之治,差不多还是有益的。现在君王尽力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追求楼台亭榭的高、池塘的深而没有止境,追求刻镂的精巧、装饰的华丽而不满足,那也是与百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姓为敌啊!如果像我忧虑的这样,恐怕国家就危险了,而您也得不到安宁啊。您却还想让诸侯来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归附,不是很难吗?您的话错了。”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景公赐给晏子平阴和藁邑。晏子辞谢说:“您喜欢修建宫室,百姓的精力疲敝了;又喜欢游乐,爱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好珍宝,用来打扮宫内的女子,百姓的财力枯竭了;又喜欢兴兵攻伐,百姓的死亡临近了。使其精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力疲敝、财力枯竭、死亡临近,下面的百姓很痛恨君王!这就是我之所以不敢接受的原因了。”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景公说:“这样做是可以的。虽然这样,难道您就不想要富有和尊贵吗?”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晏子说:“我听说作为臣子的,要先想到国君然后才考虑自己,安定国家后才考虑自己的家,尊崇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国君后才安顿自己,怎么能说唯独我不想富有和尊贵呢?”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景公说:“那我拿什么给先生当食禄呢?”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晏子回答说:“君王放宽对渔、盐的税收,对集市只盘查而不收税;对耕地的百姓只征收十成收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获中的一成;放宽刑罚,如当判死刑的改判徒刑,如当判徒刑的改判罚款,如该罚款的就赦免。如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果您同意这三句话,就是对我的赏赐,就是君王的收益了。”</a:t>
              </a:r>
              <a:endParaRPr lang="zh-CN" altLang="en-US" dirty="0"/>
            </a:p>
          </p:txBody>
        </p:sp>
        <p:sp>
          <p:nvSpPr>
            <p:cNvPr id="3" name="TextBox 2"/>
            <p:cNvSpPr txBox="1"/>
            <p:nvPr/>
          </p:nvSpPr>
          <p:spPr>
            <a:xfrm>
              <a:off x="516966" y="5849161"/>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景公说:“(对于)这三句话,我没有什么意见,就依从先生的话去办吧。”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景公按这三句话行事后,派人去询问大国,大国的国君说:“齐国安定了。”派人去询问小国,小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国的国君说:“齐国不会侵凌我们了。”</a:t>
              </a:r>
              <a:endParaRPr lang="zh-CN" altLang="en-US" dirty="0"/>
            </a:p>
          </p:txBody>
        </p:sp>
      </p:gr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81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四、(2016江苏,6—9)阅读下面的文言文,回答问题。(18分)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祖讳汝霖,号雨若。幼好古学,博览群书。少不肯临池学书,字丑拙,试有司,辄不利。遂输粟入太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学,淹蹇二十年。文恭</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捐馆,家难渐至。大父读书龙光楼,辍其梯,轴轳传食,不下楼者三年。江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西邓文洁公至越,吊文恭,文恭墓木已拱,攀条泫然,悲咽而去。大父送之邮亭,文洁对大父邑邑不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乐,盖文洁中忌者言,言大父近开酒肆,不</a:t>
            </a:r>
            <a:r>
              <a:rPr lang="zh-CN" altLang="en-US" sz="1500" u="sng" kern="0" dirty="0" smtClean="0">
                <a:solidFill>
                  <a:srgbClr val="000000"/>
                </a:solidFill>
                <a:latin typeface="Times New Roman" panose="02020603050405020304" pitchFamily="65" charset="-122"/>
                <a:ea typeface="宋体" panose="02010600030101010101" pitchFamily="2" charset="-122"/>
              </a:rPr>
              <a:t>事</a:t>
            </a:r>
            <a:r>
              <a:rPr lang="zh-CN" altLang="en-US" sz="1500" kern="0" dirty="0" smtClean="0">
                <a:solidFill>
                  <a:srgbClr val="000000"/>
                </a:solidFill>
                <a:latin typeface="Times New Roman" panose="02020603050405020304" pitchFamily="65" charset="-122"/>
                <a:ea typeface="宋体" panose="02010600030101010101" pitchFamily="2" charset="-122"/>
              </a:rPr>
              <a:t>文墨久矣,故见大父辄欷歔。是日将别,顾大父曰:“</a:t>
            </a:r>
            <a:r>
              <a:rPr lang="zh-CN" altLang="en-US" sz="1500" u="sng" kern="0" dirty="0" smtClean="0">
                <a:solidFill>
                  <a:srgbClr val="000000"/>
                </a:solidFill>
                <a:latin typeface="Times New Roman" panose="02020603050405020304" pitchFamily="65" charset="-122"/>
                <a:ea typeface="宋体" panose="02010600030101010101" pitchFamily="2" charset="-122"/>
              </a:rPr>
              <a:t>汝</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则已矣,还教子读书,以期不坠先业。</a:t>
            </a:r>
            <a:r>
              <a:rPr lang="zh-CN" altLang="en-US" sz="1500" kern="0" dirty="0" smtClean="0">
                <a:solidFill>
                  <a:srgbClr val="000000"/>
                </a:solidFill>
                <a:latin typeface="Times New Roman" panose="02020603050405020304" pitchFamily="65" charset="-122"/>
                <a:ea typeface="宋体" panose="02010600030101010101" pitchFamily="2" charset="-122"/>
              </a:rPr>
              <a:t>”大父泣曰:“侄命蹇,特耕而不获耳,藨蓘</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kern="0" dirty="0" smtClean="0">
                <a:solidFill>
                  <a:srgbClr val="000000"/>
                </a:solidFill>
                <a:latin typeface="Times New Roman" panose="02020603050405020304" pitchFamily="65" charset="-122"/>
                <a:ea typeface="宋体" panose="02010600030101010101" pitchFamily="2" charset="-122"/>
              </a:rPr>
              <a:t>尚不敢不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勤。”文洁曰:“有是乎?吾且面试子。”乃拈“六十而耳顺”题,大父走笔成,文不加点。文洁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惊喜,击节曰:“子文当名世,何止科名?阳和子其不死矣!”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甲午正月朔,即入南都,读书鸡鸣山,昼夜不辍,</a:t>
            </a:r>
            <a:r>
              <a:rPr lang="zh-CN" altLang="en-US" sz="1500" u="sng" kern="0" dirty="0" smtClean="0">
                <a:solidFill>
                  <a:srgbClr val="000000"/>
                </a:solidFill>
                <a:latin typeface="Times New Roman" panose="02020603050405020304" pitchFamily="65" charset="-122"/>
                <a:ea typeface="宋体" panose="02010600030101010101" pitchFamily="2" charset="-122"/>
              </a:rPr>
              <a:t>病</a:t>
            </a:r>
            <a:r>
              <a:rPr lang="zh-CN" altLang="en-US" sz="1500" kern="0" dirty="0" smtClean="0">
                <a:solidFill>
                  <a:srgbClr val="000000"/>
                </a:solidFill>
                <a:latin typeface="Times New Roman" panose="02020603050405020304" pitchFamily="65" charset="-122"/>
                <a:ea typeface="宋体" panose="02010600030101010101" pitchFamily="2" charset="-122"/>
              </a:rPr>
              <a:t>目眚,下帏静坐者三月。</a:t>
            </a:r>
            <a:r>
              <a:rPr lang="zh-CN" altLang="en-US" sz="1500" u="sng" kern="0" dirty="0" smtClean="0">
                <a:solidFill>
                  <a:srgbClr val="000000"/>
                </a:solidFill>
                <a:latin typeface="Times New Roman" panose="02020603050405020304" pitchFamily="65" charset="-122"/>
                <a:ea typeface="宋体" panose="02010600030101010101" pitchFamily="2" charset="-122"/>
              </a:rPr>
              <a:t>友人以经书题相商,入耳</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文立就,后有言及者,辄塞耳不敢听。</a:t>
            </a:r>
            <a:r>
              <a:rPr lang="zh-CN" altLang="en-US" sz="1500" kern="0" dirty="0" smtClean="0">
                <a:solidFill>
                  <a:srgbClr val="000000"/>
                </a:solidFill>
                <a:latin typeface="Times New Roman" panose="02020603050405020304" pitchFamily="65" charset="-122"/>
                <a:ea typeface="宋体" panose="02010600030101010101" pitchFamily="2" charset="-122"/>
              </a:rPr>
              <a:t>入闱,日未午,即完牍,牍落一老教谕房。其所取牍,上大主考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九我李公,</a:t>
            </a:r>
            <a:r>
              <a:rPr lang="zh-CN" altLang="en-US" sz="1500" u="sng" kern="0" dirty="0" smtClean="0">
                <a:solidFill>
                  <a:srgbClr val="000000"/>
                </a:solidFill>
                <a:latin typeface="Times New Roman" panose="02020603050405020304" pitchFamily="65" charset="-122"/>
                <a:ea typeface="宋体" panose="02010600030101010101" pitchFamily="2" charset="-122"/>
              </a:rPr>
              <a:t>詈</a:t>
            </a:r>
            <a:r>
              <a:rPr lang="zh-CN" altLang="en-US" sz="1500" kern="0" dirty="0" smtClean="0">
                <a:solidFill>
                  <a:srgbClr val="000000"/>
                </a:solidFill>
                <a:latin typeface="Times New Roman" panose="02020603050405020304" pitchFamily="65" charset="-122"/>
                <a:ea typeface="宋体" panose="02010600030101010101" pitchFamily="2" charset="-122"/>
              </a:rPr>
              <a:t>不佳,令再上,上之不佳,又上,至四至五,房牍且尽矣,教谕忿恚而泣。公简其牍少七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卷,问教谕,教谕曰:“七卷大不通,留作笑资耳。”公曰:“亟取若笑资来!”公一见,抚掌称大妙,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洗卷更置丹铅。《易经》以大父拟元,龚三益次之,其余悉置高等。</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乙未,成进士,授清江令,调广昌,僚寀多名下士。贞父黄先生善谑弄,易大父为纨袴子。巡方下疑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狱,令五县会</a:t>
            </a:r>
            <a:r>
              <a:rPr lang="zh-CN" altLang="en-US" sz="1500" u="sng" kern="0" dirty="0" smtClean="0">
                <a:solidFill>
                  <a:srgbClr val="000000"/>
                </a:solidFill>
                <a:latin typeface="Times New Roman" panose="02020603050405020304" pitchFamily="65" charset="-122"/>
                <a:ea typeface="宋体" panose="02010600030101010101" pitchFamily="2" charset="-122"/>
              </a:rPr>
              <a:t>鞫</a:t>
            </a:r>
            <a:r>
              <a:rPr lang="zh-CN" altLang="en-US" sz="1500" kern="0" dirty="0" smtClean="0">
                <a:solidFill>
                  <a:srgbClr val="000000"/>
                </a:solidFill>
                <a:latin typeface="Times New Roman" panose="02020603050405020304" pitchFamily="65" charset="-122"/>
                <a:ea typeface="宋体" panose="02010600030101010101" pitchFamily="2" charset="-122"/>
              </a:rPr>
              <a:t>之。贞父语同寅曰:“爰书例应属我,我勿受,诸君亦勿受,吾将以困张广昌。”大</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父知其意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勿固辞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走笔数千言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皆引经据典</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断案如老吏。贞父歙然张口称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奇才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奇才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遂与</a:t>
            </a:r>
            <a:endParaRPr lang="zh-CN" alt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990786"/>
            <a:ext cx="8150034" cy="5787069"/>
            <a:chOff x="516966" y="1080000"/>
            <a:chExt cx="8150034" cy="5787069"/>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大父定交,称莫逆。满六载,考卓异第一。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(选自张岱《家传》,有删节)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①文恭:张元汴,号阳和,谥文恭;张汝霖的父亲,张岱的曾祖父。②藨蓘:耕耘。</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对下列加点词的解释,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A.不</a:t>
              </a:r>
              <a:r>
                <a:rPr lang="zh-CN" altLang="en-US" sz="1500" u="sng" kern="0" dirty="0" smtClean="0">
                  <a:solidFill>
                    <a:srgbClr val="000000"/>
                  </a:solidFill>
                  <a:latin typeface="Times New Roman" panose="02020603050405020304" pitchFamily="65" charset="-122"/>
                  <a:ea typeface="宋体" panose="02010600030101010101" pitchFamily="2" charset="-122"/>
                </a:rPr>
                <a:t>事</a:t>
              </a:r>
              <a:r>
                <a:rPr lang="zh-CN" altLang="en-US" sz="1500" kern="0" dirty="0" smtClean="0">
                  <a:solidFill>
                    <a:srgbClr val="000000"/>
                  </a:solidFill>
                  <a:latin typeface="Times New Roman" panose="02020603050405020304" pitchFamily="65" charset="-122"/>
                  <a:ea typeface="宋体" panose="02010600030101010101" pitchFamily="2" charset="-122"/>
                </a:rPr>
                <a:t>文墨久矣　　　事:从事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1500" u="sng" kern="0" dirty="0" smtClean="0">
                  <a:solidFill>
                    <a:srgbClr val="000000"/>
                  </a:solidFill>
                  <a:latin typeface="Times New Roman" panose="02020603050405020304" pitchFamily="65" charset="-122"/>
                  <a:ea typeface="宋体" panose="02010600030101010101" pitchFamily="2" charset="-122"/>
                </a:rPr>
                <a:t>病</a:t>
              </a:r>
              <a:r>
                <a:rPr lang="zh-CN" altLang="en-US" sz="1500" kern="0" dirty="0" smtClean="0">
                  <a:solidFill>
                    <a:srgbClr val="000000"/>
                  </a:solidFill>
                  <a:latin typeface="Times New Roman" panose="02020603050405020304" pitchFamily="65" charset="-122"/>
                  <a:ea typeface="宋体" panose="02010600030101010101" pitchFamily="2" charset="-122"/>
                </a:rPr>
                <a:t>目眚　　病:疲惫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1500" u="sng" kern="0" dirty="0" smtClean="0">
                  <a:solidFill>
                    <a:srgbClr val="000000"/>
                  </a:solidFill>
                  <a:latin typeface="Times New Roman" panose="02020603050405020304" pitchFamily="65" charset="-122"/>
                  <a:ea typeface="宋体" panose="02010600030101010101" pitchFamily="2" charset="-122"/>
                </a:rPr>
                <a:t>詈</a:t>
              </a:r>
              <a:r>
                <a:rPr lang="zh-CN" altLang="en-US" sz="1500" kern="0" dirty="0" smtClean="0">
                  <a:solidFill>
                    <a:srgbClr val="000000"/>
                  </a:solidFill>
                  <a:latin typeface="Times New Roman" panose="02020603050405020304" pitchFamily="65" charset="-122"/>
                  <a:ea typeface="宋体" panose="02010600030101010101" pitchFamily="2" charset="-122"/>
                </a:rPr>
                <a:t>不佳　　詈:责骂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D.令五县会</a:t>
              </a:r>
              <a:r>
                <a:rPr lang="zh-CN" altLang="en-US" sz="1500" u="sng" kern="0" dirty="0" smtClean="0">
                  <a:solidFill>
                    <a:srgbClr val="000000"/>
                  </a:solidFill>
                  <a:latin typeface="Times New Roman" panose="02020603050405020304" pitchFamily="65" charset="-122"/>
                  <a:ea typeface="宋体" panose="02010600030101010101" pitchFamily="2" charset="-122"/>
                </a:rPr>
                <a:t>鞫</a:t>
              </a:r>
              <a:r>
                <a:rPr lang="zh-CN" altLang="en-US" sz="1500" kern="0" dirty="0" smtClean="0">
                  <a:solidFill>
                    <a:srgbClr val="000000"/>
                  </a:solidFill>
                  <a:latin typeface="Times New Roman" panose="02020603050405020304" pitchFamily="65" charset="-122"/>
                  <a:ea typeface="宋体" panose="02010600030101010101" pitchFamily="2" charset="-122"/>
                </a:rPr>
                <a:t>之　　鞫:审讯</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下列对原文有关内容的概括和分析,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A.张汝霖早年虽博览群书,但在科举方面并不顺利,直至他父亲去世都没有考取功名。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B.邓文洁公听信别人的传言,认为张汝霖已难以造就,后通过当面测试才改变了看法。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C.张汝霖参加科考时差点因老教谕的昏聩而名落孙山,幸赖主考官的慧眼才榜上有名。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D.黄贞父断案时遇到难题,无法解决,张汝霖下笔千言,精准断案,黄称赞他为奇才。</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把文中画线的句子翻译成现代汉语。(8分)</a:t>
              </a:r>
              <a:endParaRPr lang="zh-CN" altLang="en-US" dirty="0"/>
            </a:p>
          </p:txBody>
        </p:sp>
        <p:sp>
          <p:nvSpPr>
            <p:cNvPr id="3" name="TextBox 2"/>
            <p:cNvSpPr txBox="1"/>
            <p:nvPr/>
          </p:nvSpPr>
          <p:spPr>
            <a:xfrm>
              <a:off x="516966" y="5866346"/>
              <a:ext cx="8127000" cy="10007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(1)汝则已矣,还教子读书,以期不坠先业。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(2)友人以经书题相商,入耳文立就,后有言及者,辄塞耳不敢听。</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根据文中张汝霖的科举经历,概括当时科举考试的相关特点。(4分)</a:t>
              </a:r>
              <a:endParaRPr lang="zh-CN" altLang="en-US" dirty="0"/>
            </a:p>
          </p:txBody>
        </p:sp>
      </p:gr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病:这里是名词作动词,意为“患病”。</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黄贞父并非遇到难题无法解决,而是“将以困张广昌”,即故意为难张汝霖。</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(1)你就算了,回去后教育儿子读书,希望能保持住先人的事业。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(2)朋友用经书中的考题彼此商量,(考题)一传入他耳中文章马上就形成了,后来再有谈到(考题)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的,他就堵住耳朵不敢听了。</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(1)已,算了;还,回家;以,连词,表目的;期,期望,希望;坠,损害、毁掉、堕落;先业,祖先的事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业。(2)经书题,即经书中的考题;相商,即相互商量;文立就,即文章马上就形成了;言及者,指谈到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此事。</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4.答案</a:t>
            </a:r>
            <a:r>
              <a:rPr lang="zh-CN" altLang="en-US" sz="1500" kern="0" dirty="0" smtClean="0">
                <a:solidFill>
                  <a:srgbClr val="000000"/>
                </a:solidFill>
                <a:latin typeface="Times New Roman" panose="02020603050405020304" pitchFamily="65" charset="-122"/>
                <a:ea typeface="宋体" panose="02010600030101010101" pitchFamily="2" charset="-122"/>
              </a:rPr>
              <a:t>　考生书法的优劣对考试成绩有影响;可捐纳财货进入太学;考题出自经书;考官的喜好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直接决定考试结果。</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从文章第一段中的“少不肯临池学书,字丑拙,试有司,辄不利”可以看出书写的优劣对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考试成绩有影响;从“输粟入太学”可知可捐纳财货进入太学;从邓文洁面试张汝霖的“六十而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耳顺”(出自《论语》)的题目以及“友人以经书题相商”,可知考题出自经书;从张汝霖考试前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后的不同遭遇可知考官的喜好直接决定考试结果。</a:t>
            </a:r>
            <a:endParaRPr lang="zh-CN" altLang="en-US"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[参考译文]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祖父名叫汝霖,号雨若。幼年爱好古学,博览群书。年轻时不肯学习书法,字体粗拙难看,到官府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应试,总是考不中。于是交纳钱粮进入太学,滞留困厄二十年。他父亲文恭公去世后,家中灾难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渐渐到来。祖父在龙光楼读书,撤走梯子,通过轴轳传递食物,三年不曾下楼。江西邓文洁公到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越地来,凭吊文恭公,文恭公墓地上的树木已经有两手合围粗细,(文洁公)拉着树枝泫然泪下,悲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伤呜咽着离开。祖父送他送到邮亭,文洁公面对祖父愁闷不乐,大概因为文洁公听信忌恨祖父的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人的话,说祖父违逆祖训开酒店,不从事文墨之事很久了,所以见到祖父就叹惜。这天将要分别,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(文洁公)看着祖父说:“你就算了,回去后教育儿子读书,希望能保持住先人的事业。”祖父哭泣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着说:“侄子的命不好,只是努力但没有收获罢了,耕耘还是不敢不勤奋。”文洁公说:“有这回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事吗?我姑且当面考考你。”于是随手拿出“六十而耳顺”的题目,祖父提笔成文,不加删改。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文洁公惊喜,击节而叹说:“你的文章应该在世间闻名,何止是登科留名啊?阳和子大概可以瞑目</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甲午年正月初一,(祖父)到南都,在鸡鸣山读书,日夜不停息,患了眼疾,卧床静休三个月。朋友用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经书中的考题彼此商量,(考题)一传入他的耳中文章马上就形成了,后来再有谈到(考题)的,他就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堵住耳朵不敢听了。参加考试时,没有到正午,就完成试卷,试卷落到一个老教谕手中。老教谕</a:t>
            </a:r>
            <a:endParaRPr lang="zh-CN" alt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拿着试卷,呈给大主考九我李公,被责备不好,命令再呈上,呈上后又认为不好,再呈上,一直到四五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次,房间里试卷快没有了,教谕愤恨地哭泣。李公搜拣他的试卷少了七卷,责问教谕,教谕说:“那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七卷文笔很不通,留下作为笑料吧。”李公说:“快把你那笑料取来!”李公一看到(那七卷),拍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手称赞,整理收藏好试卷以待校勘。《易经》科考试,便准备把祖父拟定为第一,龚三益第二,其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余的全都归入高等。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乙未年,祖父考取进士,授予清江令的官职,调到广昌任职,同僚中官吏大多有名而谦恭待人。黄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贞父先生喜欢开玩笑,轻视祖父为富家子弟。上级正下发疑难案件,命令五县一同审理。黄贞父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对同僚说:“按惯例这案子应该交付给我,我不接,你们也不要接,我将要拿这个来使张广昌困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窘。”祖父知道他的意思,也不坚决推辞,便下笔写几千字,引经据典,断案像老到的官吏。黄贞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父吸着气张着嘴说:“奇才!奇才!”于是和祖父结为朋友,成为莫逆之交。祖父任职满六年,考核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卓异名列第一。</a:t>
            </a:r>
            <a:endParaRPr lang="zh-CN" altLang="en-US"/>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五、(2016天津,8—13)阅读下面的文言文,回答问题。(23分)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李台州传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[宋]杨万里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李台州名宗质,字某,北人,不知何郡邑。母展,妾也,生宗质而</a:t>
            </a:r>
            <a:r>
              <a:rPr lang="zh-CN" altLang="en-US" sz="1500" u="sng" kern="0" dirty="0" smtClean="0">
                <a:solidFill>
                  <a:srgbClr val="000000"/>
                </a:solidFill>
                <a:latin typeface="Times New Roman" panose="02020603050405020304" pitchFamily="65" charset="-122"/>
                <a:ea typeface="宋体" panose="02010600030101010101" pitchFamily="2" charset="-122"/>
              </a:rPr>
              <a:t>罹</a:t>
            </a:r>
            <a:r>
              <a:rPr lang="zh-CN" altLang="en-US" sz="1500" kern="0" dirty="0" smtClean="0">
                <a:solidFill>
                  <a:srgbClr val="000000"/>
                </a:solidFill>
                <a:latin typeface="Times New Roman" panose="02020603050405020304" pitchFamily="65" charset="-122"/>
                <a:ea typeface="宋体" panose="02010600030101010101" pitchFamily="2" charset="-122"/>
              </a:rPr>
              <a:t>靖康之乱,母子相失。宗质以父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荫,既长,仕所至必求母,不得。姻家司马季思官蜀,宗质曰:“吾求母,东南无之,必也蜀</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之西。舟所经过州,若县若村市,必登岸,遍其地大声号呼,曰展婆,展婆。至暮,哭而归,不食。司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马家人哀之,必宽譬之,</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饮泣强食。</a:t>
            </a:r>
            <a:r>
              <a:rPr lang="zh-CN" altLang="en-US" sz="1500" u="sng" kern="0" dirty="0" smtClean="0">
                <a:solidFill>
                  <a:srgbClr val="000000"/>
                </a:solidFill>
                <a:latin typeface="Times New Roman" panose="02020603050405020304" pitchFamily="65" charset="-122"/>
                <a:ea typeface="宋体" panose="02010600030101010101" pitchFamily="2" charset="-122"/>
              </a:rPr>
              <a:t>季思秩满东下,所经复然,竟不得。</a:t>
            </a:r>
            <a:r>
              <a:rPr lang="zh-CN" altLang="en-US" sz="1500" kern="0" dirty="0" smtClean="0">
                <a:solidFill>
                  <a:srgbClr val="000000"/>
                </a:solidFill>
                <a:latin typeface="Times New Roman" panose="02020603050405020304" pitchFamily="65" charset="-122"/>
                <a:ea typeface="宋体" panose="02010600030101010101" pitchFamily="2" charset="-122"/>
              </a:rPr>
              <a:t>至荆州,复然。日旦夕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号呼,嗌痛气惫,小憩于茗肆,垂涕。</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坐顷之,一乞媪至前,揖曰:“官人与我一文两文。”</a:t>
            </a:r>
            <a:r>
              <a:rPr lang="zh-CN" altLang="en-US" sz="1500" u="sng" kern="0" dirty="0" smtClean="0">
                <a:solidFill>
                  <a:srgbClr val="000000"/>
                </a:solidFill>
                <a:latin typeface="Times New Roman" panose="02020603050405020304" pitchFamily="65" charset="-122"/>
                <a:ea typeface="宋体" panose="02010600030101010101" pitchFamily="2" charset="-122"/>
              </a:rPr>
              <a:t>宗质起揖之坐,礼以客主。</a:t>
            </a:r>
            <a:r>
              <a:rPr lang="zh-CN" altLang="en-US" sz="1500" kern="0" dirty="0" smtClean="0">
                <a:solidFill>
                  <a:srgbClr val="000000"/>
                </a:solidFill>
                <a:latin typeface="Times New Roman" panose="02020603050405020304" pitchFamily="65" charset="-122"/>
                <a:ea typeface="宋体" panose="02010600030101010101" pitchFamily="2" charset="-122"/>
              </a:rPr>
              <a:t>既饮茗,问其里若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姓。媪勃然怒曰:“官人能与我几钱,何遽问我姓名?我非乞人也。”宗质起敬,谢曰:“某皇恐,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上忤阿婆。愿</a:t>
            </a:r>
            <a:r>
              <a:rPr lang="zh-CN" altLang="en-US" sz="1500" u="sng" kern="0" dirty="0" smtClean="0">
                <a:solidFill>
                  <a:srgbClr val="000000"/>
                </a:solidFill>
                <a:latin typeface="Times New Roman" panose="02020603050405020304" pitchFamily="65" charset="-122"/>
                <a:ea typeface="宋体" panose="02010600030101010101" pitchFamily="2" charset="-122"/>
              </a:rPr>
              <a:t>霁</a:t>
            </a:r>
            <a:r>
              <a:rPr lang="zh-CN" altLang="en-US" sz="1500" kern="0" dirty="0" smtClean="0">
                <a:solidFill>
                  <a:srgbClr val="000000"/>
                </a:solidFill>
                <a:latin typeface="Times New Roman" panose="02020603050405020304" pitchFamily="65" charset="-122"/>
                <a:ea typeface="宋体" panose="02010600030101010101" pitchFamily="2" charset="-122"/>
              </a:rPr>
              <a:t>怒,试言之,何害?恐或乡邻或亲族也,某倒囊钱为阿婆寿。”媪喜曰:“老婆姓异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甚,不可言。”宗质力恳请,忽曰:“我姓展。”宗质瞿然起,抱之,大哭曰:“夫人,吾母也。”媪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曰:“官人勿误,吾儿有验,右腋有紫痣,其大如杯。”宗质拜曰:“然。”右袒示之,于是母子相持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而哭。观者数十百人,皆叹息泣下。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宗质负其母</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归,季思与家人子亦泣。自是奉板舆孝养者十余年,母以高年终,宗质亦白首</a:t>
            </a:r>
            <a:endParaRPr lang="zh-CN" altLang="en-US"/>
          </a:p>
        </p:txBody>
      </p:sp>
    </p:spTree>
  </p:cSld>
  <p:clrMapOvr>
    <a:masterClrMapping/>
  </p:clrMapOvr>
</p:sld>
</file>

<file path=ppt/theme/theme1.xml><?xml version="1.0" encoding="utf-8"?>
<a:theme xmlns:a="http://schemas.openxmlformats.org/drawingml/2006/main" name="模板">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166610</Words>
  <Application>WPS 演示</Application>
  <PresentationFormat>自定义</PresentationFormat>
  <Paragraphs>2923</Paragraphs>
  <Slides>355</Slides>
  <Notes>355</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61</vt:i4>
      </vt:variant>
      <vt:variant>
        <vt:lpstr>幻灯片标题</vt:lpstr>
      </vt:variant>
      <vt:variant>
        <vt:i4>355</vt:i4>
      </vt:variant>
    </vt:vector>
  </HeadingPairs>
  <TitlesOfParts>
    <vt:vector size="426" baseType="lpstr">
      <vt:lpstr>Arial</vt:lpstr>
      <vt:lpstr>宋体</vt:lpstr>
      <vt:lpstr>Wingdings</vt:lpstr>
      <vt:lpstr>黑体</vt:lpstr>
      <vt:lpstr>Times New Roman</vt:lpstr>
      <vt:lpstr>微软雅黑</vt:lpstr>
      <vt:lpstr>Arial Unicode MS</vt:lpstr>
      <vt:lpstr>Calibri</vt:lpstr>
      <vt:lpstr>NEU-BZ</vt:lpstr>
      <vt:lpstr>模板</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Administrator</cp:lastModifiedBy>
  <cp:revision>396</cp:revision>
  <dcterms:created xsi:type="dcterms:W3CDTF">2017-07-29T02:43:00Z</dcterms:created>
  <dcterms:modified xsi:type="dcterms:W3CDTF">2017-07-29T03:40:54Z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