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3" r:id="rId3"/>
    <p:sldId id="311" r:id="rId4"/>
    <p:sldId id="310" r:id="rId5"/>
    <p:sldId id="307" r:id="rId6"/>
    <p:sldId id="306" r:id="rId7"/>
    <p:sldId id="297" r:id="rId8"/>
    <p:sldId id="312" r:id="rId9"/>
    <p:sldId id="298" r:id="rId10"/>
    <p:sldId id="299" r:id="rId11"/>
    <p:sldId id="303" r:id="rId12"/>
    <p:sldId id="317" r:id="rId13"/>
    <p:sldId id="316" r:id="rId14"/>
    <p:sldId id="315" r:id="rId15"/>
    <p:sldId id="314" r:id="rId16"/>
    <p:sldId id="313" r:id="rId17"/>
    <p:sldId id="322" r:id="rId18"/>
    <p:sldId id="321" r:id="rId19"/>
    <p:sldId id="320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u=3892188018,346378970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988840"/>
            <a:ext cx="6840760" cy="3600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19872" y="76470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愚公移山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6136" y="14127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BS1.EPS" descr="id:214750329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7992888" cy="4176464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矩形 5"/>
          <p:cNvSpPr/>
          <p:nvPr/>
        </p:nvSpPr>
        <p:spPr>
          <a:xfrm>
            <a:off x="4067944" y="112474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愚公移山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2770" name="Picture 2" descr="C:\Users\Administrator\Desktop\不要删\课件图片\花边21\QQ截图201602140942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496944" cy="468052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899592" y="1916832"/>
            <a:ext cx="7835799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愚公之妻和智叟对愚公移山的态度是否相同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这两个人物所说的话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从外表上看有相似之处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但目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的全然不同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这可从他们说话的措辞和语气上看出来。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愚公之妻“献疑”是出于对丈夫的关心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语气较轻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反对移山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智叟则显然是讥笑和责难愚公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阻止移山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严厉、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责备的口气中有十足的轻视、挖苦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语气很重。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3793" name="Picture 1" descr="C:\Users\Administrator\Desktop\不要删\课件图片\花边21\QQ截图201607180606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424936" cy="4968552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259632" y="1772816"/>
            <a:ext cx="684076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愚公决心移山要克服哪些困难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愚公移山的成功说明了什么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愚公决心移山要克服的困难有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两座山非常大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太行、王屋二山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方七百里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高万仞。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年老力衰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人员少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年且九十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遂率子孙荷担者三夫。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工具简陋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运土路程远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箕畚运于渤海之尾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寒暑易节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始一反焉。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愚公移山的成功说明的道理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通过愚公移山的成功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反映了我国古代劳动人民改造自然的伟大气魄和坚强毅力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也说明了下定决心、坚持不懈地奋斗就一定能克服困难的道理。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0"/>
            <a:ext cx="4176464" cy="8367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4817" name="Picture 1" descr="C:\Users\Administrator\Desktop\不要删\课件图片\QQ截图20160901100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24936" cy="4392488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115616" y="2420888"/>
            <a:ext cx="6804248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写愚公及其子孙们移山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为什么要穿插京城氏之“遗男”“跳往助之”的情节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文章安排这个情节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一方面“遗男”“跳往助之”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表示愚公移山的伟大壮举得到了众人的支持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连小孩都来了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说明移山是“北山”人的共同愿望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另一方面从表达上看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增加了文章的生动性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避免了单调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跳往助之”四个字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把孩子欣欣然的神态写出来了。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5841" name="Picture 1" descr="C:\Users\Administrator\Desktop\不要删\课件图片\QQ截图201609111655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4824536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259632" y="1628800"/>
            <a:ext cx="698477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本文采用神话结尾有什么作用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神话不同于迷信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在生产力极不发达的条件下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人们只能通过幻想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借助具有超人力量的神来实现征服自然的愿望。马克思说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任何神话都是用想象和借助想象以征服自然力、支配自然力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把自然力形象化。”本文采用神话结尾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借助神的力量来实现愚公的宏伟抱负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是解决人和自然矛盾的想象方式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所反映的是人民的美好愿望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与迷信有着本质的区别。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6865" name="Picture 1" descr="C:\Users\Administrator\Desktop\不要删\课件图片\QQ截图201609111639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4608511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23528" y="1772816"/>
            <a:ext cx="828092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对这篇寓言故事的思想意义应怎样认识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这篇寓言故事的思想意义是积极的、进步的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具有一定的教育意义、现实意义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蕴涵着朴素的辩证法观点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反映了古代劳动人民的美好愿望。从故事表达的内容角度认识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愚公在近九十岁高龄时带领一家人移山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旨在“指通豫南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达于汉阴”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要造福千千万万的人和子孙后代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反映了我国古代劳动人民改造自然的伟大气魄和坚强毅力。神话结尾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表达了古代劳动人民征服自然、改造自然的美好愿望。从人物角度认识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愚公身上集中体现了我国古代劳动人民不畏艰险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敢于向自然挑战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具有坚定的信心等优良品质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在今天仍有一定的教育意义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仍起到榜样作用。从现实角度认识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毛泽东曾引用这个寓言故事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用以说明敌人的力量暂时还很强大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不可等闲视之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说明人民群众是历史发展的真正动力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只要依靠群众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就一定能够胜利。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39552" y="1268760"/>
            <a:ext cx="914400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愚公移山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</a:t>
            </a:r>
            <a:r>
              <a:rPr kumimoji="0" lang="zh-CN" altLang="en-US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篇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解释句中加点字。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杂然相许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箕畚运于渤海之尾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北山愚公者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年且九十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帝感其诚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聚室而谋曰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1268760"/>
            <a:ext cx="37433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列子·汤问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古代寓言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92494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赞同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用箕畚装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将近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被感动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把全家人聚在一起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15616" y="40050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656" y="40050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59832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75656" y="50851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15616" y="57332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03648" y="57332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23728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39552" y="1339588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引用原文回答问题。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愚公移山的原因是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8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愚公移山的目的是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198884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惩山北之塞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出入之迂也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指通豫南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达于汉阴　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51920" y="2708920"/>
            <a:ext cx="35283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79912" y="4005064"/>
            <a:ext cx="35283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95536" y="1158697"/>
            <a:ext cx="87484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区分下列句子是疑问句还是反问句。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且焉置土石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如太行、王屋何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何苦而不平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吾与汝毕力平险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指通豫南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达于汉阴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899592" y="1772816"/>
            <a:ext cx="5544616" cy="3395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疑问句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反问句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反问句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疑问句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不要删\课件图片\边框\u=3467925621,119116989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7704856" cy="388843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043608" y="249289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万仞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 )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　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)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荷担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)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叩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石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 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箕畚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      )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孀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             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2564904"/>
            <a:ext cx="6917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rèn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7864" y="2564904"/>
            <a:ext cx="1428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5696" y="314096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7904" y="3140968"/>
            <a:ext cx="764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kòu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7704" y="3645024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jīběn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4221088"/>
            <a:ext cx="1316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shu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572000" y="2532267"/>
            <a:ext cx="3449983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始龀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智叟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陇断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92080" y="2636912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chèn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6256" y="2636912"/>
            <a:ext cx="737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sǒu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3212976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32240" y="3212976"/>
            <a:ext cx="744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cuò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36096" y="3717032"/>
            <a:ext cx="88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lǒng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732240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4208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788024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547664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987824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59632" y="41490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547664" y="41490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87624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131840" y="35730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788024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3568" y="1484784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259632" y="35730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076056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19672" y="1196752"/>
            <a:ext cx="11233248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通假字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寒暑易节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始一反焉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反”通“返”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还、返回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汝之不惠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惠”通“慧”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聪明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河曲智叟亡以应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亡”通“无”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一厝朔东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厝”通“措”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755576" y="1844824"/>
            <a:ext cx="7704856" cy="43924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07904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19872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59832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23728" y="55892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C:\Users\Administrator\Desktop\课件图片\花\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356992"/>
            <a:ext cx="2566987" cy="3006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15616" y="980728"/>
            <a:ext cx="9144000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词类活用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箕畚运于渤海之尾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名词作状语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用箕畚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吾与汝毕力平险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形容词活用作名词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险峻的大山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聚室而谋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动词的使动用法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聚”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相当于“把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召集在一起”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寒暑易节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形容词活用作名词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面山而居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向着、对着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1640" y="19888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47664" y="19888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43808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H="1">
            <a:off x="1331640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59632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31640" y="56612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对角圆角矩形 16"/>
          <p:cNvSpPr/>
          <p:nvPr/>
        </p:nvSpPr>
        <p:spPr>
          <a:xfrm>
            <a:off x="251520" y="1700808"/>
            <a:ext cx="8496944" cy="45365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 descr="C:\Users\Administrator\Desktop\课件图片\花\8712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2132856"/>
            <a:ext cx="792088" cy="399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55576" y="1628800"/>
            <a:ext cx="9144000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文言句式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被动句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帝感其诚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帝”是被感动者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倒装句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何苦而不平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疑问句中疑问代词“何”充当“苦”的宾语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汝之不惠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甚”是主语“汝之不惠”的前置谓语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前置的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目的是为了强调谓语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遂率子孙荷担者三夫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荷担”本来是“子孙”的定语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为突出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中心词“子孙”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故后置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本在冀州之南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河阳之北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句首省略主语“二山”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杂然相许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省略主语“室人”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一厝朔东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省略介词“于”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应该是“一厝于朔东”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395536" y="1556792"/>
            <a:ext cx="8136904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左大括号 4"/>
          <p:cNvSpPr/>
          <p:nvPr/>
        </p:nvSpPr>
        <p:spPr>
          <a:xfrm>
            <a:off x="683568" y="3789040"/>
            <a:ext cx="72008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68" y="213285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年且九十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副词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将近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且焉置土石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况且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隐土之北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甚矣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汝之不惠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用于主谓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之间取消句子独立性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可不译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788024" y="170080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其妻献疑曰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代词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他的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其如土石何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语气词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加强反问语气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始一反焉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语气助词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表陈述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且焉置土石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疑问代词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哪里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邻人京城氏之孀妻有遗男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始龀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寒暑易节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始一反焉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49289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且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407707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5976" y="206084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55976" y="335699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焉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5976" y="472514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683568" y="2348880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788024" y="4653136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4788024" y="1916832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4788024" y="3284984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对角圆角矩形 18"/>
          <p:cNvSpPr/>
          <p:nvPr/>
        </p:nvSpPr>
        <p:spPr>
          <a:xfrm>
            <a:off x="179512" y="1556792"/>
            <a:ext cx="8784976" cy="403244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11960" y="980728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331640" y="1412776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河阳之北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山之南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水之北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曾不能毁山之一毛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动植物的皮上所生的丝状物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河阳之北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专指黄河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泛指河流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47664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35696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35896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对角圆角矩形 11"/>
          <p:cNvSpPr/>
          <p:nvPr/>
        </p:nvSpPr>
        <p:spPr>
          <a:xfrm>
            <a:off x="755576" y="2132856"/>
            <a:ext cx="7848872" cy="367240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Users\Administrator\Desktop\QQ截图201608010426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653136"/>
            <a:ext cx="2915816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7409" name="Picture 1" descr="C:\Users\Administrator\Desktop\不要删\课件图片\花边21\QQ截图201602251718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640960" cy="4536504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691680" y="2089186"/>
            <a:ext cx="468052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又名御寇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相传是战国前期的思想家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道家代表人物。主张清静无为。代表作品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又名“冲虚经”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是道家重要典籍。里面的先秦寓言故事和神话传说中不乏有教益的作品。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列子.jpg" descr="id:2147503182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0192" y="2420888"/>
            <a:ext cx="1224136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85" name="Picture 1" descr="C:\Users\Administrator\Desktop\不要删\课件图片\花边21\QQ截图20160226073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5"/>
            <a:ext cx="8280919" cy="3024337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331640" y="2420888"/>
            <a:ext cx="6540573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愚公”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交代了本文的主要人物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移山”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交代了本文的主要内容。题目概括介绍了本文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的主要内容。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2708</Words>
  <Application>Kingsoft Office WPP</Application>
  <PresentationFormat>全屏显示(4:3)</PresentationFormat>
  <Paragraphs>207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