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61" r:id="rId2"/>
    <p:sldId id="288" r:id="rId3"/>
    <p:sldId id="332" r:id="rId4"/>
    <p:sldId id="348" r:id="rId5"/>
    <p:sldId id="349" r:id="rId6"/>
    <p:sldId id="350" r:id="rId7"/>
    <p:sldId id="387" r:id="rId8"/>
    <p:sldId id="388" r:id="rId9"/>
    <p:sldId id="389" r:id="rId10"/>
    <p:sldId id="430" r:id="rId11"/>
    <p:sldId id="333" r:id="rId12"/>
    <p:sldId id="390" r:id="rId13"/>
    <p:sldId id="423" r:id="rId14"/>
    <p:sldId id="424" r:id="rId15"/>
    <p:sldId id="334" r:id="rId16"/>
    <p:sldId id="353" r:id="rId17"/>
    <p:sldId id="354" r:id="rId18"/>
    <p:sldId id="355" r:id="rId19"/>
    <p:sldId id="392" r:id="rId20"/>
    <p:sldId id="393" r:id="rId21"/>
    <p:sldId id="431" r:id="rId22"/>
    <p:sldId id="330" r:id="rId23"/>
    <p:sldId id="380" r:id="rId24"/>
    <p:sldId id="381" r:id="rId25"/>
    <p:sldId id="382" r:id="rId26"/>
    <p:sldId id="412" r:id="rId27"/>
    <p:sldId id="432" r:id="rId28"/>
    <p:sldId id="433" r:id="rId29"/>
    <p:sldId id="434" r:id="rId30"/>
    <p:sldId id="343" r:id="rId31"/>
    <p:sldId id="344" r:id="rId32"/>
    <p:sldId id="378" r:id="rId33"/>
    <p:sldId id="414"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108817" cy="369332"/>
          </a:xfrm>
          <a:prstGeom prst="rect">
            <a:avLst/>
          </a:prstGeom>
          <a:noFill/>
        </p:spPr>
        <p:txBody>
          <a:bodyPr wrap="none" rtlCol="0">
            <a:spAutoFit/>
          </a:bodyPr>
          <a:lstStyle/>
          <a:p>
            <a:r>
              <a:rPr lang="zh-CN" altLang="zh-CN" sz="1800" b="1" dirty="0" smtClean="0">
                <a:solidFill>
                  <a:srgbClr val="C00000"/>
                </a:solidFill>
              </a:rPr>
              <a:t>第一讲　体会文中重要语句的丰富含义</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5.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2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2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2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2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0.xml"/><Relationship Id="rId5" Type="http://schemas.openxmlformats.org/officeDocument/2006/relationships/slide" Target="slide33.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02946" y="3068960"/>
            <a:ext cx="7128792" cy="608413"/>
          </a:xfrm>
        </p:spPr>
        <p:txBody>
          <a:bodyPr/>
          <a:lstStyle/>
          <a:p>
            <a:r>
              <a:rPr lang="zh-CN" altLang="zh-CN" sz="3200" dirty="0"/>
              <a:t>第一讲　体会文中重要语句的丰富含义</a:t>
            </a:r>
          </a:p>
        </p:txBody>
      </p:sp>
    </p:spTree>
    <p:extLst>
      <p:ext uri="{BB962C8B-B14F-4D97-AF65-F5344CB8AC3E}">
        <p14:creationId xmlns:p14="http://schemas.microsoft.com/office/powerpoint/2010/main" xmlns="" val="1474908043"/>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46957"/>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此句的关键词是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文章说雨声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耐心地为一个又一个的登台者伴奏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直接点出雨声与人们有着很密切的关系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而此句中的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伴奏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一词又指出人们在雨声中抒发着各种情感。从对关键词的理解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可以看出雨声不仅是人们抒发情怀的伴奏者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也能很好地寄托人们不同的感受与情怀。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此句的关键词是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晴朗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晴朗都是指的天气状况。但是在文中不能仅仅把它看作对天气状况的描述。此句所在段落叙述了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中作者家人和作者本人都受到了不同程度的迫害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作者的大学梦破碎了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生活陷入一片阴暗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没有了阳光。作者在山区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搞社教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时也感受不到阳光的温暖。另外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作者在山区工作时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也正值连阴雨的时候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确实没有几回晴朗的天。这个句子需要从天气状况和作者的遭遇两方面理解。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2265450"/>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39731"/>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理解句子含义题的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b="1" dirty="0">
                <a:solidFill>
                  <a:srgbClr val="000000"/>
                </a:solidFill>
                <a:latin typeface="Times New Roman" panose="02020603050405020304" pitchFamily="18" charset="0"/>
                <a:cs typeface="Times New Roman" panose="02020603050405020304" pitchFamily="18" charset="0"/>
              </a:rPr>
              <a:t>个突破口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做句子含义题前要审清以下几点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位置特点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文首、文中、文尾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段首、段中、段尾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相邻句。</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句内关键词语。</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句内结构层次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单句、复句等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句子表达特点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有无用修辞手法及表现手法等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体会结构句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结构句是指在文章的结构上起重要作用的句子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如总领句、总结句、过渡句、照应句等。对于这类句子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主要是通过准确判断句子在文中的位置来确定其含义的。理解总结句、总领句的含义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需要分别对上文与下文的几段内容进行概括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理解过渡句的含义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需要对上下文内容进行把握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照应句应找准照应的句子或段落进行解释。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悟深义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体会含蓄句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含蓄句是指那些在表达上比较含蓄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蕴含某些深层意义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或含有一定的警示作用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有一定的哲理、需要仔细品读才能弄懂的句子。通常这类语句的理解需要注意三个层面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句表义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句内义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。高考考查重点一般放在第三层上。在理解这类句子时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需要把握文章主旨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合理联系。把握了主旨之后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句表义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联系语言环境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句内义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适当地展开联想和引申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究本意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体会修辞句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修辞句是指运用了修辞手法的句子。比喻、拟人、夸张、反语、排比、对偶是常用的修辞手法。理解这样的句子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要针对其所使用的修辞手法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结合语境探求其本义。如比喻的相似性、借代的相关性、比拟的形象性、反语的讽刺性等。理解这类句子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第一步先要确定句子使用的修辞手法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第二步再将句子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也就是将使用修辞手法的句子还原成没有使用修辞手法的意思明白的句子。如比喻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要透过喻体看到本体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要透过象征体看到象征意义等。只有探本穷源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才算是从根本上理解掌握本质的内容。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3195163"/>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体会主旨句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主旨句即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文眼句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是指能体现文章的中心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帮助读者准确理解作品主题思想和脉络层次的关键句。理解、体会时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既要把握本句的字面意思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联系该句所处的语境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更要在整体把握全文的基础上概括此主旨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特别注意作者蕴含其中的观点、态度及情感的把握。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506889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与一条老街的抵足长谈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古镇之魂在老街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老街之魂在民居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民居之魂又在居住者的日常生活细节中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不管别人怎样看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反正我是这样认识的。因此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访郎岱古镇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我把自己兴奋的脚步连接到了那里的东门老街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并和它的青石板路做了一次亲切的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抵足长谈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古镇人告诉我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郎岱曾是古夜郎国国都的外邑所在地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又是滇黔要塞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自隋唐以来便商旅繁盛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清乾隆十年</a:t>
            </a:r>
            <a:r>
              <a:rPr lang="en-US" altLang="zh-CN" sz="2200" dirty="0">
                <a:solidFill>
                  <a:srgbClr val="000000"/>
                </a:solidFill>
                <a:latin typeface="Times New Roman" panose="02020603050405020304" pitchFamily="18" charset="0"/>
                <a:cs typeface="Times New Roman" panose="02020603050405020304" pitchFamily="18" charset="0"/>
              </a:rPr>
              <a:t>(1745)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建石城后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它更是通往云南、泰国、缅甸的古驿道的咽喉之地。东门老街就是这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咽喉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中一条流动的血管。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60513"/>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放眼望去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灰墙黛瓦的砖木结构旧房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与之后建造的仿古新房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鳞次栉比地在街道两边延伸开去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既把天光云影裁割出条条块块的空间存在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也把风雨岁月雕琢出深深浅浅的时间刻痕。东邻西舍的风火墙建筑和彩绘门窗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有祖母级资格的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有儿孙级辈分的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皓首鹤发与红颜秀目并肩而立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殷实精致与清贫简陋携手相搀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密密匝匝直至数百米外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正是午后炽热时分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街上行人不多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踏在石板上面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百年风尘便从周遭冒了出来。我且行且看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且闻且摄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步随心动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景随人移。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一处古朴典雅的廊檐下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有位老年妇女正坐在小凳上绣花。苗族喜欢的蝴蝶图案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把她的老花眼紧紧地绑缚在了绣架上。绣架上有头有绪的斑斓绣线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正牵扯着她心中无头无绪的斑驳往事。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62880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杨家酱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店铺里的甜面酱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浮动着甜丝丝的鲜香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挑逗着人的嗅觉和味觉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那普通而不乏精致的罐状包装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刺激着人的购买欲望。老板极和善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脸面上笑纹漾开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也似糊着一层薄薄的、流动的甜酱汁。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未曾料到的是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一家粉面店外竟对称地熟睡着两条狗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一黑一白。狗的身量长短、眠卧姿态差不多一样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两头相对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四肢侧放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像一副对联贴在大门外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只在中间横额地带留出一段可以让顾客进出的空白。老街人悠闲的生活氛围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连狗都变得慵懒了。而另两只猫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则更懂得享受生活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它们索性把自己安顿在弹花匠叠成的棉絮堆里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枕着舒适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背靠背地做着柔软的梦。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时尚和亮丽炫耀在时装店里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健康与长寿驻守在医药店里。肃穆的花圈、神秘的香烛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经年累月地默置在冥器店里。对街摩托车修理店前或新或旧的摩托车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有的才整装待发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正憧憬着外面世界的精彩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有的则刚从快车道上风驰电掣归来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享受片刻的宁静。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有家人正为孩子筹办满月宴。临时搭建的塑料棚下面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几位厨娘切菜剁肉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忙得不亦乐乎。而塑料棚上面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几缕炊烟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却在犹犹豫豫地挣扎盘旋。炊烟不忍离开棚顶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但又扛不住风的折腾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几经拽扯后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还是恋恋不舍地走了。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猛觉得有一种断断续续的金属击打声在街口游荡。走近一看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才知那声音是从一簇鲜红的火焰里生长出来的。一间孤独的铁匠铺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加上一位雕塑般的老人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构成大都市里见不着的行为艺术。铁匠铺里锻打着镰刀、锄头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当街的晒席上晾晒着刚刚收割回来的油菜籽。那镰刀、锄头从田野里收工后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喘口气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又赶紧回到铁匠铺内修整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因为接着又要忙于割麦、薅苞谷和锄田栽秧了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铁匠已上了年纪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然而时光不会老去。</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他那把生命的铁锤一记记砸在时光的砧子上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铁块幻化为四溅的绚烂火花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这些智慧、勤劳的碎末儿会冷却下来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沉寂为历史文化的碎片。</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我们就是来寻找那些碎片的人。以后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我们自己也将成为碎片微尘。在锤声叮叮当当的叹息里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在火光闪闪烁烁的变化里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一茬人走过去了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又一茬人来了。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通常指以下几种语句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内涵较为丰富的语句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使用特殊表现手法的语句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结构比较复杂的语句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能显示脉络层次或主旨的语句。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体会重要语句的丰富含义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即理解句意。这个考点着重考查对诸如中心句、点睛句、过渡句、矛盾句、哲理句等的表层含义、深层含义或句外意义的分析概括。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体会重要语句的丰富含义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是散文阅读的一个重要考点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该考点旨在考查学生对文本语言的理解鉴赏能力。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老街人的衣食住行、生老病死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整个生命画卷都被这条青石板路完整地浓缩了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仔细地收藏了。虽然家家也都有一本难念的经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但佶屈聱牙的几页被小心地折叠起来了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念出来示人的多是铿锵的章节。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老街之有趣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就在于它的这种街景的随机性、多样性、变化性。淳朴厚重的平民气息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亲切随和的人情味儿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构成它自有的历史气场与现实节奏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那是一种驳杂里的平淡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琐碎里的集中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纠结后的从容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苦涩后的微甘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《西部散文》</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具体分析文中画横线的句子的含义。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他那把生命的铁锤一记记砸在时光的砧子上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铁块幻化为四溅的绚烂火花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这些智慧、勤劳的碎末儿会冷却下来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沉寂为历史文化的碎片。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5043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这句是说老铁匠在街口长年如一地在锻打、修整农具。他的人生智慧和勤劳的品质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已凝结为老街历史文化的一部分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将会被一代代地传承下去。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此句的关键词是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时光的砧子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四溅的绚烂火花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智慧、勤劳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铁匠打铁的手艺凝聚了他的个人智慧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成为老街历史文化的一部分。铁匠打铁原本是一件很普通的事情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但是他在有着悠久历史的老街里打铁时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劳作便蕴含了深刻的意义。他的每一锤都是对老街整体历史文化的传承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其中融合了他个人的人生智慧和勤劳的品质。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9800190"/>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98912"/>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枣香醉人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洪丽丽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上午接到爷爷的电话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说给我酿了一罐醉枣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让我抽空回老家一趟。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爷爷每年都会在枣子成熟的季节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亲手挑选出一颗颗饱满、红润的大枣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蘸上白酒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密封在玻璃瓶中。瓶口用稀稀的黄泥土封住。静置两三个月后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待枣香、酒香融为一体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合为一物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才有了今天爷爷酿的醉枣。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八十岁的爷爷和八十二岁的奶奶住在离小城六十公里外的乡下老家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固执而孤独地坚守着三间土坯房和一个种着七棵老枣树的大院子。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枣树是她嫁给爷爷的第三天亲手种下的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到现在已有六十个年头了。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坐小城的公交车到村口已经是中午十二点多了。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雪后的乡村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色彩单调得很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所有矮小的植物都被覆盖在白绒毯似的大雪之下。寂静的村庄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呈现出一片荒凉的景色。汽车没停稳前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模模糊糊地看到偌大的村口只有枣树下伫立着一个人。下车一瞧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原来是奶奶。她正倚靠着一棵弯弯曲曲、疙疙瘩瘩的老枣树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张望着从远处驶来的汽车。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呼呼的北风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依旧是那样寒冷、刺骨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不时地吹拂起她额前几缕花白的头发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但树下的她却像雕塑般一动不动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只有头上那顶枣红色的绒线帽在瑟瑟地抖着。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奶奶的个子似乎又矮了一些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童年印象中的她是个大高个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干活利落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走路飞快。我总要仰着小脑袋看她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一溜小跑地跟在她的后面。只是恍惚间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奶奶竟变成了眼前的模样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个子矮了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佝偻着身子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走路也有些不稳了。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不是打电话不叫你来接我吗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我慌忙上前搀住她的胳膊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把她全身的重量都揽在自己身上。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爷爷的气管炎又犯了吗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我们壮实着呢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奶奶一向报喜不报忧。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七棵老枣树挥舞着光秃秃的树枝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像久违的老朋友般无声地迎接着我。这七棵老枣树收藏着我单纯而快乐的童年时光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70991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今年的枣结这么多啊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八岁扎着两根羊角辫的我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蹲在九岁哥哥的后面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一边和奶奶说笑着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一边用两只小手胡乱地划拉着地下被爷爷打落的枣子。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爷爷笑呵呵地站在木梯上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用力地挥动着手中长长的打枣竿。一阵急风暴雨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红通通、圆滚滚的枣子纷纷落下。我和哥哥大呼小叫着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疯跑着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打赌谁先找到今年最大、最红的枣子。五岁的小妹最为老实了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两只胖嘟嘟的小手不时地捡起两颗小枣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放进奶奶的大枣筐里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乖巧、懂事的模样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引逗得爷爷和奶奶哈哈大笑。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时光如箭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一晃二十几年过去了。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那棵枣树怎么歪成这样了呢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我问奶奶。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84784"/>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奶奶抚摸着干枯的树干说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这棵枣树也老了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记忆中这棵枣树结的枣子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即便是刚刚点红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滋味也是酸甜酸甜的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最为解渴、解馋。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虽说是棵枣树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它的意义于我来说却是朝夕相处、不离不弃的童年玩伴。春天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顽皮地在它疙疙瘩瘩的身上攀来爬去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撑一个木床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在它绿色庇护伞下纳凉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肆意摘取它的果实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又把所有积雪堆在它的脚下。它和老家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和爷爷、奶奶一起构成了我童年美好图画中最不可或缺的记忆。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一年又一年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奶奶和爷爷为这个大家庭日夜操劳着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枣树发芽、开花、结出最大最红的枣子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一年又一年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奶奶粗糙的手上布满了淤黑色的老年斑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枣树的树皮翘起甚至开始一块块地脱落</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一年又一年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爷爷健壮的身体日渐衰弱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枣树的果实也越来越少。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飞逝的时间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残酷的时间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把所有一切都改变了。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爷爷、奶奶和枣树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却默默承受住了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爷爷正在烧火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锅台旁摆着早已包好的两帘饺子。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怎么又包饺子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不怕累着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我嗔怪奶奶。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你不是爱吃菜馅的吗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我和你爷爷常包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灶下烧火的依然是爷爷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抢也抢不过他。他总怕我不会烧这种大灶。爷爷呼呼噜噜的气管和吱吱啦啦的风箱一唱一和的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听得我一阵阵的揪心。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让你们搬到城里就听话吧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你们这么大岁数了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还住在老家土坯房里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会叫人笑话我们不孝顺的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我又开始劝奶奶。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这房子咋了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你们不都是在这房子中出生的吗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耳背的爷爷显然是听到了我的话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像吵架似的嚷嚷着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固执的表情完全是一个三岁小孩子的模样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令我好气又好笑。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7873331"/>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不就图你们有个根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有个老家吗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奶奶边往锅中下饺子边说。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我正用勺子搅着下到锅中的饺子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听到这儿鼻子一酸。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爷爷奶奶一个劲儿地劝我多吃。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我都吃饱了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现在都流行减肥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哪有像你们孙女这么胖的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我夸张地比画着。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咱可不减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把胃都减坏了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他几乎是对着我吼了。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爷爷让我捎上那一罐醉枣。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这七棵枣树真是老了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今年才结了半筐枣子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我听到了他喉咙里发出两声似有似无的叹息声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很轻很轻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却只好装作没有听见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低头快步地走出家门。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还是奶奶送我到村口公路上等车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患气管炎的爷爷不常出门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无论是谁回老家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总是奶奶送出屋门、院子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一直送到村口。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4717984"/>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一个没有老家的人是没有根的。爷爷和奶奶就像这院中七棵老枣树的根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铁铸石雕的根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屹立不倒的根。他们用生命培育出的儿女像极了一颗颗晶莹透亮的红枣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所以不论我们的外表多鲜亮、滋味多甘甜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依然不能离开这深深扎根地下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已然融入血脉的生命之根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哪怕他们走了一段崎岖难行的人生路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耗尽了全部心血、力气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只剩下了风烛残年的躯壳。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奶奶目送我坐上了公交车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汽车缓缓开动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我慢慢地远离了老家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最后消失在我视线里的是奶奶那顶枣红色的绒线帽。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我紧紧地捧着那罐醉枣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不禁陶醉在了那浓浓的枣香和深深的思念之中。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3172307"/>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60513"/>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听</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叶延滨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写下这个题目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便不自觉地在心里吟诵起那些熟悉的诗篇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而且大多是古人的句子。雨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大概是古典的。而且常常当人们进入一种诗化的境况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才会从喧嚣的市井声浪里逃出来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逃出来的耳朵才能听雨。听雨有三个条件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第一是心静而神动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心静者不为市井或朝野的得失荣辱而悲喜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心平如水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不起波澜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是心神与自然呼应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天地万象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胸中百感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互交互合。第二是独处一室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或书房与书为侣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或山中小亭坐对群峰。第三是有雨。说到这里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话题的主角就出来了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与雨为友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其喜怒哀乐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无不是因雨而起。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下列对本文的理解与分析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文章描写雪后乡村的荒凉寒冷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是为了突出爷爷奶奶坚守老家的可贵品质。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奶奶说他们很壮实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经常包饺子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这都是为了不让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文章结尾再次提到了奶奶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那顶枣红色的绒线帽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对爷爷奶奶的依依不舍之情。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爷爷是个固执的倔老头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说话像吵架似的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的背后是和奶奶一样的对孙辈的关心体贴。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文章在塑造爷爷奶奶的形象时运用了细节描写、心理描写、语言描写、肖像描写等方法。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251520" y="4995962"/>
            <a:ext cx="8640960" cy="1673398"/>
            <a:chOff x="251520" y="2792689"/>
            <a:chExt cx="8640960" cy="1673398"/>
          </a:xfrm>
        </p:grpSpPr>
        <p:grpSp>
          <p:nvGrpSpPr>
            <p:cNvPr id="14" name="组合 13"/>
            <p:cNvGrpSpPr/>
            <p:nvPr/>
          </p:nvGrpSpPr>
          <p:grpSpPr>
            <a:xfrm>
              <a:off x="251520" y="2792689"/>
              <a:ext cx="8640960" cy="1673398"/>
              <a:chOff x="251520" y="747490"/>
              <a:chExt cx="8640960" cy="1673398"/>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747490"/>
                <a:ext cx="8640960" cy="1356391"/>
                <a:chOff x="251520" y="747490"/>
                <a:chExt cx="8640960" cy="1356391"/>
              </a:xfrm>
            </p:grpSpPr>
            <p:sp>
              <p:nvSpPr>
                <p:cNvPr id="24" name="矩形 23"/>
                <p:cNvSpPr/>
                <p:nvPr/>
              </p:nvSpPr>
              <p:spPr>
                <a:xfrm>
                  <a:off x="251520" y="747490"/>
                  <a:ext cx="8640960" cy="135639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71094" y="74749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3111166"/>
              <a:ext cx="8128000" cy="1015663"/>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不是突出爷爷奶奶坚守老家的可贵品质</a:t>
              </a:r>
              <a:r>
                <a:rPr lang="en-US" altLang="zh-CN" sz="2000" dirty="0"/>
                <a:t>,</a:t>
              </a:r>
              <a:r>
                <a:rPr lang="zh-CN" altLang="zh-CN" sz="2000" dirty="0"/>
                <a:t>而是突出表现了爷爷奶奶对</a:t>
              </a:r>
              <a:r>
                <a:rPr lang="en-US" altLang="zh-CN" sz="2000" dirty="0"/>
                <a:t>“</a:t>
              </a:r>
              <a:r>
                <a:rPr lang="zh-CN" altLang="zh-CN" sz="2000" dirty="0"/>
                <a:t>我</a:t>
              </a:r>
              <a:r>
                <a:rPr lang="en-US" altLang="zh-CN" sz="2000" dirty="0"/>
                <a:t>”</a:t>
              </a:r>
              <a:r>
                <a:rPr lang="zh-CN" altLang="zh-CN" sz="2000" dirty="0"/>
                <a:t>的关爱。</a:t>
              </a:r>
              <a:r>
                <a:rPr lang="en-US" altLang="zh-CN" sz="2000" dirty="0"/>
                <a:t>E</a:t>
              </a:r>
              <a:r>
                <a:rPr lang="zh-CN" altLang="zh-CN" sz="2000" dirty="0"/>
                <a:t>项</a:t>
              </a:r>
              <a:r>
                <a:rPr lang="en-US" altLang="zh-CN" sz="2000" dirty="0"/>
                <a:t>,</a:t>
              </a:r>
              <a:r>
                <a:rPr lang="zh-CN" altLang="zh-CN" sz="2000" dirty="0"/>
                <a:t>没有心理描写。</a:t>
              </a:r>
            </a:p>
          </p:txBody>
        </p:sp>
      </p:grpSp>
      <p:grpSp>
        <p:nvGrpSpPr>
          <p:cNvPr id="26" name="组合 25"/>
          <p:cNvGrpSpPr/>
          <p:nvPr/>
        </p:nvGrpSpPr>
        <p:grpSpPr>
          <a:xfrm>
            <a:off x="251520" y="5633844"/>
            <a:ext cx="8640960" cy="1035516"/>
            <a:chOff x="251520" y="4869160"/>
            <a:chExt cx="8640960" cy="1035516"/>
          </a:xfrm>
        </p:grpSpPr>
        <p:grpSp>
          <p:nvGrpSpPr>
            <p:cNvPr id="27" name="组合 26"/>
            <p:cNvGrpSpPr/>
            <p:nvPr/>
          </p:nvGrpSpPr>
          <p:grpSpPr>
            <a:xfrm>
              <a:off x="251520" y="4869160"/>
              <a:ext cx="8640960" cy="1035516"/>
              <a:chOff x="251520" y="3872081"/>
              <a:chExt cx="8640960" cy="103551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a:t>AE</a:t>
              </a:r>
              <a:endParaRPr lang="zh-CN" altLang="en-US" sz="2000" dirty="0"/>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420888"/>
            <a:ext cx="535595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童年打枣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的场景有什么作用</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914553"/>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回忆童年快乐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表现浓浓亲情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增添生活气息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昔日的热闹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反衬出爷爷奶奶晚年的冷清。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主旨、情感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呼应题目、上下文对比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两方面回答。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9" name="矩形 8"/>
          <p:cNvSpPr>
            <a:spLocks noChangeAspect="1"/>
          </p:cNvSpPr>
          <p:nvPr/>
        </p:nvSpPr>
        <p:spPr>
          <a:xfrm>
            <a:off x="508000" y="2229077"/>
            <a:ext cx="460574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请赏析文中画线的语句</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71235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运用排比、反复、衬托等手法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语意层进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情感浓烈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借枣树感念爷爷奶奶日复一日的辛勤付出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表达了对他们日益衰老的感叹之情。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赏析从修辞、句式特点、句子含义等方面着手。所用修辞主要是排比、反复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主要表达对爷爷奶奶日夜操劳而日渐衰老的感叹。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467544" y="16061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本文标题为《枣香醉人》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有人认为也能以《根》为标题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你认可哪一个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请阐明理由。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467544" y="245544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《枣香醉人》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是情感寄托物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枣香醉人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有助于表现文章主题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首尾呼应。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是文章的主题思想所在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没有老家的人是没有根的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老房、老树、老人构成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的生命之根和精神依托。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这是个开放性的题目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需要根据文章内容和自己的生活阅历、人生见识来评价。注意评价时要观点鲜明、表达连贯、层次清晰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切不可模棱两可、观点模糊。不能强词夺理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故作惊人之语。要言之有据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言之有序。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wipe(down)">
                                      <p:cBhvr>
                                        <p:cTn id="10" dur="500"/>
                                        <p:tgtEl>
                                          <p:spTgt spid="1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down)">
                                      <p:cBhvr>
                                        <p:cTn id="15"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75581"/>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我赶走那些如雨脚一般敲击我心窗的诗句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但吟哦的是他人心曲。雨声已经伴千载百代的人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抒发自己的情怀。像永不退场的乐师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耐心地为一个又一个的登台者伴奏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他只是在人们不觉察之中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调动自己的琴弦。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疏雨漏梧桐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春水洗杏花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剑门斜雨细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古城涤尘轻。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这些都是人们久唱而常新的曲子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它们让我们只能相信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雨声是个能为每一个人伴奏的好乐师。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这是六月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久旱无雨的京城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下起第一场透雨。雷声沉沉地滚过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把都市里嘈杂的市声驱走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然后是闪电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是风。好风啊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让窗外一排高高的杨树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起舞俯仰地欢迎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满世界都是叶子的笑声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然后急急敲下一排雨脚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如碎玉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如奔马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如瀑布狂泻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我躺在床上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听雨声从窗外跳进屋里来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又沿着白石灰抹的老墙往上爬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爬出一道道渍印。这是我最早的记忆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好像是我们搬进那座南方老城一条叫斌升巷的窄街。那是一个旧公馆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房子是木结构为主的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木框里砌上砖抹上白灰。我们的房子背墙临街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墙的上部有两只小窗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用来通气透光的。小窗很高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布一张挂满灰尘的蛛网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让人想到许多故事。故事是雨声送进来的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这是我对这个世界最早的印象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雨夜里两只高墙上的窗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窗上挂着一张蛛网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网不住的雨声和更声漏湿了童年。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前两年我调出这个城市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妻子说我不喜欢这个让雨水锈满青苔的老城。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88521"/>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我有一段让大雨泡着的记忆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a:t>
            </a:r>
            <a:r>
              <a:rPr lang="en-US" altLang="zh-CN" sz="2200" dirty="0">
                <a:solidFill>
                  <a:srgbClr val="000000"/>
                </a:solidFill>
                <a:latin typeface="Times New Roman" panose="02020603050405020304" pitchFamily="18" charset="0"/>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年秋。那年本是我参加高考升大学的日子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一声炮响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升学成了泡影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父母又先后被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我被派到川滇边界山区农村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搞社教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。正是屋漏偏遇连阴雨的时候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在山区待的几个月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也没有见到几回晴朗的天。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心里下着雨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外面也是雨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风声雨声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让人心怵。山区搞运动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免不了天天晚上的会。山里人住得分散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一家守一个山头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我这个小工作队员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每天就戴一顶大斗笠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提一盏马灯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风中雨中满山地转悠。田坎又窄又滑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一下雨就变成了鳝鱼背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真不知一天摔多少跤。啊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这也许是我命运的象征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漫天风雨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长夜窄路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一盏孤灯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一张不知是雨水还是泪水洗了百遍的脸。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到现在说到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我的耳边就响起一片暴雨在一只斗笠上踢踏的声浪。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我对雨声的记忆不全是灰色的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有苦味的记忆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也有温馨的时候。那是在陕北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夏天终日在秃山峁劳作的我们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就像在火炉上烘着的红薯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每天都盼望着天上有块能下雨的云。高原的雨少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下一次就真叫恩赐。下雨可以不出工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可以凉凉地躺在炕上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听雨声让高原有了笑语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听苞谷拔节的脆响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让自己干涸的心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也有一个绿草般的梦。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庄稼人听雨能听出快乐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这种快乐进城后就少了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至少不是那带着土味和草味的快乐了。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是听时间的脚步声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只是各人有各人的雨声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这是我刚刚想明白的。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解释下列两句话在文中的含义。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雨声是个能为每一个人伴奏的好乐师。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在山区待的几个月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也没有见到几回晴朗的天。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就像乐师是演唱的伴奏者一样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雨声也是人们抒发情怀的伴奏者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人们喜爱雨声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因为雨声能很好地寄托不同的感受与情怀。</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正是连阴雨的时候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山区自然没有几天晴朗的日子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由于个人与家庭的不幸遭遇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心里下着雨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自然也就感觉不到晴朗的天气了。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文章开篇扣题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听雨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的三个条件。然后写六月的一场雨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并由此回想起自己与雨有关的三段回忆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在雨水锈满青苔的老城的时光岁月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在边界山区农村冒雨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搞社教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在陕北秃山峁的劳作日子。这三段回忆既有苦味也有温馨。作者将自己对雨的解读与所经历的往事关联起来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真正达到了寓情于景。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215</TotalTime>
  <Words>7241</Words>
  <Application>Microsoft Office PowerPoint</Application>
  <PresentationFormat>On-screen Show (4:3)</PresentationFormat>
  <Paragraphs>261</Paragraphs>
  <Slides>33</Slides>
  <Notes>1</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高优14新制作模板</vt:lpstr>
      <vt:lpstr>第一讲　体会文中重要语句的丰富含义</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2017-06-18T02:27:02Z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