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258" r:id="rId3"/>
    <p:sldId id="269" r:id="rId4"/>
    <p:sldId id="274" r:id="rId5"/>
    <p:sldId id="275" r:id="rId6"/>
    <p:sldId id="276" r:id="rId7"/>
    <p:sldId id="259" r:id="rId8"/>
    <p:sldId id="262" r:id="rId9"/>
    <p:sldId id="260" r:id="rId10"/>
    <p:sldId id="261" r:id="rId11"/>
    <p:sldId id="263" r:id="rId12"/>
    <p:sldId id="270" r:id="rId13"/>
    <p:sldId id="268" r:id="rId14"/>
    <p:sldId id="264" r:id="rId15"/>
    <p:sldId id="279" r:id="rId16"/>
    <p:sldId id="278" r:id="rId17"/>
    <p:sldId id="267" r:id="rId18"/>
    <p:sldId id="272" r:id="rId19"/>
    <p:sldId id="273" r:id="rId20"/>
    <p:sldId id="277"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61C596-D77C-4A4F-913A-D9807623C4DB}" type="datetimeFigureOut">
              <a:rPr lang="zh-CN" altLang="en-US" smtClean="0"/>
              <a:pPr/>
              <a:t>2015/4/12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32F5F8-7A7C-4AFD-B895-2DD7D23A8D9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432F5F8-7A7C-4AFD-B895-2DD7D23A8D9B}"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7DFF47F-1970-4CEA-B36F-37CB0BD22077}" type="datetimeFigureOut">
              <a:rPr lang="zh-CN" altLang="en-US" smtClean="0"/>
              <a:pPr/>
              <a:t>2015/4/12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3B8E72-96F6-4B2E-A499-A770CF6728D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DFF47F-1970-4CEA-B36F-37CB0BD22077}" type="datetimeFigureOut">
              <a:rPr lang="zh-CN" altLang="en-US" smtClean="0"/>
              <a:pPr/>
              <a:t>2015/4/12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3B8E72-96F6-4B2E-A499-A770CF6728D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baike.baidu.com/view/2684.htm" TargetMode="External"/><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hyperlink" Target="http://baike.baidu.com/view/1153.htm"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baike.baidu.com/view/20007.htm" TargetMode="External"/><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hyperlink" Target="http://baike.baidu.com/view/4298161.ht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administrator\appdata\roaming\360se6\User Data\temp\9500248_122558679185_2.jpg"/>
          <p:cNvPicPr>
            <a:picLocks noChangeAspect="1" noChangeArrowheads="1"/>
          </p:cNvPicPr>
          <p:nvPr/>
        </p:nvPicPr>
        <p:blipFill>
          <a:blip r:embed="rId2" cstate="print"/>
          <a:srcRect/>
          <a:stretch>
            <a:fillRect/>
          </a:stretch>
        </p:blipFill>
        <p:spPr bwMode="auto">
          <a:xfrm>
            <a:off x="0" y="2571744"/>
            <a:ext cx="9144000" cy="4286256"/>
          </a:xfrm>
          <a:prstGeom prst="rect">
            <a:avLst/>
          </a:prstGeom>
          <a:ln>
            <a:noFill/>
          </a:ln>
          <a:effectLst>
            <a:softEdge rad="112500"/>
          </a:effectLst>
        </p:spPr>
      </p:pic>
      <p:sp>
        <p:nvSpPr>
          <p:cNvPr id="3" name="TextBox 2"/>
          <p:cNvSpPr txBox="1"/>
          <p:nvPr/>
        </p:nvSpPr>
        <p:spPr>
          <a:xfrm>
            <a:off x="1000100" y="500042"/>
            <a:ext cx="4857784" cy="1323439"/>
          </a:xfrm>
          <a:prstGeom prst="rect">
            <a:avLst/>
          </a:prstGeom>
          <a:noFill/>
        </p:spPr>
        <p:txBody>
          <a:bodyPr wrap="square" rtlCol="0">
            <a:spAutoFit/>
          </a:bodyPr>
          <a:lstStyle/>
          <a:p>
            <a:r>
              <a:rPr lang="zh-CN" altLang="en-US" sz="8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聆听西藏</a:t>
            </a:r>
            <a:endParaRPr lang="zh-CN" altLang="en-US" sz="8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TextBox 3"/>
          <p:cNvSpPr txBox="1"/>
          <p:nvPr/>
        </p:nvSpPr>
        <p:spPr>
          <a:xfrm>
            <a:off x="5500694" y="1928802"/>
            <a:ext cx="1627369" cy="523220"/>
          </a:xfrm>
          <a:prstGeom prst="rect">
            <a:avLst/>
          </a:prstGeom>
          <a:noFill/>
        </p:spPr>
        <p:txBody>
          <a:bodyPr wrap="none" rtlCol="0">
            <a:spAutoFit/>
          </a:bodyPr>
          <a:lstStyle/>
          <a:p>
            <a:r>
              <a:rPr lang="zh-CN" altLang="en-US" sz="2800" b="1" dirty="0" smtClean="0"/>
              <a:t>扎西达娃</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plus(in)">
                                      <p:cBhvr>
                                        <p:cTn id="7" dur="2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c:\users\administrator\appdata\roaming\360se6\User Data\temp\20130820215515_akZEV.thumb.600_0.jpeg"/>
          <p:cNvPicPr>
            <a:picLocks noChangeAspect="1" noChangeArrowheads="1"/>
          </p:cNvPicPr>
          <p:nvPr/>
        </p:nvPicPr>
        <p:blipFill>
          <a:blip r:embed="rId3" cstate="print"/>
          <a:srcRect/>
          <a:stretch>
            <a:fillRect/>
          </a:stretch>
        </p:blipFill>
        <p:spPr bwMode="auto">
          <a:xfrm>
            <a:off x="0" y="285728"/>
            <a:ext cx="8786842" cy="2285992"/>
          </a:xfrm>
          <a:prstGeom prst="rect">
            <a:avLst/>
          </a:prstGeom>
          <a:ln>
            <a:noFill/>
          </a:ln>
          <a:effectLst>
            <a:softEdge rad="112500"/>
          </a:effectLst>
        </p:spPr>
      </p:pic>
      <p:sp>
        <p:nvSpPr>
          <p:cNvPr id="2" name="Text Box 6"/>
          <p:cNvSpPr txBox="1">
            <a:spLocks noChangeArrowheads="1"/>
          </p:cNvSpPr>
          <p:nvPr/>
        </p:nvSpPr>
        <p:spPr bwMode="auto">
          <a:xfrm>
            <a:off x="0" y="571480"/>
            <a:ext cx="2928958" cy="584775"/>
          </a:xfrm>
          <a:prstGeom prst="rect">
            <a:avLst/>
          </a:prstGeom>
          <a:noFill/>
          <a:ln w="9525">
            <a:noFill/>
            <a:miter lim="800000"/>
            <a:headEnd/>
            <a:tailEnd/>
          </a:ln>
          <a:effectLst/>
        </p:spPr>
        <p:txBody>
          <a:bodyPr wrap="square">
            <a:spAutoFit/>
          </a:bodyPr>
          <a:lstStyle/>
          <a:p>
            <a:r>
              <a:rPr lang="en-US" altLang="zh-CN" sz="2400" b="1" dirty="0" smtClean="0">
                <a:solidFill>
                  <a:schemeClr val="accent3">
                    <a:lumMod val="50000"/>
                  </a:schemeClr>
                </a:solidFill>
                <a:latin typeface="微软雅黑" pitchFamily="34" charset="-122"/>
                <a:ea typeface="微软雅黑" pitchFamily="34" charset="-122"/>
              </a:rPr>
              <a:t>2 </a:t>
            </a:r>
            <a:r>
              <a:rPr lang="zh-CN" altLang="en-US" sz="2800" b="1" dirty="0" smtClean="0">
                <a:solidFill>
                  <a:schemeClr val="accent3">
                    <a:lumMod val="50000"/>
                  </a:schemeClr>
                </a:solidFill>
                <a:latin typeface="微软雅黑" pitchFamily="34" charset="-122"/>
                <a:ea typeface="微软雅黑" pitchFamily="34" charset="-122"/>
              </a:rPr>
              <a:t>掌握</a:t>
            </a:r>
            <a:r>
              <a:rPr lang="zh-CN" altLang="en-US" sz="3200" b="1" dirty="0" smtClean="0">
                <a:solidFill>
                  <a:schemeClr val="accent3">
                    <a:lumMod val="50000"/>
                  </a:schemeClr>
                </a:solidFill>
                <a:latin typeface="微软雅黑" pitchFamily="34" charset="-122"/>
                <a:ea typeface="微软雅黑" pitchFamily="34" charset="-122"/>
              </a:rPr>
              <a:t>生词</a:t>
            </a:r>
            <a:r>
              <a:rPr lang="zh-CN" altLang="en-US" sz="1400" b="1" dirty="0" smtClean="0">
                <a:solidFill>
                  <a:schemeClr val="accent3">
                    <a:lumMod val="50000"/>
                  </a:schemeClr>
                </a:solidFill>
                <a:latin typeface="微软雅黑" pitchFamily="34" charset="-122"/>
                <a:ea typeface="微软雅黑" pitchFamily="34" charset="-122"/>
              </a:rPr>
              <a:t>：</a:t>
            </a:r>
            <a:endParaRPr lang="zh-CN" altLang="en-US" sz="1200" b="1" dirty="0">
              <a:solidFill>
                <a:schemeClr val="accent3">
                  <a:lumMod val="50000"/>
                </a:schemeClr>
              </a:solidFill>
              <a:latin typeface="微软雅黑" pitchFamily="34" charset="-122"/>
              <a:ea typeface="微软雅黑" pitchFamily="34" charset="-122"/>
            </a:endParaRPr>
          </a:p>
        </p:txBody>
      </p:sp>
      <p:sp>
        <p:nvSpPr>
          <p:cNvPr id="3" name="Text Box 7"/>
          <p:cNvSpPr txBox="1">
            <a:spLocks noChangeArrowheads="1"/>
          </p:cNvSpPr>
          <p:nvPr/>
        </p:nvSpPr>
        <p:spPr bwMode="auto">
          <a:xfrm>
            <a:off x="214282" y="2428868"/>
            <a:ext cx="8643998" cy="4708981"/>
          </a:xfrm>
          <a:prstGeom prst="rect">
            <a:avLst/>
          </a:prstGeom>
          <a:noFill/>
          <a:ln w="9525">
            <a:noFill/>
            <a:miter lim="800000"/>
            <a:headEnd/>
            <a:tailEnd/>
          </a:ln>
          <a:effectLst/>
        </p:spPr>
        <p:txBody>
          <a:bodyPr wrap="square">
            <a:spAutoFit/>
          </a:bodyPr>
          <a:lstStyle/>
          <a:p>
            <a:r>
              <a:rPr lang="en-US" altLang="zh-CN" sz="2800" b="1" dirty="0" smtClean="0">
                <a:solidFill>
                  <a:srgbClr val="C00000"/>
                </a:solidFill>
              </a:rPr>
              <a:t>·</a:t>
            </a:r>
            <a:r>
              <a:rPr lang="zh-CN" altLang="en-US" sz="2800" b="1" dirty="0" smtClean="0">
                <a:solidFill>
                  <a:srgbClr val="C00000"/>
                </a:solidFill>
              </a:rPr>
              <a:t>炽</a:t>
            </a:r>
            <a:r>
              <a:rPr lang="en-US" altLang="zh-CN" sz="2800" b="1" dirty="0" err="1" smtClean="0">
                <a:solidFill>
                  <a:srgbClr val="002060"/>
                </a:solidFill>
              </a:rPr>
              <a:t>chì</a:t>
            </a:r>
            <a:r>
              <a:rPr lang="zh-CN" altLang="en-US" sz="2800" b="1" dirty="0" smtClean="0">
                <a:solidFill>
                  <a:srgbClr val="C00000"/>
                </a:solidFill>
              </a:rPr>
              <a:t>烈</a:t>
            </a:r>
            <a:r>
              <a:rPr lang="en-US" altLang="zh-CN" sz="2800" b="1" dirty="0" smtClean="0"/>
              <a:t>:    </a:t>
            </a:r>
            <a:r>
              <a:rPr lang="zh-CN" altLang="en-US" sz="2400" b="1" dirty="0" smtClean="0"/>
              <a:t>旺</a:t>
            </a:r>
            <a:r>
              <a:rPr lang="zh-CN" altLang="en-US" sz="2400" b="1" dirty="0"/>
              <a:t>盛猛烈</a:t>
            </a:r>
            <a:r>
              <a:rPr lang="en-US" altLang="zh-CN" sz="2400" b="1" dirty="0"/>
              <a:t>;</a:t>
            </a:r>
            <a:r>
              <a:rPr lang="zh-CN" altLang="en-US" sz="2400" b="1" dirty="0"/>
              <a:t>热烈旺盛</a:t>
            </a:r>
            <a:endParaRPr lang="en-US" altLang="zh-CN" sz="2800" b="1" dirty="0" smtClean="0">
              <a:solidFill>
                <a:srgbClr val="C00000"/>
              </a:solidFill>
            </a:endParaRPr>
          </a:p>
          <a:p>
            <a:r>
              <a:rPr lang="en-US" altLang="zh-CN" sz="2800" b="1" dirty="0" smtClean="0">
                <a:solidFill>
                  <a:srgbClr val="C00000"/>
                </a:solidFill>
              </a:rPr>
              <a:t>·</a:t>
            </a:r>
            <a:r>
              <a:rPr lang="zh-CN" altLang="en-US" sz="2800" b="1" dirty="0" smtClean="0">
                <a:solidFill>
                  <a:srgbClr val="C00000"/>
                </a:solidFill>
              </a:rPr>
              <a:t>涅</a:t>
            </a:r>
            <a:r>
              <a:rPr lang="zh-CN" altLang="en-US" sz="2800" b="1" dirty="0">
                <a:solidFill>
                  <a:srgbClr val="C00000"/>
                </a:solidFill>
              </a:rPr>
              <a:t>槃</a:t>
            </a:r>
            <a:r>
              <a:rPr lang="en-US" altLang="zh-CN" sz="2800" b="1" dirty="0" err="1">
                <a:solidFill>
                  <a:srgbClr val="002060"/>
                </a:solidFill>
              </a:rPr>
              <a:t>pán</a:t>
            </a:r>
            <a:r>
              <a:rPr lang="en-US" altLang="zh-CN" sz="2800" b="1" dirty="0">
                <a:solidFill>
                  <a:srgbClr val="002060"/>
                </a:solidFill>
              </a:rPr>
              <a:t> </a:t>
            </a:r>
            <a:r>
              <a:rPr lang="zh-CN" altLang="en-US" sz="2800" b="1" dirty="0" smtClean="0"/>
              <a:t>：</a:t>
            </a:r>
            <a:r>
              <a:rPr lang="zh-CN" altLang="en-US" sz="2400" b="1" dirty="0" smtClean="0"/>
              <a:t>佛教用语，幻想的超脱生死的境界，也用做“死”的代称。</a:t>
            </a:r>
            <a:r>
              <a:rPr lang="en-US" altLang="zh-CN" sz="2800" b="1" dirty="0" smtClean="0"/>
              <a:t>   </a:t>
            </a:r>
          </a:p>
          <a:p>
            <a:r>
              <a:rPr lang="en-US" altLang="zh-CN" sz="2800" b="1" dirty="0" smtClean="0">
                <a:solidFill>
                  <a:srgbClr val="C00000"/>
                </a:solidFill>
              </a:rPr>
              <a:t>·</a:t>
            </a:r>
            <a:r>
              <a:rPr lang="zh-CN" altLang="en-US" sz="2800" b="1" dirty="0" smtClean="0">
                <a:solidFill>
                  <a:srgbClr val="C00000"/>
                </a:solidFill>
              </a:rPr>
              <a:t>万籁</a:t>
            </a:r>
            <a:r>
              <a:rPr lang="en-US" altLang="zh-CN" sz="2800" b="1" dirty="0" smtClean="0">
                <a:solidFill>
                  <a:srgbClr val="C00000"/>
                </a:solidFill>
              </a:rPr>
              <a:t> </a:t>
            </a:r>
            <a:r>
              <a:rPr lang="en-US" altLang="zh-CN" sz="2800" b="1" dirty="0" err="1" smtClean="0">
                <a:solidFill>
                  <a:srgbClr val="002060"/>
                </a:solidFill>
              </a:rPr>
              <a:t>lài</a:t>
            </a:r>
            <a:r>
              <a:rPr lang="zh-CN" altLang="en-US" sz="2800" b="1" dirty="0" smtClean="0">
                <a:solidFill>
                  <a:srgbClr val="C00000"/>
                </a:solidFill>
              </a:rPr>
              <a:t>俱静</a:t>
            </a:r>
            <a:r>
              <a:rPr lang="zh-CN" altLang="en-US" sz="2800" b="1" dirty="0" smtClean="0"/>
              <a:t>：</a:t>
            </a:r>
            <a:r>
              <a:rPr lang="zh-CN" altLang="en-US" sz="2400" b="1" dirty="0" smtClean="0"/>
              <a:t>形容周围环境非常寂静，一点儿声响都没有</a:t>
            </a:r>
            <a:r>
              <a:rPr lang="zh-CN" altLang="en-US" sz="2800" b="1" dirty="0" smtClean="0"/>
              <a:t>。</a:t>
            </a:r>
            <a:endParaRPr lang="en-US" altLang="zh-CN" sz="2800" b="1" dirty="0" smtClean="0"/>
          </a:p>
          <a:p>
            <a:r>
              <a:rPr lang="en-US" altLang="zh-CN" sz="2800" b="1" dirty="0" smtClean="0">
                <a:solidFill>
                  <a:srgbClr val="C00000"/>
                </a:solidFill>
              </a:rPr>
              <a:t>·</a:t>
            </a:r>
            <a:r>
              <a:rPr lang="zh-CN" altLang="en-US" sz="2800" b="1" dirty="0" smtClean="0">
                <a:solidFill>
                  <a:srgbClr val="C00000"/>
                </a:solidFill>
              </a:rPr>
              <a:t>怪诞</a:t>
            </a:r>
            <a:r>
              <a:rPr lang="en-US" altLang="zh-CN" sz="2800" b="1" dirty="0" err="1" smtClean="0">
                <a:solidFill>
                  <a:srgbClr val="002060"/>
                </a:solidFill>
              </a:rPr>
              <a:t>dàn</a:t>
            </a:r>
            <a:r>
              <a:rPr lang="zh-CN" altLang="en-US" sz="2800" b="1" dirty="0" smtClean="0"/>
              <a:t>：</a:t>
            </a:r>
            <a:r>
              <a:rPr lang="zh-CN" altLang="en-US" sz="2400" b="1" dirty="0" smtClean="0"/>
              <a:t>荒诞离奇；古怪</a:t>
            </a:r>
            <a:endParaRPr lang="en-US" altLang="zh-CN" sz="2800" b="1" dirty="0" smtClean="0">
              <a:solidFill>
                <a:srgbClr val="C00000"/>
              </a:solidFill>
            </a:endParaRPr>
          </a:p>
          <a:p>
            <a:r>
              <a:rPr lang="en-US" altLang="zh-CN" sz="2800" b="1" dirty="0" smtClean="0">
                <a:solidFill>
                  <a:srgbClr val="C00000"/>
                </a:solidFill>
              </a:rPr>
              <a:t>·</a:t>
            </a:r>
            <a:r>
              <a:rPr lang="zh-CN" altLang="en-US" sz="2800" b="1" dirty="0" smtClean="0">
                <a:solidFill>
                  <a:srgbClr val="C00000"/>
                </a:solidFill>
              </a:rPr>
              <a:t>静</a:t>
            </a:r>
            <a:r>
              <a:rPr lang="zh-CN" altLang="en-US" sz="2800" b="1" dirty="0">
                <a:solidFill>
                  <a:srgbClr val="C00000"/>
                </a:solidFill>
              </a:rPr>
              <a:t>谧</a:t>
            </a:r>
            <a:r>
              <a:rPr lang="en-US" altLang="zh-CN" sz="2800" b="1" dirty="0" err="1">
                <a:solidFill>
                  <a:srgbClr val="002060"/>
                </a:solidFill>
              </a:rPr>
              <a:t>mì</a:t>
            </a:r>
            <a:r>
              <a:rPr lang="en-US" altLang="zh-CN" sz="2800" b="1" dirty="0">
                <a:solidFill>
                  <a:srgbClr val="002060"/>
                </a:solidFill>
              </a:rPr>
              <a:t> </a:t>
            </a:r>
            <a:r>
              <a:rPr lang="en-US" altLang="zh-CN" sz="2800" b="1" dirty="0">
                <a:solidFill>
                  <a:srgbClr val="C00000"/>
                </a:solidFill>
              </a:rPr>
              <a:t>   </a:t>
            </a:r>
            <a:r>
              <a:rPr lang="zh-CN" altLang="en-US" sz="2800" b="1" dirty="0" smtClean="0"/>
              <a:t>：</a:t>
            </a:r>
            <a:r>
              <a:rPr lang="zh-CN" altLang="en-US" sz="2400" b="1" dirty="0" smtClean="0"/>
              <a:t>书面语，安静</a:t>
            </a:r>
            <a:endParaRPr lang="en-US" altLang="zh-CN" sz="2800" b="1" dirty="0"/>
          </a:p>
          <a:p>
            <a:r>
              <a:rPr lang="en-US" altLang="zh-CN" sz="2800" b="1" dirty="0" smtClean="0">
                <a:solidFill>
                  <a:srgbClr val="C00000"/>
                </a:solidFill>
              </a:rPr>
              <a:t>·</a:t>
            </a:r>
            <a:r>
              <a:rPr lang="zh-CN" altLang="en-US" sz="2800" b="1" dirty="0" smtClean="0">
                <a:solidFill>
                  <a:srgbClr val="C00000"/>
                </a:solidFill>
              </a:rPr>
              <a:t>万</a:t>
            </a:r>
            <a:r>
              <a:rPr lang="zh-CN" altLang="en-US" sz="2800" b="1" dirty="0">
                <a:solidFill>
                  <a:srgbClr val="C00000"/>
                </a:solidFill>
              </a:rPr>
              <a:t>人空巷</a:t>
            </a:r>
            <a:r>
              <a:rPr lang="zh-CN" altLang="en-US" sz="2800" b="1" dirty="0"/>
              <a:t>：</a:t>
            </a:r>
            <a:r>
              <a:rPr lang="zh-CN" altLang="en-US" sz="2400" b="1" dirty="0"/>
              <a:t>家家户户的人都从巷子里出来了，多用来形容庆祝、欢迎等盛况</a:t>
            </a:r>
            <a:r>
              <a:rPr lang="zh-CN" altLang="en-US" sz="2400" b="1" dirty="0" smtClean="0"/>
              <a:t>。</a:t>
            </a:r>
            <a:endParaRPr lang="en-US" altLang="zh-CN" sz="2400" b="1" dirty="0" smtClean="0"/>
          </a:p>
          <a:p>
            <a:endParaRPr lang="en-US" altLang="zh-CN" sz="2400" b="1" dirty="0" smtClean="0"/>
          </a:p>
          <a:p>
            <a:r>
              <a:rPr lang="en-US" altLang="zh-CN" sz="2800" b="1" dirty="0" smtClean="0"/>
              <a:t>·</a:t>
            </a:r>
            <a:r>
              <a:rPr lang="zh-CN" altLang="en-US" sz="2800" b="1" dirty="0" smtClean="0">
                <a:solidFill>
                  <a:srgbClr val="C00000"/>
                </a:solidFill>
              </a:rPr>
              <a:t>蠕</a:t>
            </a:r>
            <a:r>
              <a:rPr lang="en-US" altLang="zh-CN" sz="2800" b="1" dirty="0" err="1" smtClean="0">
                <a:solidFill>
                  <a:srgbClr val="002060"/>
                </a:solidFill>
              </a:rPr>
              <a:t>rú</a:t>
            </a:r>
            <a:r>
              <a:rPr lang="zh-CN" altLang="en-US" sz="2800" b="1" dirty="0" smtClean="0">
                <a:solidFill>
                  <a:srgbClr val="C00000"/>
                </a:solidFill>
              </a:rPr>
              <a:t>动</a:t>
            </a:r>
            <a:r>
              <a:rPr lang="en-US" altLang="zh-CN" sz="2800" b="1" dirty="0" smtClean="0">
                <a:solidFill>
                  <a:srgbClr val="C00000"/>
                </a:solidFill>
              </a:rPr>
              <a:t>       ·</a:t>
            </a:r>
            <a:r>
              <a:rPr lang="zh-CN" altLang="en-US" sz="2800" b="1" dirty="0" smtClean="0">
                <a:solidFill>
                  <a:srgbClr val="C00000"/>
                </a:solidFill>
              </a:rPr>
              <a:t>绛</a:t>
            </a:r>
            <a:r>
              <a:rPr lang="en-US" altLang="zh-CN" sz="2800" b="1" dirty="0" err="1" smtClean="0">
                <a:solidFill>
                  <a:srgbClr val="002060"/>
                </a:solidFill>
              </a:rPr>
              <a:t>jiàng</a:t>
            </a:r>
            <a:r>
              <a:rPr lang="zh-CN" altLang="en-US" sz="2800" b="1" dirty="0" smtClean="0">
                <a:solidFill>
                  <a:srgbClr val="C00000"/>
                </a:solidFill>
              </a:rPr>
              <a:t>红色</a:t>
            </a:r>
            <a:r>
              <a:rPr lang="en-US" altLang="zh-CN" sz="2800" b="1" dirty="0" smtClean="0">
                <a:solidFill>
                  <a:srgbClr val="C00000"/>
                </a:solidFill>
              </a:rPr>
              <a:t>       ·</a:t>
            </a:r>
            <a:r>
              <a:rPr lang="zh-CN" altLang="en-US" sz="2800" b="1" dirty="0" smtClean="0">
                <a:solidFill>
                  <a:srgbClr val="C00000"/>
                </a:solidFill>
              </a:rPr>
              <a:t>栩</a:t>
            </a:r>
            <a:r>
              <a:rPr lang="en-US" altLang="zh-CN" sz="2800" b="1" dirty="0" err="1" smtClean="0">
                <a:solidFill>
                  <a:srgbClr val="002060"/>
                </a:solidFill>
              </a:rPr>
              <a:t>xǔ</a:t>
            </a:r>
            <a:r>
              <a:rPr lang="zh-CN" altLang="en-US" sz="2800" b="1" dirty="0" smtClean="0">
                <a:solidFill>
                  <a:srgbClr val="C00000"/>
                </a:solidFill>
              </a:rPr>
              <a:t>栩如生</a:t>
            </a:r>
            <a:r>
              <a:rPr lang="en-US" altLang="zh-CN" sz="2800" b="1" dirty="0" smtClean="0">
                <a:solidFill>
                  <a:srgbClr val="C00000"/>
                </a:solidFill>
              </a:rPr>
              <a:t>        ·</a:t>
            </a:r>
            <a:r>
              <a:rPr lang="zh-CN" altLang="en-US" sz="2800" b="1" dirty="0" smtClean="0">
                <a:solidFill>
                  <a:srgbClr val="C00000"/>
                </a:solidFill>
              </a:rPr>
              <a:t>迷惘</a:t>
            </a:r>
            <a:r>
              <a:rPr lang="en-US" altLang="zh-CN" sz="2800" b="1" dirty="0" smtClean="0">
                <a:solidFill>
                  <a:srgbClr val="C00000"/>
                </a:solidFill>
              </a:rPr>
              <a:t> </a:t>
            </a:r>
            <a:r>
              <a:rPr lang="en-US" altLang="zh-CN" sz="2800" b="1" dirty="0" err="1" smtClean="0">
                <a:solidFill>
                  <a:srgbClr val="002060"/>
                </a:solidFill>
              </a:rPr>
              <a:t>wǎng</a:t>
            </a:r>
            <a:endParaRPr lang="en-US" altLang="zh-CN" sz="2400" b="1" dirty="0" smtClean="0">
              <a:solidFill>
                <a:srgbClr val="002060"/>
              </a:solidFill>
            </a:endParaRPr>
          </a:p>
          <a:p>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8"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5"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42"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49" dur="50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50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51" dur="500"/>
                                        <p:tgtEl>
                                          <p:spTgt spid="3">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c:\users\administrator\appdata\roaming\360se6\User Data\temp\1609426da466222423.jpg"/>
          <p:cNvPicPr>
            <a:picLocks noChangeAspect="1" noChangeArrowheads="1"/>
          </p:cNvPicPr>
          <p:nvPr/>
        </p:nvPicPr>
        <p:blipFill>
          <a:blip r:embed="rId2" cstate="print"/>
          <a:srcRect/>
          <a:stretch>
            <a:fillRect/>
          </a:stretch>
        </p:blipFill>
        <p:spPr bwMode="auto">
          <a:xfrm>
            <a:off x="2143108" y="214290"/>
            <a:ext cx="7000892" cy="40719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 Box 6"/>
          <p:cNvSpPr txBox="1">
            <a:spLocks noChangeArrowheads="1"/>
          </p:cNvSpPr>
          <p:nvPr/>
        </p:nvSpPr>
        <p:spPr bwMode="auto">
          <a:xfrm>
            <a:off x="714348" y="571480"/>
            <a:ext cx="3357586" cy="523220"/>
          </a:xfrm>
          <a:prstGeom prst="rect">
            <a:avLst/>
          </a:prstGeom>
          <a:noFill/>
          <a:ln w="9525">
            <a:noFill/>
            <a:miter lim="800000"/>
            <a:headEnd/>
            <a:tailEnd/>
          </a:ln>
          <a:effectLst/>
        </p:spPr>
        <p:txBody>
          <a:bodyPr wrap="square">
            <a:spAutoFit/>
          </a:bodyPr>
          <a:lstStyle/>
          <a:p>
            <a:r>
              <a:rPr lang="en-US" altLang="zh-CN" sz="2800" b="1" dirty="0">
                <a:solidFill>
                  <a:schemeClr val="accent3">
                    <a:lumMod val="50000"/>
                  </a:schemeClr>
                </a:solidFill>
                <a:latin typeface="微软雅黑" pitchFamily="34" charset="-122"/>
                <a:ea typeface="微软雅黑" pitchFamily="34" charset="-122"/>
              </a:rPr>
              <a:t>3</a:t>
            </a:r>
            <a:r>
              <a:rPr lang="en-US" altLang="zh-CN" sz="2800" b="1" dirty="0" smtClean="0">
                <a:solidFill>
                  <a:schemeClr val="accent3">
                    <a:lumMod val="50000"/>
                  </a:schemeClr>
                </a:solidFill>
                <a:latin typeface="微软雅黑" pitchFamily="34" charset="-122"/>
                <a:ea typeface="微软雅黑" pitchFamily="34" charset="-122"/>
              </a:rPr>
              <a:t> </a:t>
            </a:r>
            <a:r>
              <a:rPr lang="zh-CN" altLang="en-US" sz="2800" b="1" dirty="0" smtClean="0">
                <a:solidFill>
                  <a:schemeClr val="accent3">
                    <a:lumMod val="50000"/>
                  </a:schemeClr>
                </a:solidFill>
                <a:latin typeface="微软雅黑" pitchFamily="34" charset="-122"/>
                <a:ea typeface="微软雅黑" pitchFamily="34" charset="-122"/>
              </a:rPr>
              <a:t>、初步</a:t>
            </a:r>
            <a:r>
              <a:rPr lang="zh-CN" altLang="en-US" sz="2800" b="1" dirty="0" smtClean="0">
                <a:solidFill>
                  <a:schemeClr val="bg2"/>
                </a:solidFill>
                <a:latin typeface="微软雅黑" pitchFamily="34" charset="-122"/>
                <a:ea typeface="微软雅黑" pitchFamily="34" charset="-122"/>
              </a:rPr>
              <a:t>感知</a:t>
            </a:r>
            <a:r>
              <a:rPr lang="zh-CN" altLang="en-US" sz="2800" b="1" dirty="0" smtClean="0">
                <a:solidFill>
                  <a:schemeClr val="accent3">
                    <a:lumMod val="50000"/>
                  </a:schemeClr>
                </a:solidFill>
                <a:latin typeface="微软雅黑" pitchFamily="34" charset="-122"/>
                <a:ea typeface="微软雅黑" pitchFamily="34" charset="-122"/>
              </a:rPr>
              <a:t>：</a:t>
            </a:r>
            <a:endParaRPr lang="zh-CN" altLang="en-US" sz="2800" b="1" dirty="0">
              <a:solidFill>
                <a:schemeClr val="accent3">
                  <a:lumMod val="50000"/>
                </a:schemeClr>
              </a:solidFill>
              <a:latin typeface="微软雅黑" pitchFamily="34" charset="-122"/>
              <a:ea typeface="微软雅黑" pitchFamily="34" charset="-122"/>
            </a:endParaRPr>
          </a:p>
        </p:txBody>
      </p:sp>
      <p:sp>
        <p:nvSpPr>
          <p:cNvPr id="6" name="TextBox 5"/>
          <p:cNvSpPr txBox="1"/>
          <p:nvPr/>
        </p:nvSpPr>
        <p:spPr>
          <a:xfrm>
            <a:off x="428596" y="4572008"/>
            <a:ext cx="8215370" cy="1815882"/>
          </a:xfrm>
          <a:prstGeom prst="rect">
            <a:avLst/>
          </a:prstGeom>
          <a:noFill/>
        </p:spPr>
        <p:txBody>
          <a:bodyPr wrap="square" rtlCol="0">
            <a:spAutoFit/>
          </a:bodyPr>
          <a:lstStyle/>
          <a:p>
            <a:r>
              <a:rPr lang="zh-CN" altLang="en-US" sz="2800" b="1" dirty="0" smtClean="0">
                <a:solidFill>
                  <a:srgbClr val="002060"/>
                </a:solidFill>
              </a:rPr>
              <a:t>阅读课文</a:t>
            </a:r>
            <a:endParaRPr lang="en-US" altLang="zh-CN" sz="2800" b="1" dirty="0" smtClean="0">
              <a:solidFill>
                <a:srgbClr val="002060"/>
              </a:solidFill>
            </a:endParaRPr>
          </a:p>
          <a:p>
            <a:r>
              <a:rPr lang="zh-CN" altLang="en-US" sz="2800" b="1" dirty="0" smtClean="0"/>
              <a:t>时间：</a:t>
            </a:r>
            <a:r>
              <a:rPr lang="en-US" altLang="zh-CN" sz="2800" b="1" dirty="0" smtClean="0"/>
              <a:t>5—10</a:t>
            </a:r>
            <a:r>
              <a:rPr lang="zh-CN" altLang="en-US" sz="2800" b="1" dirty="0" smtClean="0"/>
              <a:t>分钟</a:t>
            </a:r>
            <a:endParaRPr lang="en-US" altLang="zh-CN" sz="2800" b="1" dirty="0" smtClean="0"/>
          </a:p>
          <a:p>
            <a:r>
              <a:rPr lang="zh-CN" altLang="en-US" sz="2800" b="1" dirty="0" smtClean="0"/>
              <a:t>思考：作者为什么将课文取名</a:t>
            </a:r>
            <a:r>
              <a:rPr lang="en-US" altLang="zh-CN" sz="2800" b="1" dirty="0" smtClean="0"/>
              <a:t>《</a:t>
            </a:r>
            <a:r>
              <a:rPr lang="zh-CN" altLang="en-US" sz="2800" b="1" dirty="0" smtClean="0"/>
              <a:t>聆听西藏</a:t>
            </a:r>
            <a:r>
              <a:rPr lang="en-US" altLang="zh-CN" sz="2800" b="1" dirty="0" smtClean="0"/>
              <a:t>》</a:t>
            </a:r>
            <a:r>
              <a:rPr lang="zh-CN" altLang="en-US" sz="2800" b="1" dirty="0" smtClean="0"/>
              <a:t>？可以改为</a:t>
            </a:r>
            <a:r>
              <a:rPr lang="en-US" altLang="zh-CN" sz="2800" b="1" dirty="0" smtClean="0"/>
              <a:t>《</a:t>
            </a:r>
            <a:r>
              <a:rPr lang="zh-CN" altLang="en-US" sz="2800" b="1" dirty="0" smtClean="0"/>
              <a:t>介绍西藏</a:t>
            </a:r>
            <a:r>
              <a:rPr lang="en-US" altLang="zh-CN" sz="2800" b="1" dirty="0" smtClean="0"/>
              <a:t>》</a:t>
            </a:r>
            <a:r>
              <a:rPr lang="zh-CN" altLang="en-US" sz="2800" b="1" dirty="0" smtClean="0"/>
              <a:t>吗？</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282" y="1000108"/>
            <a:ext cx="8715436" cy="1631216"/>
          </a:xfrm>
          <a:prstGeom prst="rect">
            <a:avLst/>
          </a:prstGeom>
        </p:spPr>
        <p:txBody>
          <a:bodyPr wrap="square">
            <a:spAutoFit/>
          </a:bodyPr>
          <a:lstStyle/>
          <a:p>
            <a:r>
              <a:rPr lang="zh-CN" altLang="en-US" sz="2400" b="1" dirty="0" smtClean="0"/>
              <a:t>围绕着“聆听”二字，课文由太阳、黑夜、夏日辉煌三个部分组成。</a:t>
            </a:r>
            <a:r>
              <a:rPr lang="zh-CN" altLang="en-US" sz="2800" b="1" dirty="0" smtClean="0">
                <a:solidFill>
                  <a:srgbClr val="C00000"/>
                </a:solidFill>
              </a:rPr>
              <a:t>进一步学习：</a:t>
            </a:r>
            <a:r>
              <a:rPr lang="zh-CN" altLang="en-US" sz="2400" b="1" dirty="0" smtClean="0"/>
              <a:t>三个部分别描写了什么？从聆听中得到了什么？</a:t>
            </a:r>
          </a:p>
          <a:p>
            <a:endParaRPr lang="zh-CN" altLang="en-US" sz="2400" b="1" dirty="0"/>
          </a:p>
        </p:txBody>
      </p:sp>
      <p:graphicFrame>
        <p:nvGraphicFramePr>
          <p:cNvPr id="4" name="表格 3"/>
          <p:cNvGraphicFramePr>
            <a:graphicFrameLocks noGrp="1"/>
          </p:cNvGraphicFramePr>
          <p:nvPr/>
        </p:nvGraphicFramePr>
        <p:xfrm>
          <a:off x="285720" y="2500306"/>
          <a:ext cx="8572592" cy="3816580"/>
        </p:xfrm>
        <a:graphic>
          <a:graphicData uri="http://schemas.openxmlformats.org/drawingml/2006/table">
            <a:tbl>
              <a:tblPr firstRow="1" bandRow="1">
                <a:tableStyleId>{5940675A-B579-460E-94D1-54222C63F5DA}</a:tableStyleId>
              </a:tblPr>
              <a:tblGrid>
                <a:gridCol w="2286016"/>
                <a:gridCol w="3714776"/>
                <a:gridCol w="2571800"/>
              </a:tblGrid>
              <a:tr h="589642">
                <a:tc>
                  <a:txBody>
                    <a:bodyPr/>
                    <a:lstStyle/>
                    <a:p>
                      <a:pPr algn="just"/>
                      <a:endParaRPr lang="zh-CN" altLang="en-US" sz="24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3">
                        <a:lumMod val="50000"/>
                      </a:schemeClr>
                    </a:solidFill>
                  </a:tcPr>
                </a:tc>
                <a:tc>
                  <a:txBody>
                    <a:bodyPr/>
                    <a:lstStyle/>
                    <a:p>
                      <a:r>
                        <a:rPr lang="zh-CN" altLang="en-US" sz="2400" b="1" dirty="0" smtClean="0">
                          <a:solidFill>
                            <a:schemeClr val="bg2"/>
                          </a:solidFill>
                        </a:rPr>
                        <a:t>                   实质</a:t>
                      </a:r>
                      <a:endParaRPr lang="zh-CN" altLang="en-US" sz="2400" b="1" dirty="0">
                        <a:solidFill>
                          <a:schemeClr val="bg2"/>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3">
                        <a:lumMod val="50000"/>
                      </a:schemeClr>
                    </a:solidFill>
                  </a:tcPr>
                </a:tc>
                <a:tc>
                  <a:txBody>
                    <a:bodyPr/>
                    <a:lstStyle/>
                    <a:p>
                      <a:r>
                        <a:rPr lang="zh-CN" altLang="en-US" sz="2400" b="1" dirty="0" smtClean="0"/>
                        <a:t>   </a:t>
                      </a:r>
                      <a:r>
                        <a:rPr lang="zh-CN" altLang="en-US" sz="2400" b="1" dirty="0" smtClean="0">
                          <a:solidFill>
                            <a:schemeClr val="bg1"/>
                          </a:solidFill>
                        </a:rPr>
                        <a:t>聆听的结果</a:t>
                      </a:r>
                      <a:endParaRPr lang="zh-CN" altLang="en-US" sz="2400" b="1" dirty="0">
                        <a:solidFill>
                          <a:schemeClr val="bg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3">
                        <a:lumMod val="50000"/>
                      </a:schemeClr>
                    </a:solidFill>
                  </a:tcPr>
                </a:tc>
              </a:tr>
              <a:tr h="1075646">
                <a:tc>
                  <a:txBody>
                    <a:bodyPr/>
                    <a:lstStyle/>
                    <a:p>
                      <a:pPr algn="just"/>
                      <a:r>
                        <a:rPr lang="en-US" altLang="zh-CN" sz="2400" dirty="0" smtClean="0"/>
                        <a:t>       </a:t>
                      </a:r>
                      <a:endParaRPr lang="zh-CN" altLang="en-US" sz="24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3">
                        <a:lumMod val="50000"/>
                      </a:schemeClr>
                    </a:solidFill>
                  </a:tcPr>
                </a:tc>
                <a:tc>
                  <a:txBody>
                    <a:bodyPr/>
                    <a:lstStyle/>
                    <a:p>
                      <a:endParaRPr lang="zh-CN" altLang="en-US" sz="24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zh-CN" altLang="en-US" sz="24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1075646">
                <a:tc>
                  <a:txBody>
                    <a:bodyPr/>
                    <a:lstStyle/>
                    <a:p>
                      <a:pPr algn="just"/>
                      <a:r>
                        <a:rPr lang="en-US" altLang="zh-CN" sz="2400" dirty="0" smtClean="0"/>
                        <a:t>       </a:t>
                      </a:r>
                      <a:endParaRPr lang="zh-CN" altLang="en-US" sz="24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3">
                        <a:lumMod val="50000"/>
                      </a:schemeClr>
                    </a:solidFill>
                  </a:tcPr>
                </a:tc>
                <a:tc>
                  <a:txBody>
                    <a:bodyPr/>
                    <a:lstStyle/>
                    <a:p>
                      <a:endParaRPr lang="zh-CN" altLang="en-US" sz="24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400" dirty="0" smtClean="0"/>
                        <a:t>   </a:t>
                      </a:r>
                      <a:endParaRPr lang="zh-CN" altLang="en-US" sz="24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1075646">
                <a:tc>
                  <a:txBody>
                    <a:bodyPr/>
                    <a:lstStyle/>
                    <a:p>
                      <a:pPr algn="just"/>
                      <a:r>
                        <a:rPr lang="en-US" altLang="zh-CN" sz="2400" dirty="0" smtClean="0"/>
                        <a:t>     </a:t>
                      </a:r>
                      <a:endParaRPr lang="zh-CN" altLang="en-US" sz="24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3">
                        <a:lumMod val="50000"/>
                      </a:schemeClr>
                    </a:solidFill>
                  </a:tcPr>
                </a:tc>
                <a:tc>
                  <a:txBody>
                    <a:bodyPr/>
                    <a:lstStyle/>
                    <a:p>
                      <a:r>
                        <a:rPr lang="en-US" altLang="zh-CN" sz="2400" kern="1200" dirty="0" smtClean="0"/>
                        <a:t>      </a:t>
                      </a:r>
                      <a:endParaRPr lang="zh-CN" altLang="en-US" sz="24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zh-CN" altLang="en-US" sz="2400" b="1" dirty="0">
                        <a:solidFill>
                          <a:srgbClr val="00206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8" name="矩形 7"/>
          <p:cNvSpPr/>
          <p:nvPr/>
        </p:nvSpPr>
        <p:spPr>
          <a:xfrm>
            <a:off x="2500298" y="3357562"/>
            <a:ext cx="3587842" cy="461665"/>
          </a:xfrm>
          <a:prstGeom prst="rect">
            <a:avLst/>
          </a:prstGeom>
        </p:spPr>
        <p:txBody>
          <a:bodyPr wrap="none">
            <a:spAutoFit/>
          </a:bodyPr>
          <a:lstStyle/>
          <a:p>
            <a:pPr lvl="0"/>
            <a:r>
              <a:rPr lang="zh-CN" altLang="en-US" sz="2400" b="1" dirty="0" smtClean="0">
                <a:solidFill>
                  <a:srgbClr val="002060"/>
                </a:solidFill>
              </a:rPr>
              <a:t>西藏人聆听大自然、宇宙</a:t>
            </a:r>
            <a:endParaRPr lang="zh-CN" altLang="en-US" sz="2400" b="1" dirty="0">
              <a:solidFill>
                <a:srgbClr val="002060"/>
              </a:solidFill>
            </a:endParaRPr>
          </a:p>
        </p:txBody>
      </p:sp>
      <p:sp>
        <p:nvSpPr>
          <p:cNvPr id="9" name="矩形 8"/>
          <p:cNvSpPr/>
          <p:nvPr/>
        </p:nvSpPr>
        <p:spPr>
          <a:xfrm>
            <a:off x="6500826" y="3214686"/>
            <a:ext cx="2286000" cy="830997"/>
          </a:xfrm>
          <a:prstGeom prst="rect">
            <a:avLst/>
          </a:prstGeom>
        </p:spPr>
        <p:txBody>
          <a:bodyPr wrap="square">
            <a:spAutoFit/>
          </a:bodyPr>
          <a:lstStyle/>
          <a:p>
            <a:r>
              <a:rPr lang="zh-CN" altLang="en-US" sz="2400" b="1" dirty="0" smtClean="0">
                <a:solidFill>
                  <a:srgbClr val="002060"/>
                </a:solidFill>
              </a:rPr>
              <a:t>神的启示</a:t>
            </a:r>
            <a:r>
              <a:rPr lang="en-US" altLang="zh-CN" sz="2400" b="1" dirty="0" smtClean="0">
                <a:solidFill>
                  <a:srgbClr val="002060"/>
                </a:solidFill>
              </a:rPr>
              <a:t>——</a:t>
            </a:r>
            <a:r>
              <a:rPr lang="zh-CN" altLang="en-US" sz="2400" b="1" dirty="0" smtClean="0">
                <a:solidFill>
                  <a:srgbClr val="002060"/>
                </a:solidFill>
              </a:rPr>
              <a:t>人类并不伟大</a:t>
            </a:r>
            <a:endParaRPr lang="zh-CN" altLang="en-US" b="1" dirty="0">
              <a:solidFill>
                <a:srgbClr val="002060"/>
              </a:solidFill>
            </a:endParaRPr>
          </a:p>
        </p:txBody>
      </p:sp>
      <p:sp>
        <p:nvSpPr>
          <p:cNvPr id="10" name="矩形 9"/>
          <p:cNvSpPr/>
          <p:nvPr/>
        </p:nvSpPr>
        <p:spPr>
          <a:xfrm>
            <a:off x="2571736" y="4286256"/>
            <a:ext cx="3500462" cy="830997"/>
          </a:xfrm>
          <a:prstGeom prst="rect">
            <a:avLst/>
          </a:prstGeom>
        </p:spPr>
        <p:txBody>
          <a:bodyPr wrap="square">
            <a:spAutoFit/>
          </a:bodyPr>
          <a:lstStyle/>
          <a:p>
            <a:pPr lvl="0"/>
            <a:r>
              <a:rPr lang="zh-CN" altLang="en-US" sz="2400" b="1" dirty="0" smtClean="0">
                <a:solidFill>
                  <a:srgbClr val="002060"/>
                </a:solidFill>
              </a:rPr>
              <a:t>我聆听</a:t>
            </a:r>
            <a:r>
              <a:rPr lang="zh-CN" altLang="zh-CN" sz="2400" b="1" dirty="0" smtClean="0">
                <a:solidFill>
                  <a:srgbClr val="002060"/>
                </a:solidFill>
              </a:rPr>
              <a:t>神秘的文化的圣歌</a:t>
            </a:r>
            <a:r>
              <a:rPr lang="zh-CN" altLang="en-US" sz="2400" b="1" dirty="0" smtClean="0">
                <a:solidFill>
                  <a:srgbClr val="002060"/>
                </a:solidFill>
              </a:rPr>
              <a:t>（西藏）</a:t>
            </a:r>
            <a:endParaRPr lang="zh-CN" altLang="en-US" sz="2400" b="1" dirty="0">
              <a:solidFill>
                <a:srgbClr val="002060"/>
              </a:solidFill>
            </a:endParaRPr>
          </a:p>
        </p:txBody>
      </p:sp>
      <p:sp>
        <p:nvSpPr>
          <p:cNvPr id="11" name="矩形 10"/>
          <p:cNvSpPr/>
          <p:nvPr/>
        </p:nvSpPr>
        <p:spPr>
          <a:xfrm>
            <a:off x="6357950" y="4286256"/>
            <a:ext cx="2428892" cy="830997"/>
          </a:xfrm>
          <a:prstGeom prst="rect">
            <a:avLst/>
          </a:prstGeom>
        </p:spPr>
        <p:txBody>
          <a:bodyPr wrap="square">
            <a:spAutoFit/>
          </a:bodyPr>
          <a:lstStyle/>
          <a:p>
            <a:r>
              <a:rPr lang="zh-CN" altLang="en-US" sz="2400" b="1" dirty="0" smtClean="0">
                <a:solidFill>
                  <a:srgbClr val="002060"/>
                </a:solidFill>
              </a:rPr>
              <a:t>得到了创作的灵感源泉</a:t>
            </a:r>
            <a:endParaRPr lang="zh-CN" altLang="en-US" b="1" dirty="0">
              <a:solidFill>
                <a:srgbClr val="002060"/>
              </a:solidFill>
            </a:endParaRPr>
          </a:p>
        </p:txBody>
      </p:sp>
      <p:sp>
        <p:nvSpPr>
          <p:cNvPr id="12" name="矩形 11"/>
          <p:cNvSpPr/>
          <p:nvPr/>
        </p:nvSpPr>
        <p:spPr>
          <a:xfrm>
            <a:off x="2643174" y="5643578"/>
            <a:ext cx="3347391" cy="461665"/>
          </a:xfrm>
          <a:prstGeom prst="rect">
            <a:avLst/>
          </a:prstGeom>
        </p:spPr>
        <p:txBody>
          <a:bodyPr wrap="none">
            <a:spAutoFit/>
          </a:bodyPr>
          <a:lstStyle/>
          <a:p>
            <a:r>
              <a:rPr lang="en-US" altLang="zh-CN" sz="2400" b="1" dirty="0" smtClean="0">
                <a:solidFill>
                  <a:srgbClr val="002060"/>
                </a:solidFill>
              </a:rPr>
              <a:t> </a:t>
            </a:r>
            <a:r>
              <a:rPr lang="zh-CN" altLang="en-US" sz="2400" b="1" dirty="0" smtClean="0">
                <a:solidFill>
                  <a:srgbClr val="002060"/>
                </a:solidFill>
              </a:rPr>
              <a:t>我聆听到</a:t>
            </a:r>
            <a:r>
              <a:rPr lang="zh-CN" altLang="zh-CN" sz="2400" b="1" dirty="0" smtClean="0">
                <a:solidFill>
                  <a:srgbClr val="002060"/>
                </a:solidFill>
              </a:rPr>
              <a:t>西藏人的理想</a:t>
            </a:r>
            <a:endParaRPr lang="zh-CN" altLang="en-US" b="1" dirty="0">
              <a:solidFill>
                <a:srgbClr val="002060"/>
              </a:solidFill>
            </a:endParaRPr>
          </a:p>
        </p:txBody>
      </p:sp>
      <p:sp>
        <p:nvSpPr>
          <p:cNvPr id="13" name="矩形 12"/>
          <p:cNvSpPr/>
          <p:nvPr/>
        </p:nvSpPr>
        <p:spPr>
          <a:xfrm>
            <a:off x="6286512" y="5429264"/>
            <a:ext cx="2571752" cy="830997"/>
          </a:xfrm>
          <a:prstGeom prst="rect">
            <a:avLst/>
          </a:prstGeom>
        </p:spPr>
        <p:txBody>
          <a:bodyPr wrap="square">
            <a:spAutoFit/>
          </a:bodyPr>
          <a:lstStyle/>
          <a:p>
            <a:pPr lvl="0"/>
            <a:r>
              <a:rPr lang="zh-CN" altLang="en-US" sz="2400" b="1" dirty="0" smtClean="0">
                <a:solidFill>
                  <a:srgbClr val="002060"/>
                </a:solidFill>
              </a:rPr>
              <a:t>揭示了西藏的可爱可敬</a:t>
            </a:r>
            <a:endParaRPr lang="zh-CN" altLang="en-US" sz="2400" b="1" dirty="0">
              <a:solidFill>
                <a:srgbClr val="002060"/>
              </a:solidFill>
            </a:endParaRPr>
          </a:p>
        </p:txBody>
      </p:sp>
      <p:sp>
        <p:nvSpPr>
          <p:cNvPr id="14" name="Text Box 6"/>
          <p:cNvSpPr txBox="1">
            <a:spLocks noChangeArrowheads="1"/>
          </p:cNvSpPr>
          <p:nvPr/>
        </p:nvSpPr>
        <p:spPr bwMode="auto">
          <a:xfrm>
            <a:off x="214282" y="214290"/>
            <a:ext cx="2928958" cy="523220"/>
          </a:xfrm>
          <a:prstGeom prst="rect">
            <a:avLst/>
          </a:prstGeom>
          <a:noFill/>
          <a:ln w="9525">
            <a:noFill/>
            <a:miter lim="800000"/>
            <a:headEnd/>
            <a:tailEnd/>
          </a:ln>
          <a:effectLst/>
        </p:spPr>
        <p:txBody>
          <a:bodyPr wrap="square">
            <a:spAutoFit/>
          </a:bodyPr>
          <a:lstStyle/>
          <a:p>
            <a:r>
              <a:rPr lang="en-US" altLang="zh-CN" sz="2800" b="1" dirty="0" smtClean="0">
                <a:solidFill>
                  <a:schemeClr val="accent3">
                    <a:lumMod val="50000"/>
                  </a:schemeClr>
                </a:solidFill>
                <a:latin typeface="微软雅黑" pitchFamily="34" charset="-122"/>
                <a:ea typeface="微软雅黑" pitchFamily="34" charset="-122"/>
              </a:rPr>
              <a:t>4</a:t>
            </a:r>
            <a:r>
              <a:rPr lang="zh-CN" altLang="en-US" sz="2800" b="1" dirty="0" smtClean="0">
                <a:solidFill>
                  <a:schemeClr val="accent3">
                    <a:lumMod val="50000"/>
                  </a:schemeClr>
                </a:solidFill>
                <a:latin typeface="微软雅黑" pitchFamily="34" charset="-122"/>
                <a:ea typeface="微软雅黑" pitchFamily="34" charset="-122"/>
              </a:rPr>
              <a:t>：课文解析</a:t>
            </a:r>
            <a:endParaRPr lang="zh-CN" altLang="en-US" sz="2800" b="1" dirty="0">
              <a:solidFill>
                <a:schemeClr val="accent3">
                  <a:lumMod val="50000"/>
                </a:schemeClr>
              </a:solidFill>
              <a:latin typeface="微软雅黑" pitchFamily="34" charset="-122"/>
              <a:ea typeface="微软雅黑" pitchFamily="34" charset="-122"/>
            </a:endParaRPr>
          </a:p>
        </p:txBody>
      </p:sp>
      <p:sp>
        <p:nvSpPr>
          <p:cNvPr id="15" name="矩形 14">
            <a:hlinkClick r:id="rId2" action="ppaction://hlinksldjump"/>
          </p:cNvPr>
          <p:cNvSpPr/>
          <p:nvPr/>
        </p:nvSpPr>
        <p:spPr>
          <a:xfrm>
            <a:off x="500034" y="3286124"/>
            <a:ext cx="1709122" cy="523220"/>
          </a:xfrm>
          <a:prstGeom prst="rect">
            <a:avLst/>
          </a:prstGeom>
        </p:spPr>
        <p:txBody>
          <a:bodyPr wrap="none">
            <a:spAutoFit/>
          </a:bodyPr>
          <a:lstStyle/>
          <a:p>
            <a:r>
              <a:rPr lang="en-US" altLang="zh-CN" sz="2800" b="1" dirty="0" smtClean="0">
                <a:solidFill>
                  <a:schemeClr val="bg1"/>
                </a:solidFill>
              </a:rPr>
              <a:t> </a:t>
            </a:r>
            <a:r>
              <a:rPr lang="zh-CN" altLang="en-US" sz="2800" b="1" dirty="0" smtClean="0">
                <a:solidFill>
                  <a:schemeClr val="bg1"/>
                </a:solidFill>
              </a:rPr>
              <a:t>一、太阳</a:t>
            </a:r>
            <a:endParaRPr lang="zh-CN" altLang="en-US" sz="2000" dirty="0">
              <a:solidFill>
                <a:schemeClr val="bg1"/>
              </a:solidFill>
            </a:endParaRPr>
          </a:p>
        </p:txBody>
      </p:sp>
      <p:sp>
        <p:nvSpPr>
          <p:cNvPr id="16" name="矩形 15">
            <a:hlinkClick r:id="rId3" action="ppaction://hlinksldjump"/>
          </p:cNvPr>
          <p:cNvSpPr/>
          <p:nvPr/>
        </p:nvSpPr>
        <p:spPr>
          <a:xfrm>
            <a:off x="500034" y="4429132"/>
            <a:ext cx="1627369" cy="523220"/>
          </a:xfrm>
          <a:prstGeom prst="rect">
            <a:avLst/>
          </a:prstGeom>
        </p:spPr>
        <p:txBody>
          <a:bodyPr wrap="none">
            <a:spAutoFit/>
          </a:bodyPr>
          <a:lstStyle/>
          <a:p>
            <a:r>
              <a:rPr lang="zh-CN" altLang="en-US" sz="2800" b="1" dirty="0" smtClean="0">
                <a:solidFill>
                  <a:schemeClr val="bg1"/>
                </a:solidFill>
              </a:rPr>
              <a:t>二、黑夜</a:t>
            </a:r>
            <a:endParaRPr lang="zh-CN" altLang="en-US" sz="2000" dirty="0">
              <a:solidFill>
                <a:schemeClr val="bg1"/>
              </a:solidFill>
            </a:endParaRPr>
          </a:p>
        </p:txBody>
      </p:sp>
      <p:sp>
        <p:nvSpPr>
          <p:cNvPr id="17" name="矩形 16">
            <a:hlinkClick r:id="rId4" action="ppaction://hlinksldjump"/>
          </p:cNvPr>
          <p:cNvSpPr/>
          <p:nvPr/>
        </p:nvSpPr>
        <p:spPr>
          <a:xfrm>
            <a:off x="214282" y="5572140"/>
            <a:ext cx="2430474" cy="523220"/>
          </a:xfrm>
          <a:prstGeom prst="rect">
            <a:avLst/>
          </a:prstGeom>
        </p:spPr>
        <p:txBody>
          <a:bodyPr wrap="none">
            <a:spAutoFit/>
          </a:bodyPr>
          <a:lstStyle/>
          <a:p>
            <a:r>
              <a:rPr lang="en-US" altLang="zh-CN" sz="2800" b="1" dirty="0" smtClean="0">
                <a:solidFill>
                  <a:schemeClr val="bg1"/>
                </a:solidFill>
              </a:rPr>
              <a:t> </a:t>
            </a:r>
            <a:r>
              <a:rPr lang="zh-CN" altLang="en-US" sz="2800" b="1" dirty="0" smtClean="0">
                <a:solidFill>
                  <a:schemeClr val="bg1"/>
                </a:solidFill>
              </a:rPr>
              <a:t>三、夏日辉煌</a:t>
            </a:r>
            <a:endParaRPr lang="zh-CN" altLang="en-US" sz="2000" dirty="0">
              <a:solidFill>
                <a:schemeClr val="bg1"/>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in)">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checkerboard(across)">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034" y="3000372"/>
            <a:ext cx="8143932" cy="1569660"/>
          </a:xfrm>
          <a:prstGeom prst="rect">
            <a:avLst/>
          </a:prstGeom>
        </p:spPr>
        <p:txBody>
          <a:bodyPr wrap="square">
            <a:spAutoFit/>
          </a:bodyPr>
          <a:lstStyle/>
          <a:p>
            <a:r>
              <a:rPr lang="zh-CN" altLang="en-US" sz="3200" dirty="0" smtClean="0">
                <a:solidFill>
                  <a:srgbClr val="002060"/>
                </a:solidFill>
                <a:latin typeface="方正魏碑简体" pitchFamily="65" charset="-122"/>
                <a:ea typeface="方正魏碑简体" pitchFamily="65" charset="-122"/>
              </a:rPr>
              <a:t>三个标题统摄在“聆听西藏”之下表达出“聆听”的三个层次分别是：</a:t>
            </a:r>
            <a:endParaRPr lang="en-US" altLang="zh-CN" sz="3200" dirty="0" smtClean="0">
              <a:solidFill>
                <a:srgbClr val="002060"/>
              </a:solidFill>
              <a:latin typeface="方正魏碑简体" pitchFamily="65" charset="-122"/>
              <a:ea typeface="方正魏碑简体" pitchFamily="65" charset="-122"/>
            </a:endParaRPr>
          </a:p>
          <a:p>
            <a:endParaRPr lang="zh-CN" altLang="en-US" sz="3200" dirty="0">
              <a:latin typeface="方正魏碑简体" pitchFamily="65" charset="-122"/>
              <a:ea typeface="方正魏碑简体" pitchFamily="65" charset="-122"/>
            </a:endParaRPr>
          </a:p>
        </p:txBody>
      </p:sp>
      <p:pic>
        <p:nvPicPr>
          <p:cNvPr id="4" name="Picture 6" descr="c:\users\administrator\appdata\roaming\360se6\User Data\temp\2995.jpg"/>
          <p:cNvPicPr>
            <a:picLocks noChangeAspect="1" noChangeArrowheads="1"/>
          </p:cNvPicPr>
          <p:nvPr/>
        </p:nvPicPr>
        <p:blipFill>
          <a:blip r:embed="rId2" cstate="print"/>
          <a:srcRect/>
          <a:stretch>
            <a:fillRect/>
          </a:stretch>
        </p:blipFill>
        <p:spPr bwMode="auto">
          <a:xfrm>
            <a:off x="214282" y="357166"/>
            <a:ext cx="8429684" cy="2571768"/>
          </a:xfrm>
          <a:prstGeom prst="rect">
            <a:avLst/>
          </a:prstGeom>
          <a:ln>
            <a:noFill/>
          </a:ln>
          <a:effectLst>
            <a:softEdge rad="112500"/>
          </a:effectLst>
        </p:spPr>
      </p:pic>
      <p:sp>
        <p:nvSpPr>
          <p:cNvPr id="5" name="矩形 4"/>
          <p:cNvSpPr/>
          <p:nvPr/>
        </p:nvSpPr>
        <p:spPr>
          <a:xfrm>
            <a:off x="285720" y="4429132"/>
            <a:ext cx="8643998" cy="523220"/>
          </a:xfrm>
          <a:prstGeom prst="rect">
            <a:avLst/>
          </a:prstGeom>
        </p:spPr>
        <p:txBody>
          <a:bodyPr wrap="square">
            <a:spAutoFit/>
          </a:bodyPr>
          <a:lstStyle/>
          <a:p>
            <a:r>
              <a:rPr lang="en-US" altLang="zh-CN" sz="2800" b="1" dirty="0" smtClean="0">
                <a:latin typeface="方正魏碑简体" pitchFamily="65" charset="-122"/>
                <a:ea typeface="方正魏碑简体" pitchFamily="65" charset="-122"/>
              </a:rPr>
              <a:t>1 </a:t>
            </a:r>
            <a:r>
              <a:rPr lang="zh-CN" altLang="en-US" sz="2800" dirty="0" smtClean="0">
                <a:latin typeface="方正魏碑简体" pitchFamily="65" charset="-122"/>
                <a:ea typeface="方正魏碑简体" pitchFamily="65" charset="-122"/>
              </a:rPr>
              <a:t>： </a:t>
            </a:r>
            <a:r>
              <a:rPr lang="zh-CN" altLang="en-US" sz="2800" b="1" dirty="0" smtClean="0">
                <a:solidFill>
                  <a:srgbClr val="FF0000"/>
                </a:solidFill>
                <a:latin typeface="方正魏碑简体" pitchFamily="65" charset="-122"/>
                <a:ea typeface="方正魏碑简体" pitchFamily="65" charset="-122"/>
              </a:rPr>
              <a:t>西藏人</a:t>
            </a:r>
            <a:r>
              <a:rPr lang="zh-CN" altLang="en-US" sz="2800" dirty="0" smtClean="0">
                <a:latin typeface="方正魏碑简体" pitchFamily="65" charset="-122"/>
                <a:ea typeface="方正魏碑简体" pitchFamily="65" charset="-122"/>
              </a:rPr>
              <a:t>在聆听自然、人生</a:t>
            </a:r>
            <a:endParaRPr lang="en-US" altLang="zh-CN" sz="2800" dirty="0" smtClean="0">
              <a:latin typeface="方正魏碑简体" pitchFamily="65" charset="-122"/>
              <a:ea typeface="方正魏碑简体" pitchFamily="65" charset="-122"/>
            </a:endParaRPr>
          </a:p>
        </p:txBody>
      </p:sp>
      <p:sp>
        <p:nvSpPr>
          <p:cNvPr id="6" name="矩形 5"/>
          <p:cNvSpPr/>
          <p:nvPr/>
        </p:nvSpPr>
        <p:spPr>
          <a:xfrm>
            <a:off x="285720" y="5072074"/>
            <a:ext cx="8388380" cy="954107"/>
          </a:xfrm>
          <a:prstGeom prst="rect">
            <a:avLst/>
          </a:prstGeom>
        </p:spPr>
        <p:txBody>
          <a:bodyPr wrap="square">
            <a:spAutoFit/>
          </a:bodyPr>
          <a:lstStyle/>
          <a:p>
            <a:r>
              <a:rPr lang="en-US" altLang="zh-CN" sz="2800" b="1" dirty="0" smtClean="0">
                <a:solidFill>
                  <a:prstClr val="black"/>
                </a:solidFill>
                <a:latin typeface="方正魏碑简体" pitchFamily="65" charset="-122"/>
                <a:ea typeface="方正魏碑简体" pitchFamily="65" charset="-122"/>
              </a:rPr>
              <a:t>2</a:t>
            </a:r>
            <a:r>
              <a:rPr lang="zh-CN" altLang="en-US" sz="2800" dirty="0" smtClean="0">
                <a:solidFill>
                  <a:prstClr val="black"/>
                </a:solidFill>
                <a:latin typeface="方正魏碑简体" pitchFamily="65" charset="-122"/>
                <a:ea typeface="方正魏碑简体" pitchFamily="65" charset="-122"/>
              </a:rPr>
              <a:t>：</a:t>
            </a:r>
            <a:r>
              <a:rPr lang="zh-CN" altLang="en-US" sz="2800" b="1" dirty="0" smtClean="0">
                <a:solidFill>
                  <a:srgbClr val="FF0000"/>
                </a:solidFill>
                <a:latin typeface="方正魏碑简体" pitchFamily="65" charset="-122"/>
                <a:ea typeface="方正魏碑简体" pitchFamily="65" charset="-122"/>
              </a:rPr>
              <a:t>“我”</a:t>
            </a:r>
            <a:r>
              <a:rPr lang="zh-CN" altLang="en-US" sz="2800" dirty="0" smtClean="0">
                <a:solidFill>
                  <a:prstClr val="black"/>
                </a:solidFill>
                <a:latin typeface="方正魏碑简体" pitchFamily="65" charset="-122"/>
                <a:ea typeface="方正魏碑简体" pitchFamily="65" charset="-122"/>
              </a:rPr>
              <a:t>在聆听西藏（人），聆听西藏人悟出的</a:t>
            </a:r>
            <a:r>
              <a:rPr lang="zh-CN" altLang="en-US" sz="2800" b="1" dirty="0" smtClean="0">
                <a:solidFill>
                  <a:srgbClr val="FF0000"/>
                </a:solidFill>
                <a:latin typeface="方正魏碑简体" pitchFamily="65" charset="-122"/>
                <a:ea typeface="方正魏碑简体" pitchFamily="65" charset="-122"/>
              </a:rPr>
              <a:t>哲理</a:t>
            </a:r>
            <a:endParaRPr lang="zh-CN" altLang="en-US" dirty="0"/>
          </a:p>
        </p:txBody>
      </p:sp>
      <p:sp>
        <p:nvSpPr>
          <p:cNvPr id="7" name="矩形 6"/>
          <p:cNvSpPr/>
          <p:nvPr/>
        </p:nvSpPr>
        <p:spPr>
          <a:xfrm>
            <a:off x="285720" y="5786454"/>
            <a:ext cx="5927754" cy="523220"/>
          </a:xfrm>
          <a:prstGeom prst="rect">
            <a:avLst/>
          </a:prstGeom>
        </p:spPr>
        <p:txBody>
          <a:bodyPr wrap="square">
            <a:spAutoFit/>
          </a:bodyPr>
          <a:lstStyle/>
          <a:p>
            <a:r>
              <a:rPr lang="en-US" altLang="zh-CN" sz="2800" b="1" dirty="0" smtClean="0">
                <a:solidFill>
                  <a:prstClr val="black"/>
                </a:solidFill>
                <a:latin typeface="方正魏碑简体" pitchFamily="65" charset="-122"/>
                <a:ea typeface="方正魏碑简体" pitchFamily="65" charset="-122"/>
              </a:rPr>
              <a:t>3</a:t>
            </a:r>
            <a:r>
              <a:rPr lang="en-US" altLang="zh-CN" sz="2800" dirty="0" smtClean="0">
                <a:solidFill>
                  <a:prstClr val="black"/>
                </a:solidFill>
                <a:latin typeface="方正魏碑简体" pitchFamily="65" charset="-122"/>
                <a:ea typeface="方正魏碑简体" pitchFamily="65" charset="-122"/>
              </a:rPr>
              <a:t> </a:t>
            </a:r>
            <a:r>
              <a:rPr lang="zh-CN" altLang="en-US" sz="2800" dirty="0" smtClean="0">
                <a:solidFill>
                  <a:prstClr val="black"/>
                </a:solidFill>
                <a:latin typeface="方正魏碑简体" pitchFamily="65" charset="-122"/>
                <a:ea typeface="方正魏碑简体" pitchFamily="65" charset="-122"/>
              </a:rPr>
              <a:t>：</a:t>
            </a:r>
            <a:r>
              <a:rPr lang="en-US" altLang="zh-CN" sz="2800" dirty="0" smtClean="0">
                <a:solidFill>
                  <a:prstClr val="black"/>
                </a:solidFill>
                <a:latin typeface="方正魏碑简体" pitchFamily="65" charset="-122"/>
                <a:ea typeface="方正魏碑简体" pitchFamily="65" charset="-122"/>
              </a:rPr>
              <a:t>“</a:t>
            </a:r>
            <a:r>
              <a:rPr lang="zh-CN" altLang="en-US" sz="2800" dirty="0" smtClean="0">
                <a:solidFill>
                  <a:prstClr val="black"/>
                </a:solidFill>
                <a:latin typeface="方正魏碑简体" pitchFamily="65" charset="-122"/>
                <a:ea typeface="方正魏碑简体" pitchFamily="65" charset="-122"/>
              </a:rPr>
              <a:t>我”</a:t>
            </a:r>
            <a:r>
              <a:rPr lang="zh-CN" altLang="en-US" sz="2800" b="1" dirty="0" smtClean="0">
                <a:solidFill>
                  <a:srgbClr val="FF0000"/>
                </a:solidFill>
                <a:latin typeface="方正魏碑简体" pitchFamily="65" charset="-122"/>
                <a:ea typeface="方正魏碑简体" pitchFamily="65" charset="-122"/>
              </a:rPr>
              <a:t>呼唤人们</a:t>
            </a:r>
            <a:r>
              <a:rPr lang="zh-CN" altLang="en-US" sz="2800" dirty="0" smtClean="0">
                <a:solidFill>
                  <a:prstClr val="black"/>
                </a:solidFill>
                <a:latin typeface="方正魏碑简体" pitchFamily="65" charset="-122"/>
                <a:ea typeface="方正魏碑简体" pitchFamily="65" charset="-122"/>
              </a:rPr>
              <a:t>来聆听西藏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1571612"/>
            <a:ext cx="8501122" cy="2431435"/>
          </a:xfrm>
          <a:prstGeom prst="rect">
            <a:avLst/>
          </a:prstGeom>
        </p:spPr>
        <p:txBody>
          <a:bodyPr wrap="square">
            <a:spAutoFit/>
          </a:bodyPr>
          <a:lstStyle/>
          <a:p>
            <a:r>
              <a:rPr lang="zh-CN" altLang="en-US" sz="2800" dirty="0" smtClean="0">
                <a:latin typeface="方正行楷简体" pitchFamily="65" charset="-122"/>
                <a:ea typeface="方正行楷简体" pitchFamily="65" charset="-122"/>
              </a:rPr>
              <a:t>       这篇散文是西藏土生土长的青年作家在向读者倾诉他眼中、心中的西藏</a:t>
            </a:r>
            <a:r>
              <a:rPr lang="zh-CN" altLang="en-US" sz="3200" dirty="0" smtClean="0">
                <a:solidFill>
                  <a:srgbClr val="C00000"/>
                </a:solidFill>
                <a:latin typeface="方正行楷简体" pitchFamily="65" charset="-122"/>
                <a:ea typeface="方正行楷简体" pitchFamily="65" charset="-122"/>
              </a:rPr>
              <a:t>文化</a:t>
            </a:r>
            <a:r>
              <a:rPr lang="zh-CN" altLang="en-US" sz="2800" dirty="0" smtClean="0">
                <a:latin typeface="方正行楷简体" pitchFamily="65" charset="-122"/>
                <a:ea typeface="方正行楷简体" pitchFamily="65" charset="-122"/>
              </a:rPr>
              <a:t>、西藏人</a:t>
            </a:r>
            <a:r>
              <a:rPr lang="zh-CN" altLang="en-US" sz="3200" dirty="0" smtClean="0">
                <a:solidFill>
                  <a:srgbClr val="C00000"/>
                </a:solidFill>
                <a:latin typeface="方正行楷简体" pitchFamily="65" charset="-122"/>
                <a:ea typeface="方正行楷简体" pitchFamily="65" charset="-122"/>
              </a:rPr>
              <a:t>形象</a:t>
            </a:r>
            <a:r>
              <a:rPr lang="zh-CN" altLang="en-US" sz="2800" dirty="0" smtClean="0">
                <a:latin typeface="方正行楷简体" pitchFamily="65" charset="-122"/>
                <a:ea typeface="方正行楷简体" pitchFamily="65" charset="-122"/>
              </a:rPr>
              <a:t>，同时，也表达了渴望读者用心来走进西藏、了解西藏的</a:t>
            </a:r>
            <a:r>
              <a:rPr lang="zh-CN" altLang="en-US" sz="3200" dirty="0" smtClean="0">
                <a:solidFill>
                  <a:srgbClr val="C00000"/>
                </a:solidFill>
                <a:latin typeface="方正行楷简体" pitchFamily="65" charset="-122"/>
                <a:ea typeface="方正行楷简体" pitchFamily="65" charset="-122"/>
              </a:rPr>
              <a:t>心愿</a:t>
            </a:r>
            <a:r>
              <a:rPr lang="zh-CN" altLang="en-US" sz="2800" dirty="0" smtClean="0">
                <a:latin typeface="方正行楷简体" pitchFamily="65" charset="-122"/>
                <a:ea typeface="方正行楷简体" pitchFamily="65" charset="-122"/>
              </a:rPr>
              <a:t>。因此，“聆听”一词很准确地表达出作者对西藏人、西藏文化的</a:t>
            </a:r>
            <a:r>
              <a:rPr lang="zh-CN" altLang="en-US" sz="3200" dirty="0" smtClean="0">
                <a:solidFill>
                  <a:srgbClr val="C00000"/>
                </a:solidFill>
                <a:latin typeface="方正行楷简体" pitchFamily="65" charset="-122"/>
                <a:ea typeface="方正行楷简体" pitchFamily="65" charset="-122"/>
              </a:rPr>
              <a:t>敬慕景仰</a:t>
            </a:r>
            <a:r>
              <a:rPr lang="zh-CN" altLang="en-US" sz="2800" dirty="0" smtClean="0">
                <a:latin typeface="方正行楷简体" pitchFamily="65" charset="-122"/>
                <a:ea typeface="方正行楷简体" pitchFamily="65" charset="-122"/>
              </a:rPr>
              <a:t>之情。</a:t>
            </a:r>
            <a:endParaRPr lang="zh-CN" altLang="en-US" sz="2800" dirty="0">
              <a:latin typeface="方正行楷简体" pitchFamily="65" charset="-122"/>
              <a:ea typeface="方正行楷简体" pitchFamily="65" charset="-122"/>
            </a:endParaRPr>
          </a:p>
        </p:txBody>
      </p:sp>
      <p:sp>
        <p:nvSpPr>
          <p:cNvPr id="4" name="矩形 3"/>
          <p:cNvSpPr/>
          <p:nvPr/>
        </p:nvSpPr>
        <p:spPr>
          <a:xfrm>
            <a:off x="714348" y="928670"/>
            <a:ext cx="7739969" cy="707886"/>
          </a:xfrm>
          <a:prstGeom prst="rect">
            <a:avLst/>
          </a:prstGeom>
        </p:spPr>
        <p:txBody>
          <a:bodyPr wrap="square">
            <a:spAutoFit/>
          </a:bodyPr>
          <a:lstStyle/>
          <a:p>
            <a:pPr algn="r"/>
            <a:r>
              <a:rPr lang="zh-CN" altLang="en-US" sz="4000" b="1" dirty="0">
                <a:solidFill>
                  <a:srgbClr val="FF0000"/>
                </a:solidFill>
                <a:latin typeface="方正舒体简体" pitchFamily="65" charset="-122"/>
                <a:ea typeface="方正舒体简体" pitchFamily="65" charset="-122"/>
              </a:rPr>
              <a:t>聆听</a:t>
            </a:r>
            <a:r>
              <a:rPr lang="zh-CN" altLang="en-US" sz="3200" b="1" dirty="0">
                <a:solidFill>
                  <a:srgbClr val="002060"/>
                </a:solidFill>
                <a:latin typeface="方正舒体简体" pitchFamily="65" charset="-122"/>
                <a:ea typeface="方正舒体简体" pitchFamily="65" charset="-122"/>
              </a:rPr>
              <a:t>西藏，表达了作者怎样的情感？</a:t>
            </a:r>
            <a:endParaRPr lang="en-US" altLang="zh-CN" sz="3200" b="1" dirty="0">
              <a:solidFill>
                <a:srgbClr val="002060"/>
              </a:solidFill>
              <a:latin typeface="方正舒体简体" pitchFamily="65" charset="-122"/>
              <a:ea typeface="方正舒体简体" pitchFamily="65" charset="-122"/>
            </a:endParaRPr>
          </a:p>
        </p:txBody>
      </p:sp>
      <p:pic>
        <p:nvPicPr>
          <p:cNvPr id="22530" name="Picture 2" descr="c:\users\administrator\appdata\roaming\360se6\User Data\temp\16125158pvnfvtuv0at86x.jpg"/>
          <p:cNvPicPr>
            <a:picLocks noChangeAspect="1" noChangeArrowheads="1"/>
          </p:cNvPicPr>
          <p:nvPr/>
        </p:nvPicPr>
        <p:blipFill>
          <a:blip r:embed="rId2" cstate="print"/>
          <a:srcRect/>
          <a:stretch>
            <a:fillRect/>
          </a:stretch>
        </p:blipFill>
        <p:spPr bwMode="auto">
          <a:xfrm>
            <a:off x="214282" y="3929066"/>
            <a:ext cx="8786874" cy="2714644"/>
          </a:xfrm>
          <a:prstGeom prst="rect">
            <a:avLst/>
          </a:prstGeom>
          <a:ln>
            <a:noFill/>
          </a:ln>
          <a:effectLst>
            <a:softEdge rad="112500"/>
          </a:effectLst>
        </p:spPr>
      </p:pic>
      <p:sp>
        <p:nvSpPr>
          <p:cNvPr id="5" name="Text Box 6"/>
          <p:cNvSpPr txBox="1">
            <a:spLocks noChangeArrowheads="1"/>
          </p:cNvSpPr>
          <p:nvPr/>
        </p:nvSpPr>
        <p:spPr bwMode="auto">
          <a:xfrm>
            <a:off x="214282" y="214290"/>
            <a:ext cx="2928958" cy="523220"/>
          </a:xfrm>
          <a:prstGeom prst="rect">
            <a:avLst/>
          </a:prstGeom>
          <a:noFill/>
          <a:ln w="9525">
            <a:noFill/>
            <a:miter lim="800000"/>
            <a:headEnd/>
            <a:tailEnd/>
          </a:ln>
          <a:effectLst/>
        </p:spPr>
        <p:txBody>
          <a:bodyPr wrap="square">
            <a:spAutoFit/>
          </a:bodyPr>
          <a:lstStyle/>
          <a:p>
            <a:r>
              <a:rPr lang="en-US" altLang="zh-CN" sz="2800" b="1" dirty="0" smtClean="0">
                <a:solidFill>
                  <a:schemeClr val="accent3">
                    <a:lumMod val="50000"/>
                  </a:schemeClr>
                </a:solidFill>
                <a:latin typeface="微软雅黑" pitchFamily="34" charset="-122"/>
                <a:ea typeface="微软雅黑" pitchFamily="34" charset="-122"/>
              </a:rPr>
              <a:t>5</a:t>
            </a:r>
            <a:r>
              <a:rPr lang="zh-CN" altLang="en-US" sz="2800" b="1" dirty="0" smtClean="0">
                <a:solidFill>
                  <a:schemeClr val="accent3">
                    <a:lumMod val="50000"/>
                  </a:schemeClr>
                </a:solidFill>
                <a:latin typeface="微软雅黑" pitchFamily="34" charset="-122"/>
                <a:ea typeface="微软雅黑" pitchFamily="34" charset="-122"/>
              </a:rPr>
              <a:t>：情感脉络</a:t>
            </a:r>
            <a:endParaRPr lang="zh-CN" altLang="en-US" sz="2800" b="1" dirty="0">
              <a:solidFill>
                <a:srgbClr val="00B0F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428596" y="714356"/>
            <a:ext cx="8286808" cy="1815882"/>
          </a:xfrm>
          <a:prstGeom prst="rect">
            <a:avLst/>
          </a:prstGeom>
          <a:noFill/>
          <a:ln w="9525">
            <a:noFill/>
            <a:miter lim="800000"/>
            <a:headEnd/>
            <a:tailEnd/>
          </a:ln>
          <a:effectLst/>
        </p:spPr>
        <p:txBody>
          <a:bodyPr wrap="square">
            <a:spAutoFit/>
          </a:bodyPr>
          <a:lstStyle/>
          <a:p>
            <a:r>
              <a:rPr lang="en-US" altLang="zh-CN" sz="2800" b="1" dirty="0">
                <a:solidFill>
                  <a:schemeClr val="accent2"/>
                </a:solidFill>
              </a:rPr>
              <a:t>1  </a:t>
            </a:r>
            <a:r>
              <a:rPr lang="en-US" altLang="zh-CN" sz="2800" b="1" dirty="0" smtClean="0">
                <a:solidFill>
                  <a:schemeClr val="accent2"/>
                </a:solidFill>
              </a:rPr>
              <a:t> </a:t>
            </a:r>
            <a:r>
              <a:rPr lang="zh-CN" altLang="en-US" sz="2800" b="1" dirty="0" smtClean="0">
                <a:solidFill>
                  <a:schemeClr val="accent2"/>
                </a:solidFill>
              </a:rPr>
              <a:t>西</a:t>
            </a:r>
            <a:r>
              <a:rPr lang="zh-CN" altLang="en-US" sz="2800" b="1" dirty="0">
                <a:solidFill>
                  <a:schemeClr val="accent2"/>
                </a:solidFill>
              </a:rPr>
              <a:t>藏人在冥想中听见了宇宙的呼吸声，他们早已接受人类并不伟大这一事实，人类的实现并不是最终目的，不过是在通往涅磐的道路上注定要成为一个不算高级的生灵。</a:t>
            </a:r>
            <a:endParaRPr lang="zh-CN" altLang="en-US" sz="1600" dirty="0"/>
          </a:p>
        </p:txBody>
      </p:sp>
      <p:sp>
        <p:nvSpPr>
          <p:cNvPr id="3" name="Text Box 5"/>
          <p:cNvSpPr txBox="1">
            <a:spLocks noChangeArrowheads="1"/>
          </p:cNvSpPr>
          <p:nvPr/>
        </p:nvSpPr>
        <p:spPr bwMode="auto">
          <a:xfrm>
            <a:off x="500034" y="2857496"/>
            <a:ext cx="8143900" cy="954107"/>
          </a:xfrm>
          <a:prstGeom prst="rect">
            <a:avLst/>
          </a:prstGeom>
          <a:noFill/>
          <a:ln w="9525">
            <a:noFill/>
            <a:miter lim="800000"/>
            <a:headEnd/>
            <a:tailEnd/>
          </a:ln>
          <a:effectLst/>
        </p:spPr>
        <p:txBody>
          <a:bodyPr wrap="square">
            <a:spAutoFit/>
          </a:bodyPr>
          <a:lstStyle/>
          <a:p>
            <a:r>
              <a:rPr lang="en-US" altLang="zh-CN" sz="2800" b="1" dirty="0" smtClean="0">
                <a:solidFill>
                  <a:schemeClr val="accent2"/>
                </a:solidFill>
              </a:rPr>
              <a:t>2  </a:t>
            </a:r>
            <a:r>
              <a:rPr lang="zh-CN" altLang="en-US" sz="2800" b="1" dirty="0" smtClean="0">
                <a:solidFill>
                  <a:schemeClr val="accent2"/>
                </a:solidFill>
              </a:rPr>
              <a:t>也</a:t>
            </a:r>
            <a:r>
              <a:rPr lang="zh-CN" altLang="en-US" sz="2800" b="1" dirty="0">
                <a:solidFill>
                  <a:schemeClr val="accent2"/>
                </a:solidFill>
              </a:rPr>
              <a:t>许他们并没有去思索命运，但命运却思索他们的存在。</a:t>
            </a:r>
            <a:endParaRPr lang="zh-CN" altLang="en-US" sz="2800" dirty="0">
              <a:solidFill>
                <a:schemeClr val="accent2"/>
              </a:solidFill>
            </a:endParaRPr>
          </a:p>
        </p:txBody>
      </p:sp>
      <p:pic>
        <p:nvPicPr>
          <p:cNvPr id="5" name="Picture 6" descr="c:\users\administrator\appdata\roaming\360se6\User Data\temp\2995.jpg"/>
          <p:cNvPicPr>
            <a:picLocks noChangeAspect="1" noChangeArrowheads="1"/>
          </p:cNvPicPr>
          <p:nvPr/>
        </p:nvPicPr>
        <p:blipFill>
          <a:blip r:embed="rId2" cstate="print"/>
          <a:srcRect/>
          <a:stretch>
            <a:fillRect/>
          </a:stretch>
        </p:blipFill>
        <p:spPr bwMode="auto">
          <a:xfrm>
            <a:off x="285720" y="4071942"/>
            <a:ext cx="8429684" cy="257176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appdata\roaming\360se6\User Data\temp\9500248_122558679185_2.jpg"/>
          <p:cNvPicPr>
            <a:picLocks noChangeAspect="1" noChangeArrowheads="1"/>
          </p:cNvPicPr>
          <p:nvPr/>
        </p:nvPicPr>
        <p:blipFill>
          <a:blip r:embed="rId2" cstate="print"/>
          <a:srcRect/>
          <a:stretch>
            <a:fillRect/>
          </a:stretch>
        </p:blipFill>
        <p:spPr bwMode="auto">
          <a:xfrm>
            <a:off x="285720" y="3643314"/>
            <a:ext cx="8572560" cy="3214686"/>
          </a:xfrm>
          <a:prstGeom prst="rect">
            <a:avLst/>
          </a:prstGeom>
          <a:ln>
            <a:noFill/>
          </a:ln>
          <a:effectLst>
            <a:softEdge rad="112500"/>
          </a:effectLst>
        </p:spPr>
      </p:pic>
      <p:sp>
        <p:nvSpPr>
          <p:cNvPr id="3" name="TextBox 2"/>
          <p:cNvSpPr txBox="1"/>
          <p:nvPr/>
        </p:nvSpPr>
        <p:spPr>
          <a:xfrm>
            <a:off x="428596" y="1000108"/>
            <a:ext cx="8358246" cy="2800767"/>
          </a:xfrm>
          <a:prstGeom prst="rect">
            <a:avLst/>
          </a:prstGeom>
          <a:noFill/>
        </p:spPr>
        <p:txBody>
          <a:bodyPr wrap="square" rtlCol="0">
            <a:spAutoFit/>
          </a:bodyPr>
          <a:lstStyle/>
          <a:p>
            <a:r>
              <a:rPr lang="en-US" altLang="zh-CN" sz="2400" b="1" dirty="0" smtClean="0">
                <a:solidFill>
                  <a:srgbClr val="C00000"/>
                </a:solidFill>
              </a:rPr>
              <a:t>         </a:t>
            </a:r>
            <a:r>
              <a:rPr lang="zh-CN" altLang="en-US" sz="2400" b="1" dirty="0" smtClean="0"/>
              <a:t>扎西达娃在作品创作中，总是选择别人不曾写过的题材，着力用新的时代节奏反应藏族人民，特别是年青一代的精神世界。</a:t>
            </a:r>
            <a:endParaRPr lang="en-US" altLang="zh-CN" sz="2400" b="1" dirty="0" smtClean="0"/>
          </a:p>
          <a:p>
            <a:r>
              <a:rPr lang="en-US" altLang="zh-CN" sz="2400" b="1" dirty="0" smtClean="0"/>
              <a:t>         </a:t>
            </a:r>
            <a:r>
              <a:rPr lang="zh-CN" altLang="en-US" sz="2400" b="1" dirty="0" smtClean="0"/>
              <a:t>扎西达娃的作品继承了藏族古老的</a:t>
            </a:r>
            <a:r>
              <a:rPr lang="zh-CN" altLang="en-US" sz="2800" b="1" dirty="0" smtClean="0">
                <a:solidFill>
                  <a:schemeClr val="accent3">
                    <a:lumMod val="50000"/>
                  </a:schemeClr>
                </a:solidFill>
              </a:rPr>
              <a:t>神话意念和宗教思维，虚实相交，呈现出复杂的时空幻想。</a:t>
            </a:r>
            <a:endParaRPr lang="en-US" altLang="zh-CN" sz="2400" b="1" dirty="0" smtClean="0">
              <a:solidFill>
                <a:schemeClr val="accent3">
                  <a:lumMod val="50000"/>
                </a:schemeClr>
              </a:solidFill>
            </a:endParaRPr>
          </a:p>
          <a:p>
            <a:r>
              <a:rPr lang="en-US" altLang="zh-CN" sz="2400" b="1" dirty="0" smtClean="0"/>
              <a:t>       《</a:t>
            </a:r>
            <a:r>
              <a:rPr lang="zh-CN" altLang="en-US" sz="2400" b="1" dirty="0" smtClean="0"/>
              <a:t>聆听西藏</a:t>
            </a:r>
            <a:r>
              <a:rPr lang="en-US" altLang="zh-CN" sz="2400" b="1" dirty="0" smtClean="0"/>
              <a:t>》</a:t>
            </a:r>
            <a:r>
              <a:rPr lang="zh-CN" altLang="en-US" sz="2400" b="1" dirty="0" smtClean="0"/>
              <a:t>就是这样一篇充满宗教思维和时空幻想的文章，需要人们用心去“</a:t>
            </a:r>
            <a:r>
              <a:rPr lang="zh-CN" altLang="en-US" sz="2400" b="1" dirty="0" smtClean="0">
                <a:solidFill>
                  <a:schemeClr val="accent3">
                    <a:lumMod val="50000"/>
                  </a:schemeClr>
                </a:solidFill>
              </a:rPr>
              <a:t>悟</a:t>
            </a:r>
            <a:r>
              <a:rPr lang="zh-CN" altLang="en-US" sz="2400" b="1" dirty="0" smtClean="0"/>
              <a:t>”去“</a:t>
            </a:r>
            <a:r>
              <a:rPr lang="zh-CN" altLang="en-US" sz="2400" b="1" dirty="0" smtClean="0">
                <a:solidFill>
                  <a:schemeClr val="accent3">
                    <a:lumMod val="50000"/>
                  </a:schemeClr>
                </a:solidFill>
              </a:rPr>
              <a:t>品</a:t>
            </a:r>
            <a:r>
              <a:rPr lang="zh-CN" altLang="en-US" sz="2400" b="1" dirty="0" smtClean="0"/>
              <a:t>”。</a:t>
            </a:r>
            <a:endParaRPr lang="zh-CN" altLang="en-US" sz="2400" b="1" dirty="0"/>
          </a:p>
        </p:txBody>
      </p:sp>
      <p:sp>
        <p:nvSpPr>
          <p:cNvPr id="4" name="矩形 3"/>
          <p:cNvSpPr/>
          <p:nvPr/>
        </p:nvSpPr>
        <p:spPr>
          <a:xfrm>
            <a:off x="3500430" y="428604"/>
            <a:ext cx="2037737" cy="646331"/>
          </a:xfrm>
          <a:prstGeom prst="rect">
            <a:avLst/>
          </a:prstGeom>
        </p:spPr>
        <p:txBody>
          <a:bodyPr wrap="none">
            <a:spAutoFit/>
          </a:bodyPr>
          <a:lstStyle/>
          <a:p>
            <a:r>
              <a:rPr lang="zh-CN" altLang="en-US" sz="3600" b="1" dirty="0" smtClean="0">
                <a:solidFill>
                  <a:schemeClr val="accent3">
                    <a:lumMod val="50000"/>
                  </a:schemeClr>
                </a:solidFill>
                <a:latin typeface="方正魏碑简体" pitchFamily="65" charset="-122"/>
                <a:ea typeface="方正魏碑简体" pitchFamily="65" charset="-122"/>
              </a:rPr>
              <a:t>作品特点</a:t>
            </a:r>
            <a:endParaRPr lang="zh-CN" altLang="en-US" sz="2800" dirty="0">
              <a:solidFill>
                <a:schemeClr val="accent3">
                  <a:lumMod val="50000"/>
                </a:schemeClr>
              </a:solidFill>
              <a:latin typeface="方正魏碑简体" pitchFamily="65" charset="-122"/>
              <a:ea typeface="方正魏碑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descr="C:\Users\Administrator\Documents\360截图\360截图20150412111428536.jpg"/>
          <p:cNvPicPr>
            <a:picLocks noChangeAspect="1" noChangeArrowheads="1"/>
          </p:cNvPicPr>
          <p:nvPr/>
        </p:nvPicPr>
        <p:blipFill>
          <a:blip r:embed="rId2" cstate="print"/>
          <a:srcRect/>
          <a:stretch>
            <a:fillRect/>
          </a:stretch>
        </p:blipFill>
        <p:spPr bwMode="auto">
          <a:xfrm>
            <a:off x="642910" y="4286256"/>
            <a:ext cx="7897392" cy="226695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2" descr="a2b9d21ee07404db"/>
          <p:cNvPicPr>
            <a:picLocks noChangeAspect="1" noChangeArrowheads="1"/>
          </p:cNvPicPr>
          <p:nvPr/>
        </p:nvPicPr>
        <p:blipFill>
          <a:blip r:embed="rId3" cstate="print"/>
          <a:srcRect/>
          <a:stretch>
            <a:fillRect/>
          </a:stretch>
        </p:blipFill>
        <p:spPr bwMode="auto">
          <a:xfrm>
            <a:off x="6286512" y="3357562"/>
            <a:ext cx="1928826" cy="14426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 Box 6"/>
          <p:cNvSpPr txBox="1">
            <a:spLocks noChangeArrowheads="1"/>
          </p:cNvSpPr>
          <p:nvPr/>
        </p:nvSpPr>
        <p:spPr bwMode="auto">
          <a:xfrm>
            <a:off x="500034" y="857232"/>
            <a:ext cx="2928958" cy="523220"/>
          </a:xfrm>
          <a:prstGeom prst="rect">
            <a:avLst/>
          </a:prstGeom>
          <a:noFill/>
          <a:ln w="9525">
            <a:noFill/>
            <a:miter lim="800000"/>
            <a:headEnd/>
            <a:tailEnd/>
          </a:ln>
          <a:effectLst/>
        </p:spPr>
        <p:txBody>
          <a:bodyPr wrap="square">
            <a:spAutoFit/>
          </a:bodyPr>
          <a:lstStyle/>
          <a:p>
            <a:r>
              <a:rPr lang="en-US" altLang="zh-CN" sz="2800" b="1" dirty="0">
                <a:solidFill>
                  <a:schemeClr val="accent3">
                    <a:lumMod val="50000"/>
                  </a:schemeClr>
                </a:solidFill>
                <a:latin typeface="微软雅黑" pitchFamily="34" charset="-122"/>
                <a:ea typeface="微软雅黑" pitchFamily="34" charset="-122"/>
              </a:rPr>
              <a:t>6</a:t>
            </a:r>
            <a:r>
              <a:rPr lang="zh-CN" altLang="en-US" sz="2800" b="1" dirty="0" smtClean="0">
                <a:solidFill>
                  <a:schemeClr val="accent3">
                    <a:lumMod val="50000"/>
                  </a:schemeClr>
                </a:solidFill>
                <a:latin typeface="微软雅黑" pitchFamily="34" charset="-122"/>
                <a:ea typeface="微软雅黑" pitchFamily="34" charset="-122"/>
              </a:rPr>
              <a:t>：</a:t>
            </a:r>
            <a:r>
              <a:rPr lang="zh-CN" altLang="en-US" sz="2800" b="1" dirty="0">
                <a:solidFill>
                  <a:schemeClr val="accent3">
                    <a:lumMod val="50000"/>
                  </a:schemeClr>
                </a:solidFill>
                <a:latin typeface="微软雅黑" pitchFamily="34" charset="-122"/>
                <a:ea typeface="微软雅黑" pitchFamily="34" charset="-122"/>
              </a:rPr>
              <a:t>课</a:t>
            </a:r>
            <a:r>
              <a:rPr lang="zh-CN" altLang="en-US" sz="2800" b="1" dirty="0" smtClean="0">
                <a:solidFill>
                  <a:schemeClr val="accent3">
                    <a:lumMod val="50000"/>
                  </a:schemeClr>
                </a:solidFill>
                <a:latin typeface="微软雅黑" pitchFamily="34" charset="-122"/>
                <a:ea typeface="微软雅黑" pitchFamily="34" charset="-122"/>
              </a:rPr>
              <a:t>外拓展</a:t>
            </a:r>
            <a:endParaRPr lang="zh-CN" altLang="en-US" sz="2800" b="1" dirty="0">
              <a:solidFill>
                <a:schemeClr val="accent3">
                  <a:lumMod val="50000"/>
                </a:schemeClr>
              </a:solidFill>
              <a:latin typeface="微软雅黑" pitchFamily="34" charset="-122"/>
              <a:ea typeface="微软雅黑" pitchFamily="34" charset="-122"/>
            </a:endParaRPr>
          </a:p>
        </p:txBody>
      </p:sp>
      <p:pic>
        <p:nvPicPr>
          <p:cNvPr id="24583" name="Picture 7" descr="c:\users\administrator\appdata\roaming\360se6\User Data\temp\11dbd573668g213.jpg"/>
          <p:cNvPicPr>
            <a:picLocks noChangeAspect="1" noChangeArrowheads="1"/>
          </p:cNvPicPr>
          <p:nvPr/>
        </p:nvPicPr>
        <p:blipFill>
          <a:blip r:embed="rId4" cstate="print"/>
          <a:srcRect/>
          <a:stretch>
            <a:fillRect/>
          </a:stretch>
        </p:blipFill>
        <p:spPr bwMode="auto">
          <a:xfrm>
            <a:off x="3786182" y="1643050"/>
            <a:ext cx="2732598" cy="21859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4581" name="Picture 5" descr="c:\users\administrator\appdata\roaming\360se6\User Data\temp\6647776_153505166169_2.jpg"/>
          <p:cNvPicPr>
            <a:picLocks noChangeAspect="1" noChangeArrowheads="1"/>
          </p:cNvPicPr>
          <p:nvPr/>
        </p:nvPicPr>
        <p:blipFill>
          <a:blip r:embed="rId5" cstate="print"/>
          <a:srcRect/>
          <a:stretch>
            <a:fillRect/>
          </a:stretch>
        </p:blipFill>
        <p:spPr bwMode="auto">
          <a:xfrm>
            <a:off x="6000761" y="0"/>
            <a:ext cx="3143239" cy="23574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121"/>
                                        </p:tgtEl>
                                        <p:attrNameLst>
                                          <p:attrName>style.visibility</p:attrName>
                                        </p:attrNameLst>
                                      </p:cBhvr>
                                      <p:to>
                                        <p:strVal val="visible"/>
                                      </p:to>
                                    </p:set>
                                    <p:animEffect transition="in" filter="barn(inHorizontal)">
                                      <p:cBhvr>
                                        <p:cTn id="7" dur="500"/>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administrator\appdata\roaming\360se6\User Data\temp\20130820215515_akZEV.thumb.600_0.jpeg"/>
          <p:cNvPicPr>
            <a:picLocks noChangeAspect="1" noChangeArrowheads="1"/>
          </p:cNvPicPr>
          <p:nvPr/>
        </p:nvPicPr>
        <p:blipFill>
          <a:blip r:embed="rId2" cstate="print"/>
          <a:srcRect/>
          <a:stretch>
            <a:fillRect/>
          </a:stretch>
        </p:blipFill>
        <p:spPr bwMode="auto">
          <a:xfrm>
            <a:off x="0" y="0"/>
            <a:ext cx="8786842" cy="2285992"/>
          </a:xfrm>
          <a:prstGeom prst="rect">
            <a:avLst/>
          </a:prstGeom>
          <a:ln>
            <a:noFill/>
          </a:ln>
          <a:effectLst>
            <a:softEdge rad="112500"/>
          </a:effectLst>
        </p:spPr>
      </p:pic>
      <p:sp>
        <p:nvSpPr>
          <p:cNvPr id="2" name="矩形 1"/>
          <p:cNvSpPr/>
          <p:nvPr/>
        </p:nvSpPr>
        <p:spPr>
          <a:xfrm>
            <a:off x="3143240" y="2500306"/>
            <a:ext cx="3000396" cy="70788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zh-CN" alt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一：太阳</a:t>
            </a:r>
            <a:endParaRPr lang="en-US" altLang="zh-CN"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矩形 2"/>
          <p:cNvSpPr/>
          <p:nvPr/>
        </p:nvSpPr>
        <p:spPr>
          <a:xfrm>
            <a:off x="642910" y="3429000"/>
            <a:ext cx="7929618" cy="2677656"/>
          </a:xfrm>
          <a:prstGeom prst="rect">
            <a:avLst/>
          </a:prstGeom>
        </p:spPr>
        <p:txBody>
          <a:bodyPr wrap="square">
            <a:spAutoFit/>
          </a:bodyPr>
          <a:lstStyle/>
          <a:p>
            <a:r>
              <a:rPr lang="zh-CN" altLang="en-US" sz="2400" b="1" dirty="0" smtClean="0"/>
              <a:t>          藏族，这个曾驰骋沙场、勇猛剽悍的民族在历史的变迁中变成了憨头憨脑、昏昏沉沉坐在太阳底下冥想的温顺的民族，但在这表面之下，这个民族实际上在进行着集体的思索，“在同一时刻集体进入了冥想”，他们在聆听，在冥想。</a:t>
            </a:r>
            <a:endParaRPr lang="en-US" altLang="zh-CN" sz="2400" b="1" dirty="0" smtClean="0"/>
          </a:p>
          <a:p>
            <a:r>
              <a:rPr lang="en-US" altLang="zh-CN" sz="2400" b="1" dirty="0" smtClean="0"/>
              <a:t>        </a:t>
            </a:r>
            <a:r>
              <a:rPr lang="zh-CN" altLang="en-US" sz="2400" b="1" dirty="0" smtClean="0"/>
              <a:t>最终，藏族人在阳光下聆听到的神的启示，文中“</a:t>
            </a:r>
            <a:r>
              <a:rPr lang="zh-CN" altLang="en-US" sz="2400" b="1" dirty="0" smtClean="0">
                <a:solidFill>
                  <a:srgbClr val="C00000"/>
                </a:solidFill>
              </a:rPr>
              <a:t>神的启示</a:t>
            </a:r>
            <a:r>
              <a:rPr lang="zh-CN" altLang="en-US" sz="2400" b="1" dirty="0" smtClean="0"/>
              <a:t>”指的是什么？</a:t>
            </a:r>
            <a:endParaRPr lang="zh-CN" altLang="en-US" sz="2400" b="1" dirty="0"/>
          </a:p>
        </p:txBody>
      </p:sp>
      <p:sp>
        <p:nvSpPr>
          <p:cNvPr id="5" name="左箭头 4">
            <a:hlinkClick r:id="rId3" action="ppaction://hlinksldjump"/>
          </p:cNvPr>
          <p:cNvSpPr/>
          <p:nvPr/>
        </p:nvSpPr>
        <p:spPr>
          <a:xfrm>
            <a:off x="8072462" y="6143644"/>
            <a:ext cx="428628" cy="4286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43240" y="2357430"/>
            <a:ext cx="3000396" cy="70788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zh-CN" alt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二：黑夜</a:t>
            </a:r>
            <a:endParaRPr lang="en-US" altLang="zh-CN"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4" name="Picture 4" descr="c:\users\administrator\appdata\roaming\360se6\User Data\temp\20130820215515_akZEV.thumb.600_0.jpeg"/>
          <p:cNvPicPr>
            <a:picLocks noChangeAspect="1" noChangeArrowheads="1"/>
          </p:cNvPicPr>
          <p:nvPr/>
        </p:nvPicPr>
        <p:blipFill>
          <a:blip r:embed="rId2" cstate="print"/>
          <a:srcRect/>
          <a:stretch>
            <a:fillRect/>
          </a:stretch>
        </p:blipFill>
        <p:spPr bwMode="auto">
          <a:xfrm>
            <a:off x="0" y="0"/>
            <a:ext cx="8786842" cy="2285992"/>
          </a:xfrm>
          <a:prstGeom prst="rect">
            <a:avLst/>
          </a:prstGeom>
          <a:ln>
            <a:noFill/>
          </a:ln>
          <a:effectLst>
            <a:softEdge rad="112500"/>
          </a:effectLst>
        </p:spPr>
      </p:pic>
      <p:sp>
        <p:nvSpPr>
          <p:cNvPr id="5" name="矩形 4"/>
          <p:cNvSpPr/>
          <p:nvPr/>
        </p:nvSpPr>
        <p:spPr>
          <a:xfrm>
            <a:off x="642910" y="3214686"/>
            <a:ext cx="8072494" cy="3416320"/>
          </a:xfrm>
          <a:prstGeom prst="rect">
            <a:avLst/>
          </a:prstGeom>
        </p:spPr>
        <p:txBody>
          <a:bodyPr wrap="square">
            <a:spAutoFit/>
          </a:bodyPr>
          <a:lstStyle/>
          <a:p>
            <a:r>
              <a:rPr lang="zh-CN" altLang="en-US" sz="2400" b="1" dirty="0" smtClean="0"/>
              <a:t>         黑夜，“我”在聆听、在体味西藏民族文化的精髓与魅力。文章以闪回式叙述方式扫描了古老而现代的西藏，又以四句疑问表现西藏民族文化对“我”的影响。</a:t>
            </a:r>
            <a:endParaRPr lang="en-US" altLang="zh-CN" sz="2400" b="1" dirty="0" smtClean="0"/>
          </a:p>
          <a:p>
            <a:endParaRPr lang="en-US" altLang="zh-CN" sz="2400" b="1" dirty="0" smtClean="0"/>
          </a:p>
          <a:p>
            <a:r>
              <a:rPr lang="en-US" altLang="zh-CN" sz="2400" b="1" dirty="0" smtClean="0"/>
              <a:t>          </a:t>
            </a:r>
            <a:r>
              <a:rPr lang="zh-CN" altLang="en-US" sz="2400" b="1" dirty="0" smtClean="0"/>
              <a:t>这一部分可以概括为</a:t>
            </a:r>
            <a:r>
              <a:rPr lang="zh-CN" altLang="en-US" sz="2400" b="1" dirty="0" smtClean="0">
                <a:solidFill>
                  <a:srgbClr val="C00000"/>
                </a:solidFill>
              </a:rPr>
              <a:t>：“我”在聆听西藏文化凑响的神秘圣歌，而这圣歌正是民族文化的圣歌，是“我”灵感的源泉，是创作的源泉（表达西藏文化对我产生的深远影响）。</a:t>
            </a:r>
            <a:endParaRPr lang="en-US" altLang="zh-CN" sz="2400" b="1" dirty="0" smtClean="0">
              <a:solidFill>
                <a:srgbClr val="C00000"/>
              </a:solidFill>
            </a:endParaRPr>
          </a:p>
          <a:p>
            <a:r>
              <a:rPr lang="en-US" altLang="zh-CN" sz="2400" b="1" dirty="0" smtClean="0">
                <a:solidFill>
                  <a:srgbClr val="C00000"/>
                </a:solidFill>
              </a:rPr>
              <a:t>       </a:t>
            </a:r>
            <a:endParaRPr lang="zh-CN" altLang="en-US" sz="2400" b="1" dirty="0" smtClean="0"/>
          </a:p>
        </p:txBody>
      </p:sp>
      <p:sp>
        <p:nvSpPr>
          <p:cNvPr id="6" name="左箭头 5">
            <a:hlinkClick r:id="rId3" action="ppaction://hlinksldjump"/>
          </p:cNvPr>
          <p:cNvSpPr/>
          <p:nvPr/>
        </p:nvSpPr>
        <p:spPr>
          <a:xfrm>
            <a:off x="8072462" y="6215082"/>
            <a:ext cx="428628" cy="4286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appdata\roaming\360se6\User Data\temp\m_1335151120545.png"/>
          <p:cNvPicPr>
            <a:picLocks noChangeAspect="1" noChangeArrowheads="1"/>
          </p:cNvPicPr>
          <p:nvPr/>
        </p:nvPicPr>
        <p:blipFill>
          <a:blip r:embed="rId2" cstate="print"/>
          <a:srcRect/>
          <a:stretch>
            <a:fillRect/>
          </a:stretch>
        </p:blipFill>
        <p:spPr bwMode="auto">
          <a:xfrm>
            <a:off x="2214546" y="285728"/>
            <a:ext cx="2643206" cy="928694"/>
          </a:xfrm>
          <a:prstGeom prst="rect">
            <a:avLst/>
          </a:prstGeom>
          <a:ln w="88900" cap="sq" cmpd="thickThin">
            <a:solidFill>
              <a:srgbClr val="000000"/>
            </a:solidFill>
            <a:prstDash val="solid"/>
            <a:miter lim="800000"/>
          </a:ln>
          <a:effectLst>
            <a:innerShdw blurRad="76200">
              <a:srgbClr val="000000"/>
            </a:innerShdw>
          </a:effectLst>
        </p:spPr>
      </p:pic>
      <p:pic>
        <p:nvPicPr>
          <p:cNvPr id="3" name="Picture 4" descr="c:\users\administrator\appdata\roaming\360se6\User Data\temp\119131263.jpg"/>
          <p:cNvPicPr>
            <a:picLocks noChangeAspect="1" noChangeArrowheads="1"/>
          </p:cNvPicPr>
          <p:nvPr/>
        </p:nvPicPr>
        <p:blipFill>
          <a:blip r:embed="rId3" cstate="print"/>
          <a:srcRect/>
          <a:stretch>
            <a:fillRect/>
          </a:stretch>
        </p:blipFill>
        <p:spPr bwMode="auto">
          <a:xfrm>
            <a:off x="6429388" y="2071678"/>
            <a:ext cx="2714612" cy="33904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矩形 4"/>
          <p:cNvSpPr/>
          <p:nvPr/>
        </p:nvSpPr>
        <p:spPr>
          <a:xfrm>
            <a:off x="0" y="1643050"/>
            <a:ext cx="6500826" cy="5324535"/>
          </a:xfrm>
          <a:prstGeom prst="rect">
            <a:avLst/>
          </a:prstGeom>
        </p:spPr>
        <p:txBody>
          <a:bodyPr wrap="square">
            <a:spAutoFit/>
          </a:bodyPr>
          <a:lstStyle/>
          <a:p>
            <a:r>
              <a:rPr lang="zh-CN" altLang="en-US" sz="2400" b="1" dirty="0" smtClean="0"/>
              <a:t>          西</a:t>
            </a:r>
            <a:r>
              <a:rPr lang="zh-CN" altLang="en-US" sz="2400" b="1" dirty="0"/>
              <a:t>藏自治区是中华人民共和国的五个民族自治区之一，成立于</a:t>
            </a:r>
            <a:r>
              <a:rPr lang="en-US" altLang="zh-CN" sz="2400" b="1" dirty="0"/>
              <a:t>1965</a:t>
            </a:r>
            <a:r>
              <a:rPr lang="zh-CN" altLang="en-US" sz="2400" b="1" dirty="0"/>
              <a:t>年</a:t>
            </a:r>
            <a:r>
              <a:rPr lang="en-US" altLang="zh-CN" sz="2400" b="1" dirty="0"/>
              <a:t>9</a:t>
            </a:r>
            <a:r>
              <a:rPr lang="zh-CN" altLang="en-US" sz="2400" b="1" dirty="0"/>
              <a:t>月</a:t>
            </a:r>
            <a:r>
              <a:rPr lang="en-US" altLang="zh-CN" sz="2400" b="1" dirty="0"/>
              <a:t>1</a:t>
            </a:r>
            <a:r>
              <a:rPr lang="zh-CN" altLang="en-US" sz="2400" b="1" dirty="0"/>
              <a:t>日</a:t>
            </a:r>
            <a:r>
              <a:rPr lang="zh-CN" altLang="en-US" sz="2400" b="1" dirty="0" smtClean="0"/>
              <a:t>。全</a:t>
            </a:r>
            <a:r>
              <a:rPr lang="zh-CN" altLang="en-US" sz="2400" b="1" dirty="0"/>
              <a:t>区土地面积为</a:t>
            </a:r>
            <a:r>
              <a:rPr lang="en-US" altLang="zh-CN" sz="2400" b="1" dirty="0"/>
              <a:t>122</a:t>
            </a:r>
            <a:r>
              <a:rPr lang="zh-CN" altLang="en-US" sz="2400" b="1" dirty="0"/>
              <a:t>万多平方公里，约占全国总面积的</a:t>
            </a:r>
            <a:r>
              <a:rPr lang="en-US" altLang="zh-CN" sz="2400" b="1" dirty="0"/>
              <a:t>12.8%</a:t>
            </a:r>
            <a:r>
              <a:rPr lang="zh-CN" altLang="en-US" sz="2400" b="1" dirty="0"/>
              <a:t>。</a:t>
            </a:r>
          </a:p>
          <a:p>
            <a:r>
              <a:rPr lang="zh-CN" altLang="en-US" sz="2400" b="1" dirty="0" smtClean="0"/>
              <a:t>         </a:t>
            </a:r>
            <a:endParaRPr lang="zh-CN" altLang="en-US" sz="2400" b="1" dirty="0"/>
          </a:p>
          <a:p>
            <a:r>
              <a:rPr lang="zh-CN" altLang="en-US" sz="2400" b="1" dirty="0" smtClean="0"/>
              <a:t>        西</a:t>
            </a:r>
            <a:r>
              <a:rPr lang="zh-CN" altLang="en-US" sz="2400" b="1" dirty="0"/>
              <a:t>藏自治区位于中国西南部，</a:t>
            </a:r>
            <a:r>
              <a:rPr lang="zh-CN" altLang="en-US" sz="2400" b="1" dirty="0">
                <a:solidFill>
                  <a:srgbClr val="FF0000"/>
                </a:solidFill>
              </a:rPr>
              <a:t>地处世界上面积最大、海拔最高的高</a:t>
            </a:r>
            <a:r>
              <a:rPr lang="zh-CN" altLang="en-US" sz="2400" b="1" dirty="0" smtClean="0">
                <a:solidFill>
                  <a:srgbClr val="FF0000"/>
                </a:solidFill>
              </a:rPr>
              <a:t>原的青</a:t>
            </a:r>
            <a:r>
              <a:rPr lang="zh-CN" altLang="en-US" sz="2400" b="1" dirty="0">
                <a:solidFill>
                  <a:srgbClr val="FF0000"/>
                </a:solidFill>
              </a:rPr>
              <a:t>藏高原。</a:t>
            </a:r>
            <a:r>
              <a:rPr lang="zh-CN" altLang="en-US" sz="2400" b="1" dirty="0"/>
              <a:t>平均海拔</a:t>
            </a:r>
            <a:r>
              <a:rPr lang="en-US" altLang="zh-CN" sz="2400" b="1" dirty="0"/>
              <a:t>4500</a:t>
            </a:r>
            <a:r>
              <a:rPr lang="zh-CN" altLang="en-US" sz="2400" b="1" dirty="0"/>
              <a:t>米。群山环绕，江河密布</a:t>
            </a:r>
            <a:r>
              <a:rPr lang="zh-CN" altLang="en-US" sz="2400" b="1" dirty="0" smtClean="0"/>
              <a:t>。面</a:t>
            </a:r>
            <a:r>
              <a:rPr lang="zh-CN" altLang="en-US" sz="2400" b="1" dirty="0"/>
              <a:t>积</a:t>
            </a:r>
            <a:r>
              <a:rPr lang="en-US" altLang="zh-CN" sz="2400" b="1" dirty="0"/>
              <a:t>120</a:t>
            </a:r>
            <a:r>
              <a:rPr lang="zh-CN" altLang="en-US" sz="2400" b="1" dirty="0"/>
              <a:t>多万平方公里，约占全国总面积的</a:t>
            </a:r>
            <a:r>
              <a:rPr lang="en-US" altLang="zh-CN" sz="2400" b="1" dirty="0"/>
              <a:t>1/8</a:t>
            </a:r>
            <a:r>
              <a:rPr lang="zh-CN" altLang="en-US" sz="2400" b="1" dirty="0" smtClean="0"/>
              <a:t>。</a:t>
            </a:r>
            <a:endParaRPr lang="en-US" altLang="zh-CN" sz="2400" b="1" dirty="0" smtClean="0"/>
          </a:p>
          <a:p>
            <a:endParaRPr lang="en-US" altLang="zh-CN" sz="2400" b="1" dirty="0" smtClean="0"/>
          </a:p>
          <a:p>
            <a:r>
              <a:rPr lang="en-US" altLang="zh-CN" sz="2400" b="1" dirty="0"/>
              <a:t> </a:t>
            </a:r>
            <a:r>
              <a:rPr lang="en-US" altLang="zh-CN" sz="2400" b="1" dirty="0" smtClean="0"/>
              <a:t>     </a:t>
            </a:r>
            <a:r>
              <a:rPr lang="zh-CN" altLang="en-US" sz="2400" b="1" dirty="0" smtClean="0"/>
              <a:t>西藏既有独特的高原雪域风光，又有妩</a:t>
            </a:r>
            <a:r>
              <a:rPr lang="en-US" altLang="zh-CN" sz="2400" b="1" dirty="0" err="1" smtClean="0">
                <a:solidFill>
                  <a:srgbClr val="C00000"/>
                </a:solidFill>
              </a:rPr>
              <a:t>wǔ</a:t>
            </a:r>
            <a:r>
              <a:rPr lang="zh-CN" altLang="en-US" sz="2400" b="1" dirty="0" smtClean="0"/>
              <a:t>媚的南国风采，而与这种大自然相融合的人文景观，也使西藏在旅行者眼中具有 了真正独特的魅力。</a:t>
            </a:r>
            <a:endParaRPr lang="zh-CN" altLang="en-US" sz="24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administrator\appdata\roaming\360se6\User Data\temp\20130820215515_akZEV.thumb.600_0.jpeg"/>
          <p:cNvPicPr>
            <a:picLocks noChangeAspect="1" noChangeArrowheads="1"/>
          </p:cNvPicPr>
          <p:nvPr/>
        </p:nvPicPr>
        <p:blipFill>
          <a:blip r:embed="rId2" cstate="print"/>
          <a:srcRect/>
          <a:stretch>
            <a:fillRect/>
          </a:stretch>
        </p:blipFill>
        <p:spPr bwMode="auto">
          <a:xfrm>
            <a:off x="0" y="0"/>
            <a:ext cx="8786842" cy="1714488"/>
          </a:xfrm>
          <a:prstGeom prst="rect">
            <a:avLst/>
          </a:prstGeom>
          <a:ln>
            <a:noFill/>
          </a:ln>
          <a:effectLst>
            <a:softEdge rad="112500"/>
          </a:effectLst>
        </p:spPr>
      </p:pic>
      <p:sp>
        <p:nvSpPr>
          <p:cNvPr id="3" name="矩形 2"/>
          <p:cNvSpPr/>
          <p:nvPr/>
        </p:nvSpPr>
        <p:spPr>
          <a:xfrm>
            <a:off x="2714612" y="1785926"/>
            <a:ext cx="3571900" cy="70788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zh-CN" alt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三：夏日辉煌</a:t>
            </a:r>
            <a:endParaRPr lang="en-US" altLang="zh-CN"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矩形 5"/>
          <p:cNvSpPr/>
          <p:nvPr/>
        </p:nvSpPr>
        <p:spPr>
          <a:xfrm>
            <a:off x="357158" y="3071810"/>
            <a:ext cx="8072462" cy="3046988"/>
          </a:xfrm>
          <a:prstGeom prst="rect">
            <a:avLst/>
          </a:prstGeom>
        </p:spPr>
        <p:txBody>
          <a:bodyPr wrap="square">
            <a:spAutoFit/>
          </a:bodyPr>
          <a:lstStyle/>
          <a:p>
            <a:r>
              <a:rPr lang="zh-CN" altLang="en-US" sz="2400" b="1" dirty="0" smtClean="0"/>
              <a:t>          文章较为集中地描述了西藏冬天最令人振奋的</a:t>
            </a:r>
            <a:r>
              <a:rPr lang="zh-CN" altLang="en-US" sz="2400" b="1" dirty="0" smtClean="0">
                <a:solidFill>
                  <a:srgbClr val="C00000"/>
                </a:solidFill>
              </a:rPr>
              <a:t>祈愿大法会。</a:t>
            </a:r>
            <a:endParaRPr lang="en-US" altLang="zh-CN" sz="2400" b="1" dirty="0" smtClean="0">
              <a:solidFill>
                <a:srgbClr val="C00000"/>
              </a:solidFill>
            </a:endParaRPr>
          </a:p>
          <a:p>
            <a:endParaRPr lang="en-US" altLang="zh-CN" sz="2400" b="1" dirty="0" smtClean="0">
              <a:solidFill>
                <a:srgbClr val="C00000"/>
              </a:solidFill>
            </a:endParaRPr>
          </a:p>
          <a:p>
            <a:r>
              <a:rPr lang="en-US" altLang="zh-CN" sz="2400" b="1" dirty="0" smtClean="0">
                <a:solidFill>
                  <a:srgbClr val="C00000"/>
                </a:solidFill>
              </a:rPr>
              <a:t>         </a:t>
            </a:r>
            <a:r>
              <a:rPr lang="zh-CN" altLang="en-US" sz="2400" b="1" dirty="0" smtClean="0"/>
              <a:t>在西藏人对未来佛、对千佛的呼唤与期待中让我们发现了西藏人的美好：虽然自然与现实如此残酷，让西藏人认识到幸福、和平、安宁还很遥远，但那是一个美好的理想，西藏人对未来永远持乐观态度。西藏人的祈愿貌似憨钝，实则充满睿智。</a:t>
            </a:r>
            <a:endParaRPr lang="zh-CN" altLang="en-US" sz="2400" b="1" dirty="0"/>
          </a:p>
        </p:txBody>
      </p:sp>
      <p:sp>
        <p:nvSpPr>
          <p:cNvPr id="7" name="左箭头 6">
            <a:hlinkClick r:id="rId3" action="ppaction://hlinksldjump"/>
          </p:cNvPr>
          <p:cNvSpPr/>
          <p:nvPr/>
        </p:nvSpPr>
        <p:spPr>
          <a:xfrm>
            <a:off x="8001024" y="6143644"/>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2357422" y="0"/>
            <a:ext cx="4143372" cy="923330"/>
          </a:xfrm>
          <a:prstGeom prst="rect">
            <a:avLst/>
          </a:prstGeom>
          <a:noFill/>
          <a:ln w="9525">
            <a:noFill/>
            <a:miter lim="800000"/>
            <a:headEnd/>
            <a:tailEnd/>
          </a:ln>
          <a:effectLst/>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布达拉宫</a:t>
            </a:r>
          </a:p>
        </p:txBody>
      </p:sp>
      <p:pic>
        <p:nvPicPr>
          <p:cNvPr id="15362" name="Picture 2" descr="c:\users\administrator\appdata\roaming\360se6\User Data\temp\t0168da4fdf30048d46.jpg"/>
          <p:cNvPicPr>
            <a:picLocks noChangeAspect="1" noChangeArrowheads="1"/>
          </p:cNvPicPr>
          <p:nvPr/>
        </p:nvPicPr>
        <p:blipFill>
          <a:blip r:embed="rId2" cstate="print"/>
          <a:srcRect/>
          <a:stretch>
            <a:fillRect/>
          </a:stretch>
        </p:blipFill>
        <p:spPr bwMode="auto">
          <a:xfrm>
            <a:off x="928662" y="1071546"/>
            <a:ext cx="7286676" cy="2354680"/>
          </a:xfrm>
          <a:prstGeom prst="rect">
            <a:avLst/>
          </a:prstGeom>
          <a:ln>
            <a:noFill/>
          </a:ln>
          <a:effectLst>
            <a:softEdge rad="112500"/>
          </a:effectLst>
        </p:spPr>
      </p:pic>
      <p:sp>
        <p:nvSpPr>
          <p:cNvPr id="4" name="矩形 3"/>
          <p:cNvSpPr/>
          <p:nvPr/>
        </p:nvSpPr>
        <p:spPr>
          <a:xfrm>
            <a:off x="357158" y="3714752"/>
            <a:ext cx="8429652" cy="2554545"/>
          </a:xfrm>
          <a:prstGeom prst="rect">
            <a:avLst/>
          </a:prstGeom>
        </p:spPr>
        <p:txBody>
          <a:bodyPr wrap="square">
            <a:spAutoFit/>
          </a:bodyPr>
          <a:lstStyle/>
          <a:p>
            <a:r>
              <a:rPr lang="zh-CN" altLang="en-US" sz="2000" b="1" dirty="0" smtClean="0"/>
              <a:t>          布达拉宫，俗称“第二普陀山”，坐落在</a:t>
            </a:r>
            <a:r>
              <a:rPr lang="zh-CN" altLang="en-US" sz="2000" b="1" dirty="0" smtClean="0">
                <a:hlinkClick r:id="rId3"/>
              </a:rPr>
              <a:t>西藏</a:t>
            </a:r>
            <a:r>
              <a:rPr lang="zh-CN" altLang="en-US" sz="2000" b="1" dirty="0" smtClean="0"/>
              <a:t>首府</a:t>
            </a:r>
            <a:r>
              <a:rPr lang="zh-CN" altLang="en-US" sz="2000" b="1" dirty="0" smtClean="0">
                <a:hlinkClick r:id="rId4"/>
              </a:rPr>
              <a:t>拉萨</a:t>
            </a:r>
            <a:r>
              <a:rPr lang="zh-CN" altLang="en-US" sz="2000" b="1" dirty="0" smtClean="0"/>
              <a:t>市区西北的红山上，它一共有</a:t>
            </a:r>
            <a:r>
              <a:rPr lang="en-US" altLang="zh-CN" sz="2000" b="1" dirty="0" smtClean="0">
                <a:solidFill>
                  <a:srgbClr val="C00000"/>
                </a:solidFill>
              </a:rPr>
              <a:t>999</a:t>
            </a:r>
            <a:r>
              <a:rPr lang="zh-CN" altLang="en-US" sz="2000" b="1" dirty="0" smtClean="0"/>
              <a:t>个房间。它的总面积是</a:t>
            </a:r>
            <a:r>
              <a:rPr lang="en-US" altLang="zh-CN" sz="2000" b="1" dirty="0" smtClean="0"/>
              <a:t>9927</a:t>
            </a:r>
            <a:r>
              <a:rPr lang="zh-CN" altLang="en-US" sz="2000" b="1" dirty="0" smtClean="0"/>
              <a:t>平方米。是一座规模宏大的宫堡式建筑群。它最初是松赞干布为迎娶尺尊公主和文成公主而兴建的，</a:t>
            </a:r>
            <a:r>
              <a:rPr lang="en-US" altLang="zh-CN" sz="2000" b="1" dirty="0" smtClean="0"/>
              <a:t>17</a:t>
            </a:r>
            <a:r>
              <a:rPr lang="zh-CN" altLang="en-US" sz="2000" b="1" dirty="0" smtClean="0"/>
              <a:t>世纪重建后，成为历代达赖喇嘛的冬宫居所，也是西藏政教合一的统治中心。整座宫殿具有鲜明的藏式风格，依山而建，气势雄伟。宫中还收藏了无数的珍宝，堪称是一座艺术的殿堂。</a:t>
            </a:r>
            <a:r>
              <a:rPr lang="en-US" altLang="zh-CN" sz="2000" b="1" dirty="0" smtClean="0"/>
              <a:t>1961</a:t>
            </a:r>
            <a:r>
              <a:rPr lang="zh-CN" altLang="en-US" sz="2000" b="1" dirty="0" smtClean="0"/>
              <a:t>年，布达拉宫是中华人民共和国国务院第一批全国重点文物保护单位之一。</a:t>
            </a:r>
            <a:r>
              <a:rPr lang="en-US" altLang="zh-CN" sz="2000" b="1" dirty="0" smtClean="0"/>
              <a:t>1994</a:t>
            </a:r>
            <a:r>
              <a:rPr lang="zh-CN" altLang="en-US" sz="2000" b="1" dirty="0" smtClean="0"/>
              <a:t>年，布达拉宫被列为世界文化遗产。</a:t>
            </a:r>
            <a:endParaRPr lang="zh-CN" altLang="en-US" sz="2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43240" y="214290"/>
            <a:ext cx="3071834" cy="92333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大昭寺 </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30722" name="Picture 2" descr="c:\users\administrator\appdata\roaming\360se6\User Data\temp\t01ddc301c07da38151.jpg"/>
          <p:cNvPicPr>
            <a:picLocks noChangeAspect="1" noChangeArrowheads="1"/>
          </p:cNvPicPr>
          <p:nvPr/>
        </p:nvPicPr>
        <p:blipFill>
          <a:blip r:embed="rId2" cstate="print"/>
          <a:srcRect/>
          <a:stretch>
            <a:fillRect/>
          </a:stretch>
        </p:blipFill>
        <p:spPr bwMode="auto">
          <a:xfrm>
            <a:off x="857224" y="1428736"/>
            <a:ext cx="7143800" cy="2428892"/>
          </a:xfrm>
          <a:prstGeom prst="rect">
            <a:avLst/>
          </a:prstGeom>
          <a:ln>
            <a:noFill/>
          </a:ln>
          <a:effectLst>
            <a:softEdge rad="112500"/>
          </a:effectLst>
        </p:spPr>
      </p:pic>
      <p:sp>
        <p:nvSpPr>
          <p:cNvPr id="4" name="矩形 3"/>
          <p:cNvSpPr/>
          <p:nvPr/>
        </p:nvSpPr>
        <p:spPr>
          <a:xfrm>
            <a:off x="357158" y="4143380"/>
            <a:ext cx="8286808" cy="2246769"/>
          </a:xfrm>
          <a:prstGeom prst="rect">
            <a:avLst/>
          </a:prstGeom>
        </p:spPr>
        <p:txBody>
          <a:bodyPr wrap="square">
            <a:spAutoFit/>
          </a:bodyPr>
          <a:lstStyle/>
          <a:p>
            <a:r>
              <a:rPr lang="zh-CN" altLang="en-US" sz="2000" b="1" dirty="0" smtClean="0"/>
              <a:t>         大昭寺，位于拉萨的寺院。又名“祖拉康”、“觉康”（</a:t>
            </a:r>
            <a:r>
              <a:rPr lang="zh-CN" altLang="en-US" sz="2000" b="1" dirty="0" smtClean="0">
                <a:hlinkClick r:id="rId3"/>
              </a:rPr>
              <a:t>藏语</a:t>
            </a:r>
            <a:r>
              <a:rPr lang="zh-CN" altLang="en-US" sz="2000" b="1" dirty="0" smtClean="0"/>
              <a:t>意为佛殿），始建于唐贞观二十一年（</a:t>
            </a:r>
            <a:r>
              <a:rPr lang="en-US" altLang="zh-CN" sz="2000" b="1" dirty="0" smtClean="0"/>
              <a:t>647</a:t>
            </a:r>
            <a:r>
              <a:rPr lang="zh-CN" altLang="en-US" sz="2000" b="1" dirty="0" smtClean="0"/>
              <a:t>年），是</a:t>
            </a:r>
            <a:r>
              <a:rPr lang="zh-CN" altLang="en-US" sz="2000" b="1" dirty="0" smtClean="0">
                <a:hlinkClick r:id="rId4"/>
              </a:rPr>
              <a:t>藏王</a:t>
            </a:r>
            <a:r>
              <a:rPr lang="zh-CN" altLang="en-US" sz="2000" b="1" dirty="0" smtClean="0"/>
              <a:t>松赞干布为纪念尺尊公主入藏而建的，后经历代修缮增建，形成庞大的建筑群。在拉萨，藏族人也喜欢将以大昭寺为主的八角街一带称为“拉萨”，藏文意思是佛地，你还可以看到朝拜者在大昭寺门口磕长头，场面非常感人，由此可见大昭寺在拉萨人的心目中的地位之高，还有更多的人每天围绕着大昭寺转经，很多僧人也在大昭寺附近摆开架势，向过路的人唱经化缘。 </a:t>
            </a:r>
            <a:endParaRPr lang="zh-CN" altLang="en-US" sz="20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1802" y="500042"/>
            <a:ext cx="2954655" cy="923330"/>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五色经幡</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31746" name="Picture 2" descr="c:\users\administrator\appdata\roaming\360se6\User Data\temp\54_165379_d04b3bb8928b8a3.jpg"/>
          <p:cNvPicPr>
            <a:picLocks noChangeAspect="1" noChangeArrowheads="1"/>
          </p:cNvPicPr>
          <p:nvPr/>
        </p:nvPicPr>
        <p:blipFill>
          <a:blip r:embed="rId2" cstate="print"/>
          <a:srcRect/>
          <a:stretch>
            <a:fillRect/>
          </a:stretch>
        </p:blipFill>
        <p:spPr bwMode="auto">
          <a:xfrm>
            <a:off x="0" y="1524010"/>
            <a:ext cx="4357685" cy="2976559"/>
          </a:xfrm>
          <a:prstGeom prst="rect">
            <a:avLst/>
          </a:prstGeom>
          <a:ln>
            <a:noFill/>
          </a:ln>
          <a:effectLst>
            <a:softEdge rad="112500"/>
          </a:effectLst>
        </p:spPr>
      </p:pic>
      <p:pic>
        <p:nvPicPr>
          <p:cNvPr id="31748" name="Picture 4" descr="c:\users\administrator\appdata\roaming\360se6\User Data\temp\T19ifJXmxnXXcD6eQW_023306.jpg_310x310.jpg"/>
          <p:cNvPicPr>
            <a:picLocks noChangeAspect="1" noChangeArrowheads="1"/>
          </p:cNvPicPr>
          <p:nvPr/>
        </p:nvPicPr>
        <p:blipFill>
          <a:blip r:embed="rId3" cstate="print"/>
          <a:srcRect/>
          <a:stretch>
            <a:fillRect/>
          </a:stretch>
        </p:blipFill>
        <p:spPr bwMode="auto">
          <a:xfrm>
            <a:off x="4429124" y="1500174"/>
            <a:ext cx="4714876" cy="2643207"/>
          </a:xfrm>
          <a:prstGeom prst="rect">
            <a:avLst/>
          </a:prstGeom>
          <a:ln>
            <a:noFill/>
          </a:ln>
          <a:effectLst>
            <a:softEdge rad="112500"/>
          </a:effectLst>
        </p:spPr>
      </p:pic>
      <p:sp>
        <p:nvSpPr>
          <p:cNvPr id="5" name="矩形 4"/>
          <p:cNvSpPr/>
          <p:nvPr/>
        </p:nvSpPr>
        <p:spPr>
          <a:xfrm>
            <a:off x="214282" y="4357694"/>
            <a:ext cx="8643966" cy="2308324"/>
          </a:xfrm>
          <a:prstGeom prst="rect">
            <a:avLst/>
          </a:prstGeom>
        </p:spPr>
        <p:txBody>
          <a:bodyPr wrap="square">
            <a:spAutoFit/>
          </a:bodyPr>
          <a:lstStyle/>
          <a:p>
            <a:r>
              <a:rPr lang="zh-CN" altLang="en-US" sz="2400" b="1" dirty="0" smtClean="0"/>
              <a:t>         “五色经幡”是西藏的一种标志， 它是由“红色”，“白色”，“黄色”，“蓝色”和“绿色”五种颜色的印有经文的布条组成。“五色经幡”一般被藏族同胞挂在“屋顶”，“湖边”或者是高高的“山间”，是他们用来祈福的，他们认为：当风吹过经幡时，就相当于将上面的经文念过一遍。代表他们日日夜夜都在颂经念佛，以表示他们诚心向佛的信念。</a:t>
            </a:r>
            <a:endParaRPr lang="zh-CN" altLang="en-US" sz="24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43174" y="357166"/>
            <a:ext cx="3663182" cy="92333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六字大明咒</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矩形 2"/>
          <p:cNvSpPr/>
          <p:nvPr/>
        </p:nvSpPr>
        <p:spPr>
          <a:xfrm>
            <a:off x="357158" y="4500570"/>
            <a:ext cx="8286808" cy="2062103"/>
          </a:xfrm>
          <a:prstGeom prst="rect">
            <a:avLst/>
          </a:prstGeom>
        </p:spPr>
        <p:txBody>
          <a:bodyPr wrap="square">
            <a:spAutoFit/>
          </a:bodyPr>
          <a:lstStyle/>
          <a:p>
            <a:r>
              <a:rPr lang="zh-CN" altLang="en-US" sz="2000" b="1" dirty="0" smtClean="0"/>
              <a:t>       六字大明咒，亦六字真言</a:t>
            </a:r>
            <a:r>
              <a:rPr lang="zh-CN" altLang="en-US" sz="2400" b="1" dirty="0" smtClean="0">
                <a:solidFill>
                  <a:srgbClr val="C00000"/>
                </a:solidFill>
              </a:rPr>
              <a:t>：“唵（</a:t>
            </a:r>
            <a:r>
              <a:rPr lang="en-US" altLang="zh-CN" sz="2400" b="1" dirty="0" err="1" smtClean="0">
                <a:solidFill>
                  <a:srgbClr val="C00000"/>
                </a:solidFill>
              </a:rPr>
              <a:t>ōng</a:t>
            </a:r>
            <a:r>
              <a:rPr lang="zh-CN" altLang="en-US" sz="2400" b="1" dirty="0" smtClean="0">
                <a:solidFill>
                  <a:srgbClr val="C00000"/>
                </a:solidFill>
              </a:rPr>
              <a:t>）嘛（</a:t>
            </a:r>
            <a:r>
              <a:rPr lang="en-US" altLang="zh-CN" sz="2400" b="1" dirty="0" err="1" smtClean="0">
                <a:solidFill>
                  <a:srgbClr val="C00000"/>
                </a:solidFill>
              </a:rPr>
              <a:t>mā</a:t>
            </a:r>
            <a:r>
              <a:rPr lang="zh-CN" altLang="en-US" sz="2400" b="1" dirty="0" smtClean="0">
                <a:solidFill>
                  <a:srgbClr val="C00000"/>
                </a:solidFill>
              </a:rPr>
              <a:t>）呢（</a:t>
            </a:r>
            <a:r>
              <a:rPr lang="en-US" altLang="zh-CN" sz="2400" b="1" dirty="0" err="1" smtClean="0">
                <a:solidFill>
                  <a:srgbClr val="C00000"/>
                </a:solidFill>
              </a:rPr>
              <a:t>nī</a:t>
            </a:r>
            <a:r>
              <a:rPr lang="zh-CN" altLang="en-US" sz="2400" b="1" dirty="0" smtClean="0">
                <a:solidFill>
                  <a:srgbClr val="C00000"/>
                </a:solidFill>
              </a:rPr>
              <a:t>）叭（ </a:t>
            </a:r>
            <a:r>
              <a:rPr lang="en-US" altLang="zh-CN" sz="2400" b="1" dirty="0" err="1" smtClean="0">
                <a:solidFill>
                  <a:srgbClr val="C00000"/>
                </a:solidFill>
              </a:rPr>
              <a:t>bēi</a:t>
            </a:r>
            <a:r>
              <a:rPr lang="zh-CN" altLang="en-US" sz="2400" b="1" dirty="0" smtClean="0">
                <a:solidFill>
                  <a:srgbClr val="C00000"/>
                </a:solidFill>
              </a:rPr>
              <a:t>）咪（</a:t>
            </a:r>
            <a:r>
              <a:rPr lang="en-US" altLang="zh-CN" sz="2400" b="1" dirty="0" err="1" smtClean="0">
                <a:solidFill>
                  <a:srgbClr val="C00000"/>
                </a:solidFill>
              </a:rPr>
              <a:t>mēi</a:t>
            </a:r>
            <a:r>
              <a:rPr lang="zh-CN" altLang="en-US" sz="2400" b="1" dirty="0" smtClean="0">
                <a:solidFill>
                  <a:srgbClr val="C00000"/>
                </a:solidFill>
              </a:rPr>
              <a:t>）吽（</a:t>
            </a:r>
            <a:r>
              <a:rPr lang="en-US" altLang="zh-CN" sz="2400" b="1" dirty="0" err="1" smtClean="0">
                <a:solidFill>
                  <a:srgbClr val="C00000"/>
                </a:solidFill>
              </a:rPr>
              <a:t>hōng</a:t>
            </a:r>
            <a:r>
              <a:rPr lang="zh-CN" altLang="en-US" sz="2400" b="1" dirty="0" smtClean="0">
                <a:solidFill>
                  <a:srgbClr val="C00000"/>
                </a:solidFill>
              </a:rPr>
              <a:t>）”</a:t>
            </a:r>
            <a:r>
              <a:rPr lang="zh-CN" altLang="en-US" sz="2000" b="1" dirty="0" smtClean="0"/>
              <a:t>是大慈大悲观世音菩萨咒，源于梵文，象征一切诸菩萨的慈悲与加持。六字大明咒是“唵</a:t>
            </a:r>
            <a:r>
              <a:rPr lang="zh-CN" altLang="en-US" sz="2000" b="1" dirty="0" smtClean="0">
                <a:solidFill>
                  <a:srgbClr val="C00000"/>
                </a:solidFill>
              </a:rPr>
              <a:t>（</a:t>
            </a:r>
            <a:r>
              <a:rPr lang="en-US" altLang="zh-CN" sz="2000" b="1" dirty="0" err="1" smtClean="0">
                <a:solidFill>
                  <a:srgbClr val="C00000"/>
                </a:solidFill>
              </a:rPr>
              <a:t>ōng</a:t>
            </a:r>
            <a:r>
              <a:rPr lang="zh-CN" altLang="en-US" sz="2000" b="1" dirty="0" smtClean="0">
                <a:solidFill>
                  <a:srgbClr val="C00000"/>
                </a:solidFill>
              </a:rPr>
              <a:t>）</a:t>
            </a:r>
            <a:r>
              <a:rPr lang="zh-CN" altLang="en-US" sz="2000" b="1" dirty="0" smtClean="0"/>
              <a:t>啊吽</a:t>
            </a:r>
            <a:r>
              <a:rPr lang="zh-CN" altLang="en-US" sz="2000" b="1" dirty="0" smtClean="0">
                <a:solidFill>
                  <a:srgbClr val="C00000"/>
                </a:solidFill>
              </a:rPr>
              <a:t>（</a:t>
            </a:r>
            <a:r>
              <a:rPr lang="en-US" altLang="zh-CN" sz="2000" b="1" dirty="0" err="1" smtClean="0">
                <a:solidFill>
                  <a:srgbClr val="C00000"/>
                </a:solidFill>
              </a:rPr>
              <a:t>hōng</a:t>
            </a:r>
            <a:r>
              <a:rPr lang="zh-CN" altLang="en-US" sz="2000" b="1" dirty="0" smtClean="0">
                <a:solidFill>
                  <a:srgbClr val="C00000"/>
                </a:solidFill>
              </a:rPr>
              <a:t>）</a:t>
            </a:r>
            <a:r>
              <a:rPr lang="zh-CN" altLang="en-US" sz="2000" b="1" dirty="0" smtClean="0"/>
              <a:t>”三字的扩展，其内涵异常丰富、奥妙无穷、至高无上，蕴藏了宇宙中的大能力、大智慧、大慈悲。此咒即是观世音菩萨的微妙本心，久远劫前，观音菩萨自己就是持此咒而修行成佛的，佛名正法明如来。</a:t>
            </a:r>
            <a:endParaRPr lang="zh-CN" altLang="en-US" sz="2000" b="1" dirty="0"/>
          </a:p>
        </p:txBody>
      </p:sp>
      <p:pic>
        <p:nvPicPr>
          <p:cNvPr id="32770" name="Picture 2" descr="c:\users\administrator\appdata\roaming\360se6\User Data\temp\t0104f387a6ca70b538.jpg"/>
          <p:cNvPicPr>
            <a:picLocks noChangeAspect="1" noChangeArrowheads="1"/>
          </p:cNvPicPr>
          <p:nvPr/>
        </p:nvPicPr>
        <p:blipFill>
          <a:blip r:embed="rId2" cstate="print"/>
          <a:srcRect/>
          <a:stretch>
            <a:fillRect/>
          </a:stretch>
        </p:blipFill>
        <p:spPr bwMode="auto">
          <a:xfrm>
            <a:off x="2928926" y="1500174"/>
            <a:ext cx="2928926" cy="271461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appdata\roaming\360se6\User Data\temp\9500248_122558679185_2.jpg"/>
          <p:cNvPicPr>
            <a:picLocks noChangeAspect="1" noChangeArrowheads="1"/>
          </p:cNvPicPr>
          <p:nvPr/>
        </p:nvPicPr>
        <p:blipFill>
          <a:blip r:embed="rId2" cstate="print"/>
          <a:srcRect/>
          <a:stretch>
            <a:fillRect/>
          </a:stretch>
        </p:blipFill>
        <p:spPr bwMode="auto">
          <a:xfrm>
            <a:off x="428596" y="3000372"/>
            <a:ext cx="8143932" cy="3643338"/>
          </a:xfrm>
          <a:prstGeom prst="rect">
            <a:avLst/>
          </a:prstGeom>
          <a:ln>
            <a:noFill/>
          </a:ln>
          <a:effectLst>
            <a:softEdge rad="112500"/>
          </a:effectLst>
        </p:spPr>
      </p:pic>
      <p:sp>
        <p:nvSpPr>
          <p:cNvPr id="3" name="TextBox 2"/>
          <p:cNvSpPr txBox="1"/>
          <p:nvPr/>
        </p:nvSpPr>
        <p:spPr>
          <a:xfrm>
            <a:off x="428596" y="642918"/>
            <a:ext cx="7929618" cy="2431435"/>
          </a:xfrm>
          <a:prstGeom prst="rect">
            <a:avLst/>
          </a:prstGeom>
          <a:noFill/>
        </p:spPr>
        <p:txBody>
          <a:bodyPr wrap="square" rtlCol="0">
            <a:spAutoFit/>
          </a:bodyPr>
          <a:lstStyle/>
          <a:p>
            <a:r>
              <a:rPr lang="en-US" altLang="zh-CN" sz="2400" b="1" dirty="0" smtClean="0"/>
              <a:t>         </a:t>
            </a:r>
            <a:r>
              <a:rPr lang="zh-CN" altLang="en-US" sz="2400" b="1" dirty="0" smtClean="0"/>
              <a:t>西藏是一片弥漫着神秘色彩的土地，住在那里的人们深深地受到这里的宗教和民族文化的影响。</a:t>
            </a:r>
            <a:endParaRPr lang="en-US" altLang="zh-CN" sz="2400" b="1" dirty="0" smtClean="0"/>
          </a:p>
          <a:p>
            <a:r>
              <a:rPr lang="en-US" altLang="zh-CN" sz="2400" b="1" dirty="0"/>
              <a:t> </a:t>
            </a:r>
            <a:r>
              <a:rPr lang="en-US" altLang="zh-CN" sz="2400" b="1" dirty="0" smtClean="0"/>
              <a:t>       </a:t>
            </a:r>
            <a:r>
              <a:rPr lang="zh-CN" altLang="en-US" sz="2400" b="1" dirty="0" smtClean="0"/>
              <a:t>有这样一位藏族作家扎西达娃，他深爱着并且深受到这种文化的熏陶。于是他用文字表达了自己对这片土地的热爱，并为我们提供了一个了解西藏的通道。</a:t>
            </a:r>
            <a:endParaRPr lang="en-US" altLang="zh-CN" sz="2400" b="1" dirty="0" smtClean="0"/>
          </a:p>
          <a:p>
            <a:r>
              <a:rPr lang="en-US" altLang="zh-CN" sz="2400" b="1" dirty="0" smtClean="0"/>
              <a:t>          </a:t>
            </a:r>
            <a:r>
              <a:rPr lang="zh-CN" altLang="en-US" sz="2400" b="1" dirty="0" smtClean="0"/>
              <a:t>接下来我们一起走进扎西达娃的</a:t>
            </a:r>
            <a:r>
              <a:rPr lang="en-US" altLang="zh-CN" sz="3200" b="1" dirty="0" smtClean="0">
                <a:solidFill>
                  <a:srgbClr val="C00000"/>
                </a:solidFill>
              </a:rPr>
              <a:t>《</a:t>
            </a:r>
            <a:r>
              <a:rPr lang="zh-CN" altLang="en-US" sz="3200" b="1" dirty="0" smtClean="0">
                <a:solidFill>
                  <a:srgbClr val="C00000"/>
                </a:solidFill>
              </a:rPr>
              <a:t>聆听西藏</a:t>
            </a:r>
            <a:r>
              <a:rPr lang="en-US" altLang="zh-CN" sz="3200" b="1" dirty="0" smtClean="0">
                <a:solidFill>
                  <a:srgbClr val="C00000"/>
                </a:solidFill>
              </a:rPr>
              <a:t>》</a:t>
            </a:r>
            <a:endParaRPr lang="zh-CN" altLang="en-US"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appdata\roaming\360se6\User Data\temp\9500248_122558679185_2.jpg"/>
          <p:cNvPicPr>
            <a:picLocks noChangeAspect="1" noChangeArrowheads="1"/>
          </p:cNvPicPr>
          <p:nvPr/>
        </p:nvPicPr>
        <p:blipFill>
          <a:blip r:embed="rId2" cstate="print"/>
          <a:srcRect/>
          <a:stretch>
            <a:fillRect/>
          </a:stretch>
        </p:blipFill>
        <p:spPr bwMode="auto">
          <a:xfrm>
            <a:off x="285720" y="214290"/>
            <a:ext cx="8572560" cy="2768232"/>
          </a:xfrm>
          <a:prstGeom prst="rect">
            <a:avLst/>
          </a:prstGeom>
          <a:ln>
            <a:noFill/>
          </a:ln>
          <a:effectLst>
            <a:softEdge rad="112500"/>
          </a:effectLst>
        </p:spPr>
      </p:pic>
      <p:pic>
        <p:nvPicPr>
          <p:cNvPr id="14339" name="Picture 3" descr="C:\Users\Administrator\Documents\360截图\360截图20150412132842185.jpg"/>
          <p:cNvPicPr>
            <a:picLocks noChangeAspect="1" noChangeArrowheads="1"/>
          </p:cNvPicPr>
          <p:nvPr/>
        </p:nvPicPr>
        <p:blipFill>
          <a:blip r:embed="rId3" cstate="print"/>
          <a:srcRect/>
          <a:stretch>
            <a:fillRect/>
          </a:stretch>
        </p:blipFill>
        <p:spPr bwMode="auto">
          <a:xfrm>
            <a:off x="428596" y="2571744"/>
            <a:ext cx="8273555" cy="3600454"/>
          </a:xfrm>
          <a:prstGeom prst="roundRect">
            <a:avLst>
              <a:gd name="adj" fmla="val 31185"/>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wheel(4)">
                                      <p:cBhvr>
                                        <p:cTn id="7" dur="2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662" y="5429264"/>
            <a:ext cx="2037737" cy="646331"/>
          </a:xfrm>
          <a:prstGeom prst="rect">
            <a:avLst/>
          </a:prstGeom>
        </p:spPr>
        <p:txBody>
          <a:bodyPr wrap="none">
            <a:spAutoFit/>
          </a:bodyPr>
          <a:lstStyle/>
          <a:p>
            <a:r>
              <a:rPr lang="zh-CN" altLang="en-US" sz="3600" b="1" dirty="0" smtClean="0"/>
              <a:t>扎西达娃</a:t>
            </a:r>
            <a:endParaRPr lang="zh-CN" altLang="en-US" sz="3600" b="1" dirty="0"/>
          </a:p>
        </p:txBody>
      </p:sp>
      <p:pic>
        <p:nvPicPr>
          <p:cNvPr id="15362" name="Picture 2" descr="c:\users\administrator\appdata\roaming\360se6\User Data\temp\20111219045955875_4888.jpg"/>
          <p:cNvPicPr>
            <a:picLocks noChangeAspect="1" noChangeArrowheads="1"/>
          </p:cNvPicPr>
          <p:nvPr/>
        </p:nvPicPr>
        <p:blipFill>
          <a:blip r:embed="rId2" cstate="print"/>
          <a:srcRect/>
          <a:stretch>
            <a:fillRect/>
          </a:stretch>
        </p:blipFill>
        <p:spPr bwMode="auto">
          <a:xfrm>
            <a:off x="714348" y="1714488"/>
            <a:ext cx="2214578" cy="3119123"/>
          </a:xfrm>
          <a:prstGeom prst="rect">
            <a:avLst/>
          </a:prstGeom>
          <a:ln>
            <a:noFill/>
          </a:ln>
          <a:effectLst>
            <a:outerShdw blurRad="190500" algn="tl" rotWithShape="0">
              <a:srgbClr val="000000">
                <a:alpha val="70000"/>
              </a:srgbClr>
            </a:outerShdw>
          </a:effectLst>
        </p:spPr>
      </p:pic>
      <p:sp>
        <p:nvSpPr>
          <p:cNvPr id="7" name="矩形 6"/>
          <p:cNvSpPr/>
          <p:nvPr/>
        </p:nvSpPr>
        <p:spPr>
          <a:xfrm>
            <a:off x="3714744" y="1500174"/>
            <a:ext cx="5072098" cy="3539430"/>
          </a:xfrm>
          <a:prstGeom prst="rect">
            <a:avLst/>
          </a:prstGeom>
        </p:spPr>
        <p:txBody>
          <a:bodyPr wrap="square">
            <a:spAutoFit/>
          </a:bodyPr>
          <a:lstStyle/>
          <a:p>
            <a:r>
              <a:rPr lang="en-US" altLang="zh-CN" sz="2800" b="1" dirty="0" smtClean="0"/>
              <a:t>---</a:t>
            </a:r>
            <a:r>
              <a:rPr lang="zh-CN" altLang="en-US" sz="2800" b="1" dirty="0"/>
              <a:t>扎西达娃，藏族，</a:t>
            </a:r>
            <a:r>
              <a:rPr lang="en-US" altLang="zh-CN" sz="2800" b="1" dirty="0"/>
              <a:t>1959</a:t>
            </a:r>
            <a:r>
              <a:rPr lang="zh-CN" altLang="en-US" sz="2800" b="1" dirty="0"/>
              <a:t>年生。</a:t>
            </a:r>
            <a:r>
              <a:rPr lang="en-US" altLang="zh-CN" sz="2800" b="1" dirty="0"/>
              <a:t>1974</a:t>
            </a:r>
            <a:r>
              <a:rPr lang="zh-CN" altLang="en-US" sz="2800" b="1" dirty="0"/>
              <a:t>年毕业于西藏拉萨中学。</a:t>
            </a:r>
            <a:r>
              <a:rPr lang="en-US" altLang="zh-CN" sz="2800" b="1" dirty="0"/>
              <a:t>1979</a:t>
            </a:r>
            <a:r>
              <a:rPr lang="zh-CN" altLang="en-US" sz="2800" b="1" dirty="0"/>
              <a:t>年开始发表作品</a:t>
            </a:r>
            <a:r>
              <a:rPr lang="zh-CN" altLang="en-US" sz="2800" b="1" dirty="0" smtClean="0"/>
              <a:t>。</a:t>
            </a:r>
            <a:endParaRPr lang="en-US" altLang="zh-CN" sz="2800" b="1" dirty="0" smtClean="0"/>
          </a:p>
          <a:p>
            <a:r>
              <a:rPr lang="en-US" altLang="zh-CN" sz="2800" b="1" dirty="0" smtClean="0"/>
              <a:t>1984</a:t>
            </a:r>
            <a:r>
              <a:rPr lang="zh-CN" altLang="en-US" sz="2800" b="1" dirty="0"/>
              <a:t>年加入中国作家协会</a:t>
            </a:r>
            <a:r>
              <a:rPr lang="zh-CN" altLang="en-US" sz="2800" b="1" dirty="0" smtClean="0"/>
              <a:t>。</a:t>
            </a:r>
            <a:endParaRPr lang="en-US" altLang="zh-CN" sz="2800" b="1" dirty="0" smtClean="0"/>
          </a:p>
          <a:p>
            <a:r>
              <a:rPr lang="zh-CN" altLang="en-US" sz="2800" b="1" dirty="0" smtClean="0"/>
              <a:t>著</a:t>
            </a:r>
            <a:r>
              <a:rPr lang="zh-CN" altLang="en-US" sz="2800" b="1" dirty="0"/>
              <a:t>有长篇小说</a:t>
            </a:r>
            <a:r>
              <a:rPr lang="en-US" altLang="zh-CN" sz="2800" b="1" dirty="0"/>
              <a:t>《</a:t>
            </a:r>
            <a:r>
              <a:rPr lang="zh-CN" altLang="en-US" sz="2800" b="1" dirty="0"/>
              <a:t>骚动的香巴拉</a:t>
            </a:r>
            <a:r>
              <a:rPr lang="en-US" altLang="zh-CN" sz="2800" b="1" dirty="0"/>
              <a:t>》</a:t>
            </a:r>
            <a:r>
              <a:rPr lang="zh-CN" altLang="en-US" sz="2800" b="1" dirty="0"/>
              <a:t>，中短篇小说集</a:t>
            </a:r>
            <a:r>
              <a:rPr lang="en-US" altLang="zh-CN" sz="2800" b="1" dirty="0"/>
              <a:t>《</a:t>
            </a:r>
            <a:r>
              <a:rPr lang="zh-CN" altLang="en-US" sz="2800" b="1" dirty="0"/>
              <a:t>西藏，系在皮绳结上的魂</a:t>
            </a:r>
            <a:r>
              <a:rPr lang="en-US" altLang="zh-CN" sz="2800" b="1" dirty="0"/>
              <a:t>》</a:t>
            </a:r>
            <a:r>
              <a:rPr lang="zh-CN" altLang="en-US" sz="2800" b="1" dirty="0"/>
              <a:t>，</a:t>
            </a:r>
            <a:r>
              <a:rPr lang="en-US" altLang="zh-CN" sz="2800" b="1" dirty="0"/>
              <a:t>《</a:t>
            </a:r>
            <a:r>
              <a:rPr lang="zh-CN" altLang="en-US" sz="2800" b="1" dirty="0"/>
              <a:t>西藏隐秘岁月</a:t>
            </a:r>
            <a:r>
              <a:rPr lang="en-US" altLang="zh-CN" sz="2800" b="1" dirty="0"/>
              <a:t>》</a:t>
            </a:r>
            <a:r>
              <a:rPr lang="zh-CN" altLang="en-US" sz="2800" b="1" dirty="0"/>
              <a:t>，</a:t>
            </a:r>
            <a:r>
              <a:rPr lang="en-US" altLang="zh-CN" sz="2800" b="1" dirty="0"/>
              <a:t>《</a:t>
            </a:r>
            <a:r>
              <a:rPr lang="zh-CN" altLang="en-US" sz="2800" b="1" dirty="0"/>
              <a:t>世纪之邀</a:t>
            </a:r>
            <a:r>
              <a:rPr lang="en-US" altLang="zh-CN" sz="2800" b="1" dirty="0"/>
              <a:t>》</a:t>
            </a:r>
            <a:r>
              <a:rPr lang="zh-CN" altLang="en-US" sz="2800" b="1" dirty="0"/>
              <a:t>等。</a:t>
            </a:r>
          </a:p>
        </p:txBody>
      </p:sp>
      <p:sp>
        <p:nvSpPr>
          <p:cNvPr id="8" name="矩形 7"/>
          <p:cNvSpPr/>
          <p:nvPr/>
        </p:nvSpPr>
        <p:spPr>
          <a:xfrm>
            <a:off x="785786" y="357166"/>
            <a:ext cx="3071834" cy="523220"/>
          </a:xfrm>
          <a:prstGeom prst="rect">
            <a:avLst/>
          </a:prstGeom>
        </p:spPr>
        <p:txBody>
          <a:bodyPr wrap="square">
            <a:spAutoFit/>
          </a:bodyPr>
          <a:lstStyle/>
          <a:p>
            <a:r>
              <a:rPr lang="en-US" altLang="zh-CN" sz="2800" b="1" dirty="0" smtClean="0">
                <a:solidFill>
                  <a:schemeClr val="accent3">
                    <a:lumMod val="50000"/>
                  </a:schemeClr>
                </a:solidFill>
                <a:latin typeface="微软雅黑" pitchFamily="34" charset="-122"/>
                <a:ea typeface="微软雅黑" pitchFamily="34" charset="-122"/>
              </a:rPr>
              <a:t>1 </a:t>
            </a:r>
            <a:r>
              <a:rPr lang="zh-CN" altLang="en-US" sz="2800" b="1" dirty="0" smtClean="0">
                <a:solidFill>
                  <a:schemeClr val="accent3">
                    <a:lumMod val="50000"/>
                  </a:schemeClr>
                </a:solidFill>
                <a:latin typeface="微软雅黑" pitchFamily="34" charset="-122"/>
                <a:ea typeface="微软雅黑" pitchFamily="34" charset="-122"/>
              </a:rPr>
              <a:t>作者简介</a:t>
            </a:r>
            <a:endParaRPr lang="zh-CN" altLang="en-US" sz="2800" dirty="0">
              <a:solidFill>
                <a:schemeClr val="accent3">
                  <a:lumMod val="50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2147</TotalTime>
  <Words>2367</Words>
  <Application>Microsoft Office PowerPoint</Application>
  <PresentationFormat>全屏显示(4:3)</PresentationFormat>
  <Paragraphs>81</Paragraphs>
  <Slides>20</Slides>
  <Notes>1</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俞婕</dc:creator>
  <cp:lastModifiedBy>俞婕</cp:lastModifiedBy>
  <cp:revision>138</cp:revision>
  <dcterms:created xsi:type="dcterms:W3CDTF">2015-04-08T07:57:44Z</dcterms:created>
  <dcterms:modified xsi:type="dcterms:W3CDTF">2015-04-12T09:03:35Z</dcterms:modified>
</cp:coreProperties>
</file>