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handoutMasterIdLst>
    <p:handoutMasterId r:id="rId66"/>
  </p:handoutMasterIdLst>
  <p:sldIdLst>
    <p:sldId id="1020" r:id="rId3"/>
    <p:sldId id="1057" r:id="rId4"/>
    <p:sldId id="1024" r:id="rId5"/>
    <p:sldId id="1058" r:id="rId6"/>
    <p:sldId id="1025" r:id="rId8"/>
    <p:sldId id="1026" r:id="rId9"/>
    <p:sldId id="1027" r:id="rId10"/>
    <p:sldId id="1001" r:id="rId11"/>
    <p:sldId id="1028" r:id="rId12"/>
    <p:sldId id="1023" r:id="rId13"/>
    <p:sldId id="1002" r:id="rId14"/>
    <p:sldId id="1060" r:id="rId15"/>
    <p:sldId id="1022" r:id="rId16"/>
    <p:sldId id="1021" r:id="rId17"/>
    <p:sldId id="1029" r:id="rId18"/>
    <p:sldId id="1004" r:id="rId19"/>
    <p:sldId id="1031" r:id="rId20"/>
    <p:sldId id="1030" r:id="rId21"/>
    <p:sldId id="1005" r:id="rId22"/>
    <p:sldId id="1032" r:id="rId23"/>
    <p:sldId id="1033" r:id="rId24"/>
    <p:sldId id="1059" r:id="rId25"/>
    <p:sldId id="1034" r:id="rId26"/>
    <p:sldId id="1035" r:id="rId27"/>
    <p:sldId id="1036" r:id="rId28"/>
    <p:sldId id="1006" r:id="rId29"/>
    <p:sldId id="1061" r:id="rId30"/>
    <p:sldId id="1008" r:id="rId31"/>
    <p:sldId id="1038" r:id="rId32"/>
    <p:sldId id="1010" r:id="rId33"/>
    <p:sldId id="1071" r:id="rId34"/>
    <p:sldId id="1013" r:id="rId35"/>
    <p:sldId id="1072" r:id="rId36"/>
    <p:sldId id="1012" r:id="rId37"/>
    <p:sldId id="1073" r:id="rId38"/>
    <p:sldId id="1039" r:id="rId39"/>
    <p:sldId id="1040" r:id="rId40"/>
    <p:sldId id="1041" r:id="rId41"/>
    <p:sldId id="1014" r:id="rId42"/>
    <p:sldId id="1042" r:id="rId43"/>
    <p:sldId id="1062" r:id="rId44"/>
    <p:sldId id="1044" r:id="rId45"/>
    <p:sldId id="1015" r:id="rId46"/>
    <p:sldId id="1045" r:id="rId47"/>
    <p:sldId id="1016" r:id="rId48"/>
    <p:sldId id="1046" r:id="rId49"/>
    <p:sldId id="1047" r:id="rId50"/>
    <p:sldId id="1074" r:id="rId51"/>
    <p:sldId id="1075" r:id="rId52"/>
    <p:sldId id="1048" r:id="rId53"/>
    <p:sldId id="1049" r:id="rId54"/>
    <p:sldId id="1050" r:id="rId55"/>
    <p:sldId id="1017" r:id="rId56"/>
    <p:sldId id="1053" r:id="rId57"/>
    <p:sldId id="1067" r:id="rId58"/>
    <p:sldId id="1068" r:id="rId59"/>
    <p:sldId id="1069" r:id="rId60"/>
    <p:sldId id="1054" r:id="rId61"/>
    <p:sldId id="1055" r:id="rId62"/>
    <p:sldId id="1070" r:id="rId63"/>
    <p:sldId id="1018" r:id="rId64"/>
    <p:sldId id="1117" r:id="rId6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70"/>
    </p:embeddedFont>
    <p:embeddedFont>
      <p:font typeface="楷体" panose="02010609060101010101" pitchFamily="49" charset="-122"/>
      <p:regular r:id="rId71"/>
    </p:embeddedFont>
    <p:embeddedFont>
      <p:font typeface="Calibri" panose="020F0502020204030204" pitchFamily="34" charset="0"/>
      <p:regular r:id="rId72"/>
      <p:bold r:id="rId73"/>
      <p:italic r:id="rId74"/>
      <p:boldItalic r:id="rId75"/>
    </p:embeddedFont>
    <p:embeddedFont>
      <p:font typeface="幼圆" panose="02010509060101010101" pitchFamily="49" charset="-122"/>
      <p:regular r:id="rId76"/>
    </p:embeddedFont>
    <p:embeddedFont>
      <p:font typeface="微软雅黑" panose="020B0503020204020204" charset="-122"/>
      <p:regular r:id="rId7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FF"/>
    <a:srgbClr val="FF6600"/>
    <a:srgbClr val="00B050"/>
    <a:srgbClr val="FFFFFF"/>
    <a:srgbClr val="A38302"/>
    <a:srgbClr val="0066FF"/>
    <a:srgbClr val="D60093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35" autoAdjust="0"/>
  </p:normalViewPr>
  <p:slideViewPr>
    <p:cSldViewPr>
      <p:cViewPr varScale="1">
        <p:scale>
          <a:sx n="113" d="100"/>
          <a:sy n="113" d="100"/>
        </p:scale>
        <p:origin x="294" y="8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>
        <p:scale>
          <a:sx n="66" d="100"/>
          <a:sy n="66" d="100"/>
        </p:scale>
        <p:origin x="-1704" y="-7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7" Type="http://schemas.openxmlformats.org/officeDocument/2006/relationships/font" Target="fonts/font8.fntdata"/><Relationship Id="rId76" Type="http://schemas.openxmlformats.org/officeDocument/2006/relationships/font" Target="fonts/font7.fntdata"/><Relationship Id="rId75" Type="http://schemas.openxmlformats.org/officeDocument/2006/relationships/font" Target="fonts/font6.fntdata"/><Relationship Id="rId74" Type="http://schemas.openxmlformats.org/officeDocument/2006/relationships/font" Target="fonts/font5.fntdata"/><Relationship Id="rId73" Type="http://schemas.openxmlformats.org/officeDocument/2006/relationships/font" Target="fonts/font4.fntdata"/><Relationship Id="rId72" Type="http://schemas.openxmlformats.org/officeDocument/2006/relationships/font" Target="fonts/font3.fntdata"/><Relationship Id="rId71" Type="http://schemas.openxmlformats.org/officeDocument/2006/relationships/font" Target="fonts/font2.fntdata"/><Relationship Id="rId70" Type="http://schemas.openxmlformats.org/officeDocument/2006/relationships/font" Target="fonts/font1.fntdata"/><Relationship Id="rId7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handoutMaster" Target="handoutMasters/handoutMaster1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/>
        </p:nvSpPr>
        <p:spPr>
          <a:xfrm>
            <a:off x="193237" y="92978"/>
            <a:ext cx="13580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16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小真的长头发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5" name="Picture 2" descr="https://www.mianfeiwendang.com/pic/3c2bddee17a34388561d9e4d/4-810-jpg_6-1080-0-0-1080.jpg"/>
          <p:cNvPicPr>
            <a:picLocks noChangeAspect="1" noChangeArrowheads="1"/>
          </p:cNvPicPr>
          <p:nvPr userDrawn="1"/>
        </p:nvPicPr>
        <p:blipFill>
          <a:blip r:embed="rId10" cstate="print"/>
          <a:srcRect l="24500" t="70932" r="25801"/>
          <a:stretch>
            <a:fillRect/>
          </a:stretch>
        </p:blipFill>
        <p:spPr bwMode="auto">
          <a:xfrm>
            <a:off x="-180528" y="3723878"/>
            <a:ext cx="9649072" cy="164681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jpeg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slide" Target="slide23.xml"/><Relationship Id="rId5" Type="http://schemas.openxmlformats.org/officeDocument/2006/relationships/slide" Target="slide4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GIF"/><Relationship Id="rId2" Type="http://schemas.openxmlformats.org/officeDocument/2006/relationships/image" Target="../media/image37.png"/><Relationship Id="rId1" Type="http://schemas.openxmlformats.org/officeDocument/2006/relationships/image" Target="../media/image1.jpe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5.jpeg"/><Relationship Id="rId3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2.png"/><Relationship Id="rId1" Type="http://schemas.openxmlformats.org/officeDocument/2006/relationships/image" Target="../media/image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11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179511" y="411510"/>
            <a:ext cx="8496945" cy="1080120"/>
          </a:xfrm>
          <a:prstGeom prst="parallelogram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609403" y="411510"/>
            <a:ext cx="5904655" cy="857250"/>
          </a:xfrm>
          <a:prstGeom prst="rect">
            <a:avLst/>
          </a:prstGeom>
        </p:spPr>
        <p:txBody>
          <a:bodyPr/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动画片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长发公主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的头发，长得惊人。大家一起来看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2" descr="http://img5q.duitang.com/uploads/item/201501/06/20150106231037_FMPQt.thumb.700_0.jpe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26958">
            <a:off x="3216311" y="1135191"/>
            <a:ext cx="1935019" cy="3809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http://cdn.duitang.com/uploads/item/201207/02/20120702121102_wX5hS.thumb.6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66478"/>
            <a:ext cx="2499596" cy="3149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http://enjoy.eastday.com/eastday/enjoy1/e/20100723/images/017793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7787" y="1666478"/>
            <a:ext cx="309634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1979712" y="1091267"/>
            <a:ext cx="172819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líng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3898063" y="1091626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49552"/>
              <a:gd name="adj6" fmla="val -18183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夂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”不是“文”。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1242" y="2177301"/>
            <a:ext cx="4337222" cy="17927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“凌”一般与“冰”搭配，组成“冰凌”一词。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冬天，河面、屋檐下，室外的水管处都会结冰凌。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7784" y="2931790"/>
            <a:ext cx="720080" cy="72008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9178"/>
            <a:ext cx="9144000" cy="5134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0"/>
          <p:cNvSpPr/>
          <p:nvPr/>
        </p:nvSpPr>
        <p:spPr>
          <a:xfrm>
            <a:off x="287524" y="1225118"/>
            <a:ext cx="1476164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钓大鱼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547664" y="3003798"/>
            <a:ext cx="1826394" cy="1241214"/>
            <a:chOff x="4788024" y="2683624"/>
            <a:chExt cx="1826394" cy="1241214"/>
          </a:xfrm>
        </p:grpSpPr>
        <p:pic>
          <p:nvPicPr>
            <p:cNvPr id="62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788024" y="2683624"/>
              <a:ext cx="1826394" cy="1241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" name="TextBox 55"/>
            <p:cNvSpPr txBox="1"/>
            <p:nvPr/>
          </p:nvSpPr>
          <p:spPr>
            <a:xfrm>
              <a:off x="5292080" y="2971656"/>
              <a:ext cx="10081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栅栏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347435" y="2960255"/>
            <a:ext cx="1826394" cy="1241214"/>
            <a:chOff x="4788024" y="2683624"/>
            <a:chExt cx="1826394" cy="1241214"/>
          </a:xfrm>
        </p:grpSpPr>
        <p:pic>
          <p:nvPicPr>
            <p:cNvPr id="74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788024" y="2683624"/>
              <a:ext cx="1826394" cy="1241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" name="TextBox 74"/>
            <p:cNvSpPr txBox="1"/>
            <p:nvPr/>
          </p:nvSpPr>
          <p:spPr>
            <a:xfrm>
              <a:off x="5004477" y="2971656"/>
              <a:ext cx="1512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肥皂泡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339752" y="3902286"/>
            <a:ext cx="2016223" cy="1241214"/>
            <a:chOff x="5596317" y="2193581"/>
            <a:chExt cx="2016223" cy="1241214"/>
          </a:xfrm>
        </p:grpSpPr>
        <p:pic>
          <p:nvPicPr>
            <p:cNvPr id="84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596317" y="2193581"/>
              <a:ext cx="1826394" cy="1241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5" name="TextBox 84"/>
            <p:cNvSpPr txBox="1"/>
            <p:nvPr/>
          </p:nvSpPr>
          <p:spPr>
            <a:xfrm>
              <a:off x="6100373" y="2519229"/>
              <a:ext cx="1512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冰凌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3363838"/>
            <a:ext cx="2099883" cy="14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" name="矩形 88"/>
          <p:cNvSpPr/>
          <p:nvPr/>
        </p:nvSpPr>
        <p:spPr>
          <a:xfrm>
            <a:off x="6084168" y="37238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套装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0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8292" y="3596066"/>
            <a:ext cx="2099883" cy="14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矩形 90"/>
          <p:cNvSpPr/>
          <p:nvPr/>
        </p:nvSpPr>
        <p:spPr>
          <a:xfrm>
            <a:off x="670340" y="395610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悠闲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12006" y="3741208"/>
            <a:ext cx="2099883" cy="14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" name="矩形 92"/>
          <p:cNvSpPr/>
          <p:nvPr/>
        </p:nvSpPr>
        <p:spPr>
          <a:xfrm>
            <a:off x="4444054" y="410124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妨碍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323 0.07198 C -0.18542 0.01916 -0.19514 -0.04047 -0.18872 -0.09391 C -0.18785 -0.10967 -0.18594 -0.12295 -0.18438 -0.13809 C -0.18403 -0.14241 -0.18386 -0.14674 -0.18334 -0.15075 C -0.18282 -0.1557 -0.18108 -0.16558 -0.18108 -0.16527 C -0.17986 -0.19926 -0.17847 -0.20636 -0.18004 -0.24436 C -0.18021 -0.24992 -0.18177 -0.25548 -0.18334 -0.25919 C -0.18542 -0.26444 -0.18993 -0.27433 -0.18993 -0.27402 C -0.19167 -0.28946 -0.19219 -0.29008 -0.18993 -0.31109 C -0.18907 -0.31974 -0.18108 -0.32437 -0.179 -0.32623 C -0.17066 -0.3324 -0.16146 -0.32746 -0.15278 -0.32839 C -0.14757 -0.32901 -0.14254 -0.33024 -0.13733 -0.33086 C -0.13525 -0.33271 -0.13125 -0.33488 -0.12969 -0.33858 C -0.11754 -0.36639 -0.13091 -0.34507 -0.12205 -0.35835 C -0.11841 -0.36948 -0.11476 -0.38091 -0.10886 -0.38523 C -0.10643 -0.3911 -0.10261 -0.39419 -0.10018 -0.40006 C -0.09844 -0.40408 -0.09722 -0.40809 -0.09462 -0.41025 C -0.09184 -0.41273 -0.08872 -0.41273 -0.08594 -0.41489 C -0.07275 -0.41427 -0.05955 -0.41489 -0.04653 -0.41273 C -0.04427 -0.41242 -0.03993 -0.40778 -0.03993 -0.40747 C -0.03472 -0.39975 -0.03785 -0.40346 -0.03004 -0.39759 C -0.029 -0.39697 -0.02674 -0.39543 -0.02674 -0.39512 C -0.0257 -0.39357 -0.02466 -0.39172 -0.02344 -0.39048 C -0.0224 -0.38925 -0.02118 -0.38925 -0.02014 -0.38801 C -0.00886 -0.3738 -0.01788 -0.38091 -0.01042 -0.37565 C -0.0092 -0.3738 -0.00834 -0.37195 -0.00712 -0.37071 C -0.00608 -0.36948 -0.00486 -0.36948 -0.00382 -0.36793 C 0.00729 -0.35434 -0.00104 -0.36113 0.00607 -0.35588 C 0.01128 -0.34785 0.00816 -0.35156 0.0158 -0.34569 C 0.01701 -0.34507 0.01823 -0.34414 0.01927 -0.34353 C 0.02031 -0.3426 0.02239 -0.34105 0.02239 -0.34074 C 0.03437 -0.34198 0.0467 -0.3392 0.05764 -0.35063 " pathEditMode="relative" rAng="0" ptsTypes="fffffffffffffffffffffffffffffffA">
                                      <p:cBhvr>
                                        <p:cTn id="1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-2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99 0.00958 C -0.08906 -0.02842 -0.10781 -0.07043 -0.09548 -0.10843 C -0.09392 -0.11986 -0.0901 -0.12944 -0.08715 -0.14025 C -0.08663 -0.14303 -0.08594 -0.14581 -0.08507 -0.1489 C -0.08385 -0.15261 -0.08073 -0.15941 -0.08073 -0.1591 C -0.0783 -0.18381 -0.07569 -0.18875 -0.07864 -0.21563 C -0.07899 -0.21965 -0.08212 -0.22366 -0.08507 -0.22613 C -0.08906 -0.22984 -0.09774 -0.23695 -0.09774 -0.23664 C -0.10104 -0.24776 -0.10225 -0.24807 -0.09774 -0.2629 C -0.09618 -0.26907 -0.08073 -0.27278 -0.07656 -0.27371 C -0.06059 -0.27834 -0.04271 -0.27464 -0.02587 -0.27556 C -0.01597 -0.27587 -0.00625 -0.27649 0.00382 -0.27711 C 0.00781 -0.27834 0.01563 -0.2802 0.01858 -0.28267 C 0.04219 -0.30244 0.01615 -0.2873 0.03351 -0.29657 C 0.04028 -0.3046 0.0474 -0.31294 0.05886 -0.31603 C 0.06372 -0.32005 0.07084 -0.32221 0.0757 -0.32654 C 0.079 -0.32932 0.0816 -0.33179 0.08629 -0.33364 C 0.09184 -0.33519 0.09757 -0.33549 0.1033 -0.33673 C 0.12865 -0.33642 0.154 -0.33673 0.17917 -0.33519 C 0.18368 -0.33519 0.19202 -0.33179 0.19202 -0.33179 C 0.20191 -0.32623 0.19601 -0.3287 0.21111 -0.32468 C 0.2132 -0.32406 0.21736 -0.32314 0.21736 -0.32283 C 0.21962 -0.32159 0.22153 -0.32036 0.22379 -0.31943 C 0.2257 -0.31881 0.22813 -0.31881 0.23021 -0.31789 C 0.25191 -0.30769 0.23472 -0.31294 0.24931 -0.30893 C 0.25139 -0.30769 0.25313 -0.30645 0.25538 -0.30553 C 0.25764 -0.3046 0.2599 -0.3046 0.26181 -0.30367 C 0.28316 -0.29348 0.26702 -0.29873 0.28091 -0.29502 C 0.29097 -0.28916 0.2849 -0.29163 0.29983 -0.28792 C 0.30191 -0.2873 0.30434 -0.28668 0.30643 -0.28607 C 0.30834 -0.28545 0.31268 -0.28421 0.31268 -0.2839 C 0.33542 -0.28514 0.35938 -0.28298 0.38056 -0.29101 " pathEditMode="relative" rAng="0" ptsTypes="fffffffffffffffffffffffffffffffA">
                                      <p:cBhvr>
                                        <p:cTn id="2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0" y="-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487 0.00957 C -0.09358 -0.04634 -0.10782 -0.10936 -0.09844 -0.1659 C -0.09723 -0.18258 -0.09427 -0.19679 -0.09219 -0.21286 C -0.09167 -0.21718 -0.09132 -0.22181 -0.09063 -0.22614 C -0.08976 -0.23139 -0.08733 -0.24189 -0.08733 -0.24159 C -0.08542 -0.27742 -0.08351 -0.28514 -0.08577 -0.32531 C -0.08612 -0.33117 -0.08837 -0.33704 -0.09063 -0.34106 C -0.09358 -0.34662 -0.10018 -0.35682 -0.10018 -0.35651 C -0.10261 -0.37288 -0.10348 -0.37381 -0.10018 -0.39605 C -0.09896 -0.40501 -0.08733 -0.40995 -0.08421 -0.41181 C -0.07223 -0.41829 -0.05886 -0.41304 -0.04601 -0.41428 C -0.03855 -0.41489 -0.03125 -0.41613 -0.02379 -0.41675 C -0.02066 -0.4186 -0.01493 -0.42107 -0.01268 -0.42478 C 0.0052 -0.45444 -0.01441 -0.43189 -0.00139 -0.44579 C 0.00382 -0.45784 0.0092 -0.46988 0.0177 -0.47452 C 0.02135 -0.4807 0.02673 -0.48379 0.03038 -0.49027 C 0.03281 -0.49429 0.03472 -0.4983 0.03836 -0.50078 C 0.04253 -0.50325 0.04687 -0.50356 0.05121 -0.50572 C 0.07031 -0.5051 0.08941 -0.50572 0.1085 -0.50325 C 0.1118 -0.50294 0.11805 -0.498 0.11805 -0.498 C 0.12552 -0.48965 0.121 -0.49367 0.13229 -0.48749 C 0.13385 -0.48657 0.13715 -0.48502 0.13715 -0.48471 C 0.13871 -0.48317 0.1401 -0.48131 0.14184 -0.47977 C 0.1434 -0.47884 0.14513 -0.47884 0.1467 -0.4773 C 0.16319 -0.46216 0.15 -0.46988 0.16111 -0.46401 C 0.16267 -0.46247 0.16406 -0.46031 0.16579 -0.45907 C 0.16736 -0.45784 0.16909 -0.45753 0.17066 -0.45598 C 0.18663 -0.44146 0.17448 -0.44888 0.18489 -0.44332 C 0.19236 -0.43467 0.18784 -0.43868 0.19913 -0.4325 C 0.20069 -0.43189 0.20243 -0.43096 0.20399 -0.43003 C 0.20555 -0.42911 0.20885 -0.42756 0.20885 -0.42725 C 0.22604 -0.42849 0.24392 -0.4254 0.25989 -0.43776 " pathEditMode="relative" rAng="0" ptsTypes="fffffffffffffffffffffffffffffffA">
                                      <p:cBhvr>
                                        <p:cTn id="37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" y="-2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9" grpId="0"/>
      <p:bldP spid="91" grpId="0"/>
      <p:bldP spid="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113587"/>
            <a:ext cx="41367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鱼饵：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钓鱼时装于鱼钩之上引诱鱼来上钩的食物。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9532" y="2427734"/>
            <a:ext cx="3996444" cy="138499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我拿出鱼竿，在鱼钩上挂好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鱼饵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，然后把线抛向河面。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http://img1.cache.netease.com/catchpic/1/14/14CD10CB837AB61F91A4DFA6996F160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99810" y="1022970"/>
            <a:ext cx="3810000" cy="2628900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8" name="组合 7"/>
          <p:cNvGrpSpPr/>
          <p:nvPr/>
        </p:nvGrpSpPr>
        <p:grpSpPr>
          <a:xfrm>
            <a:off x="467544" y="483518"/>
            <a:ext cx="1944216" cy="500137"/>
            <a:chOff x="882216" y="641906"/>
            <a:chExt cx="1944216" cy="500137"/>
          </a:xfrm>
        </p:grpSpPr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27784" y="760752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91326" y="7579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321" y="1275606"/>
            <a:ext cx="41196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牧场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适于放牧的草场。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9" y="2696602"/>
            <a:ext cx="4104456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远远望去，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牧场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上的羊群像团团白云在飘动。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http://img.pconline.com.cn/images/upload/upc/tx/photoblog/1509/16/c2/12702514_12702514_144236781823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44084" y="1094210"/>
            <a:ext cx="4016348" cy="26785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7" y="1185595"/>
            <a:ext cx="42226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暄腾腾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形容松软、暖和的样子。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1698" y="2715766"/>
            <a:ext cx="4404318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夜晚，我钻进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暄腾腾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的被窝里，感觉幸福无比。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https://gaitaobao3.alicdn.com/tfscom/i3/1901201486/TB2HPDScjgy_uJjSZJnXXbuOXXa_!!1901201486.jpg_300x300q9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44008" y="1063315"/>
            <a:ext cx="4110460" cy="2732571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51520" y="1041579"/>
            <a:ext cx="4536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遗憾：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由无法控制的或无力补救的情况所引起的后悔。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426" y="2362452"/>
            <a:ext cx="4309582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叔叔没有上过大学，至今想起来都觉得非常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遗憾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9266" name="Picture 2" descr="http://imgmini.dfshurufa.com/20151230075909_7900b9d4d595cf0ecd8c628a31ece1a7_1.jpe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654242"/>
            <a:ext cx="4467225" cy="31242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834842" y="1563638"/>
            <a:ext cx="7920880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自由朗读课文，概括出本文主要讲述了什么。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504" y="2933531"/>
            <a:ext cx="9001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在想象</a:t>
            </a:r>
            <a:r>
              <a:rPr lang="zh-CN" altLang="en-US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en-US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r>
              <a:rPr lang="zh-CN" altLang="en-US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endParaRPr lang="zh-CN" altLang="en-US" sz="3600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93353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10452" y="2861523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长头发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84168" y="2933531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有用途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3990" y="425882"/>
            <a:ext cx="2529818" cy="561692"/>
            <a:chOff x="154490" y="436158"/>
            <a:chExt cx="2529818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536936" y="436158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90" y="488835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755576" y="1563638"/>
            <a:ext cx="7762413" cy="103470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第一部分（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）：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小叶和小美留着长发，留短发的小真希望自己的头发能长得更长。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5"/>
          <p:cNvSpPr/>
          <p:nvPr/>
        </p:nvSpPr>
        <p:spPr>
          <a:xfrm>
            <a:off x="755577" y="2958385"/>
            <a:ext cx="7445786" cy="931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第二部分（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）：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小真讲述自己的“长头发”具有的神奇的功能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8313" y="1594152"/>
            <a:ext cx="677108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1-8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776" y="3007717"/>
            <a:ext cx="856645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653271" y="627534"/>
            <a:ext cx="7910593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读完课文，根据课文内容划分段落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986051" y="627534"/>
            <a:ext cx="7762413" cy="15517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第三部分（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）：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小真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小叶和小美讲述如何梳洗自己的“长头发”，她让十个妹妹帮助梳头，并让河水冲洗头发。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76" name="矩形 5"/>
          <p:cNvSpPr/>
          <p:nvPr/>
        </p:nvSpPr>
        <p:spPr>
          <a:xfrm>
            <a:off x="986051" y="2432814"/>
            <a:ext cx="7388229" cy="931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第四部分（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）：小真想象把“长头发”烫起来，让它变成树林，让小动物们居住。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71800" y="627534"/>
            <a:ext cx="103618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13-16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43731" y="2431653"/>
            <a:ext cx="103618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5"/>
          <p:cNvSpPr/>
          <p:nvPr/>
        </p:nvSpPr>
        <p:spPr>
          <a:xfrm>
            <a:off x="986051" y="3656950"/>
            <a:ext cx="7388229" cy="931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第五部分（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）：小叶和小美羡慕起小真的“长头发”来。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86251" y="3651870"/>
            <a:ext cx="103618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5476" grpId="0"/>
      <p:bldP spid="29" grpId="0"/>
      <p:bldP spid="3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1018895" y="699542"/>
            <a:ext cx="7488832" cy="2862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小真的长发就像长发公主的一样</a:t>
            </a:r>
            <a:r>
              <a:rPr kumimoji="0" lang="zh-CN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，用途不小。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</a:t>
            </a:r>
            <a:r>
              <a:rPr kumimoji="0" lang="zh-CN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能做好多好多的事情，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这让好朋友们羡慕不已。让我们</a:t>
            </a:r>
            <a:r>
              <a:rPr kumimoji="0" lang="zh-CN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走进课文，</a:t>
            </a:r>
            <a:r>
              <a:rPr kumimoji="0" lang="zh-CN" altLang="en-US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一起</a:t>
            </a:r>
            <a:r>
              <a:rPr kumimoji="0" lang="zh-CN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去听一听小真的讲述吧！</a:t>
            </a:r>
            <a:endParaRPr kumimoji="0" lang="zh-CN" sz="3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0"/>
          <p:cNvSpPr/>
          <p:nvPr/>
        </p:nvSpPr>
        <p:spPr>
          <a:xfrm>
            <a:off x="499745" y="1017905"/>
            <a:ext cx="8455025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一、找出描写柔软的词语，用“√”标出来。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115616" y="1922145"/>
            <a:ext cx="8136904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冷冰冰   闹嚷嚷   暄腾腾  软绵绵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棉绒绒   白茫茫   泥泞泞  黏乎乎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5148064" y="2139702"/>
            <a:ext cx="572205" cy="732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6804248" y="2139702"/>
            <a:ext cx="572205" cy="732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1403648" y="3435846"/>
            <a:ext cx="572205" cy="732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4620" y="411510"/>
            <a:ext cx="2403164" cy="561692"/>
            <a:chOff x="224620" y="411510"/>
            <a:chExt cx="2403164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2003356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620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0"/>
          <p:cNvSpPr/>
          <p:nvPr/>
        </p:nvSpPr>
        <p:spPr>
          <a:xfrm>
            <a:off x="499504" y="699542"/>
            <a:ext cx="7600888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二、读课文，在括号里填上恰当的形容词。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755576" y="1851670"/>
            <a:ext cx="8388424" cy="17635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）的头发     （     ）地说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）的被子     （     ）地坐着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）的冰激凌   （     ）地荡来荡去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5616" y="1851670"/>
            <a:ext cx="9156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6623" y="2499742"/>
            <a:ext cx="12811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暄腾腾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5617" y="3003798"/>
            <a:ext cx="9156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76056" y="2499742"/>
            <a:ext cx="9156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96525" y="3056642"/>
            <a:ext cx="9156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76056" y="1890142"/>
            <a:ext cx="9156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羡慕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627534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三、读完课文，说一说小真的长头发是真的吗？她的长头发是怎么来的？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2283718"/>
            <a:ext cx="6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小真的长头发不是真的，是她自己想象出来的。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38015" y="3704357"/>
            <a:ext cx="2338441" cy="472337"/>
            <a:chOff x="6338015" y="3704357"/>
            <a:chExt cx="2338441" cy="472337"/>
          </a:xfrm>
        </p:grpSpPr>
        <p:sp>
          <p:nvSpPr>
            <p:cNvPr id="8" name="TextBox 11"/>
            <p:cNvSpPr txBox="1">
              <a:spLocks noChangeArrowheads="1"/>
            </p:cNvSpPr>
            <p:nvPr/>
          </p:nvSpPr>
          <p:spPr bwMode="auto">
            <a:xfrm>
              <a:off x="6338015" y="3720946"/>
              <a:ext cx="139805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5386" y="3770381"/>
              <a:ext cx="351070" cy="38016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7851344" y="3704357"/>
              <a:ext cx="335134" cy="4723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779912" y="915566"/>
            <a:ext cx="4752528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上节课我们通过朗读课文，了解了小真、小美和小叶之间的谈话内容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这节课，我们就深入地分析小真丰富的想象力。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" y="1275606"/>
            <a:ext cx="3688333" cy="36883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21077" y="536227"/>
            <a:ext cx="1629583" cy="400110"/>
            <a:chOff x="321077" y="536227"/>
            <a:chExt cx="1629583" cy="4001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77" y="546963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文本框 11"/>
            <p:cNvSpPr txBox="1"/>
            <p:nvPr/>
          </p:nvSpPr>
          <p:spPr>
            <a:xfrm>
              <a:off x="333190" y="536227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15816" y="1542942"/>
            <a:ext cx="489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自由朗读第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1-8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自然段，思考：小叶、小美和小真是怎样谈论自己的长头发的？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6194" y="411510"/>
            <a:ext cx="2319582" cy="561692"/>
            <a:chOff x="236194" y="411510"/>
            <a:chExt cx="2319582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547" y="1862886"/>
            <a:ext cx="1406926" cy="2016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58pic.ooopic.com/58pic/17/53/41/07558PICyiP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1112" y="2507761"/>
            <a:ext cx="1297068" cy="1727324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431032" y="923585"/>
            <a:ext cx="8352927" cy="1152128"/>
            <a:chOff x="3141694" y="613051"/>
            <a:chExt cx="11552661" cy="544073"/>
          </a:xfrm>
        </p:grpSpPr>
        <p:sp>
          <p:nvSpPr>
            <p:cNvPr id="6" name="矩形 5"/>
            <p:cNvSpPr/>
            <p:nvPr/>
          </p:nvSpPr>
          <p:spPr>
            <a:xfrm>
              <a:off x="3141694" y="1111405"/>
              <a:ext cx="11453070" cy="4571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Copyright Notice"/>
            <p:cNvSpPr/>
            <p:nvPr/>
          </p:nvSpPr>
          <p:spPr bwMode="auto">
            <a:xfrm>
              <a:off x="3141694" y="613051"/>
              <a:ext cx="11552661" cy="437858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cap="sm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小叶和小美留 着长头发，她俩美得不行。小真呢，留的却是短短的妹妹头。</a:t>
              </a:r>
              <a:endParaRPr lang="en-US" sz="2800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839744" y="1499649"/>
            <a:ext cx="122413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7487816" y="851577"/>
            <a:ext cx="72008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05332" y="49153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指非常美丽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91272" y="1859689"/>
            <a:ext cx="7200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2951312" y="923585"/>
            <a:ext cx="144016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67744" y="49153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说明小真的不同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663280" y="2579769"/>
            <a:ext cx="1728192" cy="936104"/>
          </a:xfrm>
          <a:prstGeom prst="wedgeRoundRectCallout">
            <a:avLst>
              <a:gd name="adj1" fmla="val -58626"/>
              <a:gd name="adj2" fmla="val -339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663280" y="272378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能盖过腰。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4823520" y="2579769"/>
            <a:ext cx="1656184" cy="1008112"/>
          </a:xfrm>
          <a:prstGeom prst="wedgeRoundRectCallout">
            <a:avLst>
              <a:gd name="adj1" fmla="val 60423"/>
              <a:gd name="adj2" fmla="val -107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895528" y="2633774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对，能到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腰呢。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37547" y="4255968"/>
            <a:ext cx="5570757" cy="5539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听她们炫耀，小真有什么反应？</a:t>
            </a:r>
            <a:endParaRPr lang="zh-CN" altLang="en-US" sz="3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Picture 4" descr="http://pic.58pic.com/58pic/13/19/82/61458PICPrR_102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479704" y="2507761"/>
            <a:ext cx="1729762" cy="1635646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3994651" y="20757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有多长？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 animBg="1"/>
      <p:bldP spid="15" grpId="0"/>
      <p:bldP spid="16" grpId="0" animBg="1"/>
      <p:bldP spid="17" grpId="0"/>
      <p:bldP spid="18" grpId="0" animBg="1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箭头 18"/>
          <p:cNvSpPr/>
          <p:nvPr/>
        </p:nvSpPr>
        <p:spPr>
          <a:xfrm>
            <a:off x="3419872" y="627534"/>
            <a:ext cx="2376264" cy="864096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877" y="1851670"/>
            <a:ext cx="4725387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40260" y="2311603"/>
            <a:ext cx="4668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我的啊，能长得更长呢！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250" name="Picture 2" descr="http://img2.touxiang.cn/file/20170427/398c86fcbc90e87f93a831bf1de2a54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347614"/>
            <a:ext cx="1905000" cy="1905000"/>
          </a:xfrm>
          <a:prstGeom prst="rect">
            <a:avLst/>
          </a:prstGeom>
          <a:noFill/>
        </p:spPr>
      </p:pic>
      <p:sp>
        <p:nvSpPr>
          <p:cNvPr id="12" name="梯形 11"/>
          <p:cNvSpPr/>
          <p:nvPr/>
        </p:nvSpPr>
        <p:spPr>
          <a:xfrm>
            <a:off x="0" y="3507854"/>
            <a:ext cx="9144000" cy="1635646"/>
          </a:xfrm>
          <a:prstGeom prst="trapezoid">
            <a:avLst>
              <a:gd name="adj" fmla="val 11551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长得更长”说明小真是对自己的头发充满了希望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。要读出自信感。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499992" y="2859782"/>
            <a:ext cx="14401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线形标注 1 12"/>
          <p:cNvSpPr/>
          <p:nvPr/>
        </p:nvSpPr>
        <p:spPr>
          <a:xfrm>
            <a:off x="7020272" y="915566"/>
            <a:ext cx="1584176" cy="2448272"/>
          </a:xfrm>
          <a:prstGeom prst="borderCallout1">
            <a:avLst>
              <a:gd name="adj1" fmla="val 18750"/>
              <a:gd name="adj2" fmla="val -8333"/>
              <a:gd name="adj3" fmla="val 78065"/>
              <a:gd name="adj4" fmla="val -79325"/>
            </a:avLst>
          </a:prstGeom>
          <a:solidFill>
            <a:schemeClr val="bg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老长老长老长老长老</a:t>
            </a:r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长！</a:t>
            </a:r>
            <a:endParaRPr lang="zh-CN" altLang="en-US" sz="2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9872" y="771550"/>
            <a:ext cx="2243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到底有多长？  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/>
      <p:bldP spid="12" grpId="0" animBg="1"/>
      <p:bldP spid="13" grpId="0" animBg="1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5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1757461"/>
            <a:ext cx="59766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注意对话的语气，“哼”字说明小真有点小小的不服气！朗读时要读出这种感情。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915816" y="1041734"/>
            <a:ext cx="53042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自读第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9-12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自然段，思考：小真想象自己的长头发有怎样神奇的功能？（课后第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题）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678" y="149163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046208"/>
            <a:ext cx="3744416" cy="324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要是从桥上把辫子垂下去，就能钓到鱼呢。挂上一点儿鱼饵，河里的鱼，不管什么样的，都能钓上来。还有呢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9552" y="1550264"/>
            <a:ext cx="57606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24028" y="506148"/>
            <a:ext cx="3060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能体现出小真的头发又长又重。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 descr="https://timgsa.baidu.com/timg?image&amp;quality=80&amp;size=b9999_10000&amp;sec=1538806746945&amp;di=201820bbf6fab5101d65751f245de87b&amp;imgtype=0&amp;src=http%3A%2F%2Fwww.danglang123.com%2Fimages%2Fupload%2FImage%2F4-5%252849%2529.jpg"/>
          <p:cNvPicPr>
            <a:picLocks noChangeAspect="1" noChangeArrowheads="1"/>
          </p:cNvPicPr>
          <p:nvPr/>
        </p:nvPicPr>
        <p:blipFill>
          <a:blip r:embed="rId1" cstate="print"/>
          <a:srcRect b="15798"/>
          <a:stretch>
            <a:fillRect/>
          </a:stretch>
        </p:blipFill>
        <p:spPr bwMode="auto">
          <a:xfrm>
            <a:off x="4860032" y="1514260"/>
            <a:ext cx="2837977" cy="3289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228184" y="1586268"/>
            <a:ext cx="595035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4716016" y="434140"/>
            <a:ext cx="3168352" cy="903005"/>
          </a:xfrm>
          <a:prstGeom prst="borderCallout1">
            <a:avLst>
              <a:gd name="adj1" fmla="val 18750"/>
              <a:gd name="adj2" fmla="val -8333"/>
              <a:gd name="adj3" fmla="val 111185"/>
              <a:gd name="adj4" fmla="val -112920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86  E" pathEditMode="relative" ptsTypes="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 animBg="1"/>
      <p:bldP spid="9" grpId="1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小真的长头发.swf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183" y="409465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183" y="448663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5"/>
          <p:cNvSpPr txBox="1"/>
          <p:nvPr/>
        </p:nvSpPr>
        <p:spPr>
          <a:xfrm>
            <a:off x="7236296" y="408391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5" action="ppaction://hlinksldjump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7236296" y="447589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6" action="ppaction://hlinksldjump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110686"/>
            <a:ext cx="2771800" cy="300824"/>
            <a:chOff x="-36512" y="110686"/>
            <a:chExt cx="2771800" cy="300824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161281" y="110686"/>
              <a:ext cx="2185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人教版  语文  三年级  下册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Box 48"/>
          <p:cNvSpPr txBox="1"/>
          <p:nvPr/>
        </p:nvSpPr>
        <p:spPr>
          <a:xfrm>
            <a:off x="1988364" y="1563638"/>
            <a:ext cx="5247932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16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小真的长头发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771550"/>
            <a:ext cx="43204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要是从牧场的栅栏外面，把辫子嗖的一下甩过去，连牛都能套住呢。一下子就能套到牛角上，只要用劲啦啊啦的，一整头牛就是我的了。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128" y="992926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体现出辫子被扔去出的力度很大。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35896" y="1305059"/>
            <a:ext cx="43204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1187624" y="2398499"/>
            <a:ext cx="25202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72749" y="3916778"/>
            <a:ext cx="2083027" cy="1178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Freeform 24"/>
          <p:cNvSpPr/>
          <p:nvPr/>
        </p:nvSpPr>
        <p:spPr bwMode="gray">
          <a:xfrm rot="17974131" flipV="1">
            <a:off x="3599892" y="3152265"/>
            <a:ext cx="504055" cy="141657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AutoShape 22"/>
          <p:cNvSpPr>
            <a:spLocks noChangeArrowheads="1"/>
          </p:cNvSpPr>
          <p:nvPr/>
        </p:nvSpPr>
        <p:spPr bwMode="gray">
          <a:xfrm>
            <a:off x="4760402" y="3421165"/>
            <a:ext cx="1152128" cy="1008112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832410" y="3435846"/>
            <a:ext cx="12517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5724128" y="843558"/>
            <a:ext cx="2304256" cy="1589985"/>
          </a:xfrm>
          <a:prstGeom prst="borderCallout1">
            <a:avLst>
              <a:gd name="adj1" fmla="val 18750"/>
              <a:gd name="adj2" fmla="val -8333"/>
              <a:gd name="adj3" fmla="val 34077"/>
              <a:gd name="adj4" fmla="val -62040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2"/>
      <p:bldP spid="10" grpId="0" animBg="1"/>
      <p:bldP spid="19" grpId="0" animBg="1"/>
      <p:bldP spid="20" grpId="0" animBg="1"/>
      <p:bldP spid="22" grpId="0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808020282&amp;di=ab69914526b2546182e47f66fb9bae2e&amp;imgtype=0&amp;src=http%3A%2F%2Fs4.sinaimg.cn%2Fmiddle%2F3ea71679t94aacc9e8d23%26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81" y="627534"/>
            <a:ext cx="9124298" cy="410445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203381" y="2084994"/>
            <a:ext cx="625763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甩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82 0.00216 C -0.08993 -0.06333 -0.12587 -0.12851 -0.22049 -0.1418 C -0.31511 -0.15508 -0.54914 -0.08712 -0.62205 -0.07692 C -0.69497 -0.06673 -0.67674 -0.07322 -0.65851 -0.0797 " pathEditMode="relative" ptsTypes="aa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843558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就是在露天地里，也能睡大觉。只要把头发像紫菜卷那样卷在身上，就成了暄腾腾的被子了。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9900592" y="221171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483455" y="3387645"/>
            <a:ext cx="4464496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运用比喻的修辞，体现出头发又密又暖又长又柔软。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55776" y="1275606"/>
            <a:ext cx="432048" cy="5307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5436096" y="1779369"/>
            <a:ext cx="23762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5148064" y="1779369"/>
            <a:ext cx="1008112" cy="14401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809019089&amp;di=a8de050af477b7974d3781e0fb3a69f4&amp;imgtype=0&amp;src=http%3A%2F%2Fs15.sinaimg.cn%2Fmiddle%2F692dbe33g976e227874ce%26690"/>
          <p:cNvPicPr>
            <a:picLocks noChangeAspect="1" noChangeArrowheads="1"/>
          </p:cNvPicPr>
          <p:nvPr/>
        </p:nvPicPr>
        <p:blipFill>
          <a:blip r:embed="rId1" cstate="print"/>
          <a:srcRect l="50399"/>
          <a:stretch>
            <a:fillRect/>
          </a:stretch>
        </p:blipFill>
        <p:spPr bwMode="auto">
          <a:xfrm>
            <a:off x="395536" y="555526"/>
            <a:ext cx="8352928" cy="4392488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矩形 2"/>
          <p:cNvSpPr/>
          <p:nvPr/>
        </p:nvSpPr>
        <p:spPr>
          <a:xfrm>
            <a:off x="7020272" y="277882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74 -0.00958 0.00295 -0.01885 0.00469 -0.02842 C 0.00417 -0.03862 0.00417 -0.04912 0.00313 -0.05931 C 0.00261 -0.06333 0.00052 -0.06673 0 -0.07075 C -0.00104 -0.07909 -0.00034 -0.08774 -0.00156 -0.09608 C -0.0026 -0.10287 -0.00729 -0.10813 -0.00955 -0.11307 C -0.02014 -0.135 -0.03073 -0.16219 -0.04757 -0.1696 C -0.05538 -0.17794 -0.06267 -0.18628 -0.07135 -0.18937 C -0.08212 -0.2076 -0.11892 -0.20822 -0.12864 -0.20914 C -0.13819 -0.20822 -0.14774 -0.20884 -0.15712 -0.20636 C -0.15903 -0.20575 -0.16024 -0.20204 -0.16198 -0.20049 C -0.16944 -0.1937 -0.16719 -0.20358 -0.17621 -0.18659 C -0.17725 -0.18474 -0.17795 -0.18165 -0.17934 -0.18072 C -0.18281 -0.17856 -0.1868 -0.17887 -0.19045 -0.17794 C -0.1993 -0.16744 -0.20989 -0.15786 -0.21753 -0.14427 C -0.22326 -0.13408 -0.22396 -0.12295 -0.23177 -0.11863 C -0.23784 -0.10226 -0.23715 -0.10658 -0.23975 -0.0933 C -0.2408 -0.08774 -0.24184 -0.08187 -0.24288 -0.07631 C -0.2434 -0.07353 -0.24444 -0.06796 -0.24444 -0.06796 C -0.24496 -0.05746 -0.24479 -0.04696 -0.246 -0.03676 C -0.24653 -0.03275 -0.24861 -0.02966 -0.24913 -0.02564 C -0.25191 -0.00618 -0.25191 0.01421 -0.25555 0.03367 C -0.25451 0.06209 -0.25486 0.0865 -0.246 0.10998 C -0.24184 0.14767 -0.24739 0.10287 -0.24132 0.13562 C -0.23576 0.16497 -0.24201 0.15107 -0.23333 0.16651 C -0.22864 0.19184 -0.22847 0.18412 -0.21909 0.20605 C -0.21232 0.22212 -0.20034 0.24529 -0.19045 0.25703 C -0.18906 0.25857 -0.18732 0.25857 -0.18576 0.25981 C -0.18038 0.26444 -0.17534 0.27031 -0.16979 0.27402 C -0.1625 0.27896 -0.15573 0.28051 -0.14913 0.28792 C -0.13055 0.28699 -0.11198 0.2873 -0.09357 0.28514 C -0.08923 0.28452 -0.08507 0.28143 -0.0809 0.27958 C -0.07882 0.27865 -0.07465 0.2768 -0.07465 0.2768 C -0.0684 0.26568 -0.06215 0.25579 -0.05555 0.2456 C -0.05278 0.24127 -0.04757 0.23139 -0.04757 0.23139 C -0.04583 0.22212 -0.04357 0.21594 -0.03975 0.20883 C -0.03732 0.19339 -0.03559 0.17794 -0.03177 0.16373 C -0.03229 0.12512 -0.03246 0.0865 -0.03333 0.04788 C -0.03455 -0.00371 -0.04323 -0.07538 -0.07465 -0.0933 C -0.08212 -0.10195 -0.09427 -0.10782 -0.10312 -0.11029 C -0.13576 -0.10813 -0.13559 -0.10998 -0.15712 -0.10164 C -0.16076 -0.09855 -0.1651 -0.09762 -0.16823 -0.0933 C -0.17291 -0.08712 -0.18298 -0.07013 -0.18732 -0.0621 C -0.19149 -0.04016 -0.18576 -0.06827 -0.19201 -0.04541 C -0.19566 -0.03213 -0.19705 -0.01421 -0.19844 0 C -0.19791 0.01977 -0.19774 0.03954 -0.19687 0.05931 C -0.19635 0.07105 -0.19444 0.07105 -0.19201 0.08187 C -0.18871 0.09608 -0.18732 0.11338 -0.1809 0.12419 C -0.17743 0.14921 -0.16319 0.16713 -0.15243 0.1835 C -0.14722 0.19123 -0.14462 0.19679 -0.13802 0.20049 C -0.12482 0.21748 -0.13142 0.21316 -0.11909 0.21748 C -0.10746 0.21656 -0.09583 0.21718 -0.0842 0.2147 C -0.08003 0.21378 -0.07864 0.20389 -0.07621 0.19771 C -0.06979 0.18134 -0.06701 0.16837 -0.06354 0.14952 C -0.06302 0.13531 -0.06284 0.1211 -0.06198 0.1072 C -0.0618 0.10411 -0.06024 0.10195 -0.06024 0.09886 C -0.06024 0.07198 -0.06406 0.05375 -0.06979 0.03089 C -0.07587 0.00649 -0.06927 0.0207 -0.07778 0.00556 C -0.07986 -0.00587 -0.07934 -0.00865 -0.08889 -0.01421 C -0.09201 -0.01606 -0.09844 -0.01977 -0.09844 -0.01977 C -0.1059 -0.01885 -0.11337 -0.01854 -0.12066 -0.01699 C -0.12691 -0.01576 -0.13142 -0.00309 -0.13646 0.00278 C -0.14166 0.05035 -0.13489 0.07909 -0.10955 0.09021 C -0.1085 0.09206 -0.10781 0.09484 -0.10642 0.09608 C -0.10347 0.09886 -0.09687 0.10164 -0.09687 0.10164 C -0.09375 0.10071 -0.08975 0.10256 -0.08732 0.09886 C -0.08472 0.09484 -0.08524 0.08743 -0.0842 0.08187 C -0.08368 0.07909 -0.08246 0.07322 -0.08246 0.07322 C -0.08333 0.06024 -0.08385 0.03151 -0.09201 0.02255 C -0.09479 0.01946 -0.09844 0.01884 -0.10156 0.01699 C -0.10503 0.01483 -0.10903 0.01699 -0.11267 0.01699 " pathEditMode="relative" ptsTypes="ffffffffffffffffffffffffffffffffffffffffffffffffffffffffffffffffffffff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987574"/>
            <a:ext cx="745232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要是把右边的辫子和左边的辫子绷紧了拉在树上，家里洗的衣服就能一次全晾完啦。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5656" y="2859782"/>
            <a:ext cx="5616624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与“绷紧”相呼应，体现头发有弹性。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 flipH="1" flipV="1">
            <a:off x="7380312" y="1068066"/>
            <a:ext cx="432048" cy="561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H="1" flipV="1">
            <a:off x="6300192" y="1068065"/>
            <a:ext cx="792088" cy="561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timgsa.baidu.com/timg?image&amp;quality=80&amp;size=b9999_10000&amp;sec=1538809513094&amp;di=6f2cc10be338c5a0f7a850b25bca9e70&amp;imgtype=0&amp;src=http%3A%2F%2Fs2.sinaimg.cn%2Fmw690%2F00689aBFzy79PiGTB2V31%26690"/>
          <p:cNvPicPr>
            <a:picLocks noChangeAspect="1" noChangeArrowheads="1"/>
          </p:cNvPicPr>
          <p:nvPr/>
        </p:nvPicPr>
        <p:blipFill>
          <a:blip r:embed="rId1" cstate="print"/>
          <a:srcRect l="10956" t="23381" r="15636" b="20115"/>
          <a:stretch>
            <a:fillRect/>
          </a:stretch>
        </p:blipFill>
        <p:spPr bwMode="auto">
          <a:xfrm>
            <a:off x="755576" y="940170"/>
            <a:ext cx="7486349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09001" y="3350545"/>
            <a:ext cx="576064" cy="57606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94487" y="2668374"/>
            <a:ext cx="576064" cy="57606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479972" y="1986203"/>
            <a:ext cx="576064" cy="57606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476726" y="1275606"/>
            <a:ext cx="576064" cy="57606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483518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小真的头发有怎样的用途？（课后第一题）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96606" y="1347614"/>
            <a:ext cx="2491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把辫子垂下去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6606" y="2027624"/>
            <a:ext cx="2491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把辫子甩过去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20542" y="1419622"/>
            <a:ext cx="432048" cy="432048"/>
          </a:xfrm>
          <a:prstGeom prst="ellipse">
            <a:avLst/>
          </a:prstGeom>
        </p:spPr>
        <p:style>
          <a:lnRef idx="1">
            <a:schemeClr val="accent6"/>
          </a:lnRef>
          <a:fillRef idx="1002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20542" y="2067694"/>
            <a:ext cx="432048" cy="432048"/>
          </a:xfrm>
          <a:prstGeom prst="ellipse">
            <a:avLst/>
          </a:prstGeom>
        </p:spPr>
        <p:style>
          <a:lnRef idx="1">
            <a:schemeClr val="accent6"/>
          </a:lnRef>
          <a:fillRef idx="1003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20542" y="2715766"/>
            <a:ext cx="432048" cy="432048"/>
          </a:xfrm>
          <a:prstGeom prst="ellipse">
            <a:avLst/>
          </a:prstGeom>
        </p:spPr>
        <p:style>
          <a:lnRef idx="1">
            <a:schemeClr val="accent6"/>
          </a:lnRef>
          <a:fillRef idx="1003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5635" y="2719238"/>
            <a:ext cx="2707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把辫子卷在身上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35057" y="3435846"/>
            <a:ext cx="432048" cy="432048"/>
          </a:xfrm>
          <a:prstGeom prst="ellipse">
            <a:avLst/>
          </a:prstGeom>
        </p:spPr>
        <p:style>
          <a:lnRef idx="1">
            <a:schemeClr val="accent6"/>
          </a:lnRef>
          <a:fillRef idx="1003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40150" y="3401410"/>
            <a:ext cx="269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把辫子拉在树上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5933110" y="1491630"/>
            <a:ext cx="504056" cy="2520280"/>
          </a:xfrm>
          <a:prstGeom prst="leftBrace">
            <a:avLst>
              <a:gd name="adj1" fmla="val 97598"/>
              <a:gd name="adj2" fmla="val 51728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6653190" y="1419622"/>
            <a:ext cx="1512168" cy="259228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想象力丰富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20422" y="1302028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能钓鱼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20422" y="1898422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74537" y="2689533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睡大觉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74537" y="3459080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晾衣服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8097"/>
            <a:ext cx="7261592" cy="3569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89420" y="1558248"/>
            <a:ext cx="4896543" cy="1452705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包饺子     听故事    抡锄头     敲大鼓        </a:t>
            </a:r>
            <a:endParaRPr lang="zh-CN" altLang="en-US" sz="3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74176" y="2931790"/>
            <a:ext cx="4286808" cy="1372683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挤眼睛     拍苍蝇    捏泥巴     掰玉米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1250535" y="471653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动宾短语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6" y="448174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518361"/>
            <a:ext cx="8460432" cy="1693349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说一说：小真的长头发还能变成什么？用来做什么？和同学交流，看谁的想法更奇妙、更有趣。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（课后第二题）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2484060"/>
            <a:ext cx="6984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小真的长头发可以变成长长的风筝线，用来放风筝。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小真的长头发可以变成长绳子，同学们一起在上面跳绳，太好玩了！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102608" y="1203598"/>
            <a:ext cx="4205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快速读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13-20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自然段，想一想，长头发给小真带来哪些不便？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270" y="1386875"/>
            <a:ext cx="1512168" cy="2158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851920" y="948197"/>
            <a:ext cx="4896544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高楼方子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日本绘本绘画家，活跃于儿童读物创作领域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代表作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《酷老师》《到奇妙的森林去》《十一月的门》《绿色种子》《小真的魔法》等，曾获日本产经儿童出版文化奖、路傍之石文学奖。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681" name="Picture 1" descr="C:\Users\Administrator\AppData\Roaming\Tencent\Users\303144734\QQ\WinTemp\RichOle\QEM%R31A8936MG~90~PD(QJ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203598"/>
            <a:ext cx="3096344" cy="297922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6129" y="66587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可是，那么长的头发，洗起来不是很麻烦吗？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6497" y="665872"/>
            <a:ext cx="12596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不便</a:t>
            </a:r>
            <a:r>
              <a:rPr lang="en-US" altLang="zh-CN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0105" y="129478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（不方便洗头）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6497" y="1972157"/>
            <a:ext cx="12596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不便</a:t>
            </a:r>
            <a:r>
              <a:rPr lang="en-US" altLang="zh-CN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8072" y="200118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再说，怎么梳呢？那么长的头发。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7191" y="254300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（不方便梳头）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040" y="3205872"/>
            <a:ext cx="12596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不便</a:t>
            </a:r>
            <a:r>
              <a:rPr lang="en-US" altLang="zh-CN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672" y="322038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是啊。拖在地上不难受？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32113" y="377672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（拖在地上难受）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10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70086" y="1491630"/>
            <a:ext cx="6068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在小真的想象中，这些不便是怎样解决的？在课文中找出来。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91630"/>
            <a:ext cx="1512168" cy="2158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203598"/>
            <a:ext cx="6840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：抹上</a:t>
            </a:r>
            <a:r>
              <a:rPr lang="zh-CN" altLang="en-US" sz="2800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action="ppaction://hlinksldjump"/>
              </a:rPr>
              <a:t>香波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一揉，那泡沫啊，高得能够着云彩，好像一个大大的大大的蛋卷冰激凌。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2571750"/>
            <a:ext cx="64967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躺在岸边，让河水冲洗头发，头发就在水里轻轻地荡来荡去，好像海带一样。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843808" y="2101740"/>
            <a:ext cx="4176464" cy="0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8265" y="2560616"/>
            <a:ext cx="851407" cy="11134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736817" y="3489531"/>
            <a:ext cx="851407" cy="11134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68265" y="3939474"/>
            <a:ext cx="851407" cy="11134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文本框 6"/>
          <p:cNvSpPr txBox="1"/>
          <p:nvPr/>
        </p:nvSpPr>
        <p:spPr>
          <a:xfrm>
            <a:off x="370870" y="471090"/>
            <a:ext cx="5029222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第一个不便：怎样洗头发？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26297" y="1457823"/>
            <a:ext cx="677108" cy="17081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轻松有趣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4083918"/>
            <a:ext cx="664797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比喻手法，生动地写出头发当时的形状。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444541" y="1495966"/>
            <a:ext cx="249473" cy="3516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0" grpId="0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www.mianfeiwendang.com/pic/3c2bddee17a34388561d9e4d/4-810-jpg_6-1080-0-0-1080.jpg"/>
          <p:cNvPicPr>
            <a:picLocks noChangeAspect="1" noChangeArrowheads="1"/>
          </p:cNvPicPr>
          <p:nvPr/>
        </p:nvPicPr>
        <p:blipFill>
          <a:blip r:embed="rId1" cstate="print"/>
          <a:srcRect l="24500" t="70932" r="25801"/>
          <a:stretch>
            <a:fillRect/>
          </a:stretch>
        </p:blipFill>
        <p:spPr bwMode="auto">
          <a:xfrm>
            <a:off x="0" y="3075806"/>
            <a:ext cx="9144000" cy="244025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3" name="图片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8" y="734675"/>
            <a:ext cx="2664296" cy="15841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39882" y="1203597"/>
            <a:ext cx="306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香波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23728" y="1419622"/>
          <a:ext cx="6096000" cy="48768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sz="3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专为洗头发用的洗涤剂。</a:t>
                      </a:r>
                      <a:endParaRPr lang="zh-CN" altLang="en-US" sz="3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56674" name="Picture 2" descr="https://timgsa.baidu.com/timg?image&amp;quality=80&amp;size=b9999_10000&amp;sec=1538818004120&amp;di=b01c280d487381e2f074892618365376&amp;imgtype=0&amp;src=http%3A%2F%2Fimg.alicdn.com%2Ftfscom%2Fi3%2FT16rlwFmVgXXXXXXXX_%2521%25211-item_pic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139702"/>
            <a:ext cx="2795464" cy="2795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6676" name="Picture 4" descr="https://timgsa.baidu.com/timg?image&amp;quality=80&amp;size=b9999_10000&amp;sec=1539412718&amp;di=b633255a168a5d43f05021b2e597fc8c&amp;imgtype=jpg&amp;er=1&amp;src=http%3A%2F%2Fui.51bi.com%2Fopt%2Fsiteimg%2Fp%2F20140114%2Fb38c93e93ffc87e6f4d961d99f5a84ae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139702"/>
            <a:ext cx="2808312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6678" name="Picture 6" descr="https://timgsa.baidu.com/timg?image&amp;quality=80&amp;size=b9999_10000&amp;sec=1538818190279&amp;di=9bbaabf6b771a6265bc20be9fffd7b73&amp;imgtype=0&amp;src=http%3A%2F%2Fm.360buyimg.com%2Fn12%2Fjfs%2Ft430%2F125%2F92020747%2F146824%2F9082a7a3%2F54097006N1f656394.jpg%2521q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067694"/>
            <a:ext cx="288032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156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25242" y="772058"/>
            <a:ext cx="8339245" cy="4371443"/>
            <a:chOff x="906289" y="1203600"/>
            <a:chExt cx="8132859" cy="437144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564414" y="1100309"/>
              <a:ext cx="4371443" cy="4578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50796" y="1651373"/>
              <a:ext cx="4279161" cy="3568176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空心弧 7"/>
            <p:cNvSpPr/>
            <p:nvPr/>
          </p:nvSpPr>
          <p:spPr>
            <a:xfrm>
              <a:off x="3834774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空心弧 10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空心弧 15"/>
            <p:cNvSpPr/>
            <p:nvPr/>
          </p:nvSpPr>
          <p:spPr>
            <a:xfrm>
              <a:off x="3842433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766885" y="33134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97661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空心弧 18"/>
            <p:cNvSpPr/>
            <p:nvPr/>
          </p:nvSpPr>
          <p:spPr>
            <a:xfrm>
              <a:off x="3814122" y="3195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>
              <a:off x="3842433" y="3688505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2" name="图片 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267494"/>
            <a:ext cx="1224209" cy="7920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611560" y="483518"/>
            <a:ext cx="10801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2800" b="1" cap="none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比喻</a:t>
            </a:r>
            <a:endParaRPr lang="zh-CN" altLang="en-US" sz="2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87624" y="1563638"/>
            <a:ext cx="1872208" cy="1944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那泡沫呀，高得能够着云彩，好像一个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大大的蛋卷冰激凌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" descr="https://timgsa.baidu.com/timg?image&amp;quality=80&amp;size=b9999_10000&amp;sec=1533223724480&amp;di=458c5bad48e5186f82259a94c846376c&amp;imgtype=0&amp;src=http%3A%2F%2Fimgsrc.baidu.com%2Fimgad%2Fpic%2Fitem%2F0824ab18972bd4072fad5ada70899e510fb309a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938" t="8414" r="28849" b="7357"/>
          <a:stretch>
            <a:fillRect/>
          </a:stretch>
        </p:blipFill>
        <p:spPr bwMode="auto">
          <a:xfrm>
            <a:off x="0" y="3108960"/>
            <a:ext cx="1151890" cy="2034540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4845224" y="1273352"/>
            <a:ext cx="3615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使上香波的头发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比作了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蛋卷冰激凌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8024" y="2211710"/>
            <a:ext cx="3615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对比图片。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2" descr="http://s1.sinaimg.cn/large/3ea71679tdceacafcb370&amp;6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763477"/>
            <a:ext cx="1170018" cy="1991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Picture 4" descr="https://timgsa.baidu.com/timg?image&amp;quality=80&amp;size=b9999_10000&amp;sec=1538822895428&amp;di=df8110093221b3309604fb2b4aef2aad&amp;imgtype=0&amp;src=http%3A%2F%2Fimgsrc.baidu.com%2Fimgad%2Fpic%2Fitem%2F7af40ad162d9f2d3a19937cba3ec8a136327cc0e.jpg"/>
          <p:cNvPicPr>
            <a:picLocks noChangeAspect="1" noChangeArrowheads="1"/>
          </p:cNvPicPr>
          <p:nvPr/>
        </p:nvPicPr>
        <p:blipFill>
          <a:blip r:embed="rId5" cstate="print"/>
          <a:srcRect l="19620" r="26425"/>
          <a:stretch>
            <a:fillRect/>
          </a:stretch>
        </p:blipFill>
        <p:spPr bwMode="auto">
          <a:xfrm>
            <a:off x="6876256" y="2736304"/>
            <a:ext cx="936104" cy="19956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1"/>
          <p:cNvGrpSpPr/>
          <p:nvPr/>
        </p:nvGrpSpPr>
        <p:grpSpPr>
          <a:xfrm>
            <a:off x="625242" y="772058"/>
            <a:ext cx="8339245" cy="4371443"/>
            <a:chOff x="906289" y="1203600"/>
            <a:chExt cx="8132859" cy="437144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564414" y="1100309"/>
              <a:ext cx="4371443" cy="457802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50796" y="1651373"/>
              <a:ext cx="4279161" cy="3568176"/>
            </a:xfrm>
            <a:prstGeom prst="rect">
              <a:avLst/>
            </a:prstGeom>
          </p:spPr>
        </p:pic>
        <p:sp>
          <p:nvSpPr>
            <p:cNvPr id="16" name="椭圆 15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空心弧 17"/>
            <p:cNvSpPr/>
            <p:nvPr/>
          </p:nvSpPr>
          <p:spPr>
            <a:xfrm>
              <a:off x="3834774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空心弧 20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空心弧 25"/>
            <p:cNvSpPr/>
            <p:nvPr/>
          </p:nvSpPr>
          <p:spPr>
            <a:xfrm>
              <a:off x="3842433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766885" y="33134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797661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空心弧 28"/>
            <p:cNvSpPr/>
            <p:nvPr/>
          </p:nvSpPr>
          <p:spPr>
            <a:xfrm>
              <a:off x="3814122" y="3195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>
              <a:off x="3842433" y="3688505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2302"/>
            <a:ext cx="1283441" cy="7772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611560" y="525909"/>
            <a:ext cx="8386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2400" b="1" cap="none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比喻</a:t>
            </a:r>
            <a:endParaRPr lang="zh-CN" altLang="en-US" sz="2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1563638"/>
            <a:ext cx="18722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头发就在水里轻轻地荡来荡去，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好像海带一样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33223724480&amp;di=458c5bad48e5186f82259a94c846376c&amp;imgtype=0&amp;src=http%3A%2F%2Fimgsrc.baidu.com%2Fimgad%2Fpic%2Fitem%2F0824ab18972bd4072fad5ada70899e510fb309a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938" t="8414" r="28849" b="7357"/>
          <a:stretch>
            <a:fillRect/>
          </a:stretch>
        </p:blipFill>
        <p:spPr bwMode="auto">
          <a:xfrm>
            <a:off x="0" y="3108960"/>
            <a:ext cx="1151890" cy="2034540"/>
          </a:xfrm>
          <a:prstGeom prst="rect">
            <a:avLst/>
          </a:prstGeom>
          <a:noFill/>
        </p:spPr>
      </p:pic>
      <p:sp>
        <p:nvSpPr>
          <p:cNvPr id="33" name="矩形 32"/>
          <p:cNvSpPr/>
          <p:nvPr/>
        </p:nvSpPr>
        <p:spPr>
          <a:xfrm>
            <a:off x="4845224" y="1273352"/>
            <a:ext cx="3615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把水中飘荡的头发比作了海带。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7700" name="Picture 4" descr="https://ss0.bdstatic.com/70cFuHSh_Q1YnxGkpoWK1HF6hhy/it/u=3858470689,3653851585&amp;fm=26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0424" y="2296253"/>
            <a:ext cx="2592288" cy="19214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ww.mianfeiwendang.com/pic/3c2bddee17a34388561d9e4d/4-810-jpg_6-1080-0-0-1080.jpg"/>
          <p:cNvPicPr>
            <a:picLocks noChangeAspect="1" noChangeArrowheads="1"/>
          </p:cNvPicPr>
          <p:nvPr/>
        </p:nvPicPr>
        <p:blipFill>
          <a:blip r:embed="rId1" cstate="print"/>
          <a:srcRect l="24500" t="70932" r="25801"/>
          <a:stretch>
            <a:fillRect/>
          </a:stretch>
        </p:blipFill>
        <p:spPr bwMode="auto">
          <a:xfrm>
            <a:off x="0" y="3075806"/>
            <a:ext cx="9144000" cy="244025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2" descr="http://s8.sinaimg.cn/large/3ea71679t94aaed07db47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771550"/>
            <a:ext cx="9144000" cy="398486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2" descr="https://timgsa.baidu.com/timg?image&amp;quality=80&amp;size=b9999_10000&amp;sec=1538823876966&amp;di=1ad75f83bebae50ed3a4c43ecb2f05a2&amp;imgtype=0&amp;src=http%3A%2F%2Fwww.tiexing.net%2Fimages%2Fzx%2F114new%2F201601%2F20160115160928550_8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1611" y="2067694"/>
            <a:ext cx="2366533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https://timgsa.baidu.com/timg?image&amp;quality=80&amp;size=b9999_10000&amp;sec=1538823876959&amp;di=db094aee271b87a4294eb6ef49f25bae&amp;imgtype=0&amp;src=http%3A%2F%2Fs10.sinaimg.cn%2Fmiddle%2F4f94c0d8x85bb59ba8679%266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067694"/>
            <a:ext cx="3152629" cy="24966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https://timgsa.baidu.com/timg?image&amp;quality=80&amp;size=b9999_10000&amp;sec=1538824098473&amp;di=8e20fb1f4bdeb9b8e59c9038384839a5&amp;imgtype=0&amp;src=http%3A%2F%2Fimgsrc.baidu.com%2Fimage%2Fc0%253Dshijue1%252C0%252C0%252C294%252C40%2Fsign%3Dffff0bd03cd3d539d530078052ee8325%2Fb7003af33a87e950033fd8421a385343fbf2b4f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9" y="2067694"/>
            <a:ext cx="2880320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835696" y="699542"/>
            <a:ext cx="5519460" cy="584775"/>
          </a:xfrm>
          <a:prstGeom prst="rect">
            <a:avLst/>
          </a:prstGeom>
          <a:solidFill>
            <a:schemeClr val="bg1">
              <a:alpha val="34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使用比喻手法使画面更直观！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63688" y="1275606"/>
            <a:ext cx="4824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水面上的荷叶挨挨挤挤地排列着。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3688" y="1899720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仿写：水面上的荷叶就像大圆盘一样挨挨挤挤地排列着。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3688" y="2974181"/>
            <a:ext cx="4824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漫山秋叶，真是美极了。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3688" y="3579862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仿写：漫山秋叶，好像一幅色彩浓重的油画，真是美极了。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25479" y="486495"/>
            <a:ext cx="2162346" cy="6524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仿写句子。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0807"/>
            <a:ext cx="455882" cy="444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591045"/>
            <a:ext cx="8064896" cy="1772793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这太简单了。当头发长到那么长的时候，我就已经有十个妹妹了。我只要悠闲地坐在椅子上就行了，十个妹妹会卖力地给我梳头的。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323528" y="471090"/>
            <a:ext cx="7441490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第二个不便：怎样梳头发？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707903" y="2743173"/>
            <a:ext cx="446449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7543" y="3247229"/>
            <a:ext cx="532859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sinaimg.cn/large/3ea71679tdceaca5a92c1&amp;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699542"/>
            <a:ext cx="8640960" cy="4232434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椭圆 2"/>
          <p:cNvSpPr/>
          <p:nvPr/>
        </p:nvSpPr>
        <p:spPr>
          <a:xfrm>
            <a:off x="5364088" y="195486"/>
            <a:ext cx="2592288" cy="122413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/>
              <a:t>梳头</a:t>
            </a:r>
            <a:endParaRPr lang="en-US" altLang="zh-CN" sz="3200" dirty="0"/>
          </a:p>
          <a:p>
            <a:pPr algn="ctr"/>
            <a:r>
              <a:rPr lang="zh-CN" altLang="en-US" sz="3200" dirty="0"/>
              <a:t>悠闲自在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http://img.mp.itc.cn/upload/20161118/9231c5f7ae454443b731a8ce90d42765_t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AutoShape 4" descr="http://img.mp.itc.cn/upload/20161118/9231c5f7ae454443b731a8ce90d42765_t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919112" y="153140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栅</a:t>
            </a:r>
            <a:endParaRPr lang="zh-CN" altLang="en-US" sz="4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6440" y="1104731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zhà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419872" y="1531406"/>
            <a:ext cx="7200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220072" y="1531406"/>
            <a:ext cx="7200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913182" y="1531406"/>
            <a:ext cx="68315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揉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483768" y="3023686"/>
            <a:ext cx="7200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沫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419872" y="3023686"/>
            <a:ext cx="64807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220072" y="3023686"/>
            <a:ext cx="86409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碍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452320" y="3023686"/>
            <a:ext cx="6111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91880" y="1104731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má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48064" y="1104731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yōu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76256" y="1104731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róu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83768" y="263678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19872" y="263678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wéi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98808" y="263678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ài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24328" y="263678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xì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2423168" y="153140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栏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3923928" y="158352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5724128" y="158352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7524328" y="158352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1907704" y="302368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995936" y="302368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5807544" y="297156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6876256" y="302368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10041" y="422324"/>
            <a:ext cx="5154047" cy="600074"/>
            <a:chOff x="210041" y="422324"/>
            <a:chExt cx="5154047" cy="600074"/>
          </a:xfrm>
        </p:grpSpPr>
        <p:sp>
          <p:nvSpPr>
            <p:cNvPr id="42" name="文本框 14"/>
            <p:cNvSpPr txBox="1"/>
            <p:nvPr/>
          </p:nvSpPr>
          <p:spPr>
            <a:xfrm>
              <a:off x="653667" y="422324"/>
              <a:ext cx="403383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朗读课文 扫清障碍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3018" y="603851"/>
              <a:ext cx="351070" cy="380165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4408959" y="550061"/>
              <a:ext cx="335134" cy="472337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041" y="489080"/>
              <a:ext cx="366860" cy="456339"/>
            </a:xfrm>
            <a:prstGeom prst="rect">
              <a:avLst/>
            </a:prstGeom>
          </p:spPr>
        </p:pic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24285" y="156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115616" y="1635646"/>
            <a:ext cx="6912768" cy="1800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没关系。到那时我就把头发烫起来。于是，我的头发就会变成树林！小鸟、松鼠、小虫子们，都来到这里，这座树林别提有多棒了。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580645" y="565700"/>
            <a:ext cx="7441490" cy="12818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第三个不便：头发拖在地上难受怎么办？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5616" y="1635646"/>
            <a:ext cx="6912768" cy="1800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没关系。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到那时我就把头发烫起来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。于是，我的头发就会变成树林！小鸟、松鼠、小虫子们，都来到这里，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这座树林别提有多棒了。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线形标注 2(带强调线) 9"/>
          <p:cNvSpPr/>
          <p:nvPr/>
        </p:nvSpPr>
        <p:spPr>
          <a:xfrm>
            <a:off x="1043608" y="3579862"/>
            <a:ext cx="4320480" cy="864096"/>
          </a:xfrm>
          <a:prstGeom prst="accentCallout2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mianfeiwendang.com/pic/3c2bddee17a34388561d9e4d/4-810-jpg_6-1080-0-0-1080.jpg"/>
          <p:cNvPicPr>
            <a:picLocks noChangeAspect="1" noChangeArrowheads="1"/>
          </p:cNvPicPr>
          <p:nvPr/>
        </p:nvPicPr>
        <p:blipFill>
          <a:blip r:embed="rId1" cstate="print"/>
          <a:srcRect l="24500" t="70932" r="25801"/>
          <a:stretch>
            <a:fillRect/>
          </a:stretch>
        </p:blipFill>
        <p:spPr bwMode="auto">
          <a:xfrm>
            <a:off x="0" y="3075806"/>
            <a:ext cx="9144000" cy="244025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3" y="123478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3795886"/>
            <a:ext cx="2483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我的头发就会变成树林！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82720" y="3573840"/>
            <a:ext cx="2861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小鸟、松鼠、小虫子们，都来到这里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2051720" y="627534"/>
            <a:ext cx="5184576" cy="1077218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想象得太神奇了。真是一头令人羡慕的长发啊！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5656" y="483518"/>
            <a:ext cx="712879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用自己的话说一说，怎样解决长头发的三个不便？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1630"/>
            <a:ext cx="1944216" cy="28083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07071" y="1995686"/>
            <a:ext cx="5832648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怎样梳头：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让妹妹梳头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808" y="2638163"/>
            <a:ext cx="5832648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怎样洗头：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让河水冲洗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2557" y="3345515"/>
            <a:ext cx="5832648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拖地难受：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变成“树林”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057438" y="1458882"/>
            <a:ext cx="50429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齐读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21-23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自然段，小叶和小美听了小真的话后是怎样的感受？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399" y="1779662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203598"/>
            <a:ext cx="6624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小叶和小美听得入了神，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羡慕地说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：“哦，这真是太好了。”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059832" y="1707654"/>
            <a:ext cx="1656184" cy="0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线形标注 1 5"/>
          <p:cNvSpPr/>
          <p:nvPr/>
        </p:nvSpPr>
        <p:spPr>
          <a:xfrm>
            <a:off x="4139952" y="2715765"/>
            <a:ext cx="3816424" cy="1312987"/>
          </a:xfrm>
          <a:prstGeom prst="borderCallout1">
            <a:avLst>
              <a:gd name="adj1" fmla="val -3902"/>
              <a:gd name="adj2" fmla="val 46090"/>
              <a:gd name="adj3" fmla="val -70459"/>
              <a:gd name="adj4" fmla="val 784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“入了神”说明小艳和小美完全被小真所描述的情景吸引住了。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3648" y="2732729"/>
            <a:ext cx="1008112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羡慕入神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86564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读完课文，说说你觉得小真是个怎样的孩子？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72" y="176481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想象力丰富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5425" y="274286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35424" y="364663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827584" y="1079432"/>
            <a:ext cx="7686382" cy="3508542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1048252" y="1923678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小真的长头发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706196" y="1419622"/>
            <a:ext cx="288032" cy="26642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8244" y="141962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从桥上垂下辫子——能钓鱼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7611" y="1855557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从牧场外面甩辫子——能套牛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8876" y="2259594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在露天地里睡觉——当被子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80774" y="2631734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把辫子拉在树上——晾衣服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6236" y="3046404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让妹妹梳头——悠闲自在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6236" y="3429176"/>
            <a:ext cx="3724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让河水洗头——轻松有趣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66236" y="3811948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让小动物居住——变成“树林”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" name="AutoShape 2"/>
          <p:cNvSpPr/>
          <p:nvPr/>
        </p:nvSpPr>
        <p:spPr bwMode="auto">
          <a:xfrm flipH="1">
            <a:off x="6242700" y="1509998"/>
            <a:ext cx="360040" cy="1368152"/>
          </a:xfrm>
          <a:prstGeom prst="leftBrace">
            <a:avLst>
              <a:gd name="adj1" fmla="val 8327"/>
              <a:gd name="adj2" fmla="val 50000"/>
            </a:avLst>
          </a:prstGeom>
          <a:noFill/>
          <a:ln w="6350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90772" y="180073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老长老长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功能很多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"/>
          <p:cNvSpPr/>
          <p:nvPr/>
        </p:nvSpPr>
        <p:spPr bwMode="auto">
          <a:xfrm flipH="1">
            <a:off x="6458724" y="3253888"/>
            <a:ext cx="122751" cy="974810"/>
          </a:xfrm>
          <a:prstGeom prst="leftBrace">
            <a:avLst>
              <a:gd name="adj1" fmla="val 8327"/>
              <a:gd name="adj2" fmla="val 50000"/>
            </a:avLst>
          </a:prstGeom>
          <a:noFill/>
          <a:ln w="6350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90772" y="3242343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梳洗方便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快乐悠闲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5" grpId="0"/>
      <p:bldP spid="1026" grpId="0" animBg="1"/>
      <p:bldP spid="16" grpId="0"/>
      <p:bldP spid="17" grpId="0" animBg="1"/>
      <p:bldP spid="1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4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539552" y="1491630"/>
            <a:ext cx="83529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课文用充满稚趣的语言描述了</a:t>
            </a:r>
            <a:r>
              <a:rPr lang="en-US" altLang="zh-CN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想象当中的</a:t>
            </a:r>
            <a:r>
              <a:rPr lang="en-US" altLang="zh-CN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的样子及用途，表现了小真丰富而新奇有趣的想象力，展现了一个又一个童趣盎然的美好画面。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80572" y="1491630"/>
            <a:ext cx="10997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3648" y="2139702"/>
            <a:ext cx="14122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长头发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587843" y="1094921"/>
            <a:ext cx="3384376" cy="609398"/>
          </a:xfrm>
          <a:prstGeom prst="rect">
            <a:avLst/>
          </a:prstGeom>
          <a:solidFill>
            <a:schemeClr val="bg1">
              <a:alpha val="56078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描写长头发的句子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83568" y="1779662"/>
            <a:ext cx="8136904" cy="278537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kumimoji="0" lang="zh-CN" altLang="en-US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长发飘飘，如波浪一般滑腻柔软。</a:t>
            </a:r>
            <a:endParaRPr kumimoji="0" lang="zh-CN" altLang="en-US" sz="2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kumimoji="0" lang="zh-CN" altLang="en-US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她把头发披散下来是叫太阳的光芒都要忌妒的。</a:t>
            </a:r>
            <a:endParaRPr kumimoji="0" lang="zh-CN" altLang="en-US" sz="2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kumimoji="0" lang="zh-CN" altLang="en-US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最引人注目的是那浓厚乌黑的披肩发，犹如黑色的瀑布悬垂于半空。 </a:t>
            </a:r>
            <a:r>
              <a:rPr kumimoji="0" lang="zh-CN" altLang="en-US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endParaRPr kumimoji="0" lang="zh-CN" altLang="en-US" sz="2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</a:t>
            </a: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kumimoji="0" lang="zh-CN" altLang="en-US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她那乌黑的头发，梳成两条辫子，垂挂在耳旁，上面还结着两个大红色的蝴蝶结，好像两只漂亮的蝴蝶在花丛中飞舞。</a:t>
            </a:r>
            <a:endParaRPr kumimoji="0" lang="zh-CN" altLang="en-US" sz="2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915566"/>
            <a:ext cx="80671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一、给下列红色的字选择正确的读音，用“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”标出来。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2311300"/>
            <a:ext cx="9161482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栅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栏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zà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zhà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   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蛋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卷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juǎn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jǎn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揉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搓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róu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ru</a:t>
            </a:r>
            <a:r>
              <a:rPr lang="en-US" altLang="zh-CN" sz="2800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ó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唯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wié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wéi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 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碍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事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ài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dé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    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系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住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xì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jì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31094" y="2814776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283968" y="2814776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380312" y="2859782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35696" y="3651870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179366" y="3693816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812360" y="3693816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51520" y="339502"/>
            <a:ext cx="2376264" cy="561692"/>
            <a:chOff x="179512" y="411510"/>
            <a:chExt cx="2376264" cy="561692"/>
          </a:xfrm>
        </p:grpSpPr>
        <p:sp>
          <p:nvSpPr>
            <p:cNvPr id="14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7"/>
          <p:cNvGrpSpPr/>
          <p:nvPr/>
        </p:nvGrpSpPr>
        <p:grpSpPr>
          <a:xfrm>
            <a:off x="2391981" y="855161"/>
            <a:ext cx="1095518" cy="1139190"/>
            <a:chOff x="2437" y="2032"/>
            <a:chExt cx="1244" cy="1264"/>
          </a:xfrm>
        </p:grpSpPr>
        <p:sp>
          <p:nvSpPr>
            <p:cNvPr id="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" name="文本框 64"/>
          <p:cNvSpPr txBox="1"/>
          <p:nvPr/>
        </p:nvSpPr>
        <p:spPr>
          <a:xfrm>
            <a:off x="2391982" y="699542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en-US" altLang="zh-CN" sz="7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3735181" y="699542"/>
            <a:ext cx="999303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5067902" y="74734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6410626" y="74734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4"/>
          <p:cNvSpPr txBox="1"/>
          <p:nvPr/>
        </p:nvSpPr>
        <p:spPr>
          <a:xfrm>
            <a:off x="2396362" y="3627660"/>
            <a:ext cx="93547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4"/>
          <p:cNvSpPr txBox="1"/>
          <p:nvPr/>
        </p:nvSpPr>
        <p:spPr>
          <a:xfrm>
            <a:off x="6473646" y="2187500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沫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64"/>
          <p:cNvSpPr txBox="1"/>
          <p:nvPr/>
        </p:nvSpPr>
        <p:spPr>
          <a:xfrm>
            <a:off x="2437765" y="2211710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4"/>
          <p:cNvSpPr txBox="1"/>
          <p:nvPr/>
        </p:nvSpPr>
        <p:spPr>
          <a:xfrm>
            <a:off x="3770486" y="2211710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椅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4"/>
          <p:cNvSpPr txBox="1"/>
          <p:nvPr/>
        </p:nvSpPr>
        <p:spPr>
          <a:xfrm>
            <a:off x="5149518" y="2211710"/>
            <a:ext cx="608488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64"/>
          <p:cNvSpPr txBox="1"/>
          <p:nvPr/>
        </p:nvSpPr>
        <p:spPr>
          <a:xfrm>
            <a:off x="5100290" y="3651870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4"/>
          <p:cNvSpPr txBox="1"/>
          <p:nvPr/>
        </p:nvSpPr>
        <p:spPr>
          <a:xfrm>
            <a:off x="3707904" y="3651870"/>
            <a:ext cx="85429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7"/>
          <p:cNvGrpSpPr/>
          <p:nvPr/>
        </p:nvGrpSpPr>
        <p:grpSpPr>
          <a:xfrm>
            <a:off x="3686597" y="873258"/>
            <a:ext cx="1095518" cy="1139190"/>
            <a:chOff x="2437" y="2032"/>
            <a:chExt cx="1244" cy="1264"/>
          </a:xfrm>
        </p:grpSpPr>
        <p:sp>
          <p:nvSpPr>
            <p:cNvPr id="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4" name="组合 7"/>
          <p:cNvGrpSpPr/>
          <p:nvPr/>
        </p:nvGrpSpPr>
        <p:grpSpPr>
          <a:xfrm>
            <a:off x="5017889" y="855161"/>
            <a:ext cx="1095518" cy="1139190"/>
            <a:chOff x="2437" y="2032"/>
            <a:chExt cx="1244" cy="1264"/>
          </a:xfrm>
        </p:grpSpPr>
        <p:sp>
          <p:nvSpPr>
            <p:cNvPr id="2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" name="组合 7"/>
          <p:cNvGrpSpPr/>
          <p:nvPr/>
        </p:nvGrpSpPr>
        <p:grpSpPr>
          <a:xfrm>
            <a:off x="6356802" y="846588"/>
            <a:ext cx="1095518" cy="1139190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2" name="组合 7"/>
          <p:cNvGrpSpPr/>
          <p:nvPr/>
        </p:nvGrpSpPr>
        <p:grpSpPr>
          <a:xfrm>
            <a:off x="2396362" y="3723878"/>
            <a:ext cx="1095518" cy="1139190"/>
            <a:chOff x="2437" y="2032"/>
            <a:chExt cx="1244" cy="1264"/>
          </a:xfrm>
        </p:grpSpPr>
        <p:sp>
          <p:nvSpPr>
            <p:cNvPr id="3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6" name="组合 7"/>
          <p:cNvGrpSpPr/>
          <p:nvPr/>
        </p:nvGrpSpPr>
        <p:grpSpPr>
          <a:xfrm>
            <a:off x="6444208" y="2283718"/>
            <a:ext cx="1095518" cy="1139190"/>
            <a:chOff x="2437" y="2032"/>
            <a:chExt cx="1244" cy="1264"/>
          </a:xfrm>
        </p:grpSpPr>
        <p:sp>
          <p:nvSpPr>
            <p:cNvPr id="3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0" name="组合 7"/>
          <p:cNvGrpSpPr/>
          <p:nvPr/>
        </p:nvGrpSpPr>
        <p:grpSpPr>
          <a:xfrm>
            <a:off x="2389181" y="2283718"/>
            <a:ext cx="1095518" cy="1139190"/>
            <a:chOff x="2437" y="2032"/>
            <a:chExt cx="1244" cy="1264"/>
          </a:xfrm>
        </p:grpSpPr>
        <p:sp>
          <p:nvSpPr>
            <p:cNvPr id="4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4" name="组合 7"/>
          <p:cNvGrpSpPr/>
          <p:nvPr/>
        </p:nvGrpSpPr>
        <p:grpSpPr>
          <a:xfrm>
            <a:off x="3720473" y="2285048"/>
            <a:ext cx="1095518" cy="1139190"/>
            <a:chOff x="2437" y="2032"/>
            <a:chExt cx="1244" cy="1264"/>
          </a:xfrm>
        </p:grpSpPr>
        <p:sp>
          <p:nvSpPr>
            <p:cNvPr id="4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8" name="组合 7"/>
          <p:cNvGrpSpPr/>
          <p:nvPr/>
        </p:nvGrpSpPr>
        <p:grpSpPr>
          <a:xfrm>
            <a:off x="5036999" y="2293144"/>
            <a:ext cx="1095518" cy="1139190"/>
            <a:chOff x="2437" y="2032"/>
            <a:chExt cx="1244" cy="1264"/>
          </a:xfrm>
        </p:grpSpPr>
        <p:sp>
          <p:nvSpPr>
            <p:cNvPr id="4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2" name="组合 7"/>
          <p:cNvGrpSpPr/>
          <p:nvPr/>
        </p:nvGrpSpPr>
        <p:grpSpPr>
          <a:xfrm>
            <a:off x="5019446" y="3732687"/>
            <a:ext cx="1095518" cy="1139190"/>
            <a:chOff x="2437" y="2032"/>
            <a:chExt cx="1244" cy="1264"/>
          </a:xfrm>
        </p:grpSpPr>
        <p:sp>
          <p:nvSpPr>
            <p:cNvPr id="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6" name="组合 7"/>
          <p:cNvGrpSpPr/>
          <p:nvPr/>
        </p:nvGrpSpPr>
        <p:grpSpPr>
          <a:xfrm>
            <a:off x="3707904" y="3723878"/>
            <a:ext cx="1095518" cy="1139190"/>
            <a:chOff x="2437" y="2032"/>
            <a:chExt cx="1244" cy="1264"/>
          </a:xfrm>
        </p:grpSpPr>
        <p:sp>
          <p:nvSpPr>
            <p:cNvPr id="5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pic>
        <p:nvPicPr>
          <p:cNvPr id="60" name="Picture 2" descr="https://timgsa.baidu.com/timg?image&amp;quality=80&amp;size=b9999_10000&amp;sec=1537979486&amp;di=01ef0b5e52459fa276987b6ce7c41b57&amp;imgtype=jpg&amp;er=1&amp;src=http%3A%2F%2Fi.ebayimg.com%2F00%2Fs%2FNTI1WDQ1Nw%3D%3D%2Fz%2F5ckAAOxy0NtTGR9t%2F%24_1.JPG%3Fset_id%3D880000500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075806"/>
            <a:ext cx="1413689" cy="1624930"/>
          </a:xfrm>
          <a:prstGeom prst="rect">
            <a:avLst/>
          </a:prstGeom>
          <a:noFill/>
        </p:spPr>
      </p:pic>
      <p:sp>
        <p:nvSpPr>
          <p:cNvPr id="61" name="文本框 64"/>
          <p:cNvSpPr txBox="1"/>
          <p:nvPr/>
        </p:nvSpPr>
        <p:spPr>
          <a:xfrm>
            <a:off x="6516216" y="3651870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棒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7"/>
          <p:cNvGrpSpPr/>
          <p:nvPr/>
        </p:nvGrpSpPr>
        <p:grpSpPr>
          <a:xfrm>
            <a:off x="6435372" y="3732687"/>
            <a:ext cx="1095518" cy="1139190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102"/>
          <p:cNvGrpSpPr/>
          <p:nvPr/>
        </p:nvGrpSpPr>
        <p:grpSpPr>
          <a:xfrm>
            <a:off x="467544" y="523551"/>
            <a:ext cx="1545870" cy="504897"/>
            <a:chOff x="467544" y="523551"/>
            <a:chExt cx="1545870" cy="504897"/>
          </a:xfrm>
        </p:grpSpPr>
        <p:sp>
          <p:nvSpPr>
            <p:cNvPr id="104" name="TextBox 11"/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678280" y="556111"/>
              <a:ext cx="335134" cy="472337"/>
            </a:xfrm>
            <a:prstGeom prst="rect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6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627534"/>
            <a:ext cx="77768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二、小真在描绘长头发的画面时（   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3698" y="1779662"/>
            <a:ext cx="740062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自信满满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充满向往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语调自然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轻松愉悦。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既羡慕又有疑虑，语气中带着疑问和好奇。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8184" y="627534"/>
            <a:ext cx="576064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0742" y="702444"/>
            <a:ext cx="80671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三、如果你有机会拥有一种神奇的功能，你最想拥有什么？试着写一写。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5923" y="2605825"/>
            <a:ext cx="80671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提示：可以拥有透视的眼睛，顺风的耳朵等。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6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740" y="1115060"/>
            <a:ext cx="6699885" cy="2912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6039770" y="1359213"/>
            <a:ext cx="2996726" cy="2505217"/>
            <a:chOff x="5823746" y="1359213"/>
            <a:chExt cx="2996726" cy="2505217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3746" y="1359213"/>
              <a:ext cx="2996726" cy="2505217"/>
            </a:xfrm>
            <a:prstGeom prst="rect">
              <a:avLst/>
            </a:prstGeom>
          </p:spPr>
        </p:pic>
        <p:cxnSp>
          <p:nvCxnSpPr>
            <p:cNvPr id="110" name="直线连接符 75"/>
            <p:cNvCxnSpPr/>
            <p:nvPr/>
          </p:nvCxnSpPr>
          <p:spPr>
            <a:xfrm>
              <a:off x="6203721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64"/>
            <p:cNvSpPr txBox="1"/>
            <p:nvPr/>
          </p:nvSpPr>
          <p:spPr>
            <a:xfrm>
              <a:off x="6444208" y="1851670"/>
              <a:ext cx="1728192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 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707904" y="1419622"/>
            <a:ext cx="2206044" cy="1773932"/>
            <a:chOff x="3467690" y="1419622"/>
            <a:chExt cx="2206044" cy="1773932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7690" y="1419622"/>
              <a:ext cx="2206044" cy="1773932"/>
            </a:xfrm>
            <a:prstGeom prst="rect">
              <a:avLst/>
            </a:prstGeom>
          </p:spPr>
        </p:pic>
        <p:sp>
          <p:nvSpPr>
            <p:cNvPr id="105" name="文本框 64"/>
            <p:cNvSpPr txBox="1"/>
            <p:nvPr/>
          </p:nvSpPr>
          <p:spPr>
            <a:xfrm>
              <a:off x="3703632" y="1851670"/>
              <a:ext cx="1970101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半包围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7" name="直线连接符 73"/>
            <p:cNvCxnSpPr/>
            <p:nvPr/>
          </p:nvCxnSpPr>
          <p:spPr>
            <a:xfrm flipV="1">
              <a:off x="3625621" y="2283718"/>
              <a:ext cx="1806204" cy="3266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251520" y="1359213"/>
            <a:ext cx="3382536" cy="3084745"/>
            <a:chOff x="251520" y="1359213"/>
            <a:chExt cx="3115462" cy="2505217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359213"/>
              <a:ext cx="3115462" cy="2505217"/>
            </a:xfrm>
            <a:prstGeom prst="rect">
              <a:avLst/>
            </a:prstGeom>
          </p:spPr>
        </p:pic>
        <p:sp>
          <p:nvSpPr>
            <p:cNvPr id="95" name="文本框 64"/>
            <p:cNvSpPr txBox="1"/>
            <p:nvPr/>
          </p:nvSpPr>
          <p:spPr>
            <a:xfrm>
              <a:off x="917923" y="1851670"/>
              <a:ext cx="1800200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 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2" name="直线连接符 5"/>
            <p:cNvCxnSpPr/>
            <p:nvPr/>
          </p:nvCxnSpPr>
          <p:spPr>
            <a:xfrm>
              <a:off x="669474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4"/>
          <p:cNvSpPr txBox="1"/>
          <p:nvPr/>
        </p:nvSpPr>
        <p:spPr>
          <a:xfrm>
            <a:off x="2262469" y="235580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827584" y="2355726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867167" y="300379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1539676" y="235586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2307327" y="300379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1587247" y="300379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4"/>
          <p:cNvSpPr txBox="1"/>
          <p:nvPr/>
        </p:nvSpPr>
        <p:spPr>
          <a:xfrm>
            <a:off x="7779935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64"/>
          <p:cNvSpPr txBox="1"/>
          <p:nvPr/>
        </p:nvSpPr>
        <p:spPr>
          <a:xfrm>
            <a:off x="6627808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4"/>
          <p:cNvSpPr txBox="1"/>
          <p:nvPr/>
        </p:nvSpPr>
        <p:spPr>
          <a:xfrm>
            <a:off x="6627807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4"/>
          <p:cNvSpPr txBox="1"/>
          <p:nvPr/>
        </p:nvSpPr>
        <p:spPr>
          <a:xfrm>
            <a:off x="7779936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4"/>
          <p:cNvSpPr txBox="1"/>
          <p:nvPr/>
        </p:nvSpPr>
        <p:spPr>
          <a:xfrm>
            <a:off x="867167" y="365187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64"/>
          <p:cNvSpPr txBox="1"/>
          <p:nvPr/>
        </p:nvSpPr>
        <p:spPr>
          <a:xfrm>
            <a:off x="1587247" y="365187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棒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3528" y="1275606"/>
            <a:ext cx="2880320" cy="2664296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64"/>
          <p:cNvSpPr txBox="1"/>
          <p:nvPr/>
        </p:nvSpPr>
        <p:spPr>
          <a:xfrm>
            <a:off x="4020126" y="230933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5028238" y="230933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619672" y="237661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657507" y="2277909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832734" y="1394645"/>
            <a:ext cx="124529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tào</a:t>
            </a:r>
            <a:endParaRPr lang="zh-CN" altLang="en-US" sz="5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14832" y="2446500"/>
            <a:ext cx="4375055" cy="1107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：长大一相逢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60056" y="3025615"/>
            <a:ext cx="504056" cy="36004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3996245" y="1478426"/>
            <a:ext cx="3276379" cy="540060"/>
          </a:xfrm>
          <a:prstGeom prst="borderCallout2">
            <a:avLst>
              <a:gd name="adj1" fmla="val 18750"/>
              <a:gd name="adj2" fmla="val -1065"/>
              <a:gd name="adj3" fmla="val 18750"/>
              <a:gd name="adj4" fmla="val -16667"/>
              <a:gd name="adj5" fmla="val 302261"/>
              <a:gd name="adj6" fmla="val -44063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只有两横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勿写三横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yōu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82560" y="2280667"/>
            <a:ext cx="4375055" cy="1107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：一人一心做学文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7784" y="2787774"/>
            <a:ext cx="144016" cy="288032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线形标注 2 7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12843"/>
              <a:gd name="adj6" fmla="val -5656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不要丢了一小竖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3562</Words>
  <Application>WPS 演示</Application>
  <PresentationFormat>全屏显示(16:9)</PresentationFormat>
  <Paragraphs>536</Paragraphs>
  <Slides>62</Slides>
  <Notes>7</Notes>
  <HiddenSlides>1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8" baseType="lpstr">
      <vt:lpstr>Arial</vt:lpstr>
      <vt:lpstr>宋体</vt:lpstr>
      <vt:lpstr>Wingdings</vt:lpstr>
      <vt:lpstr>Heiti SC Light</vt:lpstr>
      <vt:lpstr>黑体</vt:lpstr>
      <vt:lpstr>楷体</vt:lpstr>
      <vt:lpstr>Kaiti SC</vt:lpstr>
      <vt:lpstr>Calibri</vt:lpstr>
      <vt:lpstr>幼圆</vt:lpstr>
      <vt:lpstr>华文楷体</vt:lpstr>
      <vt:lpstr>汉语拼音</vt:lpstr>
      <vt:lpstr>Times New Roman</vt:lpstr>
      <vt:lpstr>微软雅黑</vt:lpstr>
      <vt:lpstr>Arial Unicode MS</vt:lpstr>
      <vt:lpstr>Segoe Print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别控制</cp:lastModifiedBy>
  <cp:revision>99</cp:revision>
  <dcterms:created xsi:type="dcterms:W3CDTF">2017-03-17T02:28:00Z</dcterms:created>
  <dcterms:modified xsi:type="dcterms:W3CDTF">2018-12-18T10:15:46Z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