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ti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950" r:id="rId2"/>
    <p:sldId id="949" r:id="rId3"/>
    <p:sldId id="979" r:id="rId4"/>
    <p:sldId id="825" r:id="rId5"/>
    <p:sldId id="1206" r:id="rId6"/>
    <p:sldId id="1264" r:id="rId7"/>
    <p:sldId id="1265" r:id="rId8"/>
    <p:sldId id="1266" r:id="rId9"/>
    <p:sldId id="1267" r:id="rId10"/>
    <p:sldId id="1268" r:id="rId11"/>
    <p:sldId id="920" r:id="rId12"/>
    <p:sldId id="1269" r:id="rId13"/>
    <p:sldId id="1270" r:id="rId14"/>
    <p:sldId id="1271" r:id="rId15"/>
    <p:sldId id="1272" r:id="rId16"/>
    <p:sldId id="1273" r:id="rId17"/>
    <p:sldId id="1274" r:id="rId18"/>
    <p:sldId id="1275" r:id="rId19"/>
    <p:sldId id="1276" r:id="rId20"/>
    <p:sldId id="1277" r:id="rId21"/>
    <p:sldId id="1278" r:id="rId22"/>
    <p:sldId id="1279" r:id="rId23"/>
    <p:sldId id="1280" r:id="rId24"/>
    <p:sldId id="1282" r:id="rId25"/>
    <p:sldId id="1283" r:id="rId26"/>
    <p:sldId id="1281" r:id="rId27"/>
    <p:sldId id="1285" r:id="rId28"/>
    <p:sldId id="1286" r:id="rId29"/>
    <p:sldId id="1287" r:id="rId30"/>
    <p:sldId id="1289" r:id="rId31"/>
    <p:sldId id="1288" r:id="rId32"/>
    <p:sldId id="1290" r:id="rId33"/>
    <p:sldId id="1284" r:id="rId34"/>
    <p:sldId id="1291" r:id="rId35"/>
    <p:sldId id="1292" r:id="rId36"/>
    <p:sldId id="1293" r:id="rId37"/>
    <p:sldId id="1295" r:id="rId38"/>
    <p:sldId id="1296" r:id="rId39"/>
    <p:sldId id="1294" r:id="rId40"/>
    <p:sldId id="1297" r:id="rId41"/>
    <p:sldId id="978" r:id="rId42"/>
    <p:sldId id="993" r:id="rId43"/>
    <p:sldId id="994" r:id="rId44"/>
    <p:sldId id="1187" r:id="rId45"/>
    <p:sldId id="1298" r:id="rId46"/>
    <p:sldId id="1299" r:id="rId47"/>
    <p:sldId id="1300" r:id="rId48"/>
    <p:sldId id="1243" r:id="rId49"/>
    <p:sldId id="1244" r:id="rId50"/>
    <p:sldId id="1249" r:id="rId51"/>
    <p:sldId id="1263" r:id="rId52"/>
    <p:sldId id="1301" r:id="rId53"/>
    <p:sldId id="1248" r:id="rId54"/>
    <p:sldId id="1302" r:id="rId55"/>
    <p:sldId id="1304" r:id="rId56"/>
    <p:sldId id="977" r:id="rId57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14AC"/>
    <a:srgbClr val="00CCFF"/>
    <a:srgbClr val="0510EB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6" autoAdjust="0"/>
    <p:restoredTop sz="98709" autoAdjust="0"/>
  </p:normalViewPr>
  <p:slideViewPr>
    <p:cSldViewPr>
      <p:cViewPr>
        <p:scale>
          <a:sx n="75" d="100"/>
          <a:sy n="75" d="100"/>
        </p:scale>
        <p:origin x="-859" y="-322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65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0000000\1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" t="9453" b="2680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7" name="组合 16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4" name="标题 2"/>
          <p:cNvSpPr txBox="1">
            <a:spLocks/>
          </p:cNvSpPr>
          <p:nvPr/>
        </p:nvSpPr>
        <p:spPr>
          <a:xfrm>
            <a:off x="2945296" y="3833267"/>
            <a:ext cx="9261065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zh-CN" sz="3800" kern="100" dirty="0">
                <a:latin typeface="Times New Roman"/>
                <a:ea typeface="微软雅黑" pitchFamily="34" charset="-122"/>
              </a:rPr>
              <a:t>核心突破二　识记、理解古代文化知识</a:t>
            </a:r>
          </a:p>
          <a:p>
            <a:pPr algn="r">
              <a:lnSpc>
                <a:spcPct val="120000"/>
              </a:lnSpc>
            </a:pPr>
            <a:r>
              <a:rPr lang="en-US" altLang="zh-CN" sz="3200" kern="100" dirty="0" smtClean="0">
                <a:latin typeface="Times New Roman"/>
                <a:ea typeface="华文细黑"/>
              </a:rPr>
              <a:t>——</a:t>
            </a:r>
            <a:r>
              <a:rPr lang="zh-CN" altLang="zh-CN" sz="3200" kern="100" dirty="0">
                <a:latin typeface="Times New Roman"/>
                <a:ea typeface="楷体_GB2312" pitchFamily="49" charset="-122"/>
                <a:cs typeface="Times New Roman"/>
              </a:rPr>
              <a:t>联系教材，分类识记</a:t>
            </a:r>
          </a:p>
        </p:txBody>
      </p:sp>
      <p:sp>
        <p:nvSpPr>
          <p:cNvPr id="15" name="矩形 14"/>
          <p:cNvSpPr/>
          <p:nvPr/>
        </p:nvSpPr>
        <p:spPr>
          <a:xfrm>
            <a:off x="162674" y="4040491"/>
            <a:ext cx="1107996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五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章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专题三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88344" y="474247"/>
            <a:ext cx="10863564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表示年龄的称谓：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指幼年；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豆蔻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，女子十三四岁；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束发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，男子十五岁束发为髻；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弱冠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，男子二十岁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古代男子二十岁行冠礼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，三十岁；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，四十岁；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知天命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，五十岁；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花甲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耳顺之年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，六十岁；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，七十岁；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耄耋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，八九十岁；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期颐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，一百岁。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1728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9087" y="633012"/>
            <a:ext cx="10863564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教材例析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不然，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何以至此？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《鸿门宴》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古人通常表示尊敬对方时称自己的名，表示自谦时也称自己的名。如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就是项羽自呼己名，表示对对方的尊敬。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陛下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，秦武阳色变振恐。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《荆轲刺秦王》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陛下：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指帝王宫殿前的台阶。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陛下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原来指的是站在台阶下的侍者。臣子向天子进言时，不能直呼天子，必须先呼台下的侍者，请其代为转告。后来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陛下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就成为臣子对帝王的敬称。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1586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5873" y="151334"/>
            <a:ext cx="1153189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敢以烦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执事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《烛之武退秦师》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执事：在古代有多种意思，如：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从事工作，主管其事；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有职守之人，即官员；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指供役使者，仆从；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对对方的敬称；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e.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侍从。此处指对办事的官吏的敬称。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吾不能早用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，今急而求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寡人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之过也。然郑亡，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亦有不利焉。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《烛之武退秦师》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子：古代对男子的尊称，称老师或称有道德、有学问的人。对尊长者和用于朋辈之间的敬称有君、子、公、足下、夫子、先生、大人等。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寡人：古代君主的谦称。古代帝王自称的谦词有孤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小国之君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、寡人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少德之人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、不穀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5590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8248" y="131143"/>
            <a:ext cx="1153189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二、礼仪制度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祭祀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牺牲：古代祭祀用的牲畜，色纯为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，体全为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三牲：古代用于祭祀的牛、羊、猪，后来也称鸡、鱼、猪为三牲。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太牢、少牢：古代帝王祭祀社稷时，牛、羊、豕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三牲全备为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只有羊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豕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没有牛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少牢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。因祭祀所用牺牲，行祭前需先饲养于牢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故称这类牺牲为牢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天子祭祀社稷用太牢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诸侯祭祀用少牢。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斋戒：古代祭祀或重大事件，事先要沐浴、更衣、独居，戒其嗜欲，以示心地诚敬，这些活动叫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斋戒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lvl="0" indent="714375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祖道：古代为出行者祭祀路神和设宴送行的礼仪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9135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1860" y="128642"/>
            <a:ext cx="11531892" cy="65087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行礼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长揖：古代不分尊卑的相见礼，拱手高举，自上而下。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拱：古代的一种相见礼，两手在胸前合抱表示敬意。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顿首：古代的拜礼，为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之一，俗称叩头。行礼时，头碰地即起。后也用于下对上及平辈间的敬礼。也常用于书信中的起头或末尾。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稽首：古代的拜礼，为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之一。这是九拜中最隆重的拜礼，常为臣子拜见君王时所用。后来，子拜父，新婚夫妇拜天地父母，拜天，拜神，拜祖，拜庙，拜师，拜墓等，也都用此大礼。行礼时，跪下并拱手至地，头也至地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跪：两膝着地，挺直身子，臀不沾脚跟，以示庄重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7977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1860" y="209034"/>
            <a:ext cx="11531892" cy="65087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座次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古时官场座次尊卑有别，十分严格。官高为尊居上位，官低为卑处下位。古人尚右，以右为尊。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古代建筑通常是堂室结构，前堂后室。在堂上举行的礼节活动是南向为尊。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皇帝聚会群臣，他的座位一定是坐北向南的。因此，古人常把称王称帝叫作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，称臣叫作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室东西长而南北窄，因此室内最尊的座次是坐西面东，其次是坐北向南，再次是坐南面北，最卑是坐东面西。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战国时车骑座次以左为尊，空着左边的位置以待宾客称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3538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9960" y="92558"/>
            <a:ext cx="11531892" cy="66877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冠礼、笄礼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冠礼：男孩成人礼。古代男子成年时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二十岁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加冠的礼节。举行冠礼要选择吉日和为冠者举行冠礼的大宾。因为男子二十岁行冠礼，所以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弱冠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指男子二十岁左右。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礼：女孩成人礼。俗称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上头礼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。笄，即簪子。女子十五岁把头发绾起来，戴上簪子。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避讳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指凡遇到与君王、尊长的名字相同的字，为避免直接说出，则改用同音字或缺笔的办法来回避。帝王、孔子之名，众人共讳，称作公讳。避父、祖之名称家讳。如，汉代避刘秀讳，称秀才为茂才；苏轼为避祖父讳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祖父名序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，作序时改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6380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9908" y="121618"/>
            <a:ext cx="1108192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教材例析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楚左尹项伯者，项羽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季父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《鸿门宴》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季父：古代兄弟间依长幼排行时，习惯上以伯、仲、叔、季为次序。一般来说，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是老大，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是老二，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是老三，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是最小的。如《左传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文公十八年》：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高辛氏有才子八人，伯奋、仲堪、叔献、季仲、伯虎、仲熊、叔豹、季狸。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次序依伯、仲、叔、季，并循环使用。兄弟姊妹中年纪最大的称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，有时也称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，但二者有区别：嫡长子称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，庶出长子称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。另外，因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指老大，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指老二，所以后代常用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伯仲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指兄弟或表示不相上下。如陆游《书愤》：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出师一表真名世，千载谁堪伯仲间！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92137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1808" y="433587"/>
            <a:ext cx="1108192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项王、项伯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东向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坐。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《鸿门宴》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室东西长而南北窄，因此室内最尊的座次是坐西面东，其次是坐北向南，再次是坐南面北，最卑是坐东面西。此处项王座次最尊，张良座次最卑。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期功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强近之亲，内无应门五尺之僮。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《陈情表》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古代以亲属关系的远近制定丧服的轻重。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期功：古代丧服的名称。期，服丧一年。功，按关系亲疏分大功和小功，大功服丧九月，小功服丧五月。亦用以指五服之内的宗亲。脱去丧服表示服丧期满，也叫服除或服阕。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28784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3912" y="155768"/>
            <a:ext cx="11417715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三、职官常识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九卿三公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九卿之说始于秦汉，秦汉通常指奉常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、郎中令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光禄勋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、卫尉、廷尉、太仆、典客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大鸿胪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、宗正、治粟内史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大司农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、少府九个官职。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三公：周时一说指太师、太傅、太保，一说指司马、司徒、司空。西汉以丞相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大司徒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、太尉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大司马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、御史大夫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大司空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为三公。到东汉时，名称有所改变，指太尉、司徒、司空。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三省六部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三省为中书省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门下省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尚书省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隋唐时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三省同为最高政务机构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一般中书省管决策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门下省管审议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尚书省管执行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三省的长官都是宰相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9281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>
            <a:off x="4260057" y="2971324"/>
            <a:ext cx="53017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hlinkClick r:id="rId2" action="ppaction://hlinksldjump"/>
          </p:cNvPr>
          <p:cNvSpPr txBox="1"/>
          <p:nvPr/>
        </p:nvSpPr>
        <p:spPr>
          <a:xfrm>
            <a:off x="4260057" y="2448104"/>
            <a:ext cx="53017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主要文化知识概述</a:t>
            </a:r>
          </a:p>
        </p:txBody>
      </p:sp>
      <p:sp>
        <p:nvSpPr>
          <p:cNvPr id="37" name="TextBox 36">
            <a:hlinkClick r:id="rId3" action="ppaction://hlinksldjump"/>
          </p:cNvPr>
          <p:cNvSpPr txBox="1"/>
          <p:nvPr/>
        </p:nvSpPr>
        <p:spPr>
          <a:xfrm>
            <a:off x="4260057" y="3556837"/>
            <a:ext cx="53017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平时识记方法和临场理解方法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260057" y="4077866"/>
            <a:ext cx="53017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5" descr="D:\图\大二轮\f63d7874a582bced68decc1bd584b79b.jpg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69" t="526" r="57697"/>
          <a:stretch/>
        </p:blipFill>
        <p:spPr bwMode="auto">
          <a:xfrm>
            <a:off x="0" y="1588"/>
            <a:ext cx="208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0"/>
            <a:ext cx="2088701" cy="523220"/>
          </a:xfrm>
          <a:prstGeom prst="rect">
            <a:avLst/>
          </a:prstGeom>
          <a:solidFill>
            <a:schemeClr val="tx2">
              <a:lumMod val="60000"/>
              <a:lumOff val="40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7622" y="375406"/>
            <a:ext cx="109722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尚书省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下辖六部：吏部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掌官吏的任免与考课、升降、调动等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，户部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掌土地户口、赋税、财政等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，礼部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掌礼仪、祭享、贡举等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，兵部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掌武官选用和兵籍、军械、军令之政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，刑部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掌国家法律、刑狱事务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，工部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掌各项工程、营造、屯田、水利、交通等政令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。各部长官称尚书，副职称侍郎，下有郎中、员外郎、主事等官职。六部制从隋唐开始实行，一直延续到清末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5685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0590" y="155768"/>
            <a:ext cx="1108192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教材例析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毋内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诸侯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《鸿门宴》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诸侯：古代中央政权所分封的各国国君的统称。周代分公、侯、伯、子、男五等，汉朝分王、侯二等。周制，诸侯名义上须服从王室的政令，向王室朝贡、述职、服役，以及出兵勤王等。汉时诸侯国由皇帝派相或长吏治理，王、侯仅食赋税。此处指其他率兵攻秦的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公车特征拜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郎中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，再迁为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太史令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《张衡传》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郎中：官名。始置于战国，职掌侍卫。秦汉沿置，内充侍卫，外从作战。晋至南北朝，为尚书曹司的长官，隋唐以后，六部都设置郎中，分掌部内各司政务。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8681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9087" y="515939"/>
            <a:ext cx="10863564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史令：也称太史，官职名。西周、春秋时太史掌管起草文书，策命诸侯卿大夫，记载史事，编写史书，兼管国家典籍、天文历法、祭祀等，为朝廷大臣。秦设太史令。魏晋以后修史的职务划归著作郎，太史仅掌管推算</a:t>
            </a: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历法</a:t>
            </a:r>
            <a:r>
              <a:rPr lang="zh-CN" altLang="zh-CN" sz="2800" kern="10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8730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298043"/>
            <a:ext cx="1141771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四、教育科举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学校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上古时期把学校称为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国学：先秦学校分为两大类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国学和乡学。国学为天子或诸侯所设，包括大学和小学两种。大学、小学教学内容都是以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礼、乐、射、御、书、数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为主，小学尤以书、数为主。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太学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、国子监：古代教育行政机构和最高学府。魏晋至明清或设太学，或设国子学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，或两者同时设立，都是传授儒家经典的最高学府。如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因入京师，观太学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《张衡传》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1418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73993"/>
            <a:ext cx="11417715" cy="669187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书院：唐宋至明清出现的一种独立的教育机构，是私人或官府所设的聚徒讲授、研究学问的场所。宋代著名的四大书院是江西庐山的白鹿洞书院、湖南长沙的岳麓书院、河南嵩山的嵩阳书院和河南商丘的应天府书院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学官：古代主管学务的官员和官学教师的统称。如祭酒、博士、助教、提学、学政、教授和教习、教谕等。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贡举、察举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贡举：古时官员向君王荐举人员，泛称贡举。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察举：汉代由丞相、列侯、刺史、守相等举荐，经考核合格即授予官职，有孝廉、贤良文学、茂才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汉代避刘秀讳，称秀才为茂才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等科，叫察举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632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2598" y="584333"/>
            <a:ext cx="109722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征辟：汉武帝时开始推行的一种自上而下的选拔官吏制度。指朝廷或三公以下招举布衣之士授以官职。朝廷召之称征，三公以下召之称辟。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科举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隋朝以后各王朝都有设科考试、选拔官吏的制度，因分科取士，故称科举。到了明清，科举制度已达鼎盛。正式的科举考试分为三级：乡试、会试和殿试。考试内容基本是儒家经义，以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文句为题，规定文章格式为八股文，解释必须以朱熹《四书集注》为准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8489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06974" y="261442"/>
            <a:ext cx="3775393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明清三级科举考试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简表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543845"/>
              </p:ext>
            </p:extLst>
          </p:nvPr>
        </p:nvGraphicFramePr>
        <p:xfrm>
          <a:off x="406574" y="981522"/>
          <a:ext cx="11521280" cy="5140779"/>
        </p:xfrm>
        <a:graphic>
          <a:graphicData uri="http://schemas.openxmlformats.org/drawingml/2006/table">
            <a:tbl>
              <a:tblPr/>
              <a:tblGrid>
                <a:gridCol w="1544181"/>
                <a:gridCol w="1912203"/>
                <a:gridCol w="1944216"/>
                <a:gridCol w="1656184"/>
                <a:gridCol w="1656184"/>
                <a:gridCol w="2808312"/>
              </a:tblGrid>
              <a:tr h="6467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考试名称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考试日期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考试级别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主考官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中者称谓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说明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18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乡试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子、卯、午、酉年八月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京城和各省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皇帝派遣考官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举人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第一名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解元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5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会试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乡试后第二年春天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京城礼部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皇帝特派考官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贡士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第一名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会元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52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殿试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会试后同年四月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皇宫殿廷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皇帝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进士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第一名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状元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第二名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榜眼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第三名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探花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7325" marR="17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23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9769" y="405458"/>
            <a:ext cx="10863564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教材例析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前太守臣逵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孝廉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，后刺史臣荣举臣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秀才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《陈情表》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察孝廉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，是汉代实行的官员推荐制度。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孝廉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，是选拔科目之一。《汉书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武帝纪》颜师古注云：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孝谓善事父母者，廉谓清洁有廉隅者。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秀才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，这里指优秀人才，不同于后来的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秀才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。在明清两代，是指参加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童试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取得参加正式科举考试资格的人，也叫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童试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包括县试、府试、院试三个阶段。应试者不分年龄大小都叫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童生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5160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4499" y="86555"/>
            <a:ext cx="11192741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五、天文地理历法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天文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二十八宿。古代把星座称为星宿。二十八宿是一种恒星集群，又叫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二十八舍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二十八星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，是古人为观测日、月、五星运行而划分的二十八个星区，用来说明日、月、五星运行所到的位置。每宿包含若干颗恒星。二十八宿的名称，自西向东排列为：东方苍龙七宿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角、亢、氐、房、心、尾、箕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；北方玄武七宿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斗、牛、女、虚、危、室、壁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；西方白虎七宿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奎、娄、胃、昴、毕、觜、参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；南方朱雀七宿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井、鬼、柳、星、张、翼、轸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。王勃《滕王阁序》：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物华天宝，龙光射牛斗之墟。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是说物产华美有天然的珍宝，龙泉剑光直射牛宿、斗宿的星区。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816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1810" y="589688"/>
            <a:ext cx="10756004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古代占星家为了用天象变化来占卜人间的吉凶祸福，将天上星空区域与地上的国州互相对应，称作分野。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银河：又名银汉、天河、天汉、星汉、云汉，是横跨星空的一条乳白色亮带，由一千亿颗以上的恒星组成。如曹操《观沧海》：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星汉灿烂，若出其里。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3530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0000000\551cf2533eed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7" t="120"/>
          <a:stretch/>
        </p:blipFill>
        <p:spPr bwMode="auto">
          <a:xfrm>
            <a:off x="8294686" y="0"/>
            <a:ext cx="389572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: 圆角 6"/>
          <p:cNvSpPr/>
          <p:nvPr/>
        </p:nvSpPr>
        <p:spPr>
          <a:xfrm>
            <a:off x="878430" y="2660957"/>
            <a:ext cx="6531970" cy="1130400"/>
          </a:xfrm>
          <a:prstGeom prst="roundRect">
            <a:avLst>
              <a:gd name="adj" fmla="val 13060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spc="100" dirty="0" smtClean="0">
                <a:solidFill>
                  <a:srgbClr val="0070C0"/>
                </a:solidFill>
                <a:latin typeface="Arial Black"/>
                <a:ea typeface="微软雅黑"/>
              </a:rPr>
              <a:t>主要文化知识概述</a:t>
            </a:r>
            <a:endParaRPr lang="zh-CN" altLang="en-US" sz="4000" spc="100" dirty="0">
              <a:solidFill>
                <a:srgbClr val="0070C0"/>
              </a:solidFill>
              <a:latin typeface="Arial Black"/>
              <a:ea typeface="微软雅黑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850525" y="2263127"/>
            <a:ext cx="2587781" cy="50618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ct val="35000"/>
              </a:spcAft>
            </a:pPr>
            <a:r>
              <a:rPr lang="zh-CN" altLang="en-US" sz="2800" b="1" spc="100" dirty="0" smtClean="0">
                <a:latin typeface="黑体" pitchFamily="49" charset="-122"/>
                <a:ea typeface="黑体" pitchFamily="49" charset="-122"/>
              </a:rPr>
              <a:t>积累必备知识</a:t>
            </a:r>
            <a:endParaRPr lang="zh-CN" altLang="en-US" sz="2800" b="1" spc="1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772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9769" y="580851"/>
            <a:ext cx="10863564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教材例析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徘徊于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斗牛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《赤壁赋》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斗牛：斗宿和牛宿。中国有二十八宿之称，其中北方七宿为斗、牛、女、虚、危、室、壁。斗和牛都在其中。斗宿，位于人马座，包含六颗星，也就是著名的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南斗六星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。牛宿，有星六颗，即摩羯座六星，因其星群组合如牛角而得名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0230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1608" y="261442"/>
            <a:ext cx="1164721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地理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九州：传说中的我国上古时期划分的九个行政区域：冀、兖、青、徐、扬、荆、豫、梁、雍。后成为中国的别称。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中国：华夏族、汉族多建都于黄河南、北，称其地为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中国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，与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中原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中州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中夏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中华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同义。随着华夏族、汉族活动范围的扩大，黄河中下游一带也被称为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中国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。后将所辖范围全部称为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中国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spc="-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江东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江左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：因长江在安徽境内向东北方向斜流，秦汉后习惯称自此以下的长江南岸地区为江东。古人以东为左</a:t>
            </a:r>
            <a:r>
              <a:rPr lang="zh-CN" altLang="zh-CN" sz="2800" kern="100" spc="-1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以西为右</a:t>
            </a:r>
            <a:r>
              <a:rPr lang="zh-CN" altLang="zh-CN" sz="2800" kern="100" spc="-1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故又称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江左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spc="-1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山东与关中。古时以函谷关为界，以东称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山东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以西称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关中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spc="-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6466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2599" y="580851"/>
            <a:ext cx="10756004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教材例析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将军战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河北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，臣战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河南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《鸿门宴》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河北、河南：黄河以北、黄河以南，不同于今天的河北省和河南省。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4096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3135" y="333450"/>
            <a:ext cx="1114609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历法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纪年法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帝王纪年法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我国最早的纪年法是用王公即位的年次表示。以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元，二，三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为序数，至去世为止。如：鲁僖公元年、鲁庄公十年。从汉武帝起开始有年号，此后每个皇帝即位都要改元，并以年号纪年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lvl="0" indent="72000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干支纪年法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indent="72000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东汉时开始通行的纪年法。十天干：甲、乙、丙、丁、戊、己、庚、辛、壬、癸。十二地支：子、丑、寅、卯、辰、巳、午、未、申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、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4296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3345" y="541338"/>
            <a:ext cx="1092647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、戌、亥。用天干和地支循环搭配，单数对单数，双数对双数，组成甲子、乙丑、丙寅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癸亥，配出六十对，通常叫六十花甲子。循环使用，周而复始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纪月法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古人纪月，除了用序数，还有一些特殊的称谓。以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来区分每个季节中的三个月份。用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分别表示每月的初一、十五、月末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7252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2599" y="580851"/>
            <a:ext cx="10756004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教材例析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永和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九年，岁在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癸丑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《兰亭集序》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永和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是皇帝年号，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癸丑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指干支纪年法中一个循环的第五十年。这句兼用了皇帝年号纪年和干支纪年法，兼用时皇帝年号置前，干支列后。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7927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5556" y="339375"/>
            <a:ext cx="10926477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六、文史典故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典故原指旧制、旧例，也是汉代掌管礼乐制度等史实的官名。后来一般指有关历史人物、典章制度的故事或传说。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莼羹鲈脍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刘义庆《世说新语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识鉴》：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在洛，见秋风起，因思吴中菰菜莼羹、鲈鱼脍，曰：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人生贵得适意尔，何能羁宦数千里以要名爵乎？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遂命驾而归。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后来文人以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莼羹鲈脍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莼鲈秋思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借指思乡之情或弃官归隐。如辛弃疾《沁园春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带湖新居将成》：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意倦须还，身闲贵早，岂为莼羹鲈脍哉。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6548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6220" y="410329"/>
            <a:ext cx="1114609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化碧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《庄子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外物》载，苌弘是周朝的贤臣，无辜获罪而被流放蜀地。他在蜀地被杀后，当地人用玉匣把他的血藏起来，三年后血变成了碧玉。后来人们就常用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形容刚直中正的人为正义事业而蒙冤受屈。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三尺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指剑。剑约长三尺，故为剑的代称。如《汉书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高帝纪》：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吾以布衣提三尺，取天下。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三尺法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，是法律的代名词。古代把法律写在三尺长的竹简上，所以称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三尺法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枉用三尺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9750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6220" y="400804"/>
            <a:ext cx="1114609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三径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陶渊明《归去来兮辞》中有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三径就荒，松菊犹存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的句子，后来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就用来指代隐士居住的地方。如白居易《欲与元八卜邻先有是赠》：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明月好同三径夜，绿杨宜作两家春。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黍离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《诗经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黍离》中有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彼黍离离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的句子，是说东周大夫经过西周故都，看到路途四周长满禾黍，由此悲叹宫室宗庙的毁坏。后来常用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黍离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表示对国家昔盛今衰的痛惜伤感之情。如许浑《登洛阳故城》：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禾黍离离半野蒿，昔人城此岂知劳？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6497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6179" y="40085"/>
            <a:ext cx="11763683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教材例析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六艺经传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皆通习之。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《师说》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六艺经传：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的经文和传文。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，此处是指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，即《诗》《书》《礼》《乐》《易》《春秋》。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有时也指礼、乐、射、御、书、数六种技艺。传，是解释经书的著作。如《春秋左氏传》《诗毛氏传疏》等。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六艺经传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一词源于《史记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太史公自序》中所引其父司马谈之言：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夫儒者以六艺为法。六艺经传以千万数，累世不能通其学，当年不能究其礼。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  <a:p>
            <a:pPr lvl="0" indent="720000" algn="just">
              <a:lnSpc>
                <a:spcPct val="14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死当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结草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《陈情表》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indent="720000" algn="just">
              <a:lnSpc>
                <a:spcPct val="14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结草：《左传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宣公十五年》中记载了一个故事，晋大夫魏武子临死时，嘱咐他儿子魏颗把武子的爱妾杀了殉葬，魏颗没有照办而把她嫁出去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了。</a:t>
            </a:r>
            <a:endParaRPr lang="en-US" altLang="zh-CN" sz="1050" kern="100" dirty="0" smtClean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2541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8947" y="102568"/>
            <a:ext cx="11417715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中国古代文化博大精深，包括姓氏称谓、礼仪习俗、衣食住行、行政区域、职官沿革、教育科举、典章制度、天文地理历法等。这里择其最常用的文化常识，辅以教材，作简要概述。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一、姓名称谓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人称姓名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古人有名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名和字通常有意义上的联系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字是对名的解释和补充，对名有表述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阐明的作用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因此又叫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如诸葛亮字孔明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周瑜字公瑾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白居易字乐天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字通常是在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岁举行加冠礼后起的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名和字通常是由长辈取的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号则是自己取的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王侯将相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高级官吏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著名文士等死后还有被追加的称号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叫谥号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如范仲淹</a:t>
            </a:r>
            <a:r>
              <a:rPr lang="zh-CN" altLang="zh-CN" sz="2800" kern="100" spc="-8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司马光的谥号都是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38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9170" y="370051"/>
            <a:ext cx="1130466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后来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魏颗与秦将杜回作战，看见一个老人结草，把杜回绊倒，杜回因此被擒。魏颗夜间梦见这个老人，自称是那个再嫁之妾的父亲，特来报恩的。后世用结草代指报恩。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黄泉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下相见。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《孔雀东南飞》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黄泉：在汉文化圈中是指人死后所居住的地方。打井至深处时地下水呈黄色，又因人死后埋于地下，故古人以地极深处黄泉地带为人死后居住的地下世界，也就是阴曹地府。黄泉又称九泉、九泉之下，九泉指九个泉井深，或谓天有九重天、地有九重地，表示极深，地下极深处即所谓黄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" name="图片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0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6"/>
          <p:cNvSpPr/>
          <p:nvPr/>
        </p:nvSpPr>
        <p:spPr>
          <a:xfrm>
            <a:off x="878430" y="2660957"/>
            <a:ext cx="6531970" cy="1130400"/>
          </a:xfrm>
          <a:prstGeom prst="roundRect">
            <a:avLst>
              <a:gd name="adj" fmla="val 13060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pc="100" dirty="0">
                <a:solidFill>
                  <a:srgbClr val="0070C0"/>
                </a:solidFill>
                <a:latin typeface="Arial Black"/>
                <a:ea typeface="微软雅黑"/>
              </a:rPr>
              <a:t>平时识记方法和临场理解方法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850525" y="2263127"/>
            <a:ext cx="2587781" cy="50618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ct val="35000"/>
              </a:spcAft>
            </a:pPr>
            <a:r>
              <a:rPr lang="zh-CN" altLang="en-US" sz="2800" b="1" spc="100" dirty="0" smtClean="0">
                <a:latin typeface="黑体" pitchFamily="49" charset="-122"/>
                <a:ea typeface="黑体" pitchFamily="49" charset="-122"/>
              </a:rPr>
              <a:t>掌握关键能力</a:t>
            </a:r>
            <a:endParaRPr lang="zh-CN" altLang="en-US" sz="2800" b="1" spc="1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Picture 2" descr="C:\Users\Administrator\Desktop\0000000\551cf2533eed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7" t="120"/>
          <a:stretch/>
        </p:blipFill>
        <p:spPr bwMode="auto">
          <a:xfrm>
            <a:off x="8294686" y="0"/>
            <a:ext cx="389572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4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1809" y="45418"/>
            <a:ext cx="11324037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一、平时识记方法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古代文化常识浩如烟海，要识记积累起来相当困难，为此，必须要掌握一定的识记方法。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分类串记法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按照姓名称谓、官职科举、天文地理、宗法礼俗、历法刑法等类别归类，使内容繁多的文化知识形成条理清晰、层次清楚的知识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网络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，甚至可以采用表格分类记忆法。例如科举制度是个记忆难点，完全可以按照考试等级分类记忆。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童生试。又叫小考，考中者俗称秀才，通称生员。童生试包括三个阶段：县试、府试、院试。院试合格者算是通过了童生考试，可以进入府、州、县学去学习，才有资格参加之后的科举考试。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269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0887" y="306880"/>
            <a:ext cx="11100909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乡试。是科举正式考试的第一级，每三年在各省省城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包括京城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举行的一次考试，因在秋八月举行，故又称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秋闱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。主考官由皇帝委派。考中者俗称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，第一名称解元。中举后可以参加会试。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会试。每三年在京城举行的一次考试，因在春季举行，故又称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春闱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。考试由礼部主持。考中者称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贡士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，第一名称会元。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殿试。是科举制最高级别的考试。录取分三甲：一甲三名，统称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进士及第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，其中第一名称状元，第二名称榜眼，第三名称探花。状元、榜眼、探花，又称三鼎甲；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元居三鼎甲之首，因而又被称为鼎元。二甲若干名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统名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进士出身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。三甲若干名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统名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同进士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0508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50412" y="189434"/>
            <a:ext cx="11100909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。二、三甲的第一名皆称为传胪。一、二、三甲统称进士。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也可以采用表格记忆法。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见前面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教育科举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部分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联想记忆法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识记文化常识要进行相关的联想，或相似联想，或相反联想。如记忆官职变动：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429131"/>
              </p:ext>
            </p:extLst>
          </p:nvPr>
        </p:nvGraphicFramePr>
        <p:xfrm>
          <a:off x="1419225" y="3707904"/>
          <a:ext cx="1014412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5" imgW="10148993" imgH="1161458" progId="Word.Document.12">
                  <p:embed/>
                </p:oleObj>
              </mc:Choice>
              <mc:Fallback>
                <p:oleObj name="文档" r:id="rId5" imgW="10148993" imgH="11614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19225" y="3707904"/>
                        <a:ext cx="10144125" cy="116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50412" y="4472897"/>
            <a:ext cx="11100909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授官职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提升官职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调动官职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免除官职或降职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这样举一而反三，触一而发十，便能较系统地记住许多知识。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0608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70643"/>
            <a:ext cx="11437277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分清易混法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文学文化常识中有一些易混知识点要分清，如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谥号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庙号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等的区别。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的区别：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谥号。古代帝王、诸侯、高官大臣等人死后，朝廷根据他们的生平行为给予一种称号以褒贬善恶，称为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谥号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。谥号是死者生前事迹和品德的概括。谥号按性质分为三类：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美谥，表扬性的：经天纬地曰文，布义行刚曰景，威强睿德曰武，柔质慈民曰惠，圣闻周达曰昭，圣善闻周曰宣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lvl="0" indent="720000" algn="just">
              <a:lnSpc>
                <a:spcPct val="14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恶谥，批判性的：乱而不损曰灵，杀戮无辜曰厉，好内远礼曰炀。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indent="720000" algn="just">
              <a:lnSpc>
                <a:spcPct val="14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平谥，表同情的：恭仁短折曰哀，慈仁短折曰怀，在国遭忧曰愍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5566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57898" y="146001"/>
            <a:ext cx="11324037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庙号。是指皇帝死后，在太庙立室奉祀时特起的名号，如高祖、太宗等。从汉代起，每个朝代一般是第一个皇帝的谥号太长，不便称呼，所以唐宋以来的皇帝都改称庙号，如唐太宗、宋太祖。到了明清两代才用年号来称呼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年号。是纪年的名称，亦是帝王用的，如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贞观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是唐太宗李世民的年号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lvl="0" indent="72000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改元。新皇帝即位后，一般都要改变纪年的年号，称为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改元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。同一皇帝在位时也可以改元，如汉武帝改了十一次年号，唐高宗用过十四个年号。到了明代以后，才规定一帝一元，才有可能用年号来称呼皇帝。如清高宗年号是乾隆，清高宗就被称为乾隆皇帝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0357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21800" y="520393"/>
            <a:ext cx="11100909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(5)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尊号、徽号。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尊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为尊敬，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徽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为美好。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尊号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徽号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都是对尊者加上的号，以表示尊崇褒美的意思。尊号起于唐代。往往在皇帝和皇后生前就有尊号。如唐玄宗开元二十七年受尊号为开元圣文神武皇帝，清代同治帝曾尊生母叶赫那拉氏为圣母皇太后，再加上徽号为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慈禧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。封建时代帝后的尊号可以加几次，实际上都是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臣子对他们的阿谀奉承。现代也有赠送徽号这种情况的，但性质和内容已不一样，如孙炳文曾赠给郭沫若一个徽号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戎马书生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8770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0" y="189434"/>
            <a:ext cx="2062758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边</a:t>
            </a:r>
            <a:r>
              <a:rPr lang="zh-CN" altLang="en-US" sz="26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练边</a:t>
            </a:r>
            <a:r>
              <a:rPr lang="zh-CN" altLang="en-US" sz="2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悟</a:t>
            </a:r>
            <a:endParaRPr lang="zh-CN" altLang="en-US" sz="2600" b="1" dirty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8215" y="909514"/>
            <a:ext cx="10990999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三十岁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称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四十岁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称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五十岁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称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六十岁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称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七十岁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称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八九十岁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称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一百岁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称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女子十三四岁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称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阏氏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民族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其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及其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称呼。吐蕃和回纥的最高首领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称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en-US" altLang="zh-CN" sz="2800" u="sng" kern="100" dirty="0">
                <a:latin typeface="Times New Roman"/>
                <a:ea typeface="华文细黑"/>
                <a:cs typeface="Times New Roman"/>
              </a:rPr>
              <a:t>     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汉朝选官为察举制，科目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。后来该制度实际上多为世家大族所垄断。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2408466" y="10344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而立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96036" y="102492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31757" y="10195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知天命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84085" y="10099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耳顺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7109" y="16581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古稀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5162" y="167291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耄耋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47749" y="16824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期颐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3556" y="23114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豆蔻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84283" y="29525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匈奴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23030" y="29447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首领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07789" y="29447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正妻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29633" y="357381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赞普、可汗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64403" y="421235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孝廉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91056" y="421167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贤良文学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48779" y="42116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茂才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1939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50412" y="189434"/>
            <a:ext cx="1110090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填写下表的空缺处。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412" y="877034"/>
            <a:ext cx="1110090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秦朝和唐朝的政府机构示意图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075" name="Picture 3" descr="C:\Users\Administrator\Desktop\a-1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095" y="1729084"/>
            <a:ext cx="9616152" cy="4519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矩形 11"/>
          <p:cNvSpPr/>
          <p:nvPr/>
        </p:nvSpPr>
        <p:spPr>
          <a:xfrm>
            <a:off x="2023075" y="3087663"/>
            <a:ext cx="54373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丞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82408" y="31417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尚书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69657" y="4192935"/>
            <a:ext cx="54373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工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2805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95547" y="594143"/>
            <a:ext cx="10863564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自称一般称名或号。自称名的，如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庐陵文天祥自序其诗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《指南录后序》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；陶潜自号五柳先生，欧阳修自号六一居士。用于介绍他人或替人作传也称名，如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柳敬亭者，扬之泰州人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《柳敬亭传》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。用于称所厌恶、所轻视的人则直呼其名，如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不幸吕师孟构恶于前，贾余庆献谄于后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《指南录后序》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出于对平辈或尊辈的礼貌和尊敬，通常称人字、号、谥号、斋号等。如称杜甫为杜子美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，称苏轼为东坡居士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，称左光斗为左忠毅公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称谥号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，称蒲松龄为聊斋先生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称斋名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7490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995" y="83518"/>
            <a:ext cx="11437277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二、临场理解方法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利用语境，巧妙排除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词语在具体的语言环境中，其内涵比词典中更丰富，故需结合语境才能具体理解。如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首相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韩琦每咨访焉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，显然与当今某些国家内阁或政府首脑的含义并不相同，应指宰相中居于首位的人，结合语境，才能知道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的具体内容。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剖析语素，分析结构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对构成词语的语素及其结构方式进行分析，同时还要注意词语的婉词、比喻义、引申义等。如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建储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一词，联系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建都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一词，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建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应是设立、确立，动词；联系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王储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应是已经确定继承皇位等最高统治权的人，名词。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一词为动宾结构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6030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912" y="981522"/>
            <a:ext cx="11211918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下列对文中加颜色词语的相关内容的解说，不正确的一项是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李栖筠，字贞一，世为赵人。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旧仰郑国渠溉田，而豪戚壅上游取水碓之利，且百所，夺农用十七。栖筠请皆彻毁。出为常州刺史，大起学校，堂上画《孝友传》示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诸生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，人人知劝。时华原尉侯莫陈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怤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补长安尉，当参台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。栖筠询其劳，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怤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色动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，不能对，自言非真优也。卒，年五十八，自为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墓志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选自《新唐书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李栖筠传》，有删改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侯莫陈：三字复姓。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台：御史台，御史大夫官署。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0" y="189434"/>
            <a:ext cx="2062758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边</a:t>
            </a:r>
            <a:r>
              <a:rPr lang="zh-CN" altLang="en-US" sz="26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练边</a:t>
            </a:r>
            <a:r>
              <a:rPr lang="zh-CN" altLang="en-US" sz="26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悟</a:t>
            </a:r>
            <a:endParaRPr lang="zh-CN" altLang="en-US" sz="2600" b="1" dirty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94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5763" y="497517"/>
            <a:ext cx="11783839" cy="55245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关中，文中所指相当于今之陕西省中部。从郑国渠修好以后，关中就成为物产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更</a:t>
            </a:r>
            <a:endParaRPr lang="en-US" altLang="zh-CN" sz="26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spc="-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丰饶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的沃野之地。古代的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关中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和今天的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关内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所指基本上是同一地区。</a:t>
            </a:r>
            <a:endParaRPr lang="zh-CN" altLang="zh-CN" sz="26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诸生，文中指的是在州府学习的学生。诸生本指有知识学问之士或在学读书的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学</a:t>
            </a:r>
            <a:endParaRPr lang="en-US" altLang="zh-CN" sz="26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spc="-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生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，明清时期指经科举考试考取秀才而进入府、州、县各级学校学习的生员。</a:t>
            </a:r>
            <a:endParaRPr lang="zh-CN" altLang="zh-CN" sz="26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优，优等。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以优补长安尉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，是说侯莫陈怤因考核得到优秀等级从而补任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长安</a:t>
            </a:r>
            <a:endParaRPr lang="en-US" altLang="zh-CN" sz="26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尉</a:t>
            </a:r>
            <a:r>
              <a:rPr lang="zh-CN" altLang="zh-CN" sz="2600" kern="100" spc="-1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唐代对官员考核的主要内容是官员的政绩</a:t>
            </a:r>
            <a:r>
              <a:rPr lang="zh-CN" altLang="zh-CN" sz="2600" kern="100" spc="-1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才干和品德</a:t>
            </a:r>
            <a:r>
              <a:rPr lang="zh-CN" altLang="zh-CN" sz="2600" kern="100" spc="-1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考核后分出三等九级。</a:t>
            </a:r>
            <a:endParaRPr lang="zh-CN" altLang="zh-CN" sz="26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墓志铭，分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志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铭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，一般为记述死者生平或悼念性的文字。埋葬死者时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6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spc="-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刻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在石上，埋于坟内。志多用散文撰写，叙述死者的姓名、籍贯、生平事略；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铭</a:t>
            </a:r>
            <a:endParaRPr lang="en-US" altLang="zh-CN" sz="26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spc="-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用韵文统括全篇，赞扬死者的功业成就，表示悼念和安慰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spc="-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9017" y="592907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val="384355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17440" y="435050"/>
            <a:ext cx="10410291" cy="26347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项古代在今陕西建都的王朝，通称函谷关或潼关以西王畿附近为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关内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，亦称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关中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；今天的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关内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是指山海关以西或嘉峪关以东一带地区。古代的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关中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与今天的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关内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不同。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4380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6614" y="723126"/>
            <a:ext cx="10774433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下列对文中加颜色词语的相关内容的解说，不正确的一项是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李廷机，字尔张，晋江人。万历十一年，以进士第二授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编修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。累迁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祭酒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。三十三年夏，雷震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郊坛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。率同列条上修省事宜，复言今日阙失。四十年九月，疏乞骸骨。乃加太子太保，赐道里费，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乘传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，以行人护归。居四年卒。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选自《明史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列传第一百零五》，有改动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6448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716" y="-11732"/>
            <a:ext cx="11551650" cy="5870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编修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是古代修前朝国史、实录、会要等的史官，与修撰、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检讨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同称为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史官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，明、清属翰林院，多以一甲的第二名、第三名进士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及庶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吉士留馆者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担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任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，无实职。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祭酒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是官职名，战国时荀子曾三任稷下学宫祭酒。隋唐以后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称国子监祭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酒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，主管国子监，是主持浇奠祭祀礼仪的官员。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郊坛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是古代天子祭祀天地的地方，因为总是设在京城的郊外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，故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以此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为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名</a:t>
            </a:r>
            <a:r>
              <a:rPr lang="zh-CN" altLang="zh-CN" sz="2600" kern="100" spc="-1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文中所谓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雷震郊坛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是说天上打雷时把郊坛给震坏了。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乘传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即乘坐驿车。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传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音</a:t>
            </a:r>
            <a:r>
              <a:rPr lang="en-US" altLang="zh-CN" sz="2600" kern="100" dirty="0" err="1">
                <a:latin typeface="Times New Roman"/>
                <a:ea typeface="华文细黑"/>
                <a:cs typeface="Courier New"/>
              </a:rPr>
              <a:t>chuán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，指驿站的马车。文中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乘传</a:t>
            </a:r>
            <a:r>
              <a:rPr lang="en-US" altLang="zh-CN" sz="26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指李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廷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机回家时，皇帝特许他乘坐驿站的马车，这是皇帝对其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所看重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的臣子的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一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种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优厚待遇。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75" y="167076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08716" y="5518026"/>
            <a:ext cx="11278724" cy="124339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6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6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国子监祭酒</a:t>
            </a:r>
            <a:r>
              <a:rPr lang="en-US" altLang="zh-CN" sz="26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不是</a:t>
            </a:r>
            <a:r>
              <a:rPr lang="en-US" altLang="zh-CN" sz="26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主持浇奠祭祀礼仪的官员</a:t>
            </a:r>
            <a:r>
              <a:rPr lang="en-US" altLang="zh-CN" sz="26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，而是掌握国子监的最高主管。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val="285755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P spid="12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Administrator\Desktop\0000000\1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" t="9453" b="2680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95547" y="477466"/>
            <a:ext cx="10863564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还可以用籍贯、官名等称呼别人，如称柳宗元为柳河东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称籍贯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，称王羲之为王右军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称官名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，称贾谊为贾长沙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贾谊曾被贬为长沙王太傅，以官地称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有时还出现几种称呼合在一起的称谓。如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四人者：庐陵萧君圭君玉，长乐王回深父，余弟安国平父、安上纯父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《游褒禅山记》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，前两人兼称籍贯、姓名及字，后两人先写与作者关系，再称名和字。又如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余在史馆，闻翰林天台陶先生言博鸡者之事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《书博鸡者事》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，兼称官职、籍贯和尊称。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40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77147" y="477466"/>
            <a:ext cx="109722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谦称敬称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谦称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常用的自谦词有愚、鄙、卑、窃、仆。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王侯自称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寡人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；官吏自称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末官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等；一般人自称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，表示自己没有才能或才能平庸；读书人自称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晚生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晚学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等；老人自谦时用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等；已婚妇女自称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；老和尚自称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1375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50590" y="261442"/>
            <a:ext cx="1108192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敬称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对帝王敬称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圣上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圣驾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陛下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等；对臣官敬称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麾下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指将帅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执事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；对老师、长者敬称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丈人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唐朝以后，丈人专指岳父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敬称父母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泰山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敬称岳父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。对朋友、同辈敬称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对逝者的敬称。称谓前面加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，表示已去世，用于敬称地位高的人或长者，如称已逝的皇帝为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，称已逝的父亲为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，称已逝的母亲为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，称已逝的有才德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776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50590" y="261442"/>
            <a:ext cx="1108192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的人为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。唐代以后，对已死的皇帝多称庙号，如唐太宗、唐玄宗、宋仁宗、元世祖、明太祖等。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其他称谓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对百姓的称谓：常见的有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布衣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黔首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黎民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庶民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黎庶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苍生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黎元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对职业的称谓：对一些以技艺为职业的人，称呼时常在其名前面加一个表示他的职业的字眼，让人一看就知道此人的职业身份。如《庖丁解牛》中的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庖丁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是名，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是厨师。《师说》中的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师襄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意为乐师。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9415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4EC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4EC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8032</TotalTime>
  <Words>7297</Words>
  <Application>Microsoft Office PowerPoint</Application>
  <PresentationFormat>自定义</PresentationFormat>
  <Paragraphs>310</Paragraphs>
  <Slides>56</Slides>
  <Notes>39</Notes>
  <HiddenSlides>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8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940</cp:revision>
  <dcterms:modified xsi:type="dcterms:W3CDTF">2018-03-05T06:12:07Z</dcterms:modified>
</cp:coreProperties>
</file>