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523" r:id="rId3"/>
    <p:sldId id="634" r:id="rId5"/>
    <p:sldId id="609" r:id="rId6"/>
    <p:sldId id="644" r:id="rId7"/>
    <p:sldId id="649" r:id="rId8"/>
    <p:sldId id="645" r:id="rId9"/>
    <p:sldId id="646" r:id="rId10"/>
    <p:sldId id="647" r:id="rId11"/>
    <p:sldId id="648" r:id="rId12"/>
    <p:sldId id="643" r:id="rId13"/>
    <p:sldId id="658" r:id="rId14"/>
    <p:sldId id="635" r:id="rId15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20"/>
    </p:embeddedFont>
    <p:embeddedFont>
      <p:font typeface="黑体" panose="02010609060101010101" pitchFamily="49" charset="-122"/>
      <p:regular r:id="rId21"/>
    </p:embeddedFont>
    <p:embeddedFont>
      <p:font typeface="Calibri" panose="020F0502020204030204" charset="0"/>
      <p:regular r:id="rId22"/>
      <p:bold r:id="rId23"/>
      <p:italic r:id="rId24"/>
      <p:boldItalic r:id="rId25"/>
    </p:embeddedFont>
    <p:embeddedFont>
      <p:font typeface="微软雅黑" panose="020B0503020204020204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D60093"/>
    <a:srgbClr val="FF5050"/>
    <a:srgbClr val="FF4BC7"/>
    <a:srgbClr val="FF7C80"/>
    <a:srgbClr val="FF6600"/>
    <a:srgbClr val="FF0066"/>
    <a:srgbClr val="FF3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>
        <p:scale>
          <a:sx n="100" d="100"/>
          <a:sy n="100" d="100"/>
        </p:scale>
        <p:origin x="-1944" y="-798"/>
      </p:cViewPr>
      <p:guideLst>
        <p:guide orient="horz" pos="2507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754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08"/>
        <p:guide pos="218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pic.58pic.com/58pic/15/49/54/43e58PICiz7_1024.jpg"/>
          <p:cNvPicPr>
            <a:picLocks noChangeAspect="1" noChangeArrowheads="1"/>
          </p:cNvPicPr>
          <p:nvPr/>
        </p:nvPicPr>
        <p:blipFill>
          <a:blip r:embed="rId9" cstate="print">
            <a:lum contrast="40000"/>
          </a:blip>
          <a:srcRect t="55883"/>
          <a:stretch>
            <a:fillRect/>
          </a:stretch>
        </p:blipFill>
        <p:spPr bwMode="auto">
          <a:xfrm>
            <a:off x="-1" y="3000903"/>
            <a:ext cx="9144239" cy="2143497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14020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习作：生活万花筒</a:t>
              </a:r>
              <a:endPara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8"/>
          <p:cNvSpPr txBox="1"/>
          <p:nvPr/>
        </p:nvSpPr>
        <p:spPr>
          <a:xfrm>
            <a:off x="2483768" y="1347614"/>
            <a:ext cx="4416594" cy="1107996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ea"/>
              </a:rPr>
              <a:t>生活万花筒</a:t>
            </a:r>
            <a:endParaRPr lang="zh-CN" altLang="en-US" sz="66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3830" y="483870"/>
            <a:ext cx="1467485" cy="549275"/>
            <a:chOff x="597" y="762"/>
            <a:chExt cx="2311" cy="8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圆角矩形 10"/>
            <p:cNvSpPr/>
            <p:nvPr/>
          </p:nvSpPr>
          <p:spPr>
            <a:xfrm>
              <a:off x="597" y="762"/>
              <a:ext cx="2311" cy="865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9"/>
            <p:cNvSpPr txBox="1"/>
            <p:nvPr/>
          </p:nvSpPr>
          <p:spPr>
            <a:xfrm>
              <a:off x="1108" y="850"/>
              <a:ext cx="1180" cy="689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ln w="0"/>
                  <a:solidFill>
                    <a:srgbClr val="FFFF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习作</a:t>
              </a:r>
              <a:endParaRPr lang="zh-CN" altLang="en-US" sz="24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28" y="100526"/>
            <a:ext cx="4170045" cy="280670"/>
            <a:chOff x="-36512" y="131006"/>
            <a:chExt cx="4170045" cy="280670"/>
          </a:xfrm>
        </p:grpSpPr>
        <p:sp>
          <p:nvSpPr>
            <p:cNvPr id="15" name="矩形 14"/>
            <p:cNvSpPr/>
            <p:nvPr/>
          </p:nvSpPr>
          <p:spPr>
            <a:xfrm flipH="1">
              <a:off x="-36512" y="159581"/>
              <a:ext cx="4170045" cy="252095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文本框 1"/>
            <p:cNvSpPr txBox="1"/>
            <p:nvPr/>
          </p:nvSpPr>
          <p:spPr>
            <a:xfrm>
              <a:off x="161281" y="131006"/>
              <a:ext cx="17068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语文  四</a:t>
              </a:r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年级  上册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859782"/>
            <a:ext cx="1555115" cy="181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99914" y="783587"/>
            <a:ext cx="8145205" cy="1360805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2.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把修改后的习作读给同学们听，跟同学分享当时的心情，并邀请其他同学听后表达感受，最后根据其他同学的反馈再次修改自己的习作。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99914" y="2355726"/>
            <a:ext cx="8145205" cy="93103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3.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结合两次修改过程，学会评改的方法，养成修改习作的习惯。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67544" y="3584932"/>
            <a:ext cx="8145205" cy="93103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4.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每人试着评改一篇同学的习作，在全班展示点评。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2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4"/>
          <p:cNvSpPr txBox="1"/>
          <p:nvPr/>
        </p:nvSpPr>
        <p:spPr>
          <a:xfrm>
            <a:off x="807137" y="312740"/>
            <a:ext cx="2264549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习作范例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KSO_Shape"/>
          <p:cNvSpPr/>
          <p:nvPr/>
        </p:nvSpPr>
        <p:spPr>
          <a:xfrm>
            <a:off x="446443" y="453338"/>
            <a:ext cx="344665" cy="336386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6405" y="1070610"/>
            <a:ext cx="814451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19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19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有些日子，我渐渐地变成了家里的“小皇帝”，过着衣来伸手、饭来张口的日子。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有一天，家庭风波突然而至，那是一个暑假的晚上，窗外，宁静的夏夜。我吃完了饭，一抹嘴便向房间走去，爸爸却在半路叫住了我：“儿子，这么大了，也该干点家务活了吧！把地扫一扫！”我不情愿地说：“不行，我还得看书呢！”说完便“咚”地关上了门，畅游在书海之中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就在这时候，我听见客厅的争吵声，那一声比一声大。我小心翼翼地拨开门帘，清楚地看见爸爸大声对妈妈吼着：“哎！你看你把他惯得，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9832" y="339502"/>
            <a:ext cx="3456384" cy="73088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家庭风波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145" y="646430"/>
            <a:ext cx="8193405" cy="3161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9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19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整天什么活都不干！”妈妈不耐烦地说：“孩子还在看书，别打扰他。”我很开心，妈妈向着我，我心里的那块石头终于放下。爸爸突然又火冒三丈：“学习，学习，学习，就知道学习！他迟早变成书呆子，什么也不做！”</a:t>
            </a:r>
            <a:endParaRPr lang="zh-CN" altLang="en-US" sz="19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9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我心中的那块石头不知怎么的又慢慢升上来了。生怕老爸又会“K”我一顿。妈妈继续争辩着：“那每个家长不都望子成龙、望女成凤吗？”爸爸有些消气。我趁着这个时候，不想再让他们吵下去了，于是走出房间说：“我来扫地。”他们大眼瞪小眼地笑了。</a:t>
            </a:r>
            <a:endParaRPr lang="zh-CN" altLang="en-US" sz="19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6405" y="4001740"/>
            <a:ext cx="8145145" cy="4140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1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点评：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小作者注重心理和语言描写，把风波的过程刻画得淋漓尽致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1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807137" y="456250"/>
            <a:ext cx="1820462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习作内容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446443" y="555132"/>
            <a:ext cx="344665" cy="336386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99592" y="1419622"/>
            <a:ext cx="7560840" cy="256225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r>
              <a:rPr kumimoji="0" lang="zh-CN" altLang="en-US" sz="2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每天都会发生各种各样的事情，有些是我们</a:t>
            </a:r>
            <a:r>
              <a:rPr kumimoji="0" lang="zh-CN" altLang="en-US" sz="27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亲身经历</a:t>
            </a:r>
            <a:r>
              <a:rPr kumimoji="0" lang="zh-CN" altLang="en-US" sz="2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的，有些是我们</a:t>
            </a:r>
            <a:r>
              <a:rPr kumimoji="0" lang="zh-CN" altLang="en-US" sz="27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看到的</a:t>
            </a:r>
            <a:r>
              <a:rPr kumimoji="0" lang="zh-CN" altLang="en-US" sz="2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，还有些是我们</a:t>
            </a:r>
            <a:r>
              <a:rPr kumimoji="0" lang="zh-CN" altLang="en-US" sz="27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听说的</a:t>
            </a:r>
            <a:r>
              <a:rPr kumimoji="0" lang="zh-CN" altLang="en-US" sz="2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，选一件你印象深刻的事，</a:t>
            </a:r>
            <a:r>
              <a:rPr kumimoji="0" lang="zh-CN" altLang="en-US" sz="27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按一定的顺序</a:t>
            </a:r>
            <a:r>
              <a:rPr kumimoji="0" lang="zh-CN" altLang="en-US" sz="2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把事情的经过写清楚，</a:t>
            </a:r>
            <a:r>
              <a:rPr kumimoji="0" lang="zh-CN" altLang="en-US" sz="27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正确使用标点符号</a:t>
            </a:r>
            <a:r>
              <a:rPr kumimoji="0" lang="zh-CN" altLang="en-US" sz="2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zh-CN" altLang="en-US" sz="2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137" y="384495"/>
            <a:ext cx="1820462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446443" y="483377"/>
            <a:ext cx="344665" cy="336386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99279" y="2143708"/>
            <a:ext cx="4000713" cy="237680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观察右边的题目，说说你所经历过的事，感受生活的多彩性，并了解本次习作的话题是“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生活万花筒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0590" y="1014459"/>
            <a:ext cx="7802880" cy="706755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参考题目，也可以另选要写的内容</a:t>
            </a:r>
            <a:endParaRPr lang="zh-CN" altLang="en-US" sz="40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波形 5"/>
          <p:cNvSpPr/>
          <p:nvPr/>
        </p:nvSpPr>
        <p:spPr>
          <a:xfrm>
            <a:off x="4859655" y="2283460"/>
            <a:ext cx="792480" cy="432435"/>
          </a:xfrm>
          <a:prstGeom prst="wave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" name="圆角矩形 6"/>
          <p:cNvSpPr/>
          <p:nvPr/>
        </p:nvSpPr>
        <p:spPr>
          <a:xfrm>
            <a:off x="4859655" y="2089150"/>
            <a:ext cx="1512570" cy="360045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" name="圆角矩形 8"/>
          <p:cNvSpPr/>
          <p:nvPr/>
        </p:nvSpPr>
        <p:spPr>
          <a:xfrm>
            <a:off x="6896735" y="2089150"/>
            <a:ext cx="1512570" cy="36004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1" name="圆角矩形 10"/>
          <p:cNvSpPr/>
          <p:nvPr/>
        </p:nvSpPr>
        <p:spPr>
          <a:xfrm>
            <a:off x="4711065" y="2773045"/>
            <a:ext cx="1873250" cy="45593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D6009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C00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7152640" y="2821305"/>
            <a:ext cx="1512570" cy="419735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3" name="圆角矩形 12"/>
          <p:cNvSpPr/>
          <p:nvPr/>
        </p:nvSpPr>
        <p:spPr>
          <a:xfrm>
            <a:off x="4923155" y="3475990"/>
            <a:ext cx="1809750" cy="438785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92D050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109460" y="3475990"/>
            <a:ext cx="1555750" cy="43878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5" name="圆角矩形 14"/>
          <p:cNvSpPr/>
          <p:nvPr/>
        </p:nvSpPr>
        <p:spPr>
          <a:xfrm>
            <a:off x="4788535" y="4160520"/>
            <a:ext cx="1852295" cy="437515"/>
          </a:xfrm>
          <a:prstGeom prst="roundRect">
            <a:avLst/>
          </a:prstGeom>
          <a:solidFill>
            <a:srgbClr val="FF4BC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6" name="圆角矩形 15"/>
          <p:cNvSpPr/>
          <p:nvPr/>
        </p:nvSpPr>
        <p:spPr>
          <a:xfrm>
            <a:off x="6998970" y="4160520"/>
            <a:ext cx="1619885" cy="43815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" name="文本框 17"/>
          <p:cNvSpPr txBox="1"/>
          <p:nvPr/>
        </p:nvSpPr>
        <p:spPr>
          <a:xfrm>
            <a:off x="4859655" y="1983740"/>
            <a:ext cx="157670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捉蚊趣事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15455" y="1936750"/>
            <a:ext cx="180403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一件烦心事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28515" y="2658110"/>
            <a:ext cx="233235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她收到了礼物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70725" y="2715895"/>
            <a:ext cx="179641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爷爷戒烟了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59655" y="3409950"/>
            <a:ext cx="224980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照片里的温暖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52640" y="3409950"/>
            <a:ext cx="157670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家庭风波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11065" y="4093845"/>
            <a:ext cx="2026920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教室里的掌声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24675" y="4099560"/>
            <a:ext cx="1767840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信不信由你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8" grpId="0" bldLvl="0" animBg="1"/>
      <p:bldP spid="7" grpId="0" bldLvl="0" animBg="1"/>
      <p:bldP spid="9" grpId="0" animBg="1"/>
      <p:bldP spid="11" grpId="0" bldLvl="0" animBg="1"/>
      <p:bldP spid="12" grpId="0" bldLvl="0" animBg="1"/>
      <p:bldP spid="13" grpId="0" bldLvl="0" animBg="1"/>
      <p:bldP spid="14" grpId="0" animBg="1"/>
      <p:bldP spid="15" grpId="0" bldLvl="0" animBg="1"/>
      <p:bldP spid="16" grpId="0" bldLvl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683260" y="1489710"/>
            <a:ext cx="8060055" cy="2007235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2.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小组内互相交流，回忆自身的经历，说一说：这件事的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起因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经过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结果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是怎样的？并把事件发生的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时间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地点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和涉及的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人物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交代清楚。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77240" y="545465"/>
            <a:ext cx="3145790" cy="2118995"/>
          </a:xfrm>
          <a:prstGeom prst="wave">
            <a:avLst/>
          </a:prstGeom>
          <a:ln>
            <a:solidFill>
              <a:schemeClr val="accent1"/>
            </a:solidFill>
          </a:ln>
          <a:effectLst>
            <a:softEdge rad="1270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77765" y="2812415"/>
            <a:ext cx="2680335" cy="1873885"/>
          </a:xfrm>
          <a:prstGeom prst="doubleWave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0590" y="2762250"/>
            <a:ext cx="2866390" cy="1874520"/>
          </a:xfrm>
          <a:prstGeom prst="ellipse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 l="3280" t="1602" r="-3280" b="3179"/>
          <a:stretch>
            <a:fillRect/>
          </a:stretch>
        </p:blipFill>
        <p:spPr>
          <a:xfrm>
            <a:off x="5293995" y="564515"/>
            <a:ext cx="2151380" cy="2099945"/>
          </a:xfrm>
          <a:prstGeom prst="plaque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67544" y="1275606"/>
            <a:ext cx="8145205" cy="330009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1.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个人首先在脑海里会想自己想写的这件事的过程，注意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不但要会想“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是什么时候的事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”“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在哪儿经历的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”“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和谁经历的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”“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过程是什么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”这些基本信息，还要回想过程的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细节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，什么地方让自己觉得感触深刻。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5791" y="469629"/>
            <a:ext cx="84124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回忆自己经历的一件事的过程，尝试习作</a:t>
            </a:r>
            <a:endParaRPr lang="zh-CN" altLang="en-US" sz="3600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99279" y="1353486"/>
            <a:ext cx="8145205" cy="2007235"/>
          </a:xfrm>
          <a:prstGeom prst="rect">
            <a:avLst/>
          </a:prstGeom>
          <a:noFill/>
          <a:ln w="9525">
            <a:solidFill>
              <a:srgbClr val="FF505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2.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小组内讲述、交流自己经历的这件事的过程。交流时注意把事件发生的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时间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地点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人物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事件的起因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经过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结果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这几个方面说清楚。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99279" y="690865"/>
            <a:ext cx="8145205" cy="348488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在说的基础上，把事件的过程简单地写下来。注意写清楚“是什么时候的事”“在哪儿发生的”“和谁在一起”“过程是什么”这些基本信息；可以按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时间顺序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介绍经历的过程，可以用上“先”“接着”“然后”这些连接语，自己觉得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感触深的部分，可以多写几句话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，要注意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正确使用标点符号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99279" y="1544125"/>
            <a:ext cx="8145205" cy="2653665"/>
          </a:xfrm>
          <a:prstGeom prst="rect">
            <a:avLst/>
          </a:prstGeom>
          <a:noFill/>
          <a:ln w="9525">
            <a:solidFill>
              <a:srgbClr val="D60093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1.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大声读一读自己的习作，自主评价，看自己的习作是否写清楚了</a:t>
            </a:r>
            <a:r>
              <a:rPr kumimoji="0" lang="zh-CN" altLang="en-US" sz="2800" b="0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事件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的过程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，是否表达出了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当时的心情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标点符号使用是否正确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通过自评进行自主修改。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2896" y="837294"/>
            <a:ext cx="63093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评改习作，分享事件的感受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8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t">
        <a:spAutoFit/>
      </a:bodyPr>
      <a:lstStyle>
        <a:defPPr algn="just">
          <a:lnSpc>
            <a:spcPct val="130000"/>
          </a:lnSpc>
          <a:defRPr sz="3200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A000120150324A09KPBG</Template>
  <TotalTime>0</TotalTime>
  <Words>1304</Words>
  <Application>WPS 演示</Application>
  <PresentationFormat>全屏显示(16:9)</PresentationFormat>
  <Paragraphs>65</Paragraphs>
  <Slides>12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楷体</vt:lpstr>
      <vt:lpstr>黑体</vt:lpstr>
      <vt:lpstr>Calibri</vt:lpstr>
      <vt:lpstr>Times New Roman</vt:lpstr>
      <vt:lpstr>微软雅黑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35</cp:revision>
  <dcterms:created xsi:type="dcterms:W3CDTF">2019-07-04T09:50:00Z</dcterms:created>
  <dcterms:modified xsi:type="dcterms:W3CDTF">2019-09-25T10:27:15Z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