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358" r:id="rId2"/>
    <p:sldId id="359" r:id="rId3"/>
    <p:sldId id="265" r:id="rId4"/>
    <p:sldId id="278" r:id="rId5"/>
    <p:sldId id="344" r:id="rId6"/>
    <p:sldId id="361" r:id="rId7"/>
    <p:sldId id="362" r:id="rId8"/>
    <p:sldId id="275" r:id="rId9"/>
    <p:sldId id="363" r:id="rId10"/>
    <p:sldId id="364" r:id="rId11"/>
    <p:sldId id="365" r:id="rId12"/>
    <p:sldId id="366" r:id="rId13"/>
    <p:sldId id="285" r:id="rId14"/>
    <p:sldId id="367" r:id="rId15"/>
    <p:sldId id="368" r:id="rId16"/>
    <p:sldId id="286" r:id="rId17"/>
    <p:sldId id="360" r:id="rId18"/>
    <p:sldId id="369" r:id="rId19"/>
    <p:sldId id="270" r:id="rId20"/>
    <p:sldId id="370" r:id="rId21"/>
    <p:sldId id="371" r:id="rId22"/>
    <p:sldId id="372" r:id="rId23"/>
    <p:sldId id="277" r:id="rId24"/>
    <p:sldId id="373" r:id="rId2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45"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88" autoAdjust="0"/>
  </p:normalViewPr>
  <p:slideViewPr>
    <p:cSldViewPr showGuides="1">
      <p:cViewPr varScale="1">
        <p:scale>
          <a:sx n="88" d="100"/>
          <a:sy n="88" d="100"/>
        </p:scale>
        <p:origin x="1404" y="90"/>
      </p:cViewPr>
      <p:guideLst>
        <p:guide orient="horz" pos="845"/>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2015-11-05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FC5C579-5EAB-4D4D-A688-CF27E536ED03}" type="slidenum">
              <a:rPr lang="zh-CN" altLang="en-US" smtClean="0"/>
              <a:t>8</a:t>
            </a:fld>
            <a:endParaRPr lang="zh-CN" altLang="en-US"/>
          </a:p>
        </p:txBody>
      </p:sp>
    </p:spTree>
    <p:extLst>
      <p:ext uri="{BB962C8B-B14F-4D97-AF65-F5344CB8AC3E}">
        <p14:creationId xmlns:p14="http://schemas.microsoft.com/office/powerpoint/2010/main" val="182337902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9.xml"/><Relationship Id="rId7" Type="http://schemas.openxmlformats.org/officeDocument/2006/relationships/image" Target="../media/image6.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8.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8.xml"/><Relationship Id="rId4" Type="http://schemas.openxmlformats.org/officeDocument/2006/relationships/slide" Target="../slides/slide19.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9.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8.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8.xml"/><Relationship Id="rId4" Type="http://schemas.openxmlformats.org/officeDocument/2006/relationships/slide" Target="../slides/slide19.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7.png"/><Relationship Id="rId4" Type="http://schemas.openxmlformats.org/officeDocument/2006/relationships/slide" Target="../slides/slide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268387"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latin typeface="+mn-lt"/>
                  <a:ea typeface="+mn-ea"/>
                </a:rPr>
                <a:t>INZHIDAOXUE</a:t>
              </a:r>
              <a:endParaRPr lang="zh-CN" altLang="en-US" sz="10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87624" cy="584775"/>
            <a:chOff x="29482" y="2927145"/>
            <a:chExt cx="1463620" cy="487312"/>
          </a:xfrm>
        </p:grpSpPr>
        <p:sp>
          <p:nvSpPr>
            <p:cNvPr id="38" name="TextBox 37"/>
            <p:cNvSpPr txBox="1"/>
            <p:nvPr userDrawn="1"/>
          </p:nvSpPr>
          <p:spPr>
            <a:xfrm>
              <a:off x="29482" y="2927145"/>
              <a:ext cx="142870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UXIETUOZHAN</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334020" cy="584775"/>
            <a:chOff x="29482" y="2927145"/>
            <a:chExt cx="1644038" cy="487312"/>
          </a:xfrm>
        </p:grpSpPr>
        <p:sp>
          <p:nvSpPr>
            <p:cNvPr id="41" name="TextBox 40"/>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268387"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1000" dirty="0" smtClean="0">
                    <a:solidFill>
                      <a:schemeClr val="bg1"/>
                    </a:solidFill>
                    <a:latin typeface="+mn-lt"/>
                    <a:ea typeface="+mn-ea"/>
                  </a:rPr>
                  <a:t>INZHIDAOXUE</a:t>
                </a:r>
                <a:endParaRPr lang="zh-CN" altLang="en-US" sz="10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187624" cy="584775"/>
            <a:chOff x="29482" y="2927145"/>
            <a:chExt cx="1463620" cy="487312"/>
          </a:xfrm>
        </p:grpSpPr>
        <p:sp>
          <p:nvSpPr>
            <p:cNvPr id="40" name="TextBox 39"/>
            <p:cNvSpPr txBox="1"/>
            <p:nvPr userDrawn="1"/>
          </p:nvSpPr>
          <p:spPr>
            <a:xfrm>
              <a:off x="29482" y="2927145"/>
              <a:ext cx="142870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UXIETUOZHAN</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334020" cy="584775"/>
            <a:chOff x="29482" y="2927145"/>
            <a:chExt cx="1644038" cy="487312"/>
          </a:xfrm>
        </p:grpSpPr>
        <p:sp>
          <p:nvSpPr>
            <p:cNvPr id="43" name="TextBox 42"/>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268387" cy="487312"/>
            </a:xfrm>
            <a:prstGeom prst="rect">
              <a:avLst/>
            </a:prstGeom>
            <a:noFill/>
          </p:spPr>
          <p:txBody>
            <a:bodyPr wrap="none" rtlCol="0">
              <a:spAutoFit/>
            </a:bodyPr>
            <a:lstStyle/>
            <a:p>
              <a:pPr marL="0" algn="l" defTabSz="914400" rtl="0" eaLnBrk="1" latinLnBrk="0" hangingPunct="1"/>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1000" kern="1200" dirty="0" smtClean="0">
                  <a:solidFill>
                    <a:srgbClr val="333333"/>
                  </a:solidFill>
                  <a:latin typeface="+mn-lt"/>
                  <a:ea typeface="+mn-ea"/>
                  <a:cs typeface="+mn-cs"/>
                </a:rPr>
                <a:t>INZHIDAOXUE</a:t>
              </a:r>
              <a:endParaRPr lang="zh-CN" altLang="en-US" sz="1000" kern="1200" dirty="0">
                <a:solidFill>
                  <a:srgbClr val="333333"/>
                </a:solidFill>
                <a:latin typeface="+mn-lt"/>
                <a:ea typeface="+mn-ea"/>
                <a:cs typeface="+mn-cs"/>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187623" cy="584775"/>
            <a:chOff x="29482" y="2927145"/>
            <a:chExt cx="1463620" cy="487312"/>
          </a:xfrm>
        </p:grpSpPr>
        <p:sp>
          <p:nvSpPr>
            <p:cNvPr id="39" name="TextBox 38"/>
            <p:cNvSpPr txBox="1"/>
            <p:nvPr userDrawn="1"/>
          </p:nvSpPr>
          <p:spPr>
            <a:xfrm>
              <a:off x="29482" y="2927145"/>
              <a:ext cx="1428705"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UXIETUOZHAN</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334020" cy="584775"/>
              <a:chOff x="29482" y="2927145"/>
              <a:chExt cx="1644038" cy="487312"/>
            </a:xfrm>
          </p:grpSpPr>
          <p:sp>
            <p:nvSpPr>
              <p:cNvPr id="42" name="TextBox 41"/>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Z</a:t>
                </a:r>
                <a:r>
                  <a:rPr lang="en-US" altLang="zh-CN" sz="1000" baseline="0" dirty="0" smtClean="0">
                    <a:solidFill>
                      <a:schemeClr val="bg1"/>
                    </a:solidFill>
                    <a:latin typeface="+mn-lt"/>
                    <a:ea typeface="+mn-ea"/>
                  </a:rPr>
                  <a:t>HONGNANTANJIU</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重难探究</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268387" cy="487312"/>
            </a:xfrm>
            <a:prstGeom prst="rect">
              <a:avLst/>
            </a:prstGeom>
            <a:noFill/>
          </p:spPr>
          <p:txBody>
            <a:bodyPr wrap="none" rtlCol="0">
              <a:spAutoFit/>
            </a:bodyPr>
            <a:lstStyle/>
            <a:p>
              <a:pPr marL="0" algn="l" defTabSz="914400" rtl="0" eaLnBrk="1" latinLnBrk="0" hangingPunct="1"/>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kern="1200" dirty="0" smtClean="0">
                  <a:solidFill>
                    <a:srgbClr val="333333"/>
                  </a:solidFill>
                  <a:latin typeface="+mn-lt"/>
                  <a:ea typeface="+mn-ea"/>
                  <a:cs typeface="+mn-cs"/>
                </a:rPr>
                <a:t>INZHIDAOXUE</a:t>
              </a:r>
              <a:endParaRPr lang="zh-CN" altLang="en-US" sz="1000" kern="1200" dirty="0">
                <a:solidFill>
                  <a:srgbClr val="333333"/>
                </a:solidFill>
                <a:latin typeface="+mn-lt"/>
                <a:ea typeface="+mn-ea"/>
                <a:cs typeface="+mn-cs"/>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187624" cy="584775"/>
              <a:chOff x="29482" y="2927145"/>
              <a:chExt cx="1463620" cy="487312"/>
            </a:xfrm>
          </p:grpSpPr>
          <p:sp>
            <p:nvSpPr>
              <p:cNvPr id="39" name="TextBox 38"/>
              <p:cNvSpPr txBox="1"/>
              <p:nvPr userDrawn="1"/>
            </p:nvSpPr>
            <p:spPr>
              <a:xfrm>
                <a:off x="29482" y="2927145"/>
                <a:ext cx="1428704"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UXIETUOZHAN</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读写拓展</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334020" cy="584775"/>
            <a:chOff x="29482" y="2927145"/>
            <a:chExt cx="1644038" cy="487312"/>
          </a:xfrm>
        </p:grpSpPr>
        <p:sp>
          <p:nvSpPr>
            <p:cNvPr id="42" name="TextBox 41"/>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268387" cy="487312"/>
            </a:xfrm>
            <a:prstGeom prst="rect">
              <a:avLst/>
            </a:prstGeom>
            <a:noFill/>
          </p:spPr>
          <p:txBody>
            <a:bodyPr wrap="none" rtlCol="0">
              <a:spAutoFit/>
            </a:bodyPr>
            <a:lstStyle/>
            <a:p>
              <a:pPr marL="0" algn="l" defTabSz="914400" rtl="0" eaLnBrk="1" latinLnBrk="0" hangingPunct="1"/>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kern="1200" dirty="0" smtClean="0">
                  <a:solidFill>
                    <a:srgbClr val="333333"/>
                  </a:solidFill>
                  <a:latin typeface="+mn-lt"/>
                  <a:ea typeface="+mn-ea"/>
                  <a:cs typeface="+mn-cs"/>
                </a:rPr>
                <a:t>INZHIDAOXUE</a:t>
              </a:r>
              <a:endParaRPr lang="zh-CN" altLang="en-US" sz="1000" kern="1200" dirty="0">
                <a:solidFill>
                  <a:srgbClr val="333333"/>
                </a:solidFill>
                <a:latin typeface="+mn-lt"/>
                <a:ea typeface="+mn-ea"/>
                <a:cs typeface="+mn-cs"/>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2"/>
            <a:ext cx="1187624" cy="584775"/>
            <a:chOff x="29482" y="2927144"/>
            <a:chExt cx="1463620" cy="487312"/>
          </a:xfrm>
        </p:grpSpPr>
        <p:sp>
          <p:nvSpPr>
            <p:cNvPr id="39" name="TextBox 38"/>
            <p:cNvSpPr txBox="1"/>
            <p:nvPr userDrawn="1"/>
          </p:nvSpPr>
          <p:spPr>
            <a:xfrm>
              <a:off x="29482" y="2927144"/>
              <a:ext cx="1428704" cy="487312"/>
            </a:xfrm>
            <a:prstGeom prst="rect">
              <a:avLst/>
            </a:prstGeom>
            <a:noFill/>
          </p:spPr>
          <p:txBody>
            <a:bodyPr wrap="none" rtlCol="0">
              <a:spAutoFit/>
            </a:bodyPr>
            <a:lstStyle/>
            <a:p>
              <a:r>
                <a:rPr lang="en-US" altLang="zh-CN" sz="3200" kern="1200" baseline="0" dirty="0" smtClean="0">
                  <a:solidFill>
                    <a:srgbClr val="333333"/>
                  </a:solidFill>
                  <a:latin typeface="黑体" panose="02010600030101010101" pitchFamily="2" charset="-122"/>
                  <a:ea typeface="黑体" panose="02010600030101010101" pitchFamily="2" charset="-122"/>
                  <a:cs typeface="+mn-cs"/>
                </a:rPr>
                <a:t>D</a:t>
              </a:r>
              <a:r>
                <a:rPr lang="en-US" altLang="zh-CN" sz="1000" kern="1200" dirty="0" smtClean="0">
                  <a:solidFill>
                    <a:srgbClr val="333333"/>
                  </a:solidFill>
                  <a:latin typeface="+mn-lt"/>
                  <a:ea typeface="+mn-ea"/>
                  <a:cs typeface="+mn-cs"/>
                </a:rPr>
                <a:t>UXIETUOZHAN</a:t>
              </a:r>
              <a:endParaRPr lang="zh-CN" altLang="en-US" sz="1000" kern="1200" dirty="0">
                <a:solidFill>
                  <a:srgbClr val="333333"/>
                </a:solidFill>
                <a:latin typeface="+mn-lt"/>
                <a:ea typeface="+mn-ea"/>
                <a:cs typeface="+mn-cs"/>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kern="1200" dirty="0" smtClean="0">
                  <a:solidFill>
                    <a:srgbClr val="333333"/>
                  </a:solidFill>
                  <a:latin typeface="黑体" panose="02010600030101010101" pitchFamily="2" charset="-122"/>
                  <a:ea typeface="黑体" panose="02010600030101010101" pitchFamily="2" charset="-122"/>
                  <a:cs typeface="+mn-cs"/>
                </a:rPr>
                <a:t>读写拓展</a:t>
              </a:r>
              <a:endParaRPr lang="zh-CN" altLang="en-US" sz="1400" kern="1200" dirty="0">
                <a:solidFill>
                  <a:srgbClr val="333333"/>
                </a:solidFill>
                <a:latin typeface="黑体" panose="02010600030101010101" pitchFamily="2" charset="-122"/>
                <a:ea typeface="黑体" panose="02010600030101010101" pitchFamily="2" charset="-122"/>
                <a:cs typeface="+mn-cs"/>
              </a:endParaRPr>
            </a:p>
          </p:txBody>
        </p:sp>
      </p:grpSp>
      <p:grpSp>
        <p:nvGrpSpPr>
          <p:cNvPr id="41" name="组合 40"/>
          <p:cNvGrpSpPr/>
          <p:nvPr userDrawn="1"/>
        </p:nvGrpSpPr>
        <p:grpSpPr>
          <a:xfrm>
            <a:off x="6536094" y="39693"/>
            <a:ext cx="1334020" cy="584775"/>
            <a:chOff x="29482" y="2927145"/>
            <a:chExt cx="1644038" cy="487312"/>
          </a:xfrm>
        </p:grpSpPr>
        <p:sp>
          <p:nvSpPr>
            <p:cNvPr id="42" name="TextBox 41"/>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3" name="TextBox 42">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6"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611645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p:cTn id="25" dur="500" fill="hold"/>
                                        <p:tgtEl>
                                          <p:spTgt spid="38"/>
                                        </p:tgtEl>
                                        <p:attrNameLst>
                                          <p:attrName>ppt_w</p:attrName>
                                        </p:attrNameLst>
                                      </p:cBhvr>
                                      <p:tavLst>
                                        <p:tav tm="0">
                                          <p:val>
                                            <p:fltVal val="0"/>
                                          </p:val>
                                        </p:tav>
                                        <p:tav tm="100000">
                                          <p:val>
                                            <p:strVal val="#ppt_w"/>
                                          </p:val>
                                        </p:tav>
                                      </p:tavLst>
                                    </p:anim>
                                    <p:anim calcmode="lin" valueType="num">
                                      <p:cBhvr>
                                        <p:cTn id="26" dur="500" fill="hold"/>
                                        <p:tgtEl>
                                          <p:spTgt spid="38"/>
                                        </p:tgtEl>
                                        <p:attrNameLst>
                                          <p:attrName>ppt_h</p:attrName>
                                        </p:attrNameLst>
                                      </p:cBhvr>
                                      <p:tavLst>
                                        <p:tav tm="0">
                                          <p:val>
                                            <p:fltVal val="0"/>
                                          </p:val>
                                        </p:tav>
                                        <p:tav tm="100000">
                                          <p:val>
                                            <p:strVal val="#ppt_h"/>
                                          </p:val>
                                        </p:tav>
                                      </p:tavLst>
                                    </p:anim>
                                    <p:animEffect transition="in" filter="fade">
                                      <p:cBhvr>
                                        <p:cTn id="2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400" b="1" dirty="0" smtClean="0"/>
              <a:t>3</a:t>
            </a:r>
            <a:r>
              <a:rPr lang="zh-CN" altLang="zh-CN" sz="1400" dirty="0" smtClean="0"/>
              <a:t>　老人与海</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 id="2147483671"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8" Type="http://schemas.openxmlformats.org/officeDocument/2006/relationships/package" Target="../embeddings/Microsoft_Word___6.docx"/><Relationship Id="rId3" Type="http://schemas.openxmlformats.org/officeDocument/2006/relationships/slide" Target="slide8.xml"/><Relationship Id="rId7" Type="http://schemas.openxmlformats.org/officeDocument/2006/relationships/oleObject" Target="../embeddings/oleObject6.bin"/><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17.xml"/><Relationship Id="rId5" Type="http://schemas.openxmlformats.org/officeDocument/2006/relationships/slide" Target="slide16.xml"/><Relationship Id="rId4" Type="http://schemas.openxmlformats.org/officeDocument/2006/relationships/slide" Target="slide13.xml"/><Relationship Id="rId9" Type="http://schemas.openxmlformats.org/officeDocument/2006/relationships/image" Target="../media/image13.emf"/></Relationships>
</file>

<file path=ppt/slides/_rels/slide16.xml.rels><?xml version="1.0" encoding="UTF-8" standalone="yes"?>
<Relationships xmlns="http://schemas.openxmlformats.org/package/2006/relationships"><Relationship Id="rId8" Type="http://schemas.openxmlformats.org/officeDocument/2006/relationships/package" Target="../embeddings/Microsoft_Word___7.docx"/><Relationship Id="rId3" Type="http://schemas.openxmlformats.org/officeDocument/2006/relationships/slide" Target="slide8.xml"/><Relationship Id="rId7" Type="http://schemas.openxmlformats.org/officeDocument/2006/relationships/oleObject" Target="../embeddings/oleObject7.bin"/><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17.xml"/><Relationship Id="rId5" Type="http://schemas.openxmlformats.org/officeDocument/2006/relationships/slide" Target="slide16.xml"/><Relationship Id="rId4" Type="http://schemas.openxmlformats.org/officeDocument/2006/relationships/slide" Target="slide13.xml"/><Relationship Id="rId9" Type="http://schemas.openxmlformats.org/officeDocument/2006/relationships/image" Target="../media/image14.emf"/></Relationships>
</file>

<file path=ppt/slides/_rels/slide1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3.xml"/><Relationship Id="rId7" Type="http://schemas.openxmlformats.org/officeDocument/2006/relationships/package" Target="../embeddings/Microsoft_Word___2.docx"/><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 Target="slide5.xml"/><Relationship Id="rId4" Type="http://schemas.openxmlformats.org/officeDocument/2006/relationships/slide" Target="slide4.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5.xml"/></Relationships>
</file>

<file path=ppt/slides/_rels/slide5.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3.xml"/><Relationship Id="rId7" Type="http://schemas.openxmlformats.org/officeDocument/2006/relationships/package" Target="../embeddings/Microsoft_Word___3.docx"/><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slide" Target="slide5.xml"/><Relationship Id="rId4" Type="http://schemas.openxmlformats.org/officeDocument/2006/relationships/slide" Target="slide4.xml"/></Relationships>
</file>

<file path=ppt/slides/_rels/slide6.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 Target="slide3.xml"/><Relationship Id="rId7" Type="http://schemas.openxmlformats.org/officeDocument/2006/relationships/package" Target="../embeddings/Microsoft_Word___4.docx"/><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slide" Target="slide5.xml"/><Relationship Id="rId4" Type="http://schemas.openxmlformats.org/officeDocument/2006/relationships/slide" Target="slide4.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notesSlide" Target="../notesSlides/notesSlide1.xml"/><Relationship Id="rId7" Type="http://schemas.openxmlformats.org/officeDocument/2006/relationships/slide" Target="slide17.xml"/><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16.xml"/><Relationship Id="rId5" Type="http://schemas.openxmlformats.org/officeDocument/2006/relationships/slide" Target="slide13.xml"/><Relationship Id="rId10" Type="http://schemas.openxmlformats.org/officeDocument/2006/relationships/image" Target="../media/image12.emf"/><Relationship Id="rId4" Type="http://schemas.openxmlformats.org/officeDocument/2006/relationships/slide" Target="slide8.xml"/><Relationship Id="rId9" Type="http://schemas.openxmlformats.org/officeDocument/2006/relationships/package" Target="../embeddings/Microsoft_Word___5.docx"/></Relationships>
</file>

<file path=ppt/slides/_rels/slide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3</a:t>
            </a:r>
            <a:r>
              <a:rPr lang="zh-CN" altLang="zh-CN" dirty="0"/>
              <a:t>　老人与海</a:t>
            </a:r>
          </a:p>
        </p:txBody>
      </p:sp>
    </p:spTree>
    <p:extLst>
      <p:ext uri="{BB962C8B-B14F-4D97-AF65-F5344CB8AC3E}">
        <p14:creationId xmlns:p14="http://schemas.microsoft.com/office/powerpoint/2010/main"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1290571"/>
            <a:ext cx="8128000" cy="5579733"/>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sz="24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目标二</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体会手法</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鉴赏语言</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这篇小说在情节结构上和人物形象的塑造上具有怎样的特点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请用简明的语言加以概括说明。</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结构上简洁单纯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人物少到不能再少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情节不枝不蔓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主人公性格单一而鲜明。直接出场的人物只有老渔夫桑地亚哥一个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情节也主要是围绕大马林鱼的捕获以及与因此而引来的鲨鱼之间的搏斗展开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可谓单纯而集中。</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作者在塑造桑地亚哥这一形象时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笔力主要集中在真实而生动地再现老人与鲨鱼搏斗的场景上。那么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作者是通过什么手法再现这一场景的</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动作描写和心理独白。海明威善于从感觉、视觉、触觉着手去刻画形象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在简单、迅速的动作描写中塑造人物。</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每一次搏斗之后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小说都写到了老人的心理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这在文中有何作用</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是战斗之后的一种心理缓冲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也是意志逐渐坚定的过程。无数次心理的描写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让人看到老人的内心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从彷徨走向坚定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最终战胜自己。</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8" name="矩形 7"/>
          <p:cNvSpPr/>
          <p:nvPr/>
        </p:nvSpPr>
        <p:spPr>
          <a:xfrm>
            <a:off x="248669" y="2719806"/>
            <a:ext cx="8646661" cy="12241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441" y="4766189"/>
            <a:ext cx="8646661" cy="8272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80529" y="5976800"/>
            <a:ext cx="8266991" cy="8272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0051998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2012629"/>
            <a:ext cx="8128000" cy="3086742"/>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sz="2400" i="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知识窗</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心理描写是指对处在一定环境中的人物内心活动的描写。它是塑造人物形象、刻画人物性格的重要手段。通过对人物心理的描写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能够直接深入人物心灵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揭示人物的内心世界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表现人物丰富而复杂的思想感情。</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心理描写最常见的有五种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采用内心独白的形式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通过梦境幻觉来反映人物的心理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利用环境景物衬托人物心理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④</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通过人物的神情、动作、语言的描写来表现人物心理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⑤</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意识流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的摹写直接剖析人物的心理。</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27008829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2705126"/>
            <a:ext cx="8128000" cy="1701748"/>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人们称海明威的作品具有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电报式风格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在本文中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这种特点在语言表达上有哪些体现</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避免使用过多的描写手法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避免过多地使用形容词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特别是华丽的辞藻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尽量采用直截了当的叙述和生动鲜明的自白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句子简短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语言准确生动。</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8" name="矩形 7"/>
          <p:cNvSpPr/>
          <p:nvPr/>
        </p:nvSpPr>
        <p:spPr>
          <a:xfrm>
            <a:off x="193441" y="3579629"/>
            <a:ext cx="8646661" cy="8272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2319505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1666380"/>
            <a:ext cx="8128000" cy="3779240"/>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怎样理解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可是一个人并不是生来要给打败的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你尽可把他消灭掉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可就是打不败他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这句话的含义</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这句话是桑地亚哥的内心独白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也是小说的核心精神。它生动地揭示了桑地亚哥的内心世界和人生追求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是作者海明威的思想观与价值观的反映。这句话意味着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人生的使命是奋斗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是与命运做不懈的抗争。人生下来虽然面临种种自然与社会的挑战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也许这些挑战强大到足以把人的肉体消灭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但一个人只要保持旺盛的斗志和在任何艰难险阻面前不屈服的精神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人就永远是胜利者。小说中的老渔夫桑地亚哥虽然最终没能保住大马林鱼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但在与鲨鱼搏斗的过程中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表现出无与伦比的力量和勇气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不失人的尊严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是精神上的胜利者。</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7" name="矩形 6"/>
          <p:cNvSpPr/>
          <p:nvPr/>
        </p:nvSpPr>
        <p:spPr>
          <a:xfrm>
            <a:off x="193441" y="2534338"/>
            <a:ext cx="8646661" cy="305490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516730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2088066"/>
            <a:ext cx="8128000" cy="2935868"/>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文中的独白有什么特点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在文中起什么作用</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这些内心独白忠实地记录了桑地亚哥的内心活动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写出了他在海上漂泊的这几天的心态。这些内心独白不仅深刻揭示了主人公内心的自豪感、孤独感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而且闪烁着深邃丰富的哲理光彩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丰富了小说的内涵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构成了小说的重要特色。海明威早期小说中的硬汉子多是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哑巴公牛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言语不多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缺乏思想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而老渔夫桑地亚哥却具有丰富的内心世界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具有坚强的理性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是用思想支配行动的人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因此成为海明威小说中刻画得最为成功的人物形象之一。</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7" name="矩形 6"/>
          <p:cNvSpPr/>
          <p:nvPr/>
        </p:nvSpPr>
        <p:spPr>
          <a:xfrm>
            <a:off x="193441" y="2564904"/>
            <a:ext cx="8646661" cy="28350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5212004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0" name="矩形 9">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1352324"/>
            <a:ext cx="8128000" cy="870751"/>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桑地亚哥的精神内涵是什么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在你看来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他是成功了还是失败了</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559243083"/>
              </p:ext>
            </p:extLst>
          </p:nvPr>
        </p:nvGraphicFramePr>
        <p:xfrm>
          <a:off x="508000" y="2276872"/>
          <a:ext cx="8128000" cy="4407641"/>
        </p:xfrm>
        <a:graphic>
          <a:graphicData uri="http://schemas.openxmlformats.org/presentationml/2006/ole">
            <mc:AlternateContent xmlns:mc="http://schemas.openxmlformats.org/markup-compatibility/2006">
              <mc:Choice xmlns:v="urn:schemas-microsoft-com:vml" Requires="v">
                <p:oleObj spid="_x0000_s6148" name="文档" r:id="rId8" imgW="3998963" imgH="2169214" progId="Word.Document.12">
                  <p:embed/>
                </p:oleObj>
              </mc:Choice>
              <mc:Fallback>
                <p:oleObj name="文档" r:id="rId8" imgW="3998963" imgH="2169214" progId="Word.Document.12">
                  <p:embed/>
                  <p:pic>
                    <p:nvPicPr>
                      <p:cNvPr id="0" name=""/>
                      <p:cNvPicPr/>
                      <p:nvPr/>
                    </p:nvPicPr>
                    <p:blipFill>
                      <a:blip r:embed="rId9"/>
                      <a:stretch>
                        <a:fillRect/>
                      </a:stretch>
                    </p:blipFill>
                    <p:spPr>
                      <a:xfrm>
                        <a:off x="508000" y="2276872"/>
                        <a:ext cx="8128000" cy="4407641"/>
                      </a:xfrm>
                      <a:prstGeom prst="rect">
                        <a:avLst/>
                      </a:prstGeom>
                    </p:spPr>
                  </p:pic>
                </p:oleObj>
              </mc:Fallback>
            </mc:AlternateContent>
          </a:graphicData>
        </a:graphic>
      </p:graphicFrame>
      <p:sp>
        <p:nvSpPr>
          <p:cNvPr id="9" name="矩形 8"/>
          <p:cNvSpPr/>
          <p:nvPr/>
        </p:nvSpPr>
        <p:spPr>
          <a:xfrm>
            <a:off x="193441" y="1884174"/>
            <a:ext cx="8646661" cy="44644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524955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文脉图解</a:t>
            </a:r>
          </a:p>
        </p:txBody>
      </p:sp>
      <p:sp>
        <p:nvSpPr>
          <p:cNvPr id="10" name="矩形 9">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4018002" y="1556792"/>
            <a:ext cx="1107996" cy="507831"/>
          </a:xfrm>
          <a:prstGeom prst="rect">
            <a:avLst/>
          </a:prstGeom>
        </p:spPr>
        <p:txBody>
          <a:bodyPr wrap="none">
            <a:spAutoFit/>
          </a:bodyPr>
          <a:lstStyle/>
          <a:p>
            <a:pPr algn="ct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宋黑_GBK"/>
                <a:cs typeface="Times New Roman" panose="02020603050405020304" pitchFamily="18" charset="0"/>
              </a:rPr>
              <a:t>老人与</a:t>
            </a:r>
            <a:r>
              <a:rPr lang="zh-CN" altLang="zh-CN" dirty="0" smtClean="0">
                <a:solidFill>
                  <a:srgbClr val="000000"/>
                </a:solidFill>
                <a:latin typeface="NEU-BZ-S92"/>
                <a:ea typeface="方正宋黑_GBK"/>
                <a:cs typeface="Times New Roman" panose="02020603050405020304" pitchFamily="18" charset="0"/>
              </a:rPr>
              <a:t>海</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843427726"/>
              </p:ext>
            </p:extLst>
          </p:nvPr>
        </p:nvGraphicFramePr>
        <p:xfrm>
          <a:off x="508000" y="2255270"/>
          <a:ext cx="8128000" cy="3261962"/>
        </p:xfrm>
        <a:graphic>
          <a:graphicData uri="http://schemas.openxmlformats.org/presentationml/2006/ole">
            <mc:AlternateContent xmlns:mc="http://schemas.openxmlformats.org/markup-compatibility/2006">
              <mc:Choice xmlns:v="urn:schemas-microsoft-com:vml" Requires="v">
                <p:oleObj spid="_x0000_s7172" name="文档" r:id="rId8" imgW="3837004" imgH="1539291" progId="Word.Document.12">
                  <p:embed/>
                </p:oleObj>
              </mc:Choice>
              <mc:Fallback>
                <p:oleObj name="文档" r:id="rId8" imgW="3837004" imgH="1539291" progId="Word.Document.12">
                  <p:embed/>
                  <p:pic>
                    <p:nvPicPr>
                      <p:cNvPr id="0" name=""/>
                      <p:cNvPicPr/>
                      <p:nvPr/>
                    </p:nvPicPr>
                    <p:blipFill>
                      <a:blip r:embed="rId9"/>
                      <a:stretch>
                        <a:fillRect/>
                      </a:stretch>
                    </p:blipFill>
                    <p:spPr>
                      <a:xfrm>
                        <a:off x="508000" y="2255270"/>
                        <a:ext cx="8128000" cy="3261962"/>
                      </a:xfrm>
                      <a:prstGeom prst="rect">
                        <a:avLst/>
                      </a:prstGeom>
                    </p:spPr>
                  </p:pic>
                </p:oleObj>
              </mc:Fallback>
            </mc:AlternateContent>
          </a:graphicData>
        </a:graphic>
      </p:graphicFrame>
    </p:spTree>
    <p:extLst>
      <p:ext uri="{BB962C8B-B14F-4D97-AF65-F5344CB8AC3E}">
        <p14:creationId xmlns:p14="http://schemas.microsoft.com/office/powerpoint/2010/main" val="26516730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5" name="矩形 4">
            <a:hlinkClick r:id="rId5" action="ppaction://hlinksldjump"/>
          </p:cNvPr>
          <p:cNvSpPr/>
          <p:nvPr/>
        </p:nvSpPr>
        <p:spPr>
          <a:xfrm>
            <a:off x="3343252"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技法鉴赏</a:t>
            </a:r>
          </a:p>
        </p:txBody>
      </p:sp>
      <p:sp>
        <p:nvSpPr>
          <p:cNvPr id="6" name="矩形 5"/>
          <p:cNvSpPr>
            <a:spLocks noChangeAspect="1"/>
          </p:cNvSpPr>
          <p:nvPr/>
        </p:nvSpPr>
        <p:spPr>
          <a:xfrm>
            <a:off x="508000" y="1351654"/>
            <a:ext cx="8128000" cy="4610236"/>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海明威的作品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得力于他多年新闻记者的功底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形成了一种简明、清新、干净的语言风格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人称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电报式风格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海明威的小说避免使用过多的描写手法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避免过多地使用形容词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特别是华丽的辞藻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尽量采用直截了当的叙述和生动鲜明的自白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因此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句子简短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语言准确生动。在塑造桑地亚哥这一形象时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他的笔力主要集中在真实而生动地再现老人与鲨鱼搏斗的场景上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清新洗练的叙述文字和反复锤炼的日常用语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使人读来有身临其境之感。</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学以致用</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白描是用最精练的文字粗线条地勾勒出人物的精神面貌的一种手法。它要求作者准确地把握住人物最主要的性格特征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不加渲染、铺陈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而用传神之笔加以点化。请采用这一手法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写一个人物或活动片段</a:t>
            </a:r>
            <a:r>
              <a:rPr lang="en-US" altLang="zh-CN" dirty="0">
                <a:solidFill>
                  <a:srgbClr val="000000"/>
                </a:solidFill>
                <a:latin typeface="Times New Roman" panose="02020603050405020304" pitchFamily="18" charset="0"/>
                <a:cs typeface="Times New Roman" panose="02020603050405020304" pitchFamily="18" charset="0"/>
              </a:rPr>
              <a:t>,200</a:t>
            </a:r>
            <a:r>
              <a:rPr lang="zh-CN" altLang="zh-CN" dirty="0">
                <a:solidFill>
                  <a:srgbClr val="000000"/>
                </a:solidFill>
                <a:latin typeface="Times New Roman" panose="02020603050405020304" pitchFamily="18" charset="0"/>
                <a:cs typeface="Times New Roman" panose="02020603050405020304" pitchFamily="18" charset="0"/>
              </a:rPr>
              <a:t>字左右。</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50370592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5" name="矩形 4">
            <a:hlinkClick r:id="rId5" action="ppaction://hlinksldjump"/>
          </p:cNvPr>
          <p:cNvSpPr/>
          <p:nvPr/>
        </p:nvSpPr>
        <p:spPr>
          <a:xfrm>
            <a:off x="3343252"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技法鉴赏</a:t>
            </a:r>
          </a:p>
        </p:txBody>
      </p:sp>
      <p:sp>
        <p:nvSpPr>
          <p:cNvPr id="7" name="矩形 6"/>
          <p:cNvSpPr>
            <a:spLocks noChangeAspect="1"/>
          </p:cNvSpPr>
          <p:nvPr/>
        </p:nvSpPr>
        <p:spPr>
          <a:xfrm>
            <a:off x="508000" y="2081879"/>
            <a:ext cx="8128000" cy="2948243"/>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我记得了。我孩子时候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在斜对门的豆腐店里确乎终日坐着一个杨二嫂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人都叫伊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豆腐西施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。但是擦着白粉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颧骨没有这么高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嘴唇也没有这么薄。而且终日坐着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我也从没有见过这圆规式的姿势。那时人说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这豆腐店的买卖非常好。但这大约因为年龄的关系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我却并未蒙着一毫感化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所以竟完全忘却了。然而圆规很不平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显出鄙夷的神色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仿佛嗤笑法国人不知道拿破仑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美国人不知道华盛顿似的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冷笑说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忘了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这真是贵人眼高</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algn="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摘自鲁迅《故乡》</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86865421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10" name="矩形 9">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素材开发</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3302"/>
            <a:ext cx="8128000" cy="5493812"/>
          </a:xfrm>
          <a:prstGeom prst="rect">
            <a:avLst/>
          </a:prstGeom>
        </p:spPr>
        <p:txBody>
          <a:bodyPr>
            <a:spAutoFit/>
          </a:bodyPr>
          <a:lstStyle/>
          <a:p>
            <a:pPr algn="ct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宋黑_GBK"/>
                <a:cs typeface="Times New Roman" panose="02020603050405020304" pitchFamily="18" charset="0"/>
              </a:rPr>
              <a:t>难怪你成不了海明威</a:t>
            </a:r>
            <a:endParaRPr lang="zh-CN" altLang="zh-CN" sz="1600" dirty="0">
              <a:solidFill>
                <a:srgbClr val="000000"/>
              </a:solidFill>
              <a:latin typeface="NEU-BZ-S92"/>
              <a:ea typeface="方正书宋_GBK"/>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凌</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女儿将睡时突然问我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你知道《老人与海》里老人的结局吗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她刚刚读完《老人与海》。</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这本书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我多年前看过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现在只剩下个模糊的印象。我想了想说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是老人与一群鲨鱼搏斗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最后胜利了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拖回去一条大鱼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发财了吧</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了一声表示鄙夷。叫我怎么说你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真是看书越多越迷糊</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因为大部分书的结尾都是说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谁谁谁经过奋斗发财了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谁谁谁成了名人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或者公主与王子幸福地生活在一起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你就是受了这些书的影响。而《老人与海》的结局恰恰是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老人一无所有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他总说自己被打败了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他很累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一身伤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回去就睡着了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他不在乎别人看见他的眼泪。</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他不是打了一条大鱼吗</a:t>
            </a:r>
            <a:r>
              <a:rPr lang="en-US" altLang="zh-CN" dirty="0" smtClean="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515530484"/>
              </p:ext>
            </p:extLst>
          </p:nvPr>
        </p:nvGraphicFramePr>
        <p:xfrm>
          <a:off x="508000" y="1553848"/>
          <a:ext cx="8128000" cy="4004305"/>
        </p:xfrm>
        <a:graphic>
          <a:graphicData uri="http://schemas.openxmlformats.org/presentationml/2006/ole">
            <mc:AlternateContent xmlns:mc="http://schemas.openxmlformats.org/markup-compatibility/2006">
              <mc:Choice xmlns:v="urn:schemas-microsoft-com:vml" Requires="v">
                <p:oleObj spid="_x0000_s1031" name="文档" r:id="rId4" imgW="3998963" imgH="1970538" progId="Word.Document.12">
                  <p:embed/>
                </p:oleObj>
              </mc:Choice>
              <mc:Fallback>
                <p:oleObj name="文档" r:id="rId4" imgW="3998963" imgH="1970538" progId="Word.Document.12">
                  <p:embed/>
                  <p:pic>
                    <p:nvPicPr>
                      <p:cNvPr id="0" name=""/>
                      <p:cNvPicPr/>
                      <p:nvPr/>
                    </p:nvPicPr>
                    <p:blipFill>
                      <a:blip r:embed="rId5"/>
                      <a:stretch>
                        <a:fillRect/>
                      </a:stretch>
                    </p:blipFill>
                    <p:spPr>
                      <a:xfrm>
                        <a:off x="508000" y="1553848"/>
                        <a:ext cx="8128000" cy="4004305"/>
                      </a:xfrm>
                      <a:prstGeom prst="rect">
                        <a:avLst/>
                      </a:prstGeom>
                    </p:spPr>
                  </p:pic>
                </p:oleObj>
              </mc:Fallback>
            </mc:AlternateContent>
          </a:graphicData>
        </a:graphic>
      </p:graphicFrame>
    </p:spTree>
    <p:extLst>
      <p:ext uri="{BB962C8B-B14F-4D97-AF65-F5344CB8AC3E}">
        <p14:creationId xmlns:p14="http://schemas.microsoft.com/office/powerpoint/2010/main" val="772075606"/>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10" name="矩形 9">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素材开发</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57947"/>
            <a:ext cx="8128000" cy="4247317"/>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但大鱼被鲨鱼们吃了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他白出了一次海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一无所获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就像某某那样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白参加了一次奥运会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摔倒了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没拿到金牌。</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我一时失语。</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如果叫你写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你就会写成老人捕到大鱼发财了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成名了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某某又获奥运冠军了</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就像大多数作者那样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难怪你们都成不了海明威</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楷体" panose="02010609060101010101" pitchFamily="49" charset="-122"/>
                <a:ea typeface="方正书宋_GBK"/>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在十二岁的女儿面前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我不得不承认自己的庸俗了。</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她一下使我看到了深处的自己。既然我给老人设置的结局是发财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是成名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又怎能说不庸俗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难道经过这一次海上大搏斗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能安然入梦不是最好的结局吗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难道有这样一次惊心动魄的经历不是最大的成功吗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我太注重结果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而忽略了过程</a:t>
            </a:r>
            <a:r>
              <a:rPr lang="en-US" altLang="zh-CN" dirty="0" smtClean="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223233327"/>
      </p:ext>
    </p:extLst>
  </p:cSld>
  <p:clrMapOvr>
    <a:masterClrMapping/>
  </p:clrMapOvr>
  <p:transition spd="slow">
    <p:pull dir="l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10" name="矩形 9">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素材开发</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58631"/>
            <a:ext cx="8128000" cy="4194738"/>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我们大多数人的一生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都和那位老人一样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一无所获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赤条条来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又赤条条去。我们搏击过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出过力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流过汗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甚至伤痕累累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但仍默默无闻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既没有成为比尔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盖茨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也没有成为牛顿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亦没有拿到奥运金牌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有的还摔倒在运动场上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受了重伤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这算不算成功</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倘若只看过程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不看结果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不成王败寇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受伤的老人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摔倒的运动员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不虚度的年华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都应该是成功的吧</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在庸俗的价值标杆下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许多人在潜移默化中成了势利眼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不关注过程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只看结果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不把拼搏过的一无所有当作成功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所以都成不了海明威</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我们不如孩子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一个孩子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无意间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就推翻了我们的价值评判</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gn="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来源《大众日报》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有改动</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75000364"/>
      </p:ext>
    </p:extLst>
  </p:cSld>
  <p:clrMapOvr>
    <a:masterClrMapping/>
  </p:clrMapOvr>
  <p:transition spd="slow">
    <p:pull dir="l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10" name="矩形 9">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素材开发</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05126"/>
            <a:ext cx="8128000" cy="1701748"/>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品读提示</a:t>
            </a:r>
            <a:r>
              <a:rPr lang="zh-CN" altLang="zh-CN" dirty="0">
                <a:solidFill>
                  <a:srgbClr val="000000"/>
                </a:solidFill>
                <a:latin typeface="Times New Roman" panose="02020603050405020304" pitchFamily="18" charset="0"/>
                <a:cs typeface="Times New Roman" panose="02020603050405020304" pitchFamily="18" charset="0"/>
              </a:rPr>
              <a:t>这是一篇杂感。作者由《老人与海》的故事结尾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老人空手而归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联想到我们应怎样评判一个人的奋斗过程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成功抑或胜利的标准是什么。引导我们思考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和那位老人一样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一无所获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赤条条来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又赤条条去。我们搏击过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出过力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流过汗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甚至伤痕累累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但仍默默无闻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算不算成功这一难题。</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470632311"/>
      </p:ext>
    </p:extLst>
  </p:cSld>
  <p:clrMapOvr>
    <a:masterClrMapping/>
  </p:clrMapOvr>
  <p:transition spd="slow">
    <p:pull dir="l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美文阅读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素材开发</a:t>
            </a:r>
          </a:p>
        </p:txBody>
      </p:sp>
      <p:sp>
        <p:nvSpPr>
          <p:cNvPr id="2" name="矩形 1"/>
          <p:cNvSpPr>
            <a:spLocks noChangeAspect="1"/>
          </p:cNvSpPr>
          <p:nvPr/>
        </p:nvSpPr>
        <p:spPr>
          <a:xfrm>
            <a:off x="508000" y="1666380"/>
            <a:ext cx="8128000" cy="4194738"/>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海明威每天早晨</a:t>
            </a:r>
            <a:r>
              <a:rPr lang="en-US" altLang="zh-CN" dirty="0">
                <a:solidFill>
                  <a:srgbClr val="000000"/>
                </a:solidFill>
                <a:latin typeface="Times New Roman" panose="02020603050405020304" pitchFamily="18" charset="0"/>
                <a:cs typeface="Times New Roman" panose="02020603050405020304" pitchFamily="18" charset="0"/>
              </a:rPr>
              <a:t>6</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点半便聚精会神地站着写作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一直写到中午</a:t>
            </a:r>
            <a:r>
              <a:rPr lang="en-US" altLang="zh-CN" dirty="0">
                <a:solidFill>
                  <a:srgbClr val="000000"/>
                </a:solidFill>
                <a:latin typeface="Times New Roman" panose="02020603050405020304" pitchFamily="18" charset="0"/>
                <a:cs typeface="Times New Roman" panose="02020603050405020304" pitchFamily="18" charset="0"/>
              </a:rPr>
              <a:t>12</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通常一次写作不超过</a:t>
            </a:r>
            <a:r>
              <a:rPr lang="en-US" altLang="zh-CN" dirty="0">
                <a:solidFill>
                  <a:srgbClr val="000000"/>
                </a:solidFill>
                <a:latin typeface="Times New Roman" panose="02020603050405020304" pitchFamily="18" charset="0"/>
                <a:cs typeface="Times New Roman" panose="02020603050405020304" pitchFamily="18" charset="0"/>
              </a:rPr>
              <a:t>6</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偶尔延长两小时。他喜欢用铅笔写作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便于修改。有人说他写作时一天用了</a:t>
            </a:r>
            <a:r>
              <a:rPr lang="en-US" altLang="zh-CN" dirty="0">
                <a:solidFill>
                  <a:srgbClr val="000000"/>
                </a:solidFill>
                <a:latin typeface="Times New Roman" panose="02020603050405020304" pitchFamily="18" charset="0"/>
                <a:cs typeface="Times New Roman" panose="02020603050405020304" pitchFamily="18" charset="0"/>
              </a:rPr>
              <a:t>20</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支铅笔。他说没这么多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写得最顺手时一天只用了</a:t>
            </a:r>
            <a:r>
              <a:rPr lang="en-US" altLang="zh-CN" dirty="0">
                <a:solidFill>
                  <a:srgbClr val="000000"/>
                </a:solidFill>
                <a:latin typeface="Times New Roman" panose="02020603050405020304" pitchFamily="18" charset="0"/>
                <a:cs typeface="Times New Roman" panose="02020603050405020304" pitchFamily="18" charset="0"/>
              </a:rPr>
              <a:t>7</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支铅笔。海明威在埋头创作的同时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每年都要读点莎士比亚的剧作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以及其他著名作家的巨著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此外还精心研究奥地利作曲家莫扎特、西班牙油画家戈雅等人的作品。他说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他向画家学到的东西跟向文学家学到的东西一样多。他特别注意学习音乐作品基调的和谐与旋律的配合。难怪他的小说情景交融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浓淡适宜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语言简洁清新、独创一格。</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运用</a:t>
            </a:r>
            <a:r>
              <a:rPr lang="zh-CN" altLang="zh-CN" dirty="0" smtClean="0">
                <a:solidFill>
                  <a:srgbClr val="000000"/>
                </a:solidFill>
                <a:latin typeface="Times New Roman" panose="02020603050405020304" pitchFamily="18" charset="0"/>
                <a:ea typeface="方正韵动中黑简体"/>
                <a:cs typeface="Times New Roman" panose="02020603050405020304" pitchFamily="18" charset="0"/>
              </a:rPr>
              <a:t>方向</a:t>
            </a:r>
            <a:endParaRPr lang="en-US" altLang="zh-CN" dirty="0" smtClean="0">
              <a:solidFill>
                <a:srgbClr val="000000"/>
              </a:solidFill>
              <a:latin typeface="Times New Roman" panose="02020603050405020304" pitchFamily="18" charset="0"/>
              <a:ea typeface="方正韵动中黑简体"/>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smtClean="0">
                <a:solidFill>
                  <a:srgbClr val="000000"/>
                </a:solidFill>
                <a:latin typeface="Times New Roman" panose="02020603050405020304" pitchFamily="18" charset="0"/>
                <a:cs typeface="Times New Roman" panose="02020603050405020304" pitchFamily="18" charset="0"/>
              </a:rPr>
              <a:t>这</a:t>
            </a:r>
            <a:r>
              <a:rPr lang="zh-CN" altLang="zh-CN" dirty="0">
                <a:solidFill>
                  <a:srgbClr val="000000"/>
                </a:solidFill>
                <a:latin typeface="Times New Roman" panose="02020603050405020304" pitchFamily="18" charset="0"/>
                <a:cs typeface="Times New Roman" panose="02020603050405020304" pitchFamily="18" charset="0"/>
              </a:rPr>
              <a:t>则材料适用于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勤奋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借鉴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等话题或立意的作文中。</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美文阅读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素材开发</a:t>
            </a:r>
          </a:p>
        </p:txBody>
      </p:sp>
      <p:sp>
        <p:nvSpPr>
          <p:cNvPr id="3" name="矩形 2"/>
          <p:cNvSpPr>
            <a:spLocks noChangeAspect="1"/>
          </p:cNvSpPr>
          <p:nvPr/>
        </p:nvSpPr>
        <p:spPr>
          <a:xfrm>
            <a:off x="508000" y="1672567"/>
            <a:ext cx="8128000" cy="3831818"/>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海明威写作态度极其严肃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十分重视对作品的修改。他每天开始写作时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先把前一天写的读一遍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写到哪里就改到哪里。全书写完后又从头到尾改一遍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草稿请人家打字誊清后又改一遍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最后清样出来再改一遍。他认为这样三次大修改是写好一本书的必要条件。他的长篇小说《永别了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武器》初稿写了</a:t>
            </a:r>
            <a:r>
              <a:rPr lang="en-US" altLang="zh-CN" dirty="0">
                <a:solidFill>
                  <a:srgbClr val="000000"/>
                </a:solidFill>
                <a:latin typeface="Times New Roman" panose="02020603050405020304" pitchFamily="18" charset="0"/>
                <a:cs typeface="Times New Roman" panose="02020603050405020304" pitchFamily="18" charset="0"/>
              </a:rPr>
              <a:t>6</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修改又花了</a:t>
            </a:r>
            <a:r>
              <a:rPr lang="en-US" altLang="zh-CN" dirty="0">
                <a:solidFill>
                  <a:srgbClr val="000000"/>
                </a:solidFill>
                <a:latin typeface="Times New Roman" panose="02020603050405020304" pitchFamily="18" charset="0"/>
                <a:cs typeface="Times New Roman" panose="02020603050405020304" pitchFamily="18" charset="0"/>
              </a:rPr>
              <a:t>5</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清样出来后还在改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最后一页一共改了</a:t>
            </a:r>
            <a:r>
              <a:rPr lang="en-US" altLang="zh-CN" dirty="0">
                <a:solidFill>
                  <a:srgbClr val="000000"/>
                </a:solidFill>
                <a:latin typeface="Times New Roman" panose="02020603050405020304" pitchFamily="18" charset="0"/>
                <a:cs typeface="Times New Roman" panose="02020603050405020304" pitchFamily="18" charset="0"/>
              </a:rPr>
              <a:t>39</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次才满意。《丧钟为谁而鸣》的创作花了</a:t>
            </a:r>
            <a:r>
              <a:rPr lang="en-US" altLang="zh-CN" dirty="0">
                <a:solidFill>
                  <a:srgbClr val="000000"/>
                </a:solidFill>
                <a:latin typeface="Times New Roman" panose="02020603050405020304" pitchFamily="18" charset="0"/>
                <a:cs typeface="Times New Roman" panose="02020603050405020304" pitchFamily="18" charset="0"/>
              </a:rPr>
              <a:t>17</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脱稿后天天都在修改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清样出来后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他连续修改了</a:t>
            </a:r>
            <a:r>
              <a:rPr lang="en-US" altLang="zh-CN" dirty="0">
                <a:solidFill>
                  <a:srgbClr val="000000"/>
                </a:solidFill>
                <a:latin typeface="Times New Roman" panose="02020603050405020304" pitchFamily="18" charset="0"/>
                <a:cs typeface="Times New Roman" panose="02020603050405020304" pitchFamily="18" charset="0"/>
              </a:rPr>
              <a:t>96</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个小时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没有离开房间。他主张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去掉废话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把一切华而不实的词句删去。</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运用</a:t>
            </a:r>
            <a:r>
              <a:rPr lang="zh-CN" altLang="zh-CN" dirty="0" smtClean="0">
                <a:solidFill>
                  <a:srgbClr val="000000"/>
                </a:solidFill>
                <a:latin typeface="Times New Roman" panose="02020603050405020304" pitchFamily="18" charset="0"/>
                <a:ea typeface="方正韵动中黑简体"/>
                <a:cs typeface="Times New Roman" panose="02020603050405020304" pitchFamily="18" charset="0"/>
              </a:rPr>
              <a:t>方向</a:t>
            </a:r>
            <a:endParaRPr lang="en-US" altLang="zh-CN" dirty="0" smtClean="0">
              <a:solidFill>
                <a:srgbClr val="000000"/>
              </a:solidFill>
              <a:latin typeface="Times New Roman" panose="02020603050405020304" pitchFamily="18" charset="0"/>
              <a:ea typeface="方正韵动中黑简体"/>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smtClean="0">
                <a:solidFill>
                  <a:srgbClr val="000000"/>
                </a:solidFill>
                <a:latin typeface="Times New Roman" panose="02020603050405020304" pitchFamily="18" charset="0"/>
                <a:cs typeface="Times New Roman" panose="02020603050405020304" pitchFamily="18" charset="0"/>
              </a:rPr>
              <a:t>这</a:t>
            </a:r>
            <a:r>
              <a:rPr lang="zh-CN" altLang="zh-CN" dirty="0">
                <a:solidFill>
                  <a:srgbClr val="000000"/>
                </a:solidFill>
                <a:latin typeface="Times New Roman" panose="02020603050405020304" pitchFamily="18" charset="0"/>
                <a:cs typeface="Times New Roman" panose="02020603050405020304" pitchFamily="18" charset="0"/>
              </a:rPr>
              <a:t>则材料适用于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严谨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永不满足的精神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追求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等话题或立意的作文中。</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318760664"/>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3007838"/>
            <a:ext cx="8128000" cy="3779240"/>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《老人与海》是一部根据真人真事写成的小说。第一次世界大战结束后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海明威移居古巴</a:t>
            </a:r>
            <a:r>
              <a:rPr lang="en-US" altLang="zh-CN" dirty="0">
                <a:solidFill>
                  <a:srgbClr val="000000"/>
                </a:solidFill>
                <a:latin typeface="Times New Roman" panose="02020603050405020304" pitchFamily="18" charset="0"/>
                <a:cs typeface="Times New Roman" panose="02020603050405020304" pitchFamily="18" charset="0"/>
              </a:rPr>
              <a:t>,1930</a:t>
            </a:r>
            <a:r>
              <a:rPr lang="zh-CN" altLang="zh-CN" dirty="0">
                <a:solidFill>
                  <a:srgbClr val="000000"/>
                </a:solidFill>
                <a:latin typeface="Times New Roman" panose="02020603050405020304" pitchFamily="18" charset="0"/>
                <a:cs typeface="Times New Roman" panose="02020603050405020304" pitchFamily="18" charset="0"/>
              </a:rPr>
              <a:t>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海明威所乘坐的船只在暴风雨中沉没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被古巴老渔民格雷戈里奥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富恩特斯搭救。从此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两人结下了深厚的友谊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并经常一起出海捕鱼。</a:t>
            </a:r>
            <a:r>
              <a:rPr lang="en-US" altLang="zh-CN" dirty="0">
                <a:solidFill>
                  <a:srgbClr val="000000"/>
                </a:solidFill>
                <a:latin typeface="Times New Roman" panose="02020603050405020304" pitchFamily="18" charset="0"/>
                <a:cs typeface="Times New Roman" panose="02020603050405020304" pitchFamily="18" charset="0"/>
              </a:rPr>
              <a:t>1936</a:t>
            </a:r>
            <a:r>
              <a:rPr lang="zh-CN" altLang="zh-CN" dirty="0">
                <a:solidFill>
                  <a:srgbClr val="000000"/>
                </a:solidFill>
                <a:latin typeface="Times New Roman" panose="02020603050405020304" pitchFamily="18" charset="0"/>
                <a:cs typeface="Times New Roman" panose="02020603050405020304" pitchFamily="18" charset="0"/>
              </a:rPr>
              <a:t>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富恩特斯出海很远捕到了一条大鱼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但由于这条鱼太大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在海上拖了很长时间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结果在归程中被鲨鱼袭击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回来时只剩下了一副骨架。当时这件事给海明威很大的触动。海明威为此写了一篇通讯《在蓝色的海洋上》报道这件事。</a:t>
            </a:r>
            <a:r>
              <a:rPr lang="en-US" altLang="zh-CN" dirty="0">
                <a:solidFill>
                  <a:srgbClr val="000000"/>
                </a:solidFill>
                <a:latin typeface="Times New Roman" panose="02020603050405020304" pitchFamily="18" charset="0"/>
                <a:cs typeface="Times New Roman" panose="02020603050405020304" pitchFamily="18" charset="0"/>
              </a:rPr>
              <a:t>1950</a:t>
            </a:r>
            <a:r>
              <a:rPr lang="zh-CN" altLang="zh-CN" dirty="0">
                <a:solidFill>
                  <a:srgbClr val="000000"/>
                </a:solidFill>
                <a:latin typeface="Times New Roman" panose="02020603050405020304" pitchFamily="18" charset="0"/>
                <a:cs typeface="Times New Roman" panose="02020603050405020304" pitchFamily="18" charset="0"/>
              </a:rPr>
              <a:t>年圣诞节后不久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海明威产生了极强的创作欲望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于是在古巴哈瓦那郊区的别墅里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前后仅用了八周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写成了这篇影响深远的小说。海明威本人也认为这是他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这一辈子所能写的最好的一部作品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656108561"/>
              </p:ext>
            </p:extLst>
          </p:nvPr>
        </p:nvGraphicFramePr>
        <p:xfrm>
          <a:off x="508000" y="1412776"/>
          <a:ext cx="8128000" cy="1553635"/>
        </p:xfrm>
        <a:graphic>
          <a:graphicData uri="http://schemas.openxmlformats.org/presentationml/2006/ole">
            <mc:AlternateContent xmlns:mc="http://schemas.openxmlformats.org/markup-compatibility/2006">
              <mc:Choice xmlns:v="urn:schemas-microsoft-com:vml" Requires="v">
                <p:oleObj spid="_x0000_s2055" name="文档" r:id="rId7" imgW="3837004" imgH="732687" progId="Word.Document.12">
                  <p:embed/>
                </p:oleObj>
              </mc:Choice>
              <mc:Fallback>
                <p:oleObj name="文档" r:id="rId7" imgW="3837004" imgH="732687" progId="Word.Document.12">
                  <p:embed/>
                  <p:pic>
                    <p:nvPicPr>
                      <p:cNvPr id="0" name=""/>
                      <p:cNvPicPr/>
                      <p:nvPr/>
                    </p:nvPicPr>
                    <p:blipFill>
                      <a:blip r:embed="rId8"/>
                      <a:stretch>
                        <a:fillRect/>
                      </a:stretch>
                    </p:blipFill>
                    <p:spPr>
                      <a:xfrm>
                        <a:off x="508000" y="1412776"/>
                        <a:ext cx="8128000" cy="1553635"/>
                      </a:xfrm>
                      <a:prstGeom prst="rect">
                        <a:avLst/>
                      </a:prstGeom>
                    </p:spPr>
                  </p:pic>
                </p:oleObj>
              </mc:Fallback>
            </mc:AlternateContent>
          </a:graphicData>
        </a:graphic>
      </p:graphicFrame>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相关链接</a:t>
            </a:r>
          </a:p>
        </p:txBody>
      </p:sp>
      <p:sp>
        <p:nvSpPr>
          <p:cNvPr id="14" name="矩形 13">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03564"/>
            <a:ext cx="8128000" cy="2104872"/>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海明威</a:t>
            </a:r>
            <a:r>
              <a:rPr lang="en-US" altLang="zh-CN" dirty="0">
                <a:solidFill>
                  <a:srgbClr val="000000"/>
                </a:solidFill>
                <a:latin typeface="Times New Roman" panose="02020603050405020304" pitchFamily="18" charset="0"/>
                <a:cs typeface="Times New Roman" panose="02020603050405020304" pitchFamily="18" charset="0"/>
              </a:rPr>
              <a:t>(1899—1961),</a:t>
            </a:r>
            <a:r>
              <a:rPr lang="zh-CN" altLang="zh-CN" dirty="0">
                <a:solidFill>
                  <a:srgbClr val="000000"/>
                </a:solidFill>
                <a:latin typeface="Times New Roman" panose="02020603050405020304" pitchFamily="18" charset="0"/>
                <a:cs typeface="Times New Roman" panose="02020603050405020304" pitchFamily="18" charset="0"/>
              </a:rPr>
              <a:t>美国现代作家</a:t>
            </a:r>
            <a:r>
              <a:rPr lang="en-US" altLang="zh-CN" dirty="0">
                <a:solidFill>
                  <a:srgbClr val="000000"/>
                </a:solidFill>
                <a:latin typeface="Times New Roman" panose="02020603050405020304" pitchFamily="18" charset="0"/>
                <a:cs typeface="Times New Roman" panose="02020603050405020304" pitchFamily="18" charset="0"/>
              </a:rPr>
              <a:t>,20</a:t>
            </a:r>
            <a:r>
              <a:rPr lang="zh-CN" altLang="zh-CN" dirty="0">
                <a:solidFill>
                  <a:srgbClr val="000000"/>
                </a:solidFill>
                <a:latin typeface="Times New Roman" panose="02020603050405020304" pitchFamily="18" charset="0"/>
                <a:cs typeface="Times New Roman" panose="02020603050405020304" pitchFamily="18" charset="0"/>
              </a:rPr>
              <a:t>世纪美国文学史上最耀眼的名字之一。</a:t>
            </a:r>
            <a:r>
              <a:rPr lang="en-US" altLang="zh-CN" dirty="0">
                <a:solidFill>
                  <a:srgbClr val="000000"/>
                </a:solidFill>
                <a:latin typeface="Times New Roman" panose="02020603050405020304" pitchFamily="18" charset="0"/>
                <a:cs typeface="Times New Roman" panose="02020603050405020304" pitchFamily="18" charset="0"/>
              </a:rPr>
              <a:t>1954</a:t>
            </a:r>
            <a:r>
              <a:rPr lang="zh-CN" altLang="zh-CN" dirty="0">
                <a:solidFill>
                  <a:srgbClr val="000000"/>
                </a:solidFill>
                <a:latin typeface="Times New Roman" panose="02020603050405020304" pitchFamily="18" charset="0"/>
                <a:cs typeface="Times New Roman" panose="02020603050405020304" pitchFamily="18" charset="0"/>
              </a:rPr>
              <a:t>年诺贝尔文学奖获得者。早期作品表现了第一次世界大战青年一代的彷徨情绪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迷惘的一代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的代表著称。</a:t>
            </a:r>
            <a:r>
              <a:rPr lang="en-US" altLang="zh-CN" dirty="0">
                <a:solidFill>
                  <a:srgbClr val="000000"/>
                </a:solidFill>
                <a:latin typeface="Times New Roman" panose="02020603050405020304" pitchFamily="18" charset="0"/>
                <a:cs typeface="Times New Roman" panose="02020603050405020304" pitchFamily="18" charset="0"/>
              </a:rPr>
              <a:t>1927</a:t>
            </a:r>
            <a:r>
              <a:rPr lang="zh-CN" altLang="zh-CN" dirty="0">
                <a:solidFill>
                  <a:srgbClr val="000000"/>
                </a:solidFill>
                <a:latin typeface="Times New Roman" panose="02020603050405020304" pitchFamily="18" charset="0"/>
                <a:cs typeface="Times New Roman" panose="02020603050405020304" pitchFamily="18" charset="0"/>
              </a:rPr>
              <a:t>年回到美国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写了不少以拳击家、渔民、猎人等为主人公的短篇小说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创造了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硬汉性格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。代表作有《永别了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武器》《老人与海》《丧钟为谁而鸣》《太阳照常升起》等。</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97248089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sp>
        <p:nvSpPr>
          <p:cNvPr id="2" name="矩形 1"/>
          <p:cNvSpPr>
            <a:spLocks noChangeAspect="1"/>
          </p:cNvSpPr>
          <p:nvPr/>
        </p:nvSpPr>
        <p:spPr>
          <a:xfrm>
            <a:off x="508000" y="1711694"/>
            <a:ext cx="8128000" cy="2801400"/>
          </a:xfrm>
          <a:prstGeom prst="rect">
            <a:avLst/>
          </a:prstGeom>
        </p:spPr>
        <p:txBody>
          <a:bodyPr wrap="none">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注字音</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127940983"/>
              </p:ext>
            </p:extLst>
          </p:nvPr>
        </p:nvGraphicFramePr>
        <p:xfrm>
          <a:off x="508000" y="2356804"/>
          <a:ext cx="8128000" cy="3376452"/>
        </p:xfrm>
        <a:graphic>
          <a:graphicData uri="http://schemas.openxmlformats.org/presentationml/2006/ole">
            <mc:AlternateContent xmlns:mc="http://schemas.openxmlformats.org/markup-compatibility/2006">
              <mc:Choice xmlns:v="urn:schemas-microsoft-com:vml" Requires="v">
                <p:oleObj spid="_x0000_s3078" name="文档" r:id="rId7" imgW="3894229" imgH="1617536" progId="Word.Document.12">
                  <p:embed/>
                </p:oleObj>
              </mc:Choice>
              <mc:Fallback>
                <p:oleObj name="文档" r:id="rId7" imgW="3894229" imgH="1617536" progId="Word.Document.12">
                  <p:embed/>
                  <p:pic>
                    <p:nvPicPr>
                      <p:cNvPr id="0" name=""/>
                      <p:cNvPicPr/>
                      <p:nvPr/>
                    </p:nvPicPr>
                    <p:blipFill>
                      <a:blip r:embed="rId8"/>
                      <a:stretch>
                        <a:fillRect/>
                      </a:stretch>
                    </p:blipFill>
                    <p:spPr>
                      <a:xfrm>
                        <a:off x="508000" y="2356804"/>
                        <a:ext cx="8128000" cy="3376452"/>
                      </a:xfrm>
                      <a:prstGeom prst="rect">
                        <a:avLst/>
                      </a:prstGeom>
                    </p:spPr>
                  </p:pic>
                </p:oleObj>
              </mc:Fallback>
            </mc:AlternateContent>
          </a:graphicData>
        </a:graphic>
      </p:graphicFrame>
    </p:spTree>
    <p:extLst>
      <p:ext uri="{BB962C8B-B14F-4D97-AF65-F5344CB8AC3E}">
        <p14:creationId xmlns:p14="http://schemas.microsoft.com/office/powerpoint/2010/main" val="390091599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sp>
        <p:nvSpPr>
          <p:cNvPr id="2" name="矩形 1"/>
          <p:cNvSpPr>
            <a:spLocks noChangeAspect="1"/>
          </p:cNvSpPr>
          <p:nvPr/>
        </p:nvSpPr>
        <p:spPr>
          <a:xfrm>
            <a:off x="508000" y="1351654"/>
            <a:ext cx="8128000" cy="2801400"/>
          </a:xfrm>
          <a:prstGeom prst="rect">
            <a:avLst/>
          </a:prstGeom>
        </p:spPr>
        <p:txBody>
          <a:bodyPr wrap="none">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写汉字</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280608381"/>
              </p:ext>
            </p:extLst>
          </p:nvPr>
        </p:nvGraphicFramePr>
        <p:xfrm>
          <a:off x="508000" y="1937025"/>
          <a:ext cx="8128000" cy="2534822"/>
        </p:xfrm>
        <a:graphic>
          <a:graphicData uri="http://schemas.openxmlformats.org/presentationml/2006/ole">
            <mc:AlternateContent xmlns:mc="http://schemas.openxmlformats.org/markup-compatibility/2006">
              <mc:Choice xmlns:v="urn:schemas-microsoft-com:vml" Requires="v">
                <p:oleObj spid="_x0000_s4102" name="文档" r:id="rId7" imgW="3894229" imgH="1214774" progId="Word.Document.12">
                  <p:embed/>
                </p:oleObj>
              </mc:Choice>
              <mc:Fallback>
                <p:oleObj name="文档" r:id="rId7" imgW="3894229" imgH="1214774" progId="Word.Document.12">
                  <p:embed/>
                  <p:pic>
                    <p:nvPicPr>
                      <p:cNvPr id="0" name=""/>
                      <p:cNvPicPr/>
                      <p:nvPr/>
                    </p:nvPicPr>
                    <p:blipFill>
                      <a:blip r:embed="rId8"/>
                      <a:stretch>
                        <a:fillRect/>
                      </a:stretch>
                    </p:blipFill>
                    <p:spPr>
                      <a:xfrm>
                        <a:off x="508000" y="1937025"/>
                        <a:ext cx="8128000" cy="2534822"/>
                      </a:xfrm>
                      <a:prstGeom prst="rect">
                        <a:avLst/>
                      </a:prstGeom>
                    </p:spPr>
                  </p:pic>
                </p:oleObj>
              </mc:Fallback>
            </mc:AlternateContent>
          </a:graphicData>
        </a:graphic>
      </p:graphicFrame>
      <p:sp>
        <p:nvSpPr>
          <p:cNvPr id="7" name="矩形 6"/>
          <p:cNvSpPr>
            <a:spLocks noChangeAspect="1"/>
          </p:cNvSpPr>
          <p:nvPr/>
        </p:nvSpPr>
        <p:spPr>
          <a:xfrm>
            <a:off x="508000" y="4219509"/>
            <a:ext cx="8128000" cy="2532745"/>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为所欲为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想干什么就干什么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任意行事。贬义词。</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皮开肉绽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指人因被毒打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皮肉开裂。</a:t>
            </a:r>
            <a:r>
              <a:rPr lang="en-US" altLang="zh-CN" dirty="0">
                <a:solidFill>
                  <a:srgbClr val="000000"/>
                </a:solidFill>
                <a:latin typeface="Times New Roman" panose="02020603050405020304" pitchFamily="18" charset="0"/>
                <a:cs typeface="Times New Roman" panose="02020603050405020304" pitchFamily="18" charset="0"/>
              </a:rPr>
              <a:t> </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吞噬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吞食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并吞。</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(4)</a:t>
            </a:r>
            <a:r>
              <a:rPr lang="zh-CN" altLang="zh-CN" dirty="0">
                <a:solidFill>
                  <a:srgbClr val="000000"/>
                </a:solidFill>
                <a:latin typeface="Times New Roman" panose="02020603050405020304" pitchFamily="18" charset="0"/>
                <a:cs typeface="Times New Roman" panose="02020603050405020304" pitchFamily="18" charset="0"/>
              </a:rPr>
              <a:t>赤手空拳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形容两手空空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没有任何可以凭借的东西。</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(5)</a:t>
            </a:r>
            <a:r>
              <a:rPr lang="zh-CN" altLang="zh-CN" dirty="0">
                <a:solidFill>
                  <a:srgbClr val="000000"/>
                </a:solidFill>
                <a:latin typeface="Times New Roman" panose="02020603050405020304" pitchFamily="18" charset="0"/>
                <a:cs typeface="Times New Roman" panose="02020603050405020304" pitchFamily="18" charset="0"/>
              </a:rPr>
              <a:t>蹂躏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践踏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比喻用暴力欺压、侮辱、侵害。</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43170066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4"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sp>
        <p:nvSpPr>
          <p:cNvPr id="3" name="矩形 2"/>
          <p:cNvSpPr>
            <a:spLocks noChangeAspect="1"/>
          </p:cNvSpPr>
          <p:nvPr/>
        </p:nvSpPr>
        <p:spPr>
          <a:xfrm>
            <a:off x="508000" y="1666380"/>
            <a:ext cx="8128000" cy="3779240"/>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辨近义</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NEU-BZ-S92"/>
                <a:ea typeface="方正宋黑_GBK"/>
                <a:cs typeface="Times New Roman" panose="02020603050405020304" pitchFamily="18" charset="0"/>
              </a:rPr>
              <a:t>十足</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NEU-BZ-S92"/>
                <a:ea typeface="方正宋黑_GBK"/>
                <a:cs typeface="Times New Roman" panose="02020603050405020304" pitchFamily="18" charset="0"/>
              </a:rPr>
              <a:t>实足</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辨析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十足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常指十分充足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形容程度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常跟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信心、理由、神气、威风、干劲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等词搭配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也可以指纯粹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形容成色纯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除用于黄金等外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多带贬义。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实足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指确实足数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形容数量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常跟年龄或数量词搭配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有时形容行为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指确实可以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完全可以。</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NEU-BZ-S92"/>
                <a:ea typeface="方正宋黑_GBK"/>
                <a:cs typeface="Times New Roman" panose="02020603050405020304" pitchFamily="18" charset="0"/>
              </a:rPr>
              <a:t>究竟</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NEU-BZ-S92"/>
                <a:ea typeface="方正宋黑_GBK"/>
                <a:cs typeface="Times New Roman" panose="02020603050405020304" pitchFamily="18" charset="0"/>
              </a:rPr>
              <a:t>毕竟</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辨析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究竟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毕竟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都含有到底的意思。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究竟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表示追根究底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用于疑问句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语气不肯定。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究竟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可兼作名词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表示原因和结果。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毕竟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表示追根究底所得的结论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强调事实或原因。在表示肯定语气时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毕竟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究竟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可以通用。</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25061350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4"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5"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7"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1351654"/>
            <a:ext cx="8128000" cy="5216813"/>
          </a:xfrm>
          <a:prstGeom prst="rect">
            <a:avLst/>
          </a:prstGeom>
        </p:spPr>
        <p:txBody>
          <a:bodyPr>
            <a:spAutoFit/>
          </a:bodyPr>
          <a:lstStyle/>
          <a:p>
            <a:pPr indent="254000">
              <a:lnSpc>
                <a:spcPct val="150000"/>
              </a:lnSpc>
              <a:spcAft>
                <a:spcPts val="0"/>
              </a:spcAft>
              <a:tabLst>
                <a:tab pos="1029335" algn="l"/>
                <a:tab pos="1850390" algn="l"/>
                <a:tab pos="2538095" algn="l"/>
                <a:tab pos="3221990" algn="l"/>
              </a:tabLst>
            </a:pPr>
            <a:r>
              <a:rPr lang="zh-CN" altLang="zh-CN" sz="24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目标一</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了解情节</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把握人物</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课文节选部分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描写了老人与鲨鱼搏斗的情况。请根据下面的提示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阅读课文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并用简明的文字填空。</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与鲭鲨斗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u="sng" dirty="0">
                <a:solidFill>
                  <a:srgbClr val="FF0000"/>
                </a:solidFill>
                <a:uFill>
                  <a:solidFill>
                    <a:srgbClr val="000000"/>
                  </a:solidFill>
                </a:uFill>
                <a:latin typeface="NEU-BZ-S92"/>
                <a:cs typeface="宋体" panose="02010600030101010101" pitchFamily="2" charset="-122"/>
              </a:rPr>
              <a:t>①</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与犁头鲨斗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u="sng" dirty="0">
                <a:solidFill>
                  <a:srgbClr val="FF0000"/>
                </a:solidFill>
                <a:uFill>
                  <a:solidFill>
                    <a:srgbClr val="000000"/>
                  </a:solidFill>
                </a:uFill>
                <a:latin typeface="NEU-BZ-S92"/>
                <a:cs typeface="宋体" panose="02010600030101010101" pitchFamily="2" charset="-122"/>
              </a:rPr>
              <a:t>②</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u="sng" dirty="0">
                <a:solidFill>
                  <a:srgbClr val="FF0000"/>
                </a:solidFill>
                <a:uFill>
                  <a:solidFill>
                    <a:srgbClr val="000000"/>
                  </a:solidFill>
                </a:uFill>
                <a:latin typeface="NEU-BZ-S92"/>
                <a:cs typeface="宋体" panose="02010600030101010101" pitchFamily="2" charset="-122"/>
              </a:rPr>
              <a:t>③</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疲惫的老人回到家里。</a:t>
            </a:r>
            <a:r>
              <a:rPr lang="en-US" altLang="zh-CN" dirty="0">
                <a:solidFill>
                  <a:srgbClr val="000000"/>
                </a:solidFill>
                <a:latin typeface="Times New Roman" panose="02020603050405020304" pitchFamily="18" charset="0"/>
                <a:cs typeface="Times New Roman" panose="02020603050405020304" pitchFamily="18" charset="0"/>
              </a:rPr>
              <a:t> </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与两条铲鼻鲨斗</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再与两条铲鼻鲨斗</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与群鲨斗</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小说中的鲨鱼具有怎样的特点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作者这样写的目的是什么</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鲨鱼接二连三、成群结队、凶残强悍</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力量悬殊的对抗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显示人的伟大和不可战胜</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80902702"/>
              </p:ext>
            </p:extLst>
          </p:nvPr>
        </p:nvGraphicFramePr>
        <p:xfrm>
          <a:off x="508000" y="4476665"/>
          <a:ext cx="8128000" cy="1494387"/>
        </p:xfrm>
        <a:graphic>
          <a:graphicData uri="http://schemas.openxmlformats.org/presentationml/2006/ole">
            <mc:AlternateContent xmlns:mc="http://schemas.openxmlformats.org/markup-compatibility/2006">
              <mc:Choice xmlns:v="urn:schemas-microsoft-com:vml" Requires="v">
                <p:oleObj spid="_x0000_s5125" name="文档" r:id="rId9" imgW="3894589" imgH="716461" progId="Word.Document.12">
                  <p:embed/>
                </p:oleObj>
              </mc:Choice>
              <mc:Fallback>
                <p:oleObj name="文档" r:id="rId9" imgW="3894589" imgH="716461" progId="Word.Document.12">
                  <p:embed/>
                  <p:pic>
                    <p:nvPicPr>
                      <p:cNvPr id="0" name=""/>
                      <p:cNvPicPr/>
                      <p:nvPr/>
                    </p:nvPicPr>
                    <p:blipFill>
                      <a:blip r:embed="rId10"/>
                      <a:stretch>
                        <a:fillRect/>
                      </a:stretch>
                    </p:blipFill>
                    <p:spPr>
                      <a:xfrm>
                        <a:off x="508000" y="4476665"/>
                        <a:ext cx="8128000" cy="1494387"/>
                      </a:xfrm>
                      <a:prstGeom prst="rect">
                        <a:avLst/>
                      </a:prstGeom>
                    </p:spPr>
                  </p:pic>
                </p:oleObj>
              </mc:Fallback>
            </mc:AlternateContent>
          </a:graphicData>
        </a:graphic>
      </p:graphicFrame>
      <p:sp>
        <p:nvSpPr>
          <p:cNvPr id="8" name="矩形 7"/>
          <p:cNvSpPr/>
          <p:nvPr/>
        </p:nvSpPr>
        <p:spPr>
          <a:xfrm>
            <a:off x="193441" y="3576140"/>
            <a:ext cx="8646661" cy="4755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93441" y="5611011"/>
            <a:ext cx="8442559" cy="8176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1351654"/>
            <a:ext cx="8128000" cy="4597862"/>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桑地亚哥老人是在什么状况下与鲨鱼接二连三进行搏斗的</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年老体衰、精疲力竭、头昏眼花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右手受伤、左手抽筋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没有食物、缺乏武器、孤立无援。</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桑地亚哥是一个怎样的人物形象</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孤独、背运、贫穷、年老体衰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但是他乐观、自信、坚韧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忍着饥饿、疼痛、贫穷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竭尽全力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不屈不挠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顽强抗争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是一个面临厄运甚至绝境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永不屈服、永不放弃的硬汉子。</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5</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有人说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这篇小说应该当作寓言读。那么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如何理解老人与鲨鱼的搏斗</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鲨鱼是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的象征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是不幸、厄运、困境和挑战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具有巨大的力量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而人在自然面前是弱小的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却敢于挑战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永不屈服、永不言败。老人与鲨鱼的搏斗就是人类与自然、与困难的抗争。</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8" name="矩形 7"/>
          <p:cNvSpPr/>
          <p:nvPr/>
        </p:nvSpPr>
        <p:spPr>
          <a:xfrm>
            <a:off x="193441" y="1783702"/>
            <a:ext cx="8646661" cy="8640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93441" y="3038742"/>
            <a:ext cx="8646661" cy="124522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441" y="4696680"/>
            <a:ext cx="8646661" cy="13792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5369234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2"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291</TotalTime>
  <Words>2712</Words>
  <Application>Microsoft Office PowerPoint</Application>
  <PresentationFormat>全屏显示(4:3)</PresentationFormat>
  <Paragraphs>154</Paragraphs>
  <Slides>24</Slides>
  <Notes>1</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24</vt:i4>
      </vt:variant>
    </vt:vector>
  </HeadingPairs>
  <TitlesOfParts>
    <vt:vector size="38" baseType="lpstr">
      <vt:lpstr>NEU-BZ-S92</vt:lpstr>
      <vt:lpstr>方正书宋_GBK</vt:lpstr>
      <vt:lpstr>方正宋黑_GBK</vt:lpstr>
      <vt:lpstr>方正韵动中黑简体</vt:lpstr>
      <vt:lpstr>仿宋</vt:lpstr>
      <vt:lpstr>黑体</vt:lpstr>
      <vt:lpstr>楷体</vt:lpstr>
      <vt:lpstr>宋体</vt:lpstr>
      <vt:lpstr>微软雅黑</vt:lpstr>
      <vt:lpstr>Arial</vt:lpstr>
      <vt:lpstr>Calibri</vt:lpstr>
      <vt:lpstr>Times New Roman</vt:lpstr>
      <vt:lpstr>测控设计模板14新</vt:lpstr>
      <vt:lpstr>文档</vt:lpstr>
      <vt:lpstr>3　老人与海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Skykey</cp:lastModifiedBy>
  <cp:revision>74</cp:revision>
  <dcterms:created xsi:type="dcterms:W3CDTF">2014-04-23T05:53:17Z</dcterms:created>
  <dcterms:modified xsi:type="dcterms:W3CDTF">2015-11-05T07:35:13Z</dcterms:modified>
</cp:coreProperties>
</file>