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99" r:id="rId3"/>
    <p:sldId id="372" r:id="rId4"/>
    <p:sldId id="257" r:id="rId5"/>
    <p:sldId id="258" r:id="rId7"/>
    <p:sldId id="268" r:id="rId8"/>
    <p:sldId id="445" r:id="rId9"/>
    <p:sldId id="270" r:id="rId10"/>
    <p:sldId id="420" r:id="rId11"/>
    <p:sldId id="470" r:id="rId12"/>
    <p:sldId id="275" r:id="rId13"/>
    <p:sldId id="276" r:id="rId14"/>
    <p:sldId id="437" r:id="rId15"/>
    <p:sldId id="454" r:id="rId16"/>
    <p:sldId id="432" r:id="rId17"/>
    <p:sldId id="431" r:id="rId18"/>
    <p:sldId id="433" r:id="rId19"/>
    <p:sldId id="438" r:id="rId20"/>
    <p:sldId id="455" r:id="rId21"/>
    <p:sldId id="262" r:id="rId22"/>
    <p:sldId id="411" r:id="rId23"/>
    <p:sldId id="399" r:id="rId24"/>
    <p:sldId id="472" r:id="rId25"/>
    <p:sldId id="471" r:id="rId26"/>
    <p:sldId id="466" r:id="rId27"/>
    <p:sldId id="473" r:id="rId28"/>
    <p:sldId id="290" r:id="rId29"/>
    <p:sldId id="476" r:id="rId30"/>
    <p:sldId id="477" r:id="rId31"/>
    <p:sldId id="478" r:id="rId32"/>
    <p:sldId id="479" r:id="rId33"/>
    <p:sldId id="480" r:id="rId34"/>
    <p:sldId id="467" r:id="rId35"/>
    <p:sldId id="292" r:id="rId36"/>
    <p:sldId id="468" r:id="rId37"/>
    <p:sldId id="469" r:id="rId38"/>
    <p:sldId id="300" r:id="rId39"/>
  </p:sldIdLst>
  <p:sldSz cx="12190095" cy="6858000"/>
  <p:notesSz cx="6858000" cy="9144000"/>
  <p:embeddedFontLst>
    <p:embeddedFont>
      <p:font typeface="华文细黑" panose="02010600040101010101" pitchFamily="2" charset="-122"/>
      <p:regular r:id="rId43"/>
    </p:embeddedFont>
    <p:embeddedFont>
      <p:font typeface="微软雅黑" panose="020B0503020204020204" pitchFamily="34" charset="-122"/>
      <p:regular r:id="rId44"/>
    </p:embeddedFont>
    <p:embeddedFont>
      <p:font typeface="华文细黑" panose="02010600040101010101"/>
      <p:regular r:id="rId45"/>
    </p:embeddedFont>
    <p:embeddedFont>
      <p:font typeface="华文新魏" panose="02010800040101010101" pitchFamily="2" charset="-122"/>
      <p:regular r:id="rId46"/>
    </p:embeddedFont>
    <p:embeddedFont>
      <p:font typeface="黑体" panose="02010609060101010101" pitchFamily="49" charset="-122"/>
      <p:regular r:id="rId47"/>
    </p:embeddedFont>
    <p:embeddedFont>
      <p:font typeface="Calibri" panose="020F0502020204030204" charset="0"/>
      <p:regular r:id="rId48"/>
      <p:bold r:id="rId49"/>
      <p:italic r:id="rId50"/>
      <p:boldItalic r:id="rId51"/>
    </p:embeddedFont>
    <p:embeddedFont>
      <p:font typeface="Broadway" panose="04040905080B02020502" pitchFamily="82" charset="0"/>
      <p:regular r:id="rId52"/>
    </p:embeddedFont>
    <p:embeddedFont>
      <p:font typeface="仿宋_GB2312" panose="02010609030101010101"/>
      <p:regular r:id="rId5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822" autoAdjust="0"/>
    <p:restoredTop sz="94718" autoAdjust="0"/>
  </p:normalViewPr>
  <p:slideViewPr>
    <p:cSldViewPr>
      <p:cViewPr>
        <p:scale>
          <a:sx n="75" d="100"/>
          <a:sy n="75" d="100"/>
        </p:scale>
        <p:origin x="-288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3" Type="http://schemas.openxmlformats.org/officeDocument/2006/relationships/font" Target="fonts/font11.fntdata"/><Relationship Id="rId52" Type="http://schemas.openxmlformats.org/officeDocument/2006/relationships/font" Target="fonts/font10.fntdata"/><Relationship Id="rId51" Type="http://schemas.openxmlformats.org/officeDocument/2006/relationships/font" Target="fonts/font9.fntdata"/><Relationship Id="rId50" Type="http://schemas.openxmlformats.org/officeDocument/2006/relationships/font" Target="fonts/font8.fntdata"/><Relationship Id="rId5" Type="http://schemas.openxmlformats.org/officeDocument/2006/relationships/slide" Target="slides/slide3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0165" y="285728"/>
            <a:ext cx="11501519" cy="6072230"/>
          </a:xfrm>
          <a:prstGeom prst="rect">
            <a:avLst/>
          </a:prstGeom>
        </p:spPr>
        <p:txBody>
          <a:bodyPr/>
          <a:lstStyle>
            <a:lvl1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  <a:lvl2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2pPr>
            <a:lvl3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3pPr>
            <a:lvl4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4pPr>
            <a:lvl5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6.xml"/><Relationship Id="rId3" Type="http://schemas.openxmlformats.org/officeDocument/2006/relationships/slide" Target="slide19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file:///E:\2016&#28304;&#25991;&#20214;&#65281;&#65281;\&#21516;&#27493;@@\&#21019;&#26032;\&#21019;&#26032;&#35774;&#35745;%20%20&#35821;&#25991;%20&#20154;&#25945;&#36873;&#20462;&#65288;&#20013;&#22269;&#21476;&#20195;&#35799;&#27468;&#25955;&#25991;&#27427;&#36175;&#65289;\&#26032;&#24314;&#25991;&#20214;&#22841;\Y25.TIF" TargetMode="Externa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5334" y="2956312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第五单元　散而不乱     气脉中贯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598" y="3405998"/>
            <a:ext cx="11135829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23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文与可画筼筜谷偃竹记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Administrator\Desktop\创新图片\d5c81c7c28abdf2fe1f667db84633d66_02.jpg"/>
          <p:cNvPicPr>
            <a:picLocks noChangeAspect="1" noChangeArrowheads="1"/>
          </p:cNvPicPr>
          <p:nvPr/>
        </p:nvPicPr>
        <p:blipFill rotWithShape="1">
          <a:blip r:embed="rId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2"/>
          <a:stretch>
            <a:fillRect/>
          </a:stretch>
        </p:blipFill>
        <p:spPr bwMode="auto">
          <a:xfrm>
            <a:off x="7967414" y="-1488"/>
            <a:ext cx="4222998" cy="261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3518" y="1484784"/>
            <a:ext cx="31014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字音识记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蜩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腹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斫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轮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鹘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落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素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</a:rPr>
              <a:t>)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预习作业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33918" y="2131115"/>
            <a:ext cx="31014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筼筜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蛇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蚹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箨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龙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⑧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畴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昔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1166" y="2204864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tiáo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44881" y="2903736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zhuó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18779" y="355385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hú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1806" y="4170556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jiān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35166" y="2247548"/>
            <a:ext cx="1510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yún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dānɡ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16642" y="2915940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fù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12121" y="3574172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tuò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24961" y="4171444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chóu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251931"/>
            <a:ext cx="11068815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古今异义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初不自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贵重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吾将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以为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袜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</a:rPr>
              <a:t>_____</a:t>
            </a: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35006" y="16288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看重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5006" y="2221403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价值高；值得重视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5006" y="35384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把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当作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5006" y="42120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认为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890" y="394786"/>
            <a:ext cx="12334044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通假字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与可没于陈州：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少纵则逝矣：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而节叶具焉：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02238" y="120806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没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殁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，死亡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3726" y="191798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少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稍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，稍微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1878" y="263806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具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俱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，俱全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/>
      <p:bldP spid="11" grpId="1"/>
      <p:bldP spid="12" grpId="0"/>
      <p:bldP spid="1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470277"/>
            <a:ext cx="11409907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4.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文言句式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轮扁，斫轮者也。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士大夫传之，以为口实。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四方之人，持缣素而请者。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故画竹，必先得成竹于胸中。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62958" y="12475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判断句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62088" y="18706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省略句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23289" y="250305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定语后置句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3329" y="317144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状语后置句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96306"/>
            <a:ext cx="11524006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一词多义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执笔熟视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而操之不熟者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近语士大夫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有车过腹痛之语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12075" y="22251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仔细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04163" y="28956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熟练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05971" y="41592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告诉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92195" y="48073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说法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24298"/>
            <a:ext cx="11524006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不学之过也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有车过腹痛之语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虚词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自视了然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予不能然也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然二百五十匹绢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44123" y="9200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过错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85411" y="15466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经过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78782" y="342900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的样子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65331" y="41177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这样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64203" y="47556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然而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  <p:bldP spid="11" grpId="0"/>
      <p:bldP spid="11" grpId="1"/>
      <p:bldP spid="13" grpId="0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9390" y="405365"/>
            <a:ext cx="11296938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以追其所见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因以所画《筼筜谷偃竹》遗予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与可以书遗予曰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吾将以为袜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54846" y="11967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来，从而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99353" y="177281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把，表对象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79259" y="24017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把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01474" y="30689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把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当作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2656"/>
            <a:ext cx="1152400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而节叶具焉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而临事忽焉丧之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吾将买田而归老焉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犹且从师而问焉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割鸡焉用牛刀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至丹以荆卿为计，始速祸焉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0830" y="11247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助词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30910" y="17536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无义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18942" y="23488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兼词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30910" y="304979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代词，相当于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之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，他，他们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39893" y="369786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疑问代词，哪里，怎么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29093" y="429309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句末语气词，了，啊，呢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12" grpId="0"/>
      <p:bldP spid="12" grpId="1"/>
      <p:bldP spid="14" grpId="0"/>
      <p:bldP spid="14" grpId="1"/>
      <p:bldP spid="17" grpId="0"/>
      <p:bldP spid="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0271670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9832" y="538802"/>
            <a:ext cx="1152400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6.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竹之始生，一寸之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萌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耳：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吾将买田而归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老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余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因而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之：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自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蜩腹蛇蚹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以至于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剑拔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十寻者：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_________________________________________________________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初不自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贵重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68842" y="126991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动词用作名词，芽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04957" y="190782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形容词用作动词，养老　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82838" y="255444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形容词用作动词，证实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899" y="3058800"/>
            <a:ext cx="11244051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                                                      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名词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用作状语，蜩腹蛇蚹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，</a:t>
            </a:r>
            <a:endParaRPr lang="en-US" altLang="zh-CN" sz="2800" kern="100" dirty="0" smtClean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 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像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</a:rPr>
              <a:t>蝉破壳腹部有节、蛇腹部长鳞一样；剑拔，像剑拔出鞘一样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9600" y="4494595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意动用法，以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为贵重，觉得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贵重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11" grpId="0"/>
      <p:bldP spid="1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1015" y="1002173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结构图示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2272" y="540768"/>
            <a:ext cx="2147038" cy="1200329"/>
            <a:chOff x="8628686" y="5243102"/>
            <a:chExt cx="2659562" cy="1640185"/>
          </a:xfrm>
        </p:grpSpPr>
        <p:sp>
          <p:nvSpPr>
            <p:cNvPr id="10" name="TextBox 9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68" y="1812325"/>
            <a:ext cx="9012902" cy="4496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9307" y="620688"/>
            <a:ext cx="11404211" cy="22082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文章主要是叙述两人的深挚友谊以及睹物思人的悲痛。不仅仅通过日常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趣事来表现两人的亲密无间的关系，而且又借用典故表达两人的深厚情谊，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从而写出了对文与可的思念和缅怀之情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4219" y="50602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32" y="44624"/>
            <a:ext cx="2147038" cy="1200329"/>
            <a:chOff x="8628686" y="5243102"/>
            <a:chExt cx="2659562" cy="1640185"/>
          </a:xfrm>
        </p:grpSpPr>
        <p:sp>
          <p:nvSpPr>
            <p:cNvPr id="12" name="TextBox 11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383213" y="1175544"/>
            <a:ext cx="11291298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一、文中记叙了文与可的哪些事情？说明了文与可是怎样的一个人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？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记叙了文与可的三件事情：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把求画者之缣素扔在地上并说拿去做袜；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写两人以二百五十匹绢和万尺长竹开玩笑，并忆《</a:t>
            </a:r>
            <a:r>
              <a:rPr lang="zh-CN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宋体" panose="02010600030101010101" pitchFamily="2" charset="-122"/>
              </a:rPr>
              <a:t>筼筜</a:t>
            </a:r>
            <a:r>
              <a:rPr lang="zh-CN" altLang="zh-CN" sz="2800" kern="100" dirty="0">
                <a:solidFill>
                  <a:srgbClr val="3333FF"/>
                </a:solidFill>
                <a:latin typeface="仿宋_GB2312" panose="02010609030101010101"/>
                <a:ea typeface="华文细黑" panose="02010600040101010101"/>
                <a:cs typeface="仿宋_GB2312" panose="02010609030101010101"/>
              </a:rPr>
              <a:t>谷偃竹图》之由来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；</a:t>
            </a:r>
            <a:endParaRPr lang="en-US" altLang="zh-CN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追述文与可在洋州时被苏轼的《</a:t>
            </a:r>
            <a:r>
              <a:rPr lang="zh-CN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宋体" panose="02010600030101010101" pitchFamily="2" charset="-122"/>
              </a:rPr>
              <a:t>筼筜</a:t>
            </a:r>
            <a:r>
              <a:rPr lang="zh-CN" altLang="zh-CN" sz="2800" kern="100" dirty="0">
                <a:solidFill>
                  <a:srgbClr val="3333FF"/>
                </a:solidFill>
                <a:latin typeface="仿宋_GB2312" panose="02010609030101010101"/>
                <a:ea typeface="华文细黑" panose="02010600040101010101"/>
                <a:cs typeface="仿宋_GB2312" panose="02010609030101010101"/>
              </a:rPr>
              <a:t>谷》诗引得喷饭满案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。说明了他的高尚风雅，请苏轼代画，说明了他是一个憨然坦率的人，赠诗从侧面说明了他为官清廉、不贪图奢侈享乐的品格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0308" y="381159"/>
            <a:ext cx="1151825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二、本篇阐述了几种文艺创作理论？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398413" y="6660575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0308" y="47228"/>
            <a:ext cx="11518253" cy="66941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作为文艺随笔，本文主要体现了苏轼胸有成竹和心手相应两方面的创作思想。以画竹理论为开篇，文与可有画竹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成竹在胸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心手相应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的理论，阐明了一条极深刻的艺术创作经验。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胸有成竹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说，即胸中必须先有鲜活的形象，才能创造出真正的艺术造型。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得心应手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说，即必须把艺术表现方法变成熟练的技能技巧，方能创造出真正的艺术形象。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执笔熟视，乃见其所欲画者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，所欲画者并非指实物，而是映现于胸中的鲜活形象。这里所说的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视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是凝神细想的意思；这里所说的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见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是指在脑海中映现的意思。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心识其所以然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，是指胸中明白怎样才能这样的道理；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不能然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，是指实践上还做不到这样。这两者不统一，就是心和手不能相应。</a:t>
            </a:r>
            <a:endParaRPr lang="zh-CN" altLang="zh-CN" sz="26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582" y="367175"/>
            <a:ext cx="11179503" cy="140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三、这篇文章的结构，有人说极为闲散；也有人说文章有明确的线索和主旨。请谈谈你的看法。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0199750" y="6660575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2078" y="224944"/>
            <a:ext cx="11633436" cy="49322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贯穿文章始终的是文与可这个人物。由开始的文与可画画，到中间回忆作者与文与可之间的一些趣事，最后写到文与可病逝、作者睹物思人的悲伤情怀。所以文章有明确的线索和主旨。</a:t>
            </a:r>
            <a:endParaRPr lang="zh-CN" altLang="zh-CN" sz="1050" kern="100" dirty="0" smtClean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贯穿文章始终的是偃竹。文章开始写到画竹的技法，中间写到偃竹记的来历，最后写到作者在文与可病逝之后看到偃竹图，想起文与可，不由产生感伤悲痛的情怀。整篇文章就是围绕竹子在组织材料，由竹子引起了作者的感伤情怀。线索是竹子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398413" y="6660575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322496"/>
            <a:ext cx="11404211" cy="35216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贯穿文章始终的是感情，即作者对文与可的怀念之情。正是由于这种怀念之情，作者在文与可病逝之后睹物思人，由此想到自己与文与可的一些趣事。生前的事情越有趣，逝后越发感伤，再往前想到文与可画竹的技法，这是对文与可的肯定，也是对文与可的钦佩，更多的是对文与可这种襟怀的感悟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　　　　　　　　　　　　　　　　　　　　　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水月在手，弄花香满衣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473" y="857582"/>
            <a:ext cx="11805036" cy="5286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一、阅读延伸</a:t>
            </a:r>
            <a:endParaRPr lang="zh-CN" altLang="zh-CN" sz="2800" b="1" dirty="0" smtClean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			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文与可画筼筜谷偃竹记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赏析</a:t>
            </a:r>
            <a:endParaRPr lang="zh-CN" altLang="en-US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文与可画筼筜谷偃竹记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是苏轼的一篇散文佳作。全篇信笔挥洒，而意脉流畅贯通。全文只三个自然段，第一段写作者从文与可学画墨竹所得所悟，第二段写作者与文与可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畴昔戏笑之言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，第三段写作者曝晒书画时见文与可所赠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筼筜谷偃竹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画而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哭失声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。苏轼信手拈来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画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笑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哭</a:t>
            </a:r>
            <a:r>
              <a:rPr 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，把三件看似不相干的事巧妙地融合在一起，浑然天成，不露雕琢之痕，有着很强的情感逻辑。</a:t>
            </a:r>
            <a:endParaRPr lang="zh-CN" altLang="zh-CN" sz="1050" kern="100" spc="-50" dirty="0">
              <a:effectLst/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        “画</a:t>
            </a:r>
            <a:r>
              <a:rPr lang="en-US" dirty="0" smtClean="0"/>
              <a:t>”“</a:t>
            </a:r>
            <a:r>
              <a:rPr lang="zh-CN" altLang="en-US" dirty="0" smtClean="0"/>
              <a:t>笑</a:t>
            </a:r>
            <a:r>
              <a:rPr lang="en-US" dirty="0" smtClean="0"/>
              <a:t>”“</a:t>
            </a:r>
            <a:r>
              <a:rPr lang="zh-CN" altLang="en-US" dirty="0" smtClean="0"/>
              <a:t>哭</a:t>
            </a:r>
            <a:r>
              <a:rPr lang="en-US" dirty="0" smtClean="0"/>
              <a:t>”</a:t>
            </a:r>
            <a:r>
              <a:rPr lang="zh-CN" altLang="en-US" dirty="0" smtClean="0"/>
              <a:t>三字中，“画</a:t>
            </a:r>
            <a:r>
              <a:rPr lang="en-US" dirty="0" smtClean="0"/>
              <a:t>”“</a:t>
            </a:r>
            <a:r>
              <a:rPr lang="zh-CN" altLang="en-US" dirty="0" smtClean="0"/>
              <a:t>笑</a:t>
            </a:r>
            <a:r>
              <a:rPr lang="en-US" dirty="0" smtClean="0"/>
              <a:t>”</a:t>
            </a:r>
            <a:r>
              <a:rPr lang="zh-CN" altLang="en-US" dirty="0" smtClean="0"/>
              <a:t>当归结于</a:t>
            </a:r>
            <a:r>
              <a:rPr lang="en-US" dirty="0" smtClean="0"/>
              <a:t>“</a:t>
            </a:r>
            <a:r>
              <a:rPr lang="zh-CN" altLang="en-US" dirty="0" smtClean="0"/>
              <a:t>哭</a:t>
            </a:r>
            <a:r>
              <a:rPr lang="en-US" dirty="0" smtClean="0"/>
              <a:t>”</a:t>
            </a:r>
            <a:r>
              <a:rPr lang="zh-CN" altLang="en-US" dirty="0" smtClean="0"/>
              <a:t>。</a:t>
            </a:r>
            <a:r>
              <a:rPr lang="en-US" dirty="0" smtClean="0"/>
              <a:t>“</a:t>
            </a:r>
            <a:r>
              <a:rPr lang="zh-CN" altLang="en-US" dirty="0" smtClean="0"/>
              <a:t>哭</a:t>
            </a:r>
            <a:r>
              <a:rPr lang="en-US" dirty="0" smtClean="0"/>
              <a:t>”</a:t>
            </a:r>
            <a:r>
              <a:rPr lang="zh-CN" altLang="en-US" dirty="0" smtClean="0"/>
              <a:t>是情感的落脚点，而</a:t>
            </a:r>
            <a:r>
              <a:rPr lang="en-US" dirty="0" smtClean="0"/>
              <a:t>“</a:t>
            </a:r>
            <a:r>
              <a:rPr lang="zh-CN" altLang="en-US" dirty="0" smtClean="0"/>
              <a:t>画”“笑”则为“哭”或作铺垫或作反衬，使“哭”来得真切自然。试想，文与可把自己毕生所悟画墨竹的心法技法倾囊相授于苏轼，此等无私行为天下能有几人做到？古代文人相轻、相倾之事比比皆是，这样看来文苏二人之间的感情之深可以想见。而第二段中作者记叙了与文与可之间的书信往来，其中皆是戏笑之言。苏轼的书信，有时使文与可陷于窘态，使“与可无以答”，进而说“吾言妄矣”，“苏子辩矣”；有时又使文与可“失笑喷饭满案”。可见苏轼是可使友“窘”，使友“笑”的朋友。若非彼此感情至深，性情相投，是断不会如此的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71414"/>
            <a:ext cx="11501519" cy="6072230"/>
          </a:xfrm>
        </p:spPr>
        <p:txBody>
          <a:bodyPr/>
          <a:lstStyle/>
          <a:p>
            <a:pPr>
              <a:lnSpc>
                <a:spcPts val="4700"/>
              </a:lnSpc>
            </a:pPr>
            <a:r>
              <a:rPr lang="zh-CN" altLang="en-US" dirty="0" smtClean="0"/>
              <a:t>        有了一二两段的铺垫、衬托，第三段中，作者在曝晒书画时，看到那感情至深、结为莫逆的挚友亲人</a:t>
            </a:r>
            <a:r>
              <a:rPr lang="en-US" dirty="0" smtClean="0"/>
              <a:t>(</a:t>
            </a:r>
            <a:r>
              <a:rPr lang="zh-CN" altLang="en-US" dirty="0" smtClean="0"/>
              <a:t>文与可系苏轼从表弟</a:t>
            </a:r>
            <a:r>
              <a:rPr lang="en-US" dirty="0" smtClean="0"/>
              <a:t>)</a:t>
            </a:r>
            <a:r>
              <a:rPr lang="zh-CN" altLang="en-US" dirty="0" smtClean="0"/>
              <a:t>所赠之画时，睹物思人，友人昔日的音容笑貌如在耳畔、目前，而如今斯人已逝，物在人非，因而不由得悲从中来，痛哭失声。这样一来，这“哭”就来得再自然真切不过了，让人丝毫没有矫情之感。由此看来，苏轼真不愧为文坛圣手，信手拈来“画”“笑”“哭”，看似散漫，实则文意贯通，逻辑清晰。</a:t>
            </a:r>
            <a:endParaRPr lang="zh-CN" altLang="en-US" dirty="0" smtClean="0"/>
          </a:p>
          <a:p>
            <a:pPr>
              <a:lnSpc>
                <a:spcPts val="4700"/>
              </a:lnSpc>
            </a:pPr>
            <a:r>
              <a:rPr lang="zh-CN" altLang="en-US" dirty="0" smtClean="0"/>
              <a:t>        一个人能把自己穷毕生精力所悟倾囊相授，一个人能与之戏笑而不会得罪，一个人能使你睹物思之而痛哭失声。这样的人即使是骨肉至亲，有时也难觅得！可见，文中所叙之事，看似平淡，实则绚烂。同时，文中的语言也是如此。苏轼由学画墨竹心法技法扩而广之，说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-24"/>
            <a:ext cx="11501519" cy="6072230"/>
          </a:xfrm>
        </p:spPr>
        <p:txBody>
          <a:bodyPr/>
          <a:lstStyle/>
          <a:p>
            <a:pPr>
              <a:lnSpc>
                <a:spcPts val="4800"/>
              </a:lnSpc>
            </a:pPr>
            <a:r>
              <a:rPr lang="zh-CN" altLang="en-US" dirty="0" smtClean="0"/>
              <a:t>“夫既心识其所以然而不能然者，内外不一，心手不相应，不学之过也。故凡有见于中而操之不熟者，平居自视了然，而临事忽焉丧之，岂独竹乎？”这种因事生理的手法也使得文章的语言由平淡而绚烂，使文章的思想得到了升华。再如文中第二段中引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筼筜谷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一诗中的句子：“料得清贫馋太守，渭滨千亩在胸中”，既令与可“失笑喷饭满案”，又对与可为官的清廉做了颂扬，可谓有一石二鸟之效。第三段中，作者说：“予在湖州曝书画，见此竹废卷而哭失声。”这看似平淡的语言，却饱含作者对文与可的多么深厚的感情啊！其中“哭失声”，极具表现力，自古以来，都说“男儿有泪不轻弹”，而使苏轼这位饱经沧桑磨难的刚强男儿“失声”而“哭”，这“哭”中包含着多少真挚的情感，多少难忘的往事啊！</a:t>
            </a:r>
            <a:endParaRPr lang="zh-CN" altLang="en-US" dirty="0" smtClean="0"/>
          </a:p>
          <a:p>
            <a:pPr>
              <a:lnSpc>
                <a:spcPts val="4800"/>
              </a:lnSpc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1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声茅店月，人迹板桥霜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观而约取，厚积而薄发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>
            <a:hlinkClick r:id="rId3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4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水月在手，弄花香满衣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642918"/>
            <a:ext cx="11501519" cy="5715040"/>
          </a:xfrm>
        </p:spPr>
        <p:txBody>
          <a:bodyPr/>
          <a:lstStyle/>
          <a:p>
            <a:r>
              <a:rPr lang="zh-CN" altLang="en-US" dirty="0" smtClean="0"/>
              <a:t>        除此之外，本文还有妙处。在一篇只有几百字的短文中，作者重在记事，意在抒情。而在不经意中，却也为我们勾勒出了文与可的可爱形象。文与可悟墨竹画的心法技法，自成一派，可谓内秀。文与可与苏轼书信往来，当苏轼以调侃的口吻向文与可索要二百五十匹绢时，与可则显露窘态，“无以答</a:t>
            </a:r>
            <a:r>
              <a:rPr lang="en-US" dirty="0" smtClean="0"/>
              <a:t>”</a:t>
            </a:r>
            <a:r>
              <a:rPr lang="zh-CN" altLang="en-US" dirty="0" smtClean="0"/>
              <a:t>，就只好抵赖说“吾言妄矣”，“苏子辩矣”；而当他与妻游于谷中，发函得苏轼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筼筜谷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诗时，竟“失笑喷饭满案”。仅此寥寥数语，苏子就为我们勾勒出了一个童心未泯、自然率真的人物形象。苏轼的文学功底，由此可见一斑。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642918"/>
            <a:ext cx="11501519" cy="5715040"/>
          </a:xfrm>
        </p:spPr>
        <p:txBody>
          <a:bodyPr/>
          <a:lstStyle/>
          <a:p>
            <a:r>
              <a:rPr lang="zh-CN" altLang="en-US" dirty="0" smtClean="0"/>
              <a:t>        苏轼的这篇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文与可画筼筜谷偃竹记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是极具特点的散文力作。从行文上看，文章“初无定质”，“行于所当行，止于所当止，文理自然，姿态横生”</a:t>
            </a:r>
            <a:r>
              <a:rPr lang="en-US" dirty="0" smtClean="0"/>
              <a:t>(</a:t>
            </a:r>
            <a:r>
              <a:rPr lang="zh-CN" altLang="en-US" dirty="0" smtClean="0"/>
              <a:t>苏轼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答谢民师书</a:t>
            </a:r>
            <a:r>
              <a:rPr lang="en-US" altLang="zh-CN" dirty="0" smtClean="0"/>
              <a:t>》</a:t>
            </a:r>
            <a:r>
              <a:rPr lang="en-US" dirty="0" smtClean="0"/>
              <a:t>)</a:t>
            </a:r>
            <a:r>
              <a:rPr lang="zh-CN" altLang="en-US" dirty="0" smtClean="0"/>
              <a:t>。从取材上看，“东坡最善于没要紧的题说没要紧的话，未曾有的题说未曾有的话”</a:t>
            </a:r>
            <a:r>
              <a:rPr lang="en-US" dirty="0" smtClean="0"/>
              <a:t>(</a:t>
            </a:r>
            <a:r>
              <a:rPr lang="zh-CN" altLang="en-US" dirty="0" smtClean="0"/>
              <a:t>刘熙载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艺概</a:t>
            </a:r>
            <a:r>
              <a:rPr lang="en-US" altLang="zh-CN" dirty="0" smtClean="0"/>
              <a:t>》</a:t>
            </a:r>
            <a:r>
              <a:rPr lang="en-US" dirty="0" smtClean="0"/>
              <a:t>)</a:t>
            </a:r>
            <a:r>
              <a:rPr lang="zh-CN" altLang="en-US" dirty="0" smtClean="0"/>
              <a:t>。可谓信手拈来“画”“笑”“哭”，看似散漫皆成文。正如明代王舜如所说：“文至东坡真是不须作文，只随便记录便是文。”</a:t>
            </a:r>
            <a:r>
              <a:rPr lang="en-US" dirty="0" smtClean="0"/>
              <a:t>(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苏长公小品</a:t>
            </a:r>
            <a:r>
              <a:rPr lang="en-US" altLang="zh-CN" dirty="0" smtClean="0"/>
              <a:t>》</a:t>
            </a:r>
            <a:r>
              <a:rPr lang="en-US" dirty="0" smtClean="0"/>
              <a:t>)</a:t>
            </a:r>
            <a:r>
              <a:rPr lang="zh-CN" altLang="en-US" dirty="0" smtClean="0"/>
              <a:t>从风格上看，本文质性自然，语言平淡朴实，但平静的叙述中却潜泳着感情的洪流，可谓绚烂之极也。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2398" y="325691"/>
            <a:ext cx="11688154" cy="662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2800" b="1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写作迁移</a:t>
            </a:r>
            <a:endParaRPr lang="zh-CN" altLang="zh-CN" sz="28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2398" y="1086411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角度一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5096" y="1694544"/>
            <a:ext cx="11291298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胸有成竹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这个成语为基点进行延伸思考，写一个感悟类片段。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要求：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解释成语本身。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阐释成语的思想内涵。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运用事例论证。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398413" y="6663993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396" y="312336"/>
            <a:ext cx="11923086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胸有成竹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北宋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画家文同总是谦虚地说：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我只是把心中琢磨成熟的竹子画下来罢了。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有位青年想学画竹，得知诗人晁补之对文同的画很有研究，前往求教。晁补之写了一首诗送给他，其中有两句：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与可画竹，胸中有成竹。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胸有成竹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的典故启示我们：凡事做好准备，打好基础，做好蓄势，做好铺垫，做足积累，做好计划，那无论干什么都能手到擒来，轻松取胜。一切成败的关键都在事前的准备。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达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芬奇为《最后的晚餐》准备了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年，歌德为《浮士德》准备了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64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年，李时珍为《本草纲目》几乎准备了一生。没有人能随随便便成功，成功都是充分准备后的必然结果。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88640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写作示例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007" y="260648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角度二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007" y="976205"/>
            <a:ext cx="11068815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本文主要叙述了苏轼与文与可两人的深挚友谊以及睹物思人的悲痛，我们从中可以体会到他们之间的深厚友情。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请以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友谊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为话题，写一段文字。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343678" y="6653651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5987" y="1113125"/>
            <a:ext cx="11457851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人生的财富是无穷无尽的，但真正的财富是什么呢？是金钱？是权势？不是，是友谊。不知哪个哲人说过：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财富不是真正的朋友，朋友才是永久的财富。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朋友，当你知道朋友的价值时，就别太在意朋友之间的琐事，你应该知道：友谊不在一时，而在平时；不凭年龄，而凭心灵。朋友，别太在意，让我们携手望着美丽的朝阳，共同奋斗吧！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5699" y="476672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写作示例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C:\Users\Administrator\Desktop\创新图片\d5c81c7c28abdf2fe1f667db84633d66_02.jpg"/>
          <p:cNvPicPr>
            <a:picLocks noChangeAspect="1" noChangeArrowheads="1"/>
          </p:cNvPicPr>
          <p:nvPr/>
        </p:nvPicPr>
        <p:blipFill rotWithShape="1">
          <a:blip r:embed="rId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2"/>
          <a:stretch>
            <a:fillRect/>
          </a:stretch>
        </p:blipFill>
        <p:spPr bwMode="auto">
          <a:xfrm>
            <a:off x="7967414" y="-1488"/>
            <a:ext cx="4222998" cy="261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764704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品赏作者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声茅店月，人迹板桥霜</a:t>
            </a:r>
            <a:endParaRPr lang="zh-CN" altLang="en-US" sz="2400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5003" y="904066"/>
            <a:ext cx="1153690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东坡居士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是那个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拣尽寒枝不肯栖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的寒鸦么？是那个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一蓑烟雨任平生，何妨吟啸且徐行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的行者么？是那个高唱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大江东去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的诗人么？苏轼，一个被宋神宗称赞为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才与李白同，识比李白厚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的千古大家，在遭受小人泼来的污水，遭受贬谪后，忘却了所有的失意。他在黄州种地酿酒，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夜饮东坡醒复醉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，在黄州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倚杖听江声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，在黄州写下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大江东去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。他总是那样淡泊从容。他总是将所有的痛苦失意抛之脑后，铭记着世间之美丽。不然，何来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亲煮东坡肉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，何来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日啖荔枝三百颗，不辞长作岭南人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的旷达与豪迈？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0230" y="908720"/>
            <a:ext cx="11630187" cy="4932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持　节</a:t>
            </a:r>
            <a:endParaRPr lang="zh-CN" altLang="zh-CN" sz="1050" b="1" kern="100" dirty="0" smtClean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三军可夺帅也，匹夫不可夺志也。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《论语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子罕》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军队里面的主帅可以没有，可以被夺去，然而男子汉的志向是不能被夺走的。这句话勉励人们要居贱志伟，虽然身为匹夫，志向却不能泯灭。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岁寒，然后知松柏之后凋也。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	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《论语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子罕》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年岁寒冷，然后才知道松树和柏树最后萎谢。比喻只有在艰难的环境中经过严酷考验，才能识别一个人的品质。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506680"/>
            <a:ext cx="1681415" cy="547200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修身名句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3253" y="980728"/>
            <a:ext cx="111763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火不热贞玉，蝇不点清冰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白居易《反鲍明远白头吟》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200000"/>
              </a:lnSpc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火烧不热坚贞的玉石，清明透亮的坚冰不会被苍蝇弄污，比喻品行端正的仁人志士，能经得起艰难困苦的考验。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014" y="1416541"/>
            <a:ext cx="1188980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作家作品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苏轼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(1037—1101)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，字子瞻，又字和仲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，号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东坡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居士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世人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称其为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苏东坡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。眉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州眉山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今四川眉山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，祖籍栾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城。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1061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嘉祐六年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，苏轼应中制科考试，入第三等，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授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大理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评事、签书凤翔府判官。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1079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元丰二年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，苏轼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到任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湖州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还不到三个月，就因为作诗讽刺新法，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网织文字毁谤君相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的罪名，被捕入狱，史称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乌台诗案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。苏轼坐牢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103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天，几次濒临被砍头的境地。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出狱以后，被降职为黄州</a:t>
            </a:r>
            <a:r>
              <a:rPr lang="en-US" altLang="zh-CN" sz="2800" kern="100" spc="-5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spc="-5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</a:t>
            </a:r>
            <a:r>
              <a:rPr lang="zh-CN" altLang="zh-CN" sz="2800" kern="100" spc="-5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湖</a:t>
            </a:r>
            <a:r>
              <a:rPr lang="zh-CN" altLang="zh-CN" sz="2800" kern="100" spc="-5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北黄冈市</a:t>
            </a:r>
            <a:r>
              <a:rPr lang="en-US" altLang="zh-CN" sz="2800" kern="100" spc="-5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spc="-5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团练副使。</a:t>
            </a:r>
            <a:r>
              <a:rPr lang="en-US" altLang="zh-CN" sz="2800" kern="100" spc="-5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1084</a:t>
            </a:r>
            <a:r>
              <a:rPr lang="zh-CN" altLang="zh-CN" sz="2800" kern="100" spc="-5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</a:t>
            </a:r>
            <a:r>
              <a:rPr lang="en-US" altLang="zh-CN" sz="2800" kern="100" spc="-5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spc="-5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宋神宗元丰</a:t>
            </a:r>
            <a:r>
              <a:rPr lang="zh-CN" altLang="zh-CN" sz="2800" kern="100" spc="-5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七</a:t>
            </a:r>
            <a:r>
              <a:rPr lang="zh-CN" altLang="zh-CN" sz="2800" kern="100" spc="-5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</a:t>
            </a:r>
            <a:r>
              <a:rPr lang="en-US" altLang="zh-CN" sz="2800" kern="100" spc="-5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spc="-5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endParaRPr lang="zh-CN" altLang="zh-CN" sz="2800" kern="100" spc="-5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自主积累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   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</a:t>
            </a: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卡片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E:\2016源文件！！\同步@@\创新\创新设计  语文 人教选修（中国古代诗歌散文欣赏）\新建文件夹\Y25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8601" y="2060848"/>
            <a:ext cx="2452594" cy="2728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6260" y="126792"/>
            <a:ext cx="1177208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苏轼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离开黄州，奉诏赴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汝州就任。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1091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元祐六年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，他又被召回朝。但不久又因为政见不合，外放颍州。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1093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元祐八年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高太后去世，哲宗执政，新党再度执政，第二年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6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月，别为宁远军节度副使，再次被贬至惠阳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今广东惠州市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1097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年，苏轼又被再贬至更远的儋州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昌化军，今海南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1101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元符三年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大赦，复任朝奉郎，北归途中，于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1101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8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月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24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日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建中靖国元年七月二十八日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卒于常州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今属江苏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。葬于汝州郏城县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今河南郏县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，享年六十四岁，御赐谥号文忠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公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北宋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著名文学家、书画家、词人、诗人、美食家，唐宋八大家之一，豪放派词人代表。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诗文有《东坡七集》等，词有《东坡乐府》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2047" y="336839"/>
            <a:ext cx="11425866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背景简介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文与可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(1018—1079)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，北宋仁宗时期的一位著名的画家，姓文，名同，字与可，四川省梓州永泰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今四川盐亭东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人。他与苏轼是中表兄弟，曾任洋州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今陕西洋县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知州，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湖州竹派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开创者，于赴湖州任所途中，卒于陈州宛丘驿。苏轼于徐州闻讯，二月五日为文祭之。三月，苏轼继任湖州知州。是年七月七日，苏轼在湖州晾晒书画，见文同遗画《筼筜谷偃竹》图，乃作《文与可画筼筜谷偃竹记》悼之。是文即以此画为线索，叙述作者和文同的深挚友谊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5985</Words>
  <Application>WPS 演示</Application>
  <PresentationFormat>自定义</PresentationFormat>
  <Paragraphs>330</Paragraphs>
  <Slides>36</Slides>
  <Notes>1</Notes>
  <HiddenSlides>5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5" baseType="lpstr">
      <vt:lpstr>Arial</vt:lpstr>
      <vt:lpstr>宋体</vt:lpstr>
      <vt:lpstr>Wingdings</vt:lpstr>
      <vt:lpstr>Times New Roman</vt:lpstr>
      <vt:lpstr>华文细黑</vt:lpstr>
      <vt:lpstr>微软雅黑</vt:lpstr>
      <vt:lpstr>Times New Roman</vt:lpstr>
      <vt:lpstr>华文细黑</vt:lpstr>
      <vt:lpstr>Courier New</vt:lpstr>
      <vt:lpstr>华文新魏</vt:lpstr>
      <vt:lpstr>黑体</vt:lpstr>
      <vt:lpstr>Arial Unicode MS</vt:lpstr>
      <vt:lpstr>Calibri</vt:lpstr>
      <vt:lpstr>微软雅黑 Light</vt:lpstr>
      <vt:lpstr>Broadway</vt:lpstr>
      <vt:lpstr>DFPYeaSong-B5</vt:lpstr>
      <vt:lpstr>仿宋_GB2312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435</cp:revision>
  <dcterms:created xsi:type="dcterms:W3CDTF">2016-03-28T08:27:00Z</dcterms:created>
  <dcterms:modified xsi:type="dcterms:W3CDTF">2018-02-14T01:52:56Z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