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63" r:id="rId3"/>
    <p:sldId id="264" r:id="rId4"/>
    <p:sldId id="317" r:id="rId5"/>
    <p:sldId id="350" r:id="rId6"/>
    <p:sldId id="361" r:id="rId7"/>
    <p:sldId id="267" r:id="rId8"/>
    <p:sldId id="268" r:id="rId9"/>
    <p:sldId id="295" r:id="rId10"/>
    <p:sldId id="335" r:id="rId11"/>
    <p:sldId id="336" r:id="rId12"/>
    <p:sldId id="337" r:id="rId13"/>
    <p:sldId id="265" r:id="rId14"/>
    <p:sldId id="340" r:id="rId15"/>
    <p:sldId id="341" r:id="rId16"/>
    <p:sldId id="342" r:id="rId17"/>
    <p:sldId id="266" r:id="rId18"/>
    <p:sldId id="343" r:id="rId19"/>
    <p:sldId id="269" r:id="rId20"/>
    <p:sldId id="339" r:id="rId21"/>
    <p:sldId id="344" r:id="rId22"/>
    <p:sldId id="270" r:id="rId23"/>
    <p:sldId id="345" r:id="rId24"/>
    <p:sldId id="346" r:id="rId25"/>
    <p:sldId id="347" r:id="rId26"/>
    <p:sldId id="358" r:id="rId27"/>
    <p:sldId id="359" r:id="rId28"/>
    <p:sldId id="360" r:id="rId29"/>
    <p:sldId id="271" r:id="rId30"/>
    <p:sldId id="348"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12</a:t>
            </a:r>
            <a:r>
              <a:rPr lang="zh-CN" altLang="zh-CN" sz="1600" dirty="0" smtClean="0"/>
              <a:t>　我有一个梦想</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zh-CN" altLang="zh-CN" dirty="0"/>
              <a:t>　我有一个梦想</a:t>
            </a:r>
          </a:p>
        </p:txBody>
      </p:sp>
    </p:spTree>
    <p:extLst>
      <p:ext uri="{BB962C8B-B14F-4D97-AF65-F5344CB8AC3E}">
        <p14:creationId xmlns:p14="http://schemas.microsoft.com/office/powerpoint/2010/main" xmlns=""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蜕变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蜕化</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在她奋斗的</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她的故乡义乌从穷乡僻壤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蜕变</a:t>
            </a:r>
            <a:r>
              <a:rPr lang="zh-CN" altLang="zh-CN" sz="2200" dirty="0">
                <a:solidFill>
                  <a:srgbClr val="000000"/>
                </a:solidFill>
                <a:latin typeface="Times New Roman" panose="02020603050405020304" pitchFamily="18" charset="0"/>
                <a:cs typeface="Times New Roman" panose="02020603050405020304" pitchFamily="18" charset="0"/>
              </a:rPr>
              <a:t>为全球最大的小商品集散中心。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一名领导干部的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蜕化</a:t>
            </a:r>
            <a:r>
              <a:rPr lang="zh-CN" altLang="zh-CN" sz="2200" dirty="0">
                <a:solidFill>
                  <a:srgbClr val="000000"/>
                </a:solidFill>
                <a:latin typeface="Times New Roman" panose="02020603050405020304" pitchFamily="18" charset="0"/>
                <a:cs typeface="Times New Roman" panose="02020603050405020304" pitchFamily="18" charset="0"/>
              </a:rPr>
              <a:t>变质往往就是从生活作风不检点、生活情趣不健康开始的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往往是从吃喝玩乐这些看似小事的地方起步的。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洋快餐已经成为我们饮食中很常见的食物了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但过多地食用洋快餐会造成脑血管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增加患心血管疾病的几率。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但含义不同。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蜕变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指事物向坏的方面变化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多指腐化堕落。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泛指事物由优变劣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由好变坏。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27233"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98789" y="31630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4857" y="43772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骇人听闻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耸人听闻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根据新西兰警方公布的数据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在复活节期间共有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人在交通事故中丧生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其总理称这是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骇人听闻</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美国加州大学的一项实验得出了个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耸人听闻</a:t>
            </a:r>
            <a:r>
              <a:rPr lang="zh-CN" altLang="zh-CN" sz="2200" dirty="0">
                <a:solidFill>
                  <a:srgbClr val="000000"/>
                </a:solidFill>
                <a:latin typeface="Times New Roman" panose="02020603050405020304" pitchFamily="18" charset="0"/>
                <a:cs typeface="Times New Roman" panose="02020603050405020304" pitchFamily="18" charset="0"/>
              </a:rPr>
              <a:t>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每天睡</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小时会让你死得更快。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但表意的程度不同。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骇人听闻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使人听了非常吃惊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多指社会上发生的坏事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耸人听闻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使人听了非常震惊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多指夸大或捏造事实。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64226" y="27714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53071" y="31740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息息相关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休戚相关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发展振兴足球已经被提到实现中华民族伟大复兴的强国梦与中国体育强国梦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息息相关</a:t>
            </a:r>
            <a:r>
              <a:rPr lang="zh-CN" altLang="zh-CN" sz="2200" dirty="0">
                <a:solidFill>
                  <a:srgbClr val="000000"/>
                </a:solidFill>
                <a:latin typeface="Times New Roman" panose="02020603050405020304" pitchFamily="18" charset="0"/>
                <a:cs typeface="Times New Roman" panose="02020603050405020304" pitchFamily="18" charset="0"/>
              </a:rPr>
              <a:t>的制高点。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地方经济社会的发展与金融业的发展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休戚相关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金融业的发展以地方经济发展为基础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地方经济发展也离不开金融业的大力支持。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息息相关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呼吸相关联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形容关系密切。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休戚相关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彼此间祸福互相关联。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61173" y="2965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24180" y="33741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美国没有履行这项神圣的义务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只是给黑人开了一张空头支票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支票上盖上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资金不足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的戳子后便退了回来。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本句用了比喻的修辞手法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把美国政府比作支票的签字者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而把黑人比作支票的持有人。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空头支票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指的就是政府违背诺言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拒绝兑现支票。这样就撕破了政府的虚伪外衣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让听众明白他们和政府之间的关系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促使听众放弃幻想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更加清醒、自觉地投入到战斗中去。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在争取合法地位的过程中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我们不要采取错误的做法。我们不要为了满足对自由的渴望而抱着敌对和仇恨之杯痛饮。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强调了斗争的方式。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指为了满足对自由的渴望而把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具有崭新内容的抗议蜕变为暴力行动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。作者主张采用非暴力的方式争取合法地位。正是由于他的这种主张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不但赢得了蒙哥马利市公共汽车种族隔离制度的废除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赢得了全国全世界对伯明翰市黑人运动的关注和同情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而且深深地打动了包括总统肯尼迪在内的各阶层白人的心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促成了美国国会通过《民权法案》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从法律上正式结束美国黑人被歧视的地位。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今天我对你们说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在现在和未来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我们虽然遭受种种困难和挫折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我仍然有一个梦想。这个梦想是深深扎根于美国的梦想中的。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是一个通用的口号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即美国所宣传的赖以立国的民主、平等、自由的理想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也是美国的立国精神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是当年号召全体民众起来赶走残暴统治的精神法宝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是全体公民都应享受的权利。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是黑人一百年来所追求的在法律面前全体公民的绝对的平等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是与白人享有的同等的权利。这两个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是相容的。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38541"/>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在佐治亚的红山上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昔日奴隶的儿子将能够和昔日奴隶主的儿子坐在一起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共叙兄弟情谊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有了这个信念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我们将能一起工作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一起坐牢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一起维护自由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我们是会自由的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这几段快要接近演讲尾声的文字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从内容上讲是对未来的展望与描绘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和前边几段相比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语气应舒缓一些。作者驰骋想象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放纵而又不失中心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舒缓而又富于感召力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设喻精巧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给人光明。无限的憧憬、美好的未来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无不在作者的演讲中淋漓尽致地表现出来。他想黑人之所想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说黑人之所说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但这还不够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他想黑人之所未想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说黑人之所未说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这正是他作为黑人政治领袖的杰出之处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也是其振臂一呼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应者云集的原因。他就是这样一次次把演讲推向高潮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也一次次恰到好处地调动着听众的情绪。他是用心在讲演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用生命在呼唤。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7311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我有一个梦想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包含哪些内容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试加以概括。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47796740"/>
              </p:ext>
            </p:extLst>
          </p:nvPr>
        </p:nvGraphicFramePr>
        <p:xfrm>
          <a:off x="508000" y="2174556"/>
          <a:ext cx="8128000" cy="3918740"/>
        </p:xfrm>
        <a:graphic>
          <a:graphicData uri="http://schemas.openxmlformats.org/presentationml/2006/ole">
            <p:oleObj spid="_x0000_s35843" name="文档" r:id="rId7" imgW="3908281" imgH="1883813" progId="Word.Document.12">
              <p:embed/>
            </p:oleObj>
          </a:graphicData>
        </a:graphic>
      </p:graphicFrame>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这篇演讲辞为什么能激动人心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因为这篇演讲辞有着极其充沛的感人的情感。作者从对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结束了束缚黑人的漫漫长夜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的期待开始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到对一百年之后黑人现状的失望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到要求政府兑现支票的义正词严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的热烈憧憬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处处无不充满着作者悲愤而热烈的情感。正因为作者饱含深情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而且在演讲中把梦幻、心曲和圣歌联系起来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使演讲如交响乐一般在听众耳中回荡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使听众的情绪受到感染并得以升华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从而产生了极强的号召力。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5461932"/>
              </p:ext>
            </p:extLst>
          </p:nvPr>
        </p:nvGraphicFramePr>
        <p:xfrm>
          <a:off x="508000" y="1339032"/>
          <a:ext cx="8128000" cy="4970288"/>
        </p:xfrm>
        <a:graphic>
          <a:graphicData uri="http://schemas.openxmlformats.org/presentationml/2006/ole">
            <p:oleObj spid="_x0000_s36867" name="文档" r:id="rId7" imgW="3837032" imgH="2347117"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有首歌唱道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我曾有很多梦想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摇动在每个醒来的清晨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敲打着我的心房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告诉我成功多么漫长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我曾有很多梦想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珍惜每一次出现的机会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表达自我的主张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展现我年轻宽阔胸膛。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有梦想就有希望。马丁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这位著名的黑人牧师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用自己的执着与努力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点燃了美国黑人追求自由与平等的梦想。他的演讲《我有一个梦想》成了一篇追求民主平等的宣言书。学习本文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重点理解作者采用多种表达技巧营造语言气势的艺术手法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感受演讲者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振臂一呼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应者云集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的语言魅力。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227524"/>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巧用修辞营造气势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本文在语言表达上极富特色。句式齐整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或散或整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善用排比、比喻等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使文章具有整体美、音乐美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加强了感情的表达。这篇演讲辞文字生动流畅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语调热情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具有极强的鼓动性和感染力。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大量使用排比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将观点表述得更明晰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使情感更具冲击力。文中使用的排比主要有语段排比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便于观众把握演讲者思路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提取内容要点。有单句的排比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如第二段中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一百年后的今天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有复句的排比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如第十至十三段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四次运用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这种条件复句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具体地描述出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绝不会满足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恶劣的生存和生活的艰难处境。还有短语排比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如第二十七段中的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一起坐牢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一起维护自由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这些动词性短语的密集铺排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干净利落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如咚咚战鼓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似声声号角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传达了与所有受难群众同甘共苦、同仇敌忾的决心。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dissolve/>
      </p:transition>
    </mc:Choice>
    <mc:Fallback>
      <p:transition spd="slow">
        <p:dissolv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巧妙运用了比喻的修辞手法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文采斐然。如首段中的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这一庄严宣言犹如灯塔的光芒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给千百万在那摧残生命的不义之火中受煎熬的黑奴带来了希望。它之到来犹如欢乐的黎明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结束了束缚黑人的漫漫长夜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这两句给人以典雅华丽的形象感。以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褒扬之情溢于言表。更以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欢乐的黎明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喻《解放黑奴宣言》诞生的历史意义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漫漫长夜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喻黑人的苦难生活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爱憎怜厌泾渭分明。又如第十四段中的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除非正义和公正犹如江海之波涛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汹涌澎湃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滚滚而来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该句比喻形象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豪气干云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令人产生共鸣。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金之梦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金在首都华盛顿的林肯纪念堂前出席了规模浩大的黑人集会。会上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他面对</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发表了著名的演讲《我有一个梦想》。当时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与会的黑人唱了一天灵歌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听了一天演说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身心疲惫到难以站着听讲。但当马丁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金上台时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人群顿时沸腾起来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他在演说里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把美国关于自由和正义的许诺比作一张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当黑人要求兑现时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资金不足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的字样。语音铿锵、雄浑苍凉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它让人想起黑人兄弟自被贩卖为奴以来几百年的苦难和眼泪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这个国家会奋起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真正实现其信条的真谛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我们认为这些真理是不言而喻的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人人生而平等。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在佐治亚的红山上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昔日奴隶的儿子将能够和昔日奴隶主的儿子坐在一起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共叙兄弟情谊。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甚至连密西西比州这个正义匿迹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压迫成风的地方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也将变成自由和正义的绿洲。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我的四个孩子将在一个不是以他们的肤色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而是以他们的品格优劣来评价他们的国度里生活。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世纪最为惊心动魄的声音之一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穿过近半个世纪的时光隧道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我仍然能够感受到其中的大悲悯和大悲痛。但即使在这一场波涛汹涌、黑人的不满情绪一触即发的集会上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他仍然以他惯有的理性向人群宣讲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但是对于等候在正义之宫门口的心急如焚的人们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有些话我是必须说的。在争取合法地位的过程中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我们不要采取错误的做法。我们不要为了满足对自由的渴望而抱着敌对和仇恨之杯痛饮。我们斗争时必须永远举止得体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纪律严明。我们不能容许我们的具有崭新内容的抗议蜕变为暴力行动。我们要不断地升华到以精神力量对付物质力量的崇高境界中去。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提倡者的理念之花。在他看来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手段代表了在形成之中的理想和进行之中的目的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人们无法通过邪恶的手段来达到美好的目的。因为手段是种子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85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这场演讲鼓舞了东西方世界所有酷爱平等的人们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肯尼迪总统甚至在演讲当天就邀请马丁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金到白宫做客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我也有一个梦想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有一天新的民权法案能够在参众两院通过。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总统带着这个梦遇刺身亡。而像大多数理想主义者一样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这个一生苦心经营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的黑人也最终倒在了通向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的路上。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贫民进军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来到孟菲斯市领导工人罢工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下榻洛林汽车旅馆。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日晚饭前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他立在二楼三百号房间的阳台上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和其他同志谈话。没有想到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这时在街对面的一幢普通公寓里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一个狙击手已端好了一支带有瞄准镜的气步枪。子弹从前面穿过马丁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金的脖子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在颚后爆炸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一根使无数黑人站起来的颈骨就这样断裂了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一个怀揣美好梦想的黑人就这样倒下了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具有讽刺意味的是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这个继甘地之后最伟大的非暴力主义者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他的死却引来了美国历史上罕见的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。一些黑人组织因马丁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金的被刺而号召同胞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全美</a:t>
            </a:r>
            <a:r>
              <a:rPr lang="en-US" altLang="zh-CN" sz="2200" dirty="0">
                <a:solidFill>
                  <a:srgbClr val="000000"/>
                </a:solidFill>
                <a:latin typeface="Times New Roman" panose="02020603050405020304" pitchFamily="18" charset="0"/>
                <a:cs typeface="Times New Roman" panose="02020603050405020304" pitchFamily="18" charset="0"/>
              </a:rPr>
              <a:t>168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个城镇遭到严重破坏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只华盛顿的纵火事件就达到</a:t>
            </a:r>
            <a:r>
              <a:rPr lang="en-US" altLang="zh-CN" sz="2200" dirty="0">
                <a:solidFill>
                  <a:srgbClr val="000000"/>
                </a:solidFill>
                <a:latin typeface="Times New Roman" panose="02020603050405020304" pitchFamily="18" charset="0"/>
                <a:cs typeface="Times New Roman" panose="02020603050405020304" pitchFamily="18" charset="0"/>
              </a:rPr>
              <a:t>711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全国因暴乱被抓</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孰好孰坏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从来不是几个白面书生坐在书斋里议论的结果。当一个社会或时代的人民面对奴役和压迫觉得还有希望通过言论、集会和结社的形式来表达时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他们一般不会铤而走险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这时个别领袖人物的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主张就会适逢其时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但当一个独裁、专制的政府对它的人民的剥削、压榨无以复加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而且剥夺掉他们的一切自由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使他们没有任何可能通过合法形式来表达愿望时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暴力反抗几乎就是必然的选择。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279393"/>
      </p:ext>
    </p:extLst>
  </p:cSld>
  <p:clrMapOvr>
    <a:masterClrMapping/>
  </p:clrMapOvr>
  <p:transition spd="slow">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你不能要求李自成用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战无不胜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的理论武装后再来推翻明朝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我相信中国历史上大多数农民起义军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不是他们天生热爱攻城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而是因为上午不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下午就会饿昏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我也不相信一些全无心肝的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论者对孙中山的指责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孙中山在起义以前有过许多次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的诉求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但大都破产。这就是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也是人类历史上许多英雄人物、忧时伤生的思想家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面对暴力和灾难时的苍凉和无奈。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6668908"/>
      </p:ext>
    </p:extLst>
  </p:cSld>
  <p:clrMapOvr>
    <a:masterClrMapping/>
  </p:clrMapOvr>
  <p:transition spd="slow">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本文在肯定马丁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路德</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金为争取平等所做的努力外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更重要的是对其所采取的斗争手段做了理智的反思。作者认为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的斗争形式有一定的局限性。本文语言理智、深邃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也不乏恰当的修辞手法的运用。如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一根使无数黑人站起来的颈骨就这样断裂了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运用双关的修辞手法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既表明马丁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路德</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金被人谋杀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也暗指这位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使无数黑人站起来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的黑人的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顶梁柱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倒了。语言含蓄曲折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能引起读者更为丰富的联想。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6206861"/>
      </p:ext>
    </p:extLst>
  </p:cSld>
  <p:clrMapOvr>
    <a:masterClrMapping/>
  </p:clrMapOvr>
  <p:transition spd="slow">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60189"/>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金的激情演讲震撼了一个又一个的白人与黑人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那铿锵有力的声音唤醒了人们沉睡多年的良心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那一浪接一浪的掌声给人们留下了永不磨灭的回忆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正因为马丁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金心中有这个伟大的梦想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希望黑人和白人有一天能平等地生活在一起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于是他成为了为实现自己的梦想而甘愿抛洒热血的勇士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坚持的精神是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非暴力抵抗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。这是人类在面对苦难和暴政时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只有为数不多的心灵才能做出的坚韧反应。正是由于他这种坚韧不拔的意志和毅力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美国黑人才最终获得了和白人平等的权利。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等为写作主题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可积累下面的素材。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黑人是美洲大陆的特殊居民。他们祖籍非洲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十六世纪起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被殖民者从非洲大陆大批贩卖到美洲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被迫成为种植园中的奴隶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受到各种非人的待遇。这种状况一直持续了一个多世纪。</a:t>
            </a:r>
            <a:r>
              <a:rPr lang="en-US" altLang="zh-CN" sz="2200" dirty="0">
                <a:solidFill>
                  <a:srgbClr val="000000"/>
                </a:solidFill>
                <a:latin typeface="Times New Roman" panose="02020603050405020304" pitchFamily="18" charset="0"/>
                <a:cs typeface="Times New Roman" panose="02020603050405020304" pitchFamily="18" charset="0"/>
              </a:rPr>
              <a:t>1783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美国的建国者决定废除奴隶贸易。</a:t>
            </a:r>
            <a:r>
              <a:rPr lang="en-US" altLang="zh-CN" sz="2200" dirty="0">
                <a:solidFill>
                  <a:srgbClr val="000000"/>
                </a:solidFill>
                <a:latin typeface="Times New Roman" panose="02020603050405020304" pitchFamily="18" charset="0"/>
                <a:cs typeface="Times New Roman" panose="02020603050405020304" pitchFamily="18" charset="0"/>
              </a:rPr>
              <a:t>1862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当时的总统林肯签署了《解放黑奴宣言》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黑人终于在法律上获得了自由。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对平等的追求是人的基本权利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《我有一个梦想》这篇演讲辞最能打动人心的地方就在这里。黑人要求享有与白人同等的权利就是对平等的追求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众生平等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现代民主政治也讲求平等。每一个社会都要享受平等的生存权利、教育权利、政治权利等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这些得不到满足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人就得不到尊重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人格也会被践踏。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人到了没有梦想的时候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也就是生命力完全衰竭的时候。没有梦想的生活是黯淡的、贫乏的、空虚的。所以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人一定要有梦想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并且要为之不断努力。从我国古代的著名爱国诗人屈原的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到近代革命先驱孙中山先生的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以天下为己任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再到美国追求平等权利的黑人领袖马丁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金的著名演说《我有一个梦想》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成功背后都有梦想的支撑。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但直到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世纪五六十年代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《解放黑奴宣言》签署</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多年之后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美国的种族歧视和种族压迫仍然十分严重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黑人仍然是美国社会的二等公民。他们挣扎在社会的底层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得不到良好的教育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不能进入各级各类高层机构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不能参加投票和选举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不能像白人一样享有人格自由和活动自由。尤其在南方诸州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黑人不能在白人开的餐馆就餐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许多公共场所挂着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仅供白人使用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甚至在公共汽车上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黑人也只能坐在后车厢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车的中部虽然允许黑人坐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但有白人上车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黑人必须给白人让座。在这种情形下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美国黑人以争取平等自由为目标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发起了声势浩大的民权运动。马丁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金就是其中最杰出的领袖。他曾在南方</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个城市组织集会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发动黑人争取公民权利。</a:t>
            </a: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在华盛顿特区一次</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万人的集会上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他发表了这篇举世闻名的演说。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29.eps" descr="id:2147497990;FounderCES"/>
          <p:cNvPicPr/>
          <p:nvPr/>
        </p:nvPicPr>
        <p:blipFill>
          <a:blip r:embed="rId4" cstate="print"/>
          <a:stretch>
            <a:fillRect/>
          </a:stretch>
        </p:blipFill>
        <p:spPr>
          <a:xfrm>
            <a:off x="2411760" y="1373819"/>
            <a:ext cx="3168352" cy="3198259"/>
          </a:xfrm>
          <a:prstGeom prst="rect">
            <a:avLst/>
          </a:prstGeom>
        </p:spPr>
      </p:pic>
      <p:sp>
        <p:nvSpPr>
          <p:cNvPr id="2" name="矩形 1"/>
          <p:cNvSpPr>
            <a:spLocks noChangeAspect="1"/>
          </p:cNvSpPr>
          <p:nvPr/>
        </p:nvSpPr>
        <p:spPr>
          <a:xfrm>
            <a:off x="508000" y="4591827"/>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(1929—1968),</a:t>
            </a:r>
            <a:r>
              <a:rPr lang="zh-CN" altLang="zh-CN" sz="2200" dirty="0">
                <a:solidFill>
                  <a:srgbClr val="000000"/>
                </a:solidFill>
                <a:latin typeface="Times New Roman" panose="02020603050405020304" pitchFamily="18" charset="0"/>
                <a:cs typeface="Times New Roman" panose="02020603050405020304" pitchFamily="18" charset="0"/>
              </a:rPr>
              <a:t>美国黑人民权运动领袖</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cs typeface="Times New Roman" panose="02020603050405020304" pitchFamily="18" charset="0"/>
              </a:rPr>
              <a:t>年获诺贝尔和平奖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一生曾三次被捕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三次被行刺</a:t>
            </a: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日被种族主义分子枪杀。从</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美国政府将每年一月的第三个星期一定为马丁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金全国纪念日。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889055"/>
      </p:ext>
    </p:extLst>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《解放黑奴宣言》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美国南北内战期间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林肯总统于</a:t>
            </a:r>
            <a:r>
              <a:rPr lang="en-US" altLang="zh-CN" sz="2200" dirty="0">
                <a:solidFill>
                  <a:srgbClr val="000000"/>
                </a:solidFill>
                <a:latin typeface="Times New Roman" panose="02020603050405020304" pitchFamily="18" charset="0"/>
                <a:cs typeface="Times New Roman" panose="02020603050405020304" pitchFamily="18" charset="0"/>
              </a:rPr>
              <a:t>1862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日颁布的宣言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它规定自</a:t>
            </a:r>
            <a:r>
              <a:rPr lang="en-US" altLang="zh-CN" sz="2200" dirty="0">
                <a:solidFill>
                  <a:srgbClr val="000000"/>
                </a:solidFill>
                <a:latin typeface="Times New Roman" panose="02020603050405020304" pitchFamily="18" charset="0"/>
                <a:cs typeface="Times New Roman" panose="02020603050405020304" pitchFamily="18" charset="0"/>
              </a:rPr>
              <a:t>1863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南方叛乱各州的黑人奴隶成为自由人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但没有明确废除奴隶制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也没有规定给黑人土地。宣言当时受到国内外人民群众的支持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并使战争形势向有利于北方转变。</a:t>
            </a:r>
            <a:r>
              <a:rPr lang="en-US" altLang="zh-CN" sz="2200" dirty="0">
                <a:solidFill>
                  <a:srgbClr val="000000"/>
                </a:solidFill>
                <a:latin typeface="Times New Roman" panose="02020603050405020304" pitchFamily="18" charset="0"/>
                <a:cs typeface="Times New Roman" panose="02020603050405020304" pitchFamily="18" charset="0"/>
              </a:rPr>
              <a:t>1865</a:t>
            </a:r>
            <a:r>
              <a:rPr lang="zh-CN" altLang="zh-CN" sz="2200" dirty="0">
                <a:solidFill>
                  <a:srgbClr val="000000"/>
                </a:solidFill>
                <a:latin typeface="Times New Roman" panose="02020603050405020304" pitchFamily="18" charset="0"/>
                <a:cs typeface="Times New Roman" panose="02020603050405020304" pitchFamily="18" charset="0"/>
              </a:rPr>
              <a:t>年《美国宪法第十三条修正案》废除了奴隶制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但其后的黑人依然受到歧视。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3840474"/>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34758"/>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91175495"/>
              </p:ext>
            </p:extLst>
          </p:nvPr>
        </p:nvGraphicFramePr>
        <p:xfrm>
          <a:off x="508000" y="2042942"/>
          <a:ext cx="8128000" cy="3956312"/>
        </p:xfrm>
        <a:graphic>
          <a:graphicData uri="http://schemas.openxmlformats.org/presentationml/2006/ole">
            <p:oleObj spid="_x0000_s30732" name="文档" r:id="rId5" imgW="3893887" imgH="1894973"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791"/>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03288367"/>
              </p:ext>
            </p:extLst>
          </p:nvPr>
        </p:nvGraphicFramePr>
        <p:xfrm>
          <a:off x="508000" y="2176341"/>
          <a:ext cx="8128000" cy="3412899"/>
        </p:xfrm>
        <a:graphic>
          <a:graphicData uri="http://schemas.openxmlformats.org/presentationml/2006/ole">
            <p:oleObj spid="_x0000_s7200"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蜷缩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蜷曲而收缩。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空头支票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比喻不能或不想实践的诺言。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义愤填膺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对违反正义的事情所产生的愤怒充满胸膛。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安之若素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对于危困境地或异常情况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一如平时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泰然处之。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心急如焚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心里急得像火烧一样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形容非常着急。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不言而喻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不用说就可以明白。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无济于事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对于事情没有什么帮助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对于解决问题没有什么作用。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摇摇欲坠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就要掉下来或垮下来。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不能自拔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不能主动地从痛苦、错误或罪恶中解脱出来。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fade thruBlk="1"/>
      </p:transition>
    </mc:Choice>
    <mc:Fallback>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265</TotalTime>
  <Words>3476</Words>
  <Application>Microsoft Office PowerPoint</Application>
  <PresentationFormat>全屏显示(4:3)</PresentationFormat>
  <Paragraphs>141</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测控设计模板14新</vt:lpstr>
      <vt:lpstr>文档</vt:lpstr>
      <vt:lpstr>12　我有一个梦想</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2016-10-19T07:37:11Z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