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917" r:id="rId2"/>
    <p:sldId id="417" r:id="rId3"/>
    <p:sldId id="330" r:id="rId4"/>
    <p:sldId id="343" r:id="rId5"/>
    <p:sldId id="643" r:id="rId6"/>
    <p:sldId id="796" r:id="rId7"/>
    <p:sldId id="797" r:id="rId8"/>
    <p:sldId id="798" r:id="rId9"/>
    <p:sldId id="925" r:id="rId10"/>
    <p:sldId id="923" r:id="rId11"/>
    <p:sldId id="924" r:id="rId12"/>
    <p:sldId id="491" r:id="rId13"/>
    <p:sldId id="494" r:id="rId14"/>
    <p:sldId id="495" r:id="rId15"/>
    <p:sldId id="851" r:id="rId16"/>
    <p:sldId id="852" r:id="rId17"/>
    <p:sldId id="926" r:id="rId18"/>
    <p:sldId id="496" r:id="rId19"/>
    <p:sldId id="927" r:id="rId20"/>
    <p:sldId id="853" r:id="rId21"/>
    <p:sldId id="919" r:id="rId22"/>
    <p:sldId id="920" r:id="rId23"/>
    <p:sldId id="928" r:id="rId24"/>
    <p:sldId id="492" r:id="rId25"/>
    <p:sldId id="528" r:id="rId26"/>
    <p:sldId id="738" r:id="rId27"/>
    <p:sldId id="922" r:id="rId28"/>
    <p:sldId id="929"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4625948"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4740726"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061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64539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43838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55316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3713134" y="538157"/>
            <a:ext cx="848592"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3801786" y="874706"/>
            <a:ext cx="68850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21" Type="http://schemas.openxmlformats.org/officeDocument/2006/relationships/slide" Target="../slides/slide2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1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012363" cy="369332"/>
          </a:xfrm>
          <a:prstGeom prst="rect">
            <a:avLst/>
          </a:prstGeom>
          <a:noFill/>
        </p:spPr>
        <p:txBody>
          <a:bodyPr wrap="none" rtlCol="0">
            <a:spAutoFit/>
          </a:bodyPr>
          <a:lstStyle/>
          <a:p>
            <a:r>
              <a:rPr lang="zh-CN" altLang="zh-CN" sz="1800" b="1" dirty="0" smtClean="0">
                <a:solidFill>
                  <a:srgbClr val="C00000"/>
                </a:solidFill>
              </a:rPr>
              <a:t>学案</a:t>
            </a:r>
            <a:r>
              <a:rPr lang="en-US" altLang="zh-CN" sz="1800" b="1" dirty="0" smtClean="0">
                <a:solidFill>
                  <a:srgbClr val="C00000"/>
                </a:solidFill>
              </a:rPr>
              <a:t>10</a:t>
            </a:r>
            <a:r>
              <a:rPr lang="zh-CN" altLang="zh-CN" sz="1800" b="1" dirty="0" smtClean="0">
                <a:solidFill>
                  <a:srgbClr val="C00000"/>
                </a:solidFill>
              </a:rPr>
              <a:t>　细处打磨</a:t>
            </a:r>
            <a:r>
              <a:rPr lang="en-US" altLang="zh-CN" sz="1800" b="1" dirty="0" smtClean="0">
                <a:solidFill>
                  <a:srgbClr val="C00000"/>
                </a:solidFill>
              </a:rPr>
              <a:t>,</a:t>
            </a:r>
            <a:r>
              <a:rPr lang="zh-CN" altLang="zh-CN" sz="1800" b="1" dirty="0" smtClean="0">
                <a:solidFill>
                  <a:srgbClr val="C00000"/>
                </a:solidFill>
              </a:rPr>
              <a:t>学会构段</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3707904"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4621738"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537294"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8" name="同侧圆角矩形 17">
            <a:hlinkClick r:id="rId21" action="ppaction://hlinksldjump" tooltip="点击进入"/>
          </p:cNvPr>
          <p:cNvSpPr/>
          <p:nvPr userDrawn="1"/>
        </p:nvSpPr>
        <p:spPr>
          <a:xfrm>
            <a:off x="6442576"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11.xml"/><Relationship Id="rId1" Type="http://schemas.openxmlformats.org/officeDocument/2006/relationships/vmlDrawing" Target="../drawings/vmlDrawing2.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2.xml"/><Relationship Id="rId6" Type="http://schemas.openxmlformats.org/officeDocument/2006/relationships/slide" Target="slide27.xml"/><Relationship Id="rId5" Type="http://schemas.openxmlformats.org/officeDocument/2006/relationships/image" Target="../media/image14.jpeg"/><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2.xml"/><Relationship Id="rId5" Type="http://schemas.openxmlformats.org/officeDocument/2006/relationships/slide" Target="slide27.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2.xml"/><Relationship Id="rId5" Type="http://schemas.openxmlformats.org/officeDocument/2006/relationships/slide" Target="slide27.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2.xml"/><Relationship Id="rId6" Type="http://schemas.openxmlformats.org/officeDocument/2006/relationships/slide" Target="slide26.xml"/><Relationship Id="rId5" Type="http://schemas.openxmlformats.org/officeDocument/2006/relationships/slide" Target="slide27.xml"/><Relationship Id="rId4" Type="http://schemas.openxmlformats.org/officeDocument/2006/relationships/image" Target="../media/image15.jpeg"/></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2.xml"/><Relationship Id="rId5" Type="http://schemas.openxmlformats.org/officeDocument/2006/relationships/slide" Target="slide26.xml"/><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学案</a:t>
            </a:r>
            <a:r>
              <a:rPr lang="en-US" altLang="zh-CN" sz="3200" dirty="0"/>
              <a:t>10</a:t>
            </a:r>
            <a:r>
              <a:rPr lang="zh-CN" altLang="zh-CN" sz="3200" dirty="0"/>
              <a:t>　细处打磨</a:t>
            </a:r>
            <a:r>
              <a:rPr lang="en-US" altLang="zh-CN" sz="3200" dirty="0"/>
              <a:t>,</a:t>
            </a:r>
            <a:r>
              <a:rPr lang="zh-CN" altLang="zh-CN" sz="3200" dirty="0"/>
              <a:t>学会构段</a:t>
            </a:r>
          </a:p>
        </p:txBody>
      </p:sp>
    </p:spTree>
    <p:extLst>
      <p:ext uri="{BB962C8B-B14F-4D97-AF65-F5344CB8AC3E}">
        <p14:creationId xmlns:p14="http://schemas.microsoft.com/office/powerpoint/2010/main" xmlns="" val="1883813192"/>
      </p:ext>
    </p:extLst>
  </p:cSld>
  <p:clrMapOvr>
    <a:masterClrMapping/>
  </p:clrMapOvr>
  <p:transition spd="slow">
    <p:spli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议论文的段落有哪些特点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议论文的段落按其作用来划分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可以分为引论段、本论段、结论段和过渡段。按其结构来划分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可以分为完全段和不完全段两大类。引论段、结论段和过渡段都是不完全段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本论段只有在结构完整时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才能充分发挥论证中心的作用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本论部分的段落一般都是完全段。但在很多情况下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作者往往把结构完整的本论段分写成几个自然段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出现很多强调段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在分析篇章结构时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一般称这种段为意义段。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2839291"/>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4" name="矩形 3"/>
          <p:cNvSpPr>
            <a:spLocks noChangeAspect="1"/>
          </p:cNvSpPr>
          <p:nvPr/>
        </p:nvSpPr>
        <p:spPr>
          <a:xfrm>
            <a:off x="508000" y="106718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一个完全段的结构由哪些部分和句子组成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一个完全段应该包括三个部分五类句子。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起始部分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提出本段的论题或论点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段首中心句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。通常只是很简洁的一句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特殊情况下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也有写两三句的。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展开部分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围绕起始部分所提的论点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提供事例论据或事理论据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采用一定的展开方法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对论据进行分析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对论点进行论证。事例可以是一个较具体的故事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也可以列举若干事实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事理可以是因果分析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也可以引用名言。展开一般有</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个层次。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终结部分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从展开部分引出一个合乎逻辑的结论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这个结论是对起始部分所提论点的重申和深化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但用语不能和起始部分雷同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更不能重复。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一个完全段一般由五类句子构成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观点句、过渡句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或阐释句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事理或事例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、分析材料句、结论句。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3584636"/>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1986044486"/>
              </p:ext>
            </p:extLst>
          </p:nvPr>
        </p:nvGraphicFramePr>
        <p:xfrm>
          <a:off x="508000" y="1340768"/>
          <a:ext cx="8128000" cy="978590"/>
        </p:xfrm>
        <a:graphic>
          <a:graphicData uri="http://schemas.openxmlformats.org/presentationml/2006/ole">
            <p:oleObj spid="_x0000_s116747" name="文档" r:id="rId3" imgW="3837032" imgH="462224" progId="">
              <p:embed/>
            </p:oleObj>
          </a:graphicData>
        </a:graphic>
      </p:graphicFrame>
      <p:sp>
        <p:nvSpPr>
          <p:cNvPr id="3" name="矩形 2"/>
          <p:cNvSpPr>
            <a:spLocks noChangeAspect="1"/>
          </p:cNvSpPr>
          <p:nvPr/>
        </p:nvSpPr>
        <p:spPr>
          <a:xfrm>
            <a:off x="508000" y="1905161"/>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议论文的完全段构段模式可以分为以下几种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这种构段方式的思路是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先亮出自己的观点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然后叙例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最后分析事例。采用的其实是一种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的构段思路。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引言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这种构段方式的思路是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先引用名人名言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然后或结合观点对名言进行诠注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或直接提出观点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中间叙述事例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诠注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这种构段方式的思路是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先提出自己的观点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然后对观点进行诠注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中间叙述事例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最后进行分析。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5" name="矩形 4"/>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引言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这种构段方式的思路是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先提出自己的观点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然后引用名言对观点进行阐述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中间叙述事例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最后进行分析作结。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下面是近年高考优秀作文中的议论文完全段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请指出其构段模式并作简要赏析。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矩形 2"/>
          <p:cNvSpPr>
            <a:spLocks noChangeAspect="1"/>
          </p:cNvSpPr>
          <p:nvPr/>
        </p:nvSpPr>
        <p:spPr>
          <a:xfrm>
            <a:off x="508000" y="1103962"/>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兼济天下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以身报国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助力民族复兴。晚清重臣张之洞在科举中夺得探花入仕为官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但在那个政治昏暗的年代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他没有和贪官奸吏同流合污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而是积极推进洋务运动。他外争国家利益却奉守对内的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三不争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不争名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不争利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不争文人闲气。正是内心的高格让他留名青史。西北新疆那排屹立的左氏柳至今仍在向人们诉说当年左宗棠带领湘军收复失地的动人故事。左宗棠为收复失地不惜与李鸿章翻脸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带棺进发。若不是其内心那份特殊的报国情怀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是什么推动一位老人晚年还要在马背上征战呢</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安徽卷作文《缤纷色彩源自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特殊结构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5191456"/>
            <a:ext cx="8128000" cy="127227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的方式组段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兼济天下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以身报国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然后用张之洞和左宗棠的事例分析其报国情怀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最后得出是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特殊的报国情怀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268760"/>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兼听则明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偏信则暗。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这已是被无数古今事实证明了的真理。邹忌直言讽谏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齐王悬赏纳谏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齐国得以强盛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王平诚心忠告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马谡固执己见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街亭终致失守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唐太宗任用魏征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开言路、纳直谏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贞观之治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朱元璋求教朱升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广积粮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缓称王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建立大明天下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李鼎铭的意见得到采纳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精兵简政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人民拥护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马寅初的理论遭到批判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人口激增</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不都有力地说明了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从善如流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《听别人的与听自己的》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558776"/>
            <a:ext cx="8128000" cy="167853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的方式组段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先引用名言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亮明观点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兼听则明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偏信则暗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然后用邹忌与齐威王、王平与马谡、唐太宗与魏征、朱元璋与朱升、李鼎铭、马寅初等人的事例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正反对比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阐述了从谏如流的重要性。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0621760"/>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4" name="矩形 3"/>
          <p:cNvSpPr>
            <a:spLocks noChangeAspect="1"/>
          </p:cNvSpPr>
          <p:nvPr/>
        </p:nvSpPr>
        <p:spPr>
          <a:xfrm>
            <a:off x="508000" y="971014"/>
            <a:ext cx="8128000" cy="5863144"/>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科学与自然从不曾分离。从古代各种水利工具的发明应用到如今发达的天气监测预报系统发展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人类生产力的提高和科学进步一直相辅相成。人之于自然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甚为渺小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人类没有能力一一亲自探寻自然的所有奥秘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因此自然似乎离人很远。而科学应用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正是解决人想在宏观上更好了解自然的需求的有力工具。通过电视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足不出户而知天下事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地获取天气信息、地理资讯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增长了自然知识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弥补了人自身能力和视野的局限。同时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科学知识对人形成科学思想也大有裨益。达尔文曾说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他对自然的兴趣正是从前人的科学著作中萌生的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其中的科学理论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如生物的纲目属种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都对他形成严谨的科学思维产生巨大作用。可见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利用科学感知自然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既便捷全面又有利于培养自然科学思维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仰观宇宙之大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的好方法。</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广东卷作文《宏通科学之道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微感自然之美》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这种构段方式的思路是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先叙述事例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然后对事例进行分析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最后在分析中提出自己的观点。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2302812"/>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诠注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的方式组段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科学与自然从不曾分离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人类生产力的提高和科学进步一直相辅相成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再结合达尔文的说法分析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利用科学感知自然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是一个好做法的结论。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0245006"/>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重复中心词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夹叙夹议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这种构段方式的思路是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先提出自己的观点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然后叙述事例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采用重复中心词的方式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夹叙夹议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完成对观点的论证。特别提醒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这种构段方式大家要慎用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因为稍有不慎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就会落入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的误区。因此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一定要注意括号中的两句话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重复中心词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夹叙夹议。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国人知周杰伦者皆知方文山。年轻时的他默默写过几大本歌词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也投给过演唱公司希望借成名歌手之口让自己被业界承认。颠沛流离数载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艰辛苦楚在歌词中写尽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终于让他等来一个周杰伦。他的词成就了一代巨星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也是经周杰伦之口众人才认识了背后的方文山。若他在演唱公司碰壁之后便果断放弃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乐坛也迎不来这样一个辉煌的传奇。</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湖南卷《借风唤花醒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聊赠一枝春》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4583217"/>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4" name="矩形 3"/>
          <p:cNvSpPr>
            <a:spLocks noChangeAspect="1"/>
          </p:cNvSpPr>
          <p:nvPr/>
        </p:nvSpPr>
        <p:spPr>
          <a:xfrm>
            <a:off x="508000" y="2927398"/>
            <a:ext cx="8128000" cy="125720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的方式组段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先举方文山和周杰伦的事例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然后就此分析得出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辉煌的传奇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188501"/>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3" name="矩形 2"/>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了解议论文段落的特点和内部结构层次。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掌握几种常见的议论文完全段的写法。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pic>
        <p:nvPicPr>
          <p:cNvPr id="12" name="个性化小尝试.eps" descr="id:2147504287;FounderCES"/>
          <p:cNvPicPr/>
          <p:nvPr/>
        </p:nvPicPr>
        <p:blipFill>
          <a:blip r:embed="rId2" cstate="print"/>
          <a:stretch>
            <a:fillRect/>
          </a:stretch>
        </p:blipFill>
        <p:spPr>
          <a:xfrm>
            <a:off x="818927" y="1340768"/>
            <a:ext cx="2456929" cy="398826"/>
          </a:xfrm>
          <a:prstGeom prst="rect">
            <a:avLst/>
          </a:prstGeom>
        </p:spPr>
      </p:pic>
      <p:sp>
        <p:nvSpPr>
          <p:cNvPr id="3" name="矩形 2"/>
          <p:cNvSpPr>
            <a:spLocks noChangeAspect="1"/>
          </p:cNvSpPr>
          <p:nvPr/>
        </p:nvSpPr>
        <p:spPr>
          <a:xfrm>
            <a:off x="508000" y="1844824"/>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在文中空格处采用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诠注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的方式写一个完整段</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守旧创新两重天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在广阔的草原上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有一对天敌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那就是食狼鹰与草原狼。食狼鹰捕食草原狼的时候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通常是用一只爪子抓住狼的后背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待狼回头一看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草原鹰就用另一只爪子戳瞎狼的双眼。鹰用这个方法百发百中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捕食了许多草原狼。可有一只善于改变的狼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它被袭击后偏偏不回头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而墨守成规的鹰一直在等待草原狼回头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狼跑向灌木丛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致使鹰无法飞翔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顷刻间掠食者变成了掠食对象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狼的口中餐。在科技如此发达的今天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选择创新图变是多么的重要啊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1440867"/>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墨守成规者死。随着社会的高度发展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世界已经发生了天翻地覆的变化。很多人死守的规则和教条早已经不符合这个社会的实际需要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跟不上社会的步伐。慢慢地那些墨守成规的人就被甩在了时代的后边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永远不能超越。就像著名画家张大千说的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学我者生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似我者死。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你可以向别人学习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但不能一味地机械地模仿别人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不知变化和创新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只有死路一条。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墨守成规不仅决定个人的生活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更关系到国家的前途和命运。埃及作为古代文明的象征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有着悠久的历史和深厚的文化底蕴。世界在前进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可这个国家却因墨守成规而停滞不前。动乱与战争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给人民带来了极大的伤害。正如改革开放的总设计师邓小平所说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发展才是硬道理。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不积极发展科技与经济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不与世界保持同步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只能被甩在时代的后边。</a:t>
            </a:r>
            <a:endParaRPr lang="zh-CN" altLang="en-US" sz="2200" dirty="0"/>
          </a:p>
        </p:txBody>
      </p:sp>
    </p:spTree>
    <p:extLst>
      <p:ext uri="{BB962C8B-B14F-4D97-AF65-F5344CB8AC3E}">
        <p14:creationId xmlns:p14="http://schemas.microsoft.com/office/powerpoint/2010/main" xmlns="" val="4264543393"/>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4" name="矩形 3"/>
          <p:cNvSpPr>
            <a:spLocks noChangeAspect="1"/>
          </p:cNvSpPr>
          <p:nvPr/>
        </p:nvSpPr>
        <p:spPr>
          <a:xfrm>
            <a:off x="508000" y="1560189"/>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继承创新不可少。墨守成规不善于创新只会在社会上无立足之地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但一味地改变不继承又会缺乏依据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成为无本之木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无源之水。因此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继承与创新并用才能更好地发展。中国与印度均为文明古国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他们都有着人口众多、经济与科技发展较晚的弱势。但与埃及不同的是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他们在继承已有成果的基础上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打开国门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吸收国外的技术和理念。他们的继承与创新使原来古老的国家焕发了青春和活力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在某些领域跻身世界前沿。因此继承是实现超越的基石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是进步的踏板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在继承之上勇于创新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才会获得可持续发展的动力。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青年朋友们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我们要做那匹勇于改变的狼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将继承与创新相结合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才能立足于社会。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7044538"/>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改变创新者生。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这个世界不会去适应你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更不会因为你的习惯而改变。想要生存就必须改变自己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超越教条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在创新中求发展。中国航天总设计师王永志在青年时期并不受人重视。在一次火箭发射任务中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火箭总是射不到目标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当所有人都在考虑增加助推剂量时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他经过大胆的想象和科学的计算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运用逆向思维的方法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改变惯常思维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提出卸下</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cs typeface="Times New Roman" panose="02020603050405020304" pitchFamily="18" charset="0"/>
              </a:rPr>
              <a:t>公斤燃料才能射到目标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在钱学森的支持下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卸下</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cs typeface="Times New Roman" panose="02020603050405020304" pitchFamily="18" charset="0"/>
              </a:rPr>
              <a:t>公斤燃料的火箭果真三发皆命中目标。王永志善于创新思维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被钱学森看重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进而成就了他后来的辉煌业绩。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22152622"/>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10" name="对点训练.eps" descr="id:2147504317;FounderCES"/>
          <p:cNvPicPr/>
          <p:nvPr/>
        </p:nvPicPr>
        <p:blipFill>
          <a:blip r:embed="rId5" cstate="print"/>
          <a:stretch>
            <a:fillRect/>
          </a:stretch>
        </p:blipFill>
        <p:spPr>
          <a:xfrm>
            <a:off x="395536" y="1360821"/>
            <a:ext cx="1877829" cy="360040"/>
          </a:xfrm>
          <a:prstGeom prst="rect">
            <a:avLst/>
          </a:prstGeom>
        </p:spPr>
      </p:pic>
      <p:sp>
        <p:nvSpPr>
          <p:cNvPr id="9" name="圆角矩形 8">
            <a:hlinkClick r:id="rId6" action="ppaction://hlinksldjump"/>
          </p:cNvPr>
          <p:cNvSpPr/>
          <p:nvPr/>
        </p:nvSpPr>
        <p:spPr>
          <a:xfrm>
            <a:off x="2021377"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11199"/>
            <a:ext cx="8128000" cy="861774"/>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的组段方法写一个完全段。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09168"/>
            <a:ext cx="8128000" cy="4324261"/>
          </a:xfrm>
          <a:prstGeom prst="rect">
            <a:avLst/>
          </a:prstGeom>
        </p:spPr>
        <p:txBody>
          <a:bodyPr>
            <a:spAutoFit/>
          </a:bodyPr>
          <a:lstStyle/>
          <a:p>
            <a:pPr indent="2794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固而不柔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脆也。柔而不固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弱也。柔而固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韧也。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纵观古今中外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要获得发展、成功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要有所建树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柔而固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的努力。他们都闪烁着韧的光彩。铁杵磨针、愚公移山记载了韧的传说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黄河入海、长江东去留下了韧的足迹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水滴石穿、蜜蜂酿蜜展示了韧的现实。王羲之用练字染黑池水之韧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成为一代书法大家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马克思为寻求真理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用在大英博物馆的水泥地上留下的深深足迹之韧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成为无产阶级的伟大导师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达尔文因鄙弃上帝创造万物的谬论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而身受围攻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他在韧性的斗争中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终于成为一名科学家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张海迪在身体三分之二失去知觉时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不颓唐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不悲观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而是同疾病展开了韧的斗争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终于赢得了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八十年代保尔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的光荣称号。所有这些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都充分说明韧是发展的动力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是成功的基石。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273117"/>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021377"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55804"/>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请以</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成功也需要毅力</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为观点</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采用</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观点</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引言</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事例</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分析</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的组段方法写一个完全段。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619900"/>
            <a:ext cx="8128000" cy="289733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成功也需要毅力。古语云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只要功夫深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铁杵磨成针。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它告诉我们恒心毅力是成就事业的保证。山再高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只要坚持不断地一步一步地向上走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总有一天会登上顶峰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书再难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只要坚持不断地一页一页地去读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总有一天会全面读懂。马克思的《资本论》写了</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法布尔的《昆虫记》写了</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达尔文的《物种起源》写了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曹雪芹的《红楼梦》披阅了十载。锲而不舍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水滴石穿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顽强的毅力使他们成功了。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7521516"/>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021377"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2880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等待是一种蓄势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重复中心词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的组段方法写一个完全段。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501667"/>
            <a:ext cx="8128000" cy="330359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等待是一种蓄势。等待的过程就是积蓄力量的过程。春草等待了一个冬天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积蓄了足够的力量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最终破土而出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所以春意盎然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生机勃发。夏花经历了秋之凋零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冬之酝酿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春之润泽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所以绚烂夺目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姹紫嫣红。《史记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滑稽列传》记载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淳于髡对齐威王说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在南方有一种鸟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三年来不鸣叫也不飞翔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可是这种鸟有天要飞的时候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就能一飞冲天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这种鸟叫的时候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就能一鸣惊人。正是因为它在多年的等待中积聚了力量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不飞则已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一飞冲天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不鸣则已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一鸣惊人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7255937"/>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pic>
        <p:nvPicPr>
          <p:cNvPr id="13" name="押题篇章写作.eps" descr="id:2147504324;FounderCES"/>
          <p:cNvPicPr/>
          <p:nvPr/>
        </p:nvPicPr>
        <p:blipFill>
          <a:blip r:embed="rId4" cstate="print"/>
          <a:stretch>
            <a:fillRect/>
          </a:stretch>
        </p:blipFill>
        <p:spPr>
          <a:xfrm>
            <a:off x="395536" y="1556792"/>
            <a:ext cx="2445296" cy="396937"/>
          </a:xfrm>
          <a:prstGeom prst="rect">
            <a:avLst/>
          </a:prstGeom>
        </p:spPr>
      </p:pic>
      <p:sp>
        <p:nvSpPr>
          <p:cNvPr id="8" name="圆角矩形 7">
            <a:hlinkClick r:id="rId5" action="ppaction://hlinksldjump"/>
          </p:cNvPr>
          <p:cNvSpPr/>
          <p:nvPr/>
        </p:nvSpPr>
        <p:spPr>
          <a:xfrm>
            <a:off x="2021377"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E75E22"/>
                </a:solidFill>
                <a:latin typeface="+mj-ea"/>
                <a:ea typeface="+mj-ea"/>
              </a:rPr>
              <a:t>4</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09540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在宥》曰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我守其一以处其和。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意思是说守心一处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而处于身内阴阳二气的和谐之中。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生活中也应该如此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退回内心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平静修行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自然会悠然自在。也许我们想爬上更高的山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想走出更远的路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但是不要忘记自己心内的风景。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读了以上的文字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你有什么感想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请谈谈你的感受。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3132172"/>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2021377"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E75E22"/>
                </a:solidFill>
                <a:latin typeface="+mj-ea"/>
                <a:ea typeface="+mj-ea"/>
              </a:rPr>
              <a:t>4</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这是一则材料作文。从《庄子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在宥》中的观点到我们的实际生活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这两段话的重点分别是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守心一处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退回内心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平静修行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不要忘记自己心内的风景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。这两段话都强调要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。因此作文可围绕着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坚守自己的品行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不要忘记自己心内的风景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立意行文。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75585728"/>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599362870"/>
              </p:ext>
            </p:extLst>
          </p:nvPr>
        </p:nvGraphicFramePr>
        <p:xfrm>
          <a:off x="508000" y="1196752"/>
          <a:ext cx="8128000" cy="978590"/>
        </p:xfrm>
        <a:graphic>
          <a:graphicData uri="http://schemas.openxmlformats.org/presentationml/2006/ole">
            <p:oleObj spid="_x0000_s115723" name="文档" r:id="rId3" imgW="3837032" imgH="462224" progId="">
              <p:embed/>
            </p:oleObj>
          </a:graphicData>
        </a:graphic>
      </p:graphicFrame>
      <p:sp>
        <p:nvSpPr>
          <p:cNvPr id="2" name="矩形 1"/>
          <p:cNvSpPr>
            <a:spLocks noChangeAspect="1"/>
          </p:cNvSpPr>
          <p:nvPr/>
        </p:nvSpPr>
        <p:spPr>
          <a:xfrm>
            <a:off x="508000" y="178692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因父亲总是在高速路上开车时接电话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家人屡劝不改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女大学生小陈迫于无奈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更出于生命安全的考虑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通过微博私信向警方举报了自己的父亲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警方查实后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依法对老陈进行了教育和处罚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并将这起举报发在官方微博上。此事赢得众多网友点赞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也引发一些质疑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经媒体报道后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激起了更大范围、更多角度的讨论。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对于以上事情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你怎么看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请给小陈、老陈或其他相关方写一封信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表明你的态度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要求综合材料内容及含意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完成写作任务。明确收信人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为写信人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不得泄露个人信息。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pic>
        <p:nvPicPr>
          <p:cNvPr id="5" name="考场佳作.eps" descr="id:2147504361;FounderCES"/>
          <p:cNvPicPr/>
          <p:nvPr/>
        </p:nvPicPr>
        <p:blipFill>
          <a:blip r:embed="rId2" cstate="print"/>
          <a:stretch>
            <a:fillRect/>
          </a:stretch>
        </p:blipFill>
        <p:spPr>
          <a:xfrm>
            <a:off x="508000" y="1737955"/>
            <a:ext cx="1873682" cy="403411"/>
          </a:xfrm>
          <a:prstGeom prst="rect">
            <a:avLst/>
          </a:prstGeom>
        </p:spPr>
      </p:pic>
      <p:sp>
        <p:nvSpPr>
          <p:cNvPr id="3" name="矩形 2"/>
          <p:cNvSpPr>
            <a:spLocks noChangeAspect="1"/>
          </p:cNvSpPr>
          <p:nvPr/>
        </p:nvSpPr>
        <p:spPr>
          <a:xfrm>
            <a:off x="508000" y="2331868"/>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致陈先生的一封信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做个敬畏生命的人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陈先生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我在网上略有了解。我想说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也会如您女儿一般对您进行举报。我这样做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不仅是因为您的所作所为违反了交规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更是因为当您开车载着家人时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那个接通的电话已经将您自己、您的家人和路上的其他人的生命吊在了悬崖之上。下面请允许我和您谈一谈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生命关天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我们必须敬畏。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敬畏自我的生命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此生无悔。《古诗十九首》云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人生天地间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忽如远行客。每个人都只是这天地逆旅中的暂住之客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我们的生命脆弱而又短暂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无法重新来过。也正因如此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我们才更应该对自我的生命心怀敬畏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不因任何外因而失去对它的尊重。不由想起了那个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职业是生病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业余是写作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的残疾作家史铁生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当他说出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去唱生活的歌谣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当他穷四年之功利用透析后的残存时间写下《病隙碎笔》时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当他在《命若琴弦》中塑造了千弦弹断希望不灭的盲人琴师时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希望您能够懂得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正像当代诗人郭小川所说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但愿每次回忆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对生活都不感到负疚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敬畏自我的生命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可以让我们此生无悔。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8602703"/>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敬畏与自己相关的生命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此生有责。我们每个个体都与其他无数生命紧密相连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而这些与我们相关的生命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都是我们肩上的责任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我们需要对它们心怀敬畏。看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那为了让独居的母亲颐养天年而辞官奉母的潘岳挂起的官印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它提醒我们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敬畏亲人的生命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那落在为了给发烧的妻子降温而只穿单衣站在雪地中的荀粲肩上的雪花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敬畏爱人的生命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那重病在床的元稹在听到挚友白居易被贬江州时吟出的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垂死病中惊坐起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暗风吹雨入寒窗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它教导我们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敬畏友人的生命。陈先生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您一定明白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只有当我们因敬畏而为与自己相关的生命负起责任时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我们才可以俯仰无愧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坦然前行。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4122820"/>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敬畏与自己无关的生命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此生崇高。鲁迅说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无穷的远方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都和我有关。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如果我们还可以对与自己无关的生命心存敬畏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则我们的生命一定可以更加崇高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正像尼采说的那样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我的灵魂清澈而明亮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宛若清晨的群山。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如韩愈一般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为了天下苍生不受蛊惑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上《论佛骨表》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被贬潮州仍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肯将衰朽惜残年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如东林学派一般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为了黎元百姓乐于樵苏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发出正直呼喊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惨遭屠戮却成为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一支重整道德的十字军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如新东方学校一般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为了汶川同胞重振希望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捐款支教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耗费巨大终获民政部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中华慈善奖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相信您十分清楚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这些人之所以值得我们敬佩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正是因为他们都能对那些与自己无关的生命心怀敬畏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方能普施大爱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让自己的生命清澈而崇高。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0802374"/>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4" name="矩形 3"/>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这红尘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太污太苦太锦簇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总浮总疏总麻木。陈先生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您可以看到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食品安全隐患多多、医患矛盾逐渐升级、老人跌倒无人搀扶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人们对生命的敬畏似乎越来越淡漠。然而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越是在这时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我们越应该不断自省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对自我的、与自己相关或无关的生命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我们都要心怀敬畏。大儒张载说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为生民立命。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我真诚地希望您可以在今后的生活中将对生命的敬畏放在心头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生命对每个人都只有一次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我们等过了无尽黑暗才睁开了双眼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这是一个不能停留太久、又不知何时会告别的世界。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您说呢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1463512"/>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354880"/>
            <a:ext cx="8128000" cy="452239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年课标全国高考</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cs typeface="Times New Roman" panose="02020603050405020304" pitchFamily="18" charset="0"/>
              </a:rPr>
              <a:t>作文题目是社会现象类材料作文。这种类型的作文是近几年高考作文的一个热点题型。这封信是写给司机老陈的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也就是材料中的父亲。文章如若去掉开头的问候语和最后的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您说呢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两节文字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是一篇典范的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三层五段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结构模式范文。文章围绕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生命关天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我们必须敬畏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敬畏自我的生命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此生无悔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敬畏与自己相关的生命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此生有责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敬畏与自己无关的生命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此生崇高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谈女儿的报警表面上看是大义灭亲的行为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但是实际上是对父亲换一种方式的关心。文章情真意切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旁征博引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讲道理充分全面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是一篇很值得一读的美文。特别是文章的第二、三、四段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这种完全段的写法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严谨自然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可以给我们的写作以很好的借鉴。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60738548"/>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482</TotalTime>
  <Words>6559</Words>
  <Application>Microsoft Office PowerPoint</Application>
  <PresentationFormat>On-screen Show (4:3)</PresentationFormat>
  <Paragraphs>120</Paragraphs>
  <Slides>28</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高优14新制作模板</vt:lpstr>
      <vt:lpstr>文档</vt:lpstr>
      <vt:lpstr>学案10　细处打磨,学会构段</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144</cp:revision>
  <dcterms:created xsi:type="dcterms:W3CDTF">2016-01-30T04:31:50Z</dcterms:created>
  <dcterms:modified xsi:type="dcterms:W3CDTF">2017-06-17T01:47:34Z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