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0" r:id="rId3"/>
    <p:sldId id="302" r:id="rId5"/>
    <p:sldId id="328" r:id="rId6"/>
    <p:sldId id="305" r:id="rId7"/>
    <p:sldId id="303" r:id="rId8"/>
    <p:sldId id="310" r:id="rId9"/>
    <p:sldId id="317" r:id="rId10"/>
    <p:sldId id="316" r:id="rId11"/>
    <p:sldId id="318" r:id="rId12"/>
    <p:sldId id="319" r:id="rId13"/>
    <p:sldId id="308" r:id="rId14"/>
    <p:sldId id="320" r:id="rId15"/>
    <p:sldId id="313" r:id="rId16"/>
    <p:sldId id="336" r:id="rId17"/>
    <p:sldId id="329" r:id="rId18"/>
    <p:sldId id="330" r:id="rId19"/>
    <p:sldId id="337" r:id="rId20"/>
    <p:sldId id="331" r:id="rId21"/>
    <p:sldId id="338" r:id="rId22"/>
    <p:sldId id="332" r:id="rId23"/>
    <p:sldId id="321" r:id="rId24"/>
    <p:sldId id="333" r:id="rId25"/>
    <p:sldId id="334" r:id="rId26"/>
    <p:sldId id="326" r:id="rId27"/>
    <p:sldId id="335" r:id="rId28"/>
    <p:sldId id="325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E6FBFE"/>
    <a:srgbClr val="57D2E3"/>
    <a:srgbClr val="21B1C5"/>
    <a:srgbClr val="B2F3FC"/>
    <a:srgbClr val="4BCFE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228" y="-84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8600D9-4B04-46D3-8F75-D8E64781F79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6D7BD6E-0476-4858-A11A-128387021A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F0685FA5-9E96-4518-9061-4D59062AAF9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5" name="组合 6150"/>
          <p:cNvGrpSpPr/>
          <p:nvPr/>
        </p:nvGrpSpPr>
        <p:grpSpPr bwMode="auto">
          <a:xfrm>
            <a:off x="3540125" y="1914843"/>
            <a:ext cx="4808538" cy="1311275"/>
            <a:chOff x="1323" y="1242"/>
            <a:chExt cx="2475" cy="878"/>
          </a:xfrm>
        </p:grpSpPr>
        <p:sp>
          <p:nvSpPr>
            <p:cNvPr id="10248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第五单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元 </a:t>
              </a:r>
              <a:r>
                <a:rPr lang="en-US" altLang="zh-CN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第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17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</a:t>
              </a:r>
              <a:endPara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49" name="文本框 6152"/>
            <p:cNvSpPr txBox="1">
              <a:spLocks noChangeArrowheads="1"/>
            </p:cNvSpPr>
            <p:nvPr/>
          </p:nvSpPr>
          <p:spPr bwMode="auto">
            <a:xfrm>
              <a:off x="1323" y="1568"/>
              <a:ext cx="2475" cy="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 dirty="0" smtClean="0">
                  <a:ea typeface="微软雅黑" panose="020B0503020204020204" pitchFamily="34" charset="-122"/>
                  <a:sym typeface="宋体" panose="02010600030101010101" pitchFamily="2" charset="-122"/>
                </a:rPr>
                <a:t>盼</a:t>
              </a:r>
              <a:endParaRPr lang="zh-CN" altLang="en-US" sz="4800" b="1" dirty="0"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704850" y="1538288"/>
            <a:ext cx="712241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说说这一自然段主要写的是什么？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8676" y="2598738"/>
            <a:ext cx="80842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写“我”开始盼着变天，可是一连几天都是晴天。</a:t>
            </a: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9" name="图片 8" descr="u=4027844787,1650315978&amp;fm=26&amp;gp=0.jpg"/>
          <p:cNvPicPr>
            <a:picLocks noChangeAspect="1"/>
          </p:cNvPicPr>
          <p:nvPr/>
        </p:nvPicPr>
        <p:blipFill>
          <a:blip r:embed="rId1" cstate="print"/>
          <a:srcRect t="15598" r="3856"/>
          <a:stretch>
            <a:fillRect/>
          </a:stretch>
        </p:blipFill>
        <p:spPr>
          <a:xfrm>
            <a:off x="8854440" y="2937891"/>
            <a:ext cx="3337560" cy="39201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034606" y="1355535"/>
            <a:ext cx="10880725" cy="1947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ea typeface="微软雅黑" panose="020B0503020204020204" pitchFamily="34" charset="-122"/>
              </a:rPr>
              <a:t>我的雨衣一直安安静静地躺在盒子里，盒子一直安安静静地躺在衣柜里。</a:t>
            </a:r>
            <a:endParaRPr lang="zh-CN" altLang="zh-CN" sz="28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思考：这句中两个“安安静静”蕴含着“我”怎样的情感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?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6385" y="3541395"/>
            <a:ext cx="10991088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ea typeface="微软雅黑" panose="020B0503020204020204" pitchFamily="34" charset="-122"/>
              </a:rPr>
              <a:t>每天在放学的路上我都这样想：太阳把天烤得这样干，还能长云彩吗？为什么我一有了雨衣，天气预报总是“晴”呢？</a:t>
            </a:r>
            <a:endParaRPr lang="zh-CN" altLang="zh-CN" sz="28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ea typeface="微软雅黑" panose="020B0503020204020204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这</a:t>
            </a:r>
            <a:r>
              <a:rPr lang="zh-CN" altLang="en-US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几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句是对“我”的心理活动的描写，两个疑问句，表现了“我”怎样的心情？</a:t>
            </a:r>
            <a:endParaRPr lang="zh-CN" altLang="en-US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785813" y="1668463"/>
            <a:ext cx="10853737" cy="1947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请同学们自由默读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4—17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自然段，思考：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）作者在这部分主要采取了什么描写手段突出“盼”？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）在这部分里，三处雨景的描写写出了“我”怎样不同的心情？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271463" y="908050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939357" y="1428369"/>
            <a:ext cx="102071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作者在这一部分主要采取了什么描写手段突出“盼”？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575" y="2667000"/>
            <a:ext cx="106095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主要通过对雨前、雨中、雨后场景的描写，心理描写，动作描写以及人物的语言描写来突出“盼”。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878518" y="1192657"/>
            <a:ext cx="37789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雨前场景描写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86271" y="1571466"/>
            <a:ext cx="10487697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  <a:r>
              <a:rPr 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有一天，快到家时，路边的小杨树忽然沙啦啦地喧闹起来，就像在嘻嘻地笑，还用问，这是起了风。一会儿，几多厚墩墩的云彩飘游过来，把太阳也给遮盖住了。天一下子变了脸色。路上行人都加快了走路的速度，我却放慢了脚步，心想，雨点儿打在头上，才是世界上最美的事呢！果然，随着几声闷雷，头顶上真的落上了几个雨点儿。我又伸手试了试周围，手心里也落上了两点。我兴奋地仰起头，甩打着书包就大步跑进了楼门。</a:t>
            </a:r>
            <a:endParaRPr 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143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31976" y="1417678"/>
            <a:ext cx="11800850" cy="1301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问题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路边的小杨树忽然沙啦啦地喧闹起来，就像在嘻嘻地笑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拟人化的手法，我们可以体会到什么？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0312" y="2962656"/>
            <a:ext cx="11484864" cy="1947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：作者在写景的同时，也穿插着心理描写和动作描写，比如：路上行人都加快了走路的速度，我却放慢了脚步，心想，雨点儿打在头上，才是世界上最美的事呢！从句子中你体会到了什么？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01386" y="5233085"/>
            <a:ext cx="109784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问题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：找出这一自然段中动作描写的句子，说说作用是什么？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3588" y="772998"/>
            <a:ext cx="4769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雨前场景描写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3" grpId="0"/>
      <p:bldP spid="307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10870" y="2091055"/>
            <a:ext cx="1032383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找出“我”的语言反复研读，说说从中体会到了什么？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endParaRPr lang="en-US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“我”的话中能看出“我”多么盼望穿上雨衣到街上去啊！甚至于向妈妈撒谎，从中可见“我”渴盼的心情。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0888" y="1192733"/>
            <a:ext cx="4769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人物语言描写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0888" y="1192733"/>
            <a:ext cx="4769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雨中场景描写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618488" y="1848547"/>
            <a:ext cx="9628632" cy="2593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吃过晚饭，雨还在不停地下着，嗒嗒嗒地打着玻璃窗，好像是敲着鼓点逗引我出去。我跑到窗前，不住地朝街上张望着。望着望着又担心起来：要是今天雨都下完了，那明天还有雨可下吗？最好还是留到明天吧。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2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68552" y="1678697"/>
            <a:ext cx="11800850" cy="51793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：作者为什么说雨点儿“逗引” 我出去呢？这样写有什么好处？</a:t>
            </a:r>
            <a:endParaRPr lang="en-US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这句运用了拟人的修辞手法，生动形象地写出了“我”想穿新雨衣出门的急切心理。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：找出心理描写的句子，想想从中你能体会到什么？</a:t>
            </a:r>
            <a:endParaRPr lang="en-US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望着望着又担心起来：要是今天雨都下完了，那明天还有雨可下吗？最好还是留到明天吧。</a:t>
            </a:r>
            <a:endParaRPr lang="en-US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体会到了：“我”担心今天雨下得太大会导致明天不下雨。从侧面烘托出“我”对下雨的渴望，对穿新雨衣的渴望的心情。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2052" y="1032459"/>
            <a:ext cx="3683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雨中场景描写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0888" y="1192733"/>
            <a:ext cx="4769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雨后场景描写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45770" y="1783976"/>
            <a:ext cx="9370997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推开窗子，凉爽的空气扑了过来，还带点儿腥味。路灯照着大雨冲刷过的马路，马路上像铺了一层明晃晃的玻璃；路灯照着路旁的小杨树，小杨树像挂满了珍珠玛瑙。可雨点儿要是淋在淡绿色的雨衣上呢，那一定比珍珠玛瑙还好看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78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课文导入：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7036499" y="5255959"/>
            <a:ext cx="223678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</a:t>
            </a:r>
            <a:r>
              <a:rPr lang="zh-CN" altLang="en-US" sz="44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盼</a:t>
            </a:r>
            <a:endParaRPr lang="zh-CN" altLang="en-US" sz="44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54981" y="1027430"/>
            <a:ext cx="681228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对于我们每一个人来说，童年生活是美好的、纯真的，童年的乐趣一定会深深印刻在我们的脑海中。童年时，我们的心底里总藏着自己的一点点渴盼，渴盼着穿上漂亮的衣服，渴盼着好玩的玩具，渴盼着和妈妈外出游玩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8" name="图片 7" descr="u=3179388046,3250014139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395729"/>
            <a:ext cx="4762500" cy="37307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86840" y="1722283"/>
            <a:ext cx="11800850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：作者运用了什么修辞手法写出了雨后的场景？你从中体会到了什么？</a:t>
            </a:r>
            <a:endParaRPr lang="zh-CN" altLang="zh-CN" sz="28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作者运用了比喻的修辞手法，写出了雨后的美景，从中体会出了作者对雨天的喜爱。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：“我”的心理描写说明了什么？</a:t>
            </a:r>
            <a:endParaRPr lang="zh-CN" altLang="zh-CN" sz="28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“我”的心理描写写出了“我”对雨点儿打在雨衣上的憧憬，烘托出了“我”对雨天穿雨衣的渴盼。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1252" y="809574"/>
            <a:ext cx="3683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雨</a:t>
            </a:r>
            <a:r>
              <a:rPr lang="zh-CN" alt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后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场景描写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梳理小结：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1300163"/>
            <a:ext cx="12192000" cy="396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 </a:t>
            </a:r>
            <a:r>
              <a:rPr lang="zh-CN" altLang="zh-CN" sz="2800" b="1" dirty="0" smtClean="0">
                <a:ea typeface="微软雅黑" panose="020B0503020204020204" pitchFamily="34" charset="-122"/>
              </a:rPr>
              <a:t>三处雨景的描写，写出了“我”不同的心情。第一处写了令“我”兴奋的雨景，因为“我”觉得自己有理由穿上新雨衣了；第二处写了令“我”担心的雨景，因为“我”害怕今天雨下得太大，明天就不会下雨了；第三处写了雨停后的宁静。这三处的描写都烘托出了“我”对下雨的渴望，对穿新雨衣的渴望的心情。</a:t>
            </a:r>
            <a:endParaRPr lang="zh-CN" altLang="zh-CN" sz="2800" b="1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067806" y="1428130"/>
            <a:ext cx="94386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从哪些句子能看出“我”兴奋激动的心情？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089.jpg"/>
          <p:cNvPicPr>
            <a:picLocks noChangeAspect="1"/>
          </p:cNvPicPr>
          <p:nvPr/>
        </p:nvPicPr>
        <p:blipFill>
          <a:blip r:embed="rId1" cstate="print"/>
          <a:srcRect l="1741" t="1600" b="40933"/>
          <a:stretch>
            <a:fillRect/>
          </a:stretch>
        </p:blipFill>
        <p:spPr>
          <a:xfrm>
            <a:off x="7413426" y="2916936"/>
            <a:ext cx="4778574" cy="39410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10022" y="1023686"/>
            <a:ext cx="11450330" cy="2593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结尾处又提到雨点儿在“我”头顶和肩膀上起劲儿地跳跃，发出滴答声。这样写有什么好处？</a:t>
            </a:r>
            <a:endParaRPr lang="en-US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这样写既突出了“我”穿上新雨衣在雨中行走的快乐，又给结尾营造了美好恬淡的氛围，引发人们无尽的想象。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089.jpg"/>
          <p:cNvPicPr>
            <a:picLocks noChangeAspect="1"/>
          </p:cNvPicPr>
          <p:nvPr/>
        </p:nvPicPr>
        <p:blipFill>
          <a:blip r:embed="rId1" cstate="print"/>
          <a:srcRect l="1741" t="1600" b="40933"/>
          <a:stretch>
            <a:fillRect/>
          </a:stretch>
        </p:blipFill>
        <p:spPr>
          <a:xfrm>
            <a:off x="7525512" y="3575304"/>
            <a:ext cx="4666488" cy="328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回归整体：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62000" y="1422400"/>
            <a:ext cx="96347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课文学到这里，你觉得文中的“我”是一个怎样的孩子？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2376" y="2221992"/>
            <a:ext cx="11173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蕾蕾是一个纯真可爱的小女孩，喜欢新鲜的事物，喜欢想象和憧憬。</a:t>
            </a: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9" name="图片 8" descr="089.jpg"/>
          <p:cNvPicPr>
            <a:picLocks noChangeAspect="1"/>
          </p:cNvPicPr>
          <p:nvPr/>
        </p:nvPicPr>
        <p:blipFill>
          <a:blip r:embed="rId1" cstate="print"/>
          <a:srcRect l="1741" t="1600" b="40933"/>
          <a:stretch>
            <a:fillRect/>
          </a:stretch>
        </p:blipFill>
        <p:spPr>
          <a:xfrm>
            <a:off x="7525512" y="3575304"/>
            <a:ext cx="4666488" cy="32826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241300" y="792163"/>
            <a:ext cx="199125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归纳写作特点：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038098" y="1472184"/>
            <a:ext cx="8305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阅读这篇课文，你在写</a:t>
            </a:r>
            <a:r>
              <a:rPr lang="zh-CN" altLang="en-US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作特点上</a:t>
            </a:r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受到什么启示？ </a:t>
            </a:r>
            <a:endParaRPr lang="zh-CN" altLang="en-US" sz="28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00328" y="2376762"/>
            <a:ext cx="966216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寓情于景，情景交融。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心理描写、语言描写、动作描写相结合。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语言浅显精练，通俗易懂，生动活泼，情节有趣。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10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481139" y="1584325"/>
            <a:ext cx="596207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把本课生字词书写美观。</a:t>
            </a:r>
            <a:endParaRPr lang="zh-CN" altLang="zh-CN" sz="32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把本课改写成小课本剧。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u=3613435607,477506826&amp;fm=26&amp;gp=0.jpg"/>
          <p:cNvPicPr>
            <a:picLocks noChangeAspect="1"/>
          </p:cNvPicPr>
          <p:nvPr/>
        </p:nvPicPr>
        <p:blipFill>
          <a:blip r:embed="rId1" cstate="print"/>
          <a:srcRect b="3072"/>
          <a:stretch>
            <a:fillRect/>
          </a:stretch>
        </p:blipFill>
        <p:spPr>
          <a:xfrm>
            <a:off x="6035040" y="3137344"/>
            <a:ext cx="6156960" cy="37206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792" y="1472184"/>
            <a:ext cx="562356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铁凝：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1957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年生于河北赵县，当代著名作家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  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。主要著作：《玫瑰门》、《无雨之城》、《大浴女》、《麦秸垛》、《哦，香雪》、《孕妇和牛》以及散文、电影文学剧本等百余篇（部），总计</a:t>
            </a:r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300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余万字。</a:t>
            </a:r>
            <a:endParaRPr lang="zh-CN" altLang="zh-CN" sz="28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10" name="图片 9" descr="d000baa1cd11728bbe807d3dc1fcc3cec3fd2c0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04304" y="1536192"/>
            <a:ext cx="4864608" cy="47365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微软雅黑" panose="020B0503020204020204" pitchFamily="34" charset="-122"/>
              </a:rPr>
              <a:t>学习字词：</a:t>
            </a:r>
            <a:endParaRPr lang="zh-CN" altLang="en-US" sz="2000" b="1">
              <a:ea typeface="微软雅黑" panose="020B0503020204020204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633474" y="1551559"/>
            <a:ext cx="781208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疯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甩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嚷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袖筒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斗篷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   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情况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endParaRPr lang="en-US" altLang="zh-CN" sz="32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瓦蓝</a:t>
            </a:r>
            <a:r>
              <a:rPr lang="en-US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酱油</a:t>
            </a:r>
            <a:r>
              <a:rPr lang="en-US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腥味</a:t>
            </a:r>
            <a:r>
              <a:rPr lang="en-US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嘴唇</a:t>
            </a:r>
            <a:r>
              <a:rPr lang="en-US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理直气壮</a:t>
            </a:r>
            <a:endParaRPr lang="zh-CN" altLang="zh-CN" sz="32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947672" y="3898016"/>
            <a:ext cx="443484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嚷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篷  酱  唇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图片 7" descr="u=3179388046,3250014139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35240" y="3456432"/>
            <a:ext cx="4556760" cy="34015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02996" y="1923585"/>
            <a:ext cx="11329988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课文讲的是妈妈给“我”买了一件新雨衣，而从那以后“我”每天总是盼着下雨。一天放学后，终于掉了雨点儿，“我”想出了各种借口想穿上雨衣到街上去，都没有实现。第二天早晨，“我”背着书包上街突然掉下了雨点儿，“我”兴奋地跑回家让妈妈帮“我”穿上了新雨衣，走在街上，滴答的雨滴让“我”欣喜不已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17435" y="1286256"/>
            <a:ext cx="734193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快速默读课文，试着概括课文的主要内容。</a:t>
            </a:r>
            <a:endParaRPr lang="zh-CN" altLang="en-US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结构梳理：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0" y="2854843"/>
            <a:ext cx="12192000" cy="3344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第一部分（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1—2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自然段）：讲妈妈给“我”买了一件新雨衣，“我”爱不释手。</a:t>
            </a:r>
            <a:endParaRPr lang="zh-CN" altLang="zh-CN" sz="24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第二部分（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自然段）：讲“我”开始盼着雨天，可是一连好多天，天空都是晴朗的。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</a:t>
            </a:r>
            <a:endParaRPr lang="zh-CN" altLang="zh-CN" sz="24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第三部分（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4—17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自然段）：讲一天放学后，果然掉了雨点儿，“我”找了许多借口想穿上雨衣到街上去，都没有实现。</a:t>
            </a:r>
            <a:endParaRPr lang="zh-CN" altLang="zh-CN" sz="24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第四部分 （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18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—</a:t>
            </a:r>
            <a:r>
              <a:rPr lang="en-US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21</a:t>
            </a:r>
            <a:r>
              <a:rPr lang="zh-CN" altLang="zh-CN" sz="24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自然段）：第二天早晨突然掉下了雨点儿，“我”兴奋地跑回家让妈妈帮“我”穿上了新雨衣，走在街上，滴答的雨滴让“我”欣喜不已。</a:t>
            </a:r>
            <a:endParaRPr lang="zh-CN" altLang="zh-CN" sz="24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99465" y="1189355"/>
            <a:ext cx="1035431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请同学们再次默读课文，想一想：课文可以分成几部分，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每部分主要讲了什么？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2766" y="1512936"/>
            <a:ext cx="11214100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请同学们朗读</a:t>
            </a: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、</a:t>
            </a: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自然段，思考：妈妈给“我”买的雨衣是什么样子的？从哪里能看出“我”对这种雨衣的喜爱？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u=2254305087,3698075164&amp;fm=15&amp;gp=0.jpg"/>
          <p:cNvPicPr>
            <a:picLocks noChangeAspect="1"/>
          </p:cNvPicPr>
          <p:nvPr/>
        </p:nvPicPr>
        <p:blipFill>
          <a:blip r:embed="rId1" cstate="print"/>
          <a:srcRect l="8255" t="13345" r="7527" b="16400"/>
          <a:stretch>
            <a:fillRect/>
          </a:stretch>
        </p:blipFill>
        <p:spPr>
          <a:xfrm>
            <a:off x="8586216" y="3694176"/>
            <a:ext cx="3291840" cy="31638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13816" y="1874033"/>
            <a:ext cx="10213848" cy="17749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我打开一看，是一件淡绿色的、透明的新雨衣。雨衣上竟然还长着两只袖筒，不像那种斗篷式的：手在雨衣里缩着，什么也干不了。穿上这种情况就不同了，管你下雨不下雨，想干什么就干什么。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2688" y="3995928"/>
            <a:ext cx="500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这段文字介绍了什么？</a:t>
            </a:r>
            <a:endParaRPr lang="zh-CN" altLang="en-US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176" y="4782312"/>
            <a:ext cx="11183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介绍了雨衣的颜色和样式，还介绍了这种样式的好处。</a:t>
            </a: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907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1377092"/>
            <a:ext cx="86713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/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“我”对雨衣的喜爱从哪些文字可以看出来？</a:t>
            </a:r>
            <a:endParaRPr lang="zh-CN" altLang="en-US" sz="2800" b="1" dirty="0">
              <a:solidFill>
                <a:srgbClr val="C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83794" y="2104637"/>
            <a:ext cx="1168558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a.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我立刻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抖开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雨衣就往身上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穿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。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b.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我一边想，一边在屋里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走来走去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，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戴上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雨帽，又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抖抖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袖子，把雨衣弄得窸窸窣窣响。直到妈妈一声喊：“蕾蕾，你疯了吗？嫌身上没长痱子吗？”我才赶紧把雨衣脱下来。摸摸后背，</a:t>
            </a:r>
            <a:r>
              <a:rPr lang="zh-CN" altLang="zh-CN" sz="2800" b="1" dirty="0" smtClean="0">
                <a:solidFill>
                  <a:srgbClr val="008000"/>
                </a:solidFill>
                <a:ea typeface="微软雅黑" panose="020B0503020204020204" pitchFamily="34" charset="-122"/>
              </a:rPr>
              <a:t>衬衫已经让汗水浸湿了，浑身凉冰冰的。</a:t>
            </a:r>
            <a:endParaRPr lang="zh-CN" altLang="zh-CN" sz="2800" b="1" dirty="0">
              <a:solidFill>
                <a:srgbClr val="008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/>
    </p:bld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3063</Words>
  <Application>WPS 演示</Application>
  <PresentationFormat>自定义</PresentationFormat>
  <Paragraphs>170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Times New Roman</vt:lpstr>
      <vt:lpstr>Arial Unicode MS</vt:lpstr>
      <vt:lpstr>Arial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Administrator</cp:lastModifiedBy>
  <cp:revision>336</cp:revision>
  <dcterms:created xsi:type="dcterms:W3CDTF">2013-07-01T03:05:00Z</dcterms:created>
  <dcterms:modified xsi:type="dcterms:W3CDTF">2018-10-19T12:44:06Z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