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26" r:id="rId2"/>
    <p:sldId id="430" r:id="rId3"/>
    <p:sldId id="377" r:id="rId4"/>
    <p:sldId id="390" r:id="rId5"/>
    <p:sldId id="457" r:id="rId6"/>
    <p:sldId id="385" r:id="rId7"/>
    <p:sldId id="431" r:id="rId8"/>
    <p:sldId id="301" r:id="rId9"/>
  </p:sldIdLst>
  <p:sldSz cx="9144000" cy="6858000" type="screen4x3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FF0000"/>
    <a:srgbClr val="C5E0B4"/>
    <a:srgbClr val="0000CC"/>
    <a:srgbClr val="339933"/>
    <a:srgbClr val="D1FD23"/>
    <a:srgbClr val="23FD28"/>
    <a:srgbClr val="CC00CC"/>
    <a:srgbClr val="003366"/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56380" y="2043430"/>
            <a:ext cx="485457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京剧趣谈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89450" y="3647440"/>
            <a:ext cx="3810000" cy="23647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2035" y="1362710"/>
            <a:ext cx="3448050" cy="24682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8525" y="4255135"/>
            <a:ext cx="3084195" cy="185293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2150" y="1049020"/>
            <a:ext cx="2129155" cy="714962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生字认知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92760" y="1325880"/>
            <a:ext cx="7884160" cy="4803140"/>
            <a:chOff x="567" y="3079"/>
            <a:chExt cx="12416" cy="5439"/>
          </a:xfrm>
        </p:grpSpPr>
        <p:pic>
          <p:nvPicPr>
            <p:cNvPr id="6" name="图片 5" descr="2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7" y="3079"/>
              <a:ext cx="12416" cy="5439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330" y="3945"/>
              <a:ext cx="8889" cy="3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sz="2800" dirty="0" err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驰骋</a:t>
              </a:r>
              <a:r>
                <a:rPr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     </a:t>
              </a:r>
              <a:r>
                <a:rPr sz="2800" dirty="0" err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尴尬</a:t>
              </a:r>
              <a:r>
                <a:rPr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    </a:t>
              </a:r>
              <a:r>
                <a:rPr sz="2800" dirty="0" err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虚拟</a:t>
              </a:r>
              <a:r>
                <a:rPr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   </a:t>
              </a:r>
              <a:r>
                <a:rPr sz="2800" dirty="0" err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高扬</a:t>
              </a:r>
              <a:r>
                <a:rPr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</a:p>
            <a:p>
              <a:pPr algn="l">
                <a:lnSpc>
                  <a:spcPct val="150000"/>
                </a:lnSpc>
              </a:pPr>
              <a:r>
                <a:rPr sz="2800" dirty="0" err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低垂</a:t>
              </a:r>
              <a:r>
                <a:rPr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     </a:t>
              </a:r>
              <a:r>
                <a:rPr sz="2800" dirty="0" err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装饰</a:t>
              </a:r>
              <a:r>
                <a:rPr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    </a:t>
              </a:r>
              <a:r>
                <a:rPr sz="2800" dirty="0" err="1" smtClean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约定俗成</a:t>
              </a:r>
              <a:endPara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sz="2800" dirty="0" err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绱鞋底</a:t>
              </a:r>
              <a:r>
                <a:rPr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 </a:t>
              </a:r>
              <a:r>
                <a:rPr sz="2800" dirty="0" err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酒宴</a:t>
              </a:r>
              <a:r>
                <a:rPr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    </a:t>
              </a:r>
              <a:r>
                <a:rPr sz="2800" dirty="0" err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唯恐</a:t>
              </a:r>
              <a:r>
                <a:rPr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</a:p>
            <a:p>
              <a:pPr algn="l">
                <a:lnSpc>
                  <a:spcPct val="150000"/>
                </a:lnSpc>
              </a:pPr>
              <a:r>
                <a:rPr sz="2800" dirty="0" err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不可开交</a:t>
              </a:r>
              <a:r>
                <a:rPr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   </a:t>
              </a:r>
              <a:r>
                <a:rPr sz="2800" dirty="0" err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戛然而止</a:t>
              </a:r>
              <a:r>
                <a:rPr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   </a:t>
              </a:r>
              <a:r>
                <a:rPr sz="2800" dirty="0" err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越发</a:t>
              </a:r>
              <a:r>
                <a:rPr lang="en-US"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 </a:t>
              </a:r>
              <a:endPara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577215" y="1099820"/>
            <a:ext cx="1797050" cy="57845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初读感知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374265" y="1330325"/>
            <a:ext cx="5960110" cy="1380490"/>
            <a:chOff x="4175" y="1998"/>
            <a:chExt cx="9386" cy="2174"/>
          </a:xfrm>
        </p:grpSpPr>
        <p:pic>
          <p:nvPicPr>
            <p:cNvPr id="5" name="图片 4" descr="2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175" y="1998"/>
              <a:ext cx="9387" cy="217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4331" y="2888"/>
              <a:ext cx="7968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默读课文第一部分，回答下列问题：</a:t>
              </a:r>
              <a:endPara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93700" y="2710815"/>
            <a:ext cx="5892661" cy="505321"/>
          </a:xfrm>
          <a:prstGeom prst="round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）京剧表演骑马时，为什么不用真马？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3700" y="3474085"/>
            <a:ext cx="6197461" cy="505321"/>
          </a:xfrm>
          <a:prstGeom prst="round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）京剧表演中，用什么道具来表演骑马？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3700" y="4133215"/>
            <a:ext cx="6807061" cy="505321"/>
          </a:xfrm>
          <a:prstGeom prst="round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）演员拿着马鞭代替真实的骑马有什么好处？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0045" y="4974590"/>
            <a:ext cx="6840855" cy="910973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）作者为了说明虚拟的道具也是可感觉可使用的举出了哪两个例子？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97205" y="1036320"/>
            <a:ext cx="1719580" cy="57845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课文研读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639185" y="1457325"/>
            <a:ext cx="2809240" cy="1983740"/>
            <a:chOff x="5875" y="1886"/>
            <a:chExt cx="4424" cy="31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/>
            <a:srcRect b="5762"/>
            <a:stretch>
              <a:fillRect/>
            </a:stretch>
          </p:blipFill>
          <p:spPr>
            <a:xfrm>
              <a:off x="5875" y="1886"/>
              <a:ext cx="4425" cy="3124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8228" y="2193"/>
              <a:ext cx="140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sz="28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骑马</a:t>
              </a:r>
              <a:endPara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057015" y="3816985"/>
            <a:ext cx="2066290" cy="2616835"/>
            <a:chOff x="9962" y="5023"/>
            <a:chExt cx="3254" cy="41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62" y="5800"/>
              <a:ext cx="3255" cy="3345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0606" y="5023"/>
              <a:ext cx="196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绱鞋底</a:t>
              </a:r>
              <a:endPara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91210" y="2854325"/>
            <a:ext cx="2847340" cy="2588895"/>
            <a:chOff x="1390" y="5845"/>
            <a:chExt cx="4484" cy="407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lum bright="6000"/>
            </a:blip>
            <a:stretch>
              <a:fillRect/>
            </a:stretch>
          </p:blipFill>
          <p:spPr>
            <a:xfrm>
              <a:off x="1390" y="5845"/>
              <a:ext cx="4485" cy="325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2368" y="9100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sz="28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举杯饮酒</a:t>
              </a:r>
              <a:endPara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97205" y="1036320"/>
            <a:ext cx="1719580" cy="5784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片段欣赏</a:t>
            </a:r>
          </a:p>
        </p:txBody>
      </p:sp>
      <p:pic>
        <p:nvPicPr>
          <p:cNvPr id="3" name="优酷录屏2019-3-19-18-26-23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43000" y="1752600"/>
            <a:ext cx="6858000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8315" y="1049020"/>
            <a:ext cx="1700530" cy="578456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037590" y="3319145"/>
            <a:ext cx="7068820" cy="212723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唱指歌唱，念指具有音乐性的念白，二者相辅相成，构成歌舞化的京剧表演艺术两大要素之一的“歌”，做指舞蹈化的形体动作，打指武打和翻跌的技艺，二者相互结合，构成歌舞化的京剧表演艺术两大要素之一的“舞”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10715" y="1813560"/>
            <a:ext cx="53232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京剧表演的四种艺术手法：</a:t>
            </a:r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唱、念、做、打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，也是京剧表演四项基本功。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44805" y="1795780"/>
            <a:ext cx="84550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戏曲演员从小就要从这四个方面进行训练，虽然有的演员擅长唱功（唱功老生），有的行当以做功（花旦）为主，有的以武打为主（武净）。但是要求每一个演员必须有过硬的唱、念、做、打四种基本功。只有这样才能充分地发挥京剧的艺术特色。更好地表现和刻画戏中的各种人物形象。</a:t>
            </a:r>
          </a:p>
          <a:p>
            <a:pPr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88315" y="1049020"/>
            <a:ext cx="2129155" cy="579744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18820" y="4959350"/>
            <a:ext cx="7707630" cy="968271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京剧有唱，有舞，有对白，有武打，有各种象征性的动作，是一种高度综合性的艺术。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d5c08e40-45d6-477c-a4dc-0ef39e0096cf}"/>
</p:tagLst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3</TotalTime>
  <Words>335</Words>
  <Application>Microsoft Office PowerPoint</Application>
  <PresentationFormat>On-screen Show (4:3)</PresentationFormat>
  <Paragraphs>25</Paragraphs>
  <Slides>8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406</cp:revision>
  <dcterms:created xsi:type="dcterms:W3CDTF">2013-11-14T01:26:00Z</dcterms:created>
  <dcterms:modified xsi:type="dcterms:W3CDTF">2019-08-10T12:03:56Z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