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12" r:id="rId3"/>
    <p:sldId id="265" r:id="rId4"/>
    <p:sldId id="302" r:id="rId5"/>
    <p:sldId id="301" r:id="rId6"/>
    <p:sldId id="300" r:id="rId7"/>
    <p:sldId id="299" r:id="rId8"/>
    <p:sldId id="298" r:id="rId9"/>
    <p:sldId id="297" r:id="rId10"/>
    <p:sldId id="296" r:id="rId11"/>
    <p:sldId id="295" r:id="rId12"/>
    <p:sldId id="294" r:id="rId13"/>
    <p:sldId id="293" r:id="rId14"/>
    <p:sldId id="307" r:id="rId15"/>
    <p:sldId id="306" r:id="rId17"/>
    <p:sldId id="305" r:id="rId18"/>
    <p:sldId id="304" r:id="rId19"/>
    <p:sldId id="303" r:id="rId20"/>
    <p:sldId id="311" r:id="rId21"/>
    <p:sldId id="310" r:id="rId22"/>
    <p:sldId id="309" r:id="rId23"/>
    <p:sldId id="308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49" autoAdjust="0"/>
  </p:normalViewPr>
  <p:slideViewPr>
    <p:cSldViewPr>
      <p:cViewPr>
        <p:scale>
          <a:sx n="67" d="100"/>
          <a:sy n="67" d="100"/>
        </p:scale>
        <p:origin x="-1662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age.klxuexi.com/images/pic/P1_xiaoxue/jiazhang/7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9752" y="2060848"/>
            <a:ext cx="4714908" cy="30398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  <a:softEdge rad="317500"/>
          </a:effectLst>
        </p:spPr>
      </p:pic>
      <p:sp>
        <p:nvSpPr>
          <p:cNvPr id="5" name="矩形 4"/>
          <p:cNvSpPr/>
          <p:nvPr/>
        </p:nvSpPr>
        <p:spPr>
          <a:xfrm>
            <a:off x="2843808" y="908720"/>
            <a:ext cx="3797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微软雅黑" pitchFamily="34" charset="-122"/>
                <a:ea typeface="微软雅黑" pitchFamily="34" charset="-122"/>
                <a:sym typeface="楷体" pitchFamily="49" charset="-122"/>
              </a:rPr>
              <a:t>第 五 单 元 学 习 评 价</a:t>
            </a:r>
            <a:endParaRPr lang="en-US" altLang="zh-CN" sz="28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微软雅黑" pitchFamily="34" charset="-122"/>
              <a:ea typeface="微软雅黑" pitchFamily="34" charset="-122"/>
              <a:sym typeface="楷体" pitchFamily="49" charset="-122"/>
            </a:endParaRPr>
          </a:p>
        </p:txBody>
      </p:sp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771800" y="1556792"/>
            <a:ext cx="40222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分钟　满分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63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39552" y="612675"/>
            <a:ext cx="9144000" cy="5567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对下面语句中加点词的解释不正确的一项是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傅说举于版筑之间　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被举用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被选拔。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曾益其所不能　曾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通“增”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增加。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衡于虑而后作　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发作。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出则无敌国外患者　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在外面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指国外。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比较下列各项中加点的词语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意思相同的一项是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国恒亡　河曲智叟亡以应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故天将降大任于是人也　故虽有名马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祇辱于奴隶人之手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故天将降大任于是人也　安能辨我是雄雌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国恒亡　则有去国怀乡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96336" y="836712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28384" y="3429000"/>
            <a:ext cx="394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19672" y="170080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3608" y="227687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483768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83768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691680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491880" y="44371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71800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16216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31840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08104" y="5589240"/>
            <a:ext cx="72008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43608" y="60932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31840" y="609329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11560" y="980728"/>
            <a:ext cx="9144000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用现代汉语翻译下面句子。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故天将降大任于是人也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8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生于忧患而死于安乐也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348880"/>
            <a:ext cx="77768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所以上天将要下达重大的使命给这样的人。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忧患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能激励人勤奋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使人生存发展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安逸享乐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使人萎靡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必将导致灭亡。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3568" y="692696"/>
            <a:ext cx="741682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下面对所选文段内容的理解不正确的一项是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作者认为人才是在艰苦的环境中造就的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因此要增长才干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必须先经受艰苦磨炼。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本文在论述造就人才的问题时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强调了客观条件和主观因素两个方面的作用。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文章在阐述的思路上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先说国家再说个人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这样使文章的论述层次显得很清楚。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本文的中心论点是“生于忧患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死于安乐”。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1340768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11560" y="692696"/>
            <a:ext cx="8136904" cy="1289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5.“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逆境能成才”是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生于忧患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死于安乐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一文阐述观点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它表明了人才要在困境中造就的道理。那么“</a:t>
            </a:r>
            <a:r>
              <a:rPr lang="zh-CN" altLang="en-US" sz="1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顺境也能成才吗”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这可能是许多学生产生的疑问。对此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请联系历史或现实生活中的事例作简要分析。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060848"/>
            <a:ext cx="82444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有的同学主张“顺境出人才”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我认为此说没有道理。人的主观努力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往往需要外界的压力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有外界的压力才有内在的动力。压力越大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动力也就越强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于是终成大器。所以说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不是“顺境出人才”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而是“逆境出人才”。为什么人才往往出自“逆境”呢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因为人在逆境中容易发愤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会付出比常人更多的努力。“顺境”则往往使人满足现状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甚至不思进取。“顺境”不仅不利于成才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反而容易使人堕落。如今我们的物质生活条件比过去优越多了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但人们的吃苦精神、奋发意识却比以前差远了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这使得有识之士深感忧虑。特别是青少年一代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关系到祖国的未来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有意识地到“逆境”中去磨炼一下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很有必要。报载某地利用暑期搞“吃苦夏令营”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其用心也堪称良苦。总之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顺境对人才的成长不利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逆境才是培育人才的摇篮。古往今来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正是逆境的磨炼</a:t>
            </a:r>
            <a:r>
              <a:rPr lang="en-US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1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造就了无数的英才。</a:t>
            </a:r>
            <a:endParaRPr lang="zh-CN" altLang="en-US" sz="1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11560" y="1041703"/>
            <a:ext cx="799288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阅读是有重量的精神运动　铁　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安徽省中考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①如今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网络阅读成为人们生活重要的组成部分。人类的阅读行为也随之发生了革命性的变化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眼睛在网上快速、便捷地“暴走”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逐渐替代以往细嚼慢咽似的传统阅读。但我觉得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人在获得大面积爆炸性信息的同时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也会有某种难言的失重感。之所以这样说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是因为就我个人的经验而言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阅读其实是一种有重量的精神运动。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11560" y="620688"/>
            <a:ext cx="806489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②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上世纪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年代初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我还是一个少年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偷偷读到一本书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是法国作家罗曼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罗兰的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约翰</a:t>
            </a:r>
            <a:r>
              <a:rPr kumimoji="0" lang="en-US" altLang="zh-CN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克利斯朵夫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。记得扉页的题记是这样两句话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真正的光明决不是永没有黑暗的时间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只是永不被黑暗所淹没罢了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真正的英雄决不是永没有卑下的情操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只是永不被卑下的情操所屈服罢了。”这两句话使我深深感动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让我生出想要为这个世界做点什么的冲动。我初次领略到阅读的重量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它给了我身心的沉稳和力气。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③我的一位亲人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在同样的时代背景下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在从城市下放到乡村劳动之余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倚靠在田野的草垛上通读了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资本论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列宁全集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。问他当时为什么读这些书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他只说是因为喜欢。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55564" y="462434"/>
            <a:ext cx="774035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④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今天想来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类似的阅读实在是一种无功利心的自发性之举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因其自发性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所以也没有预设的阅读期待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那不期而至的阅读收获便格外宝贵和难忘。难忘的还有一种沉入心底的重量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这重量打击你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既甜蜜又酣畅。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⑤阅读的重量有时在于它的“重”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有时却在于它的“轻”。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这“轻”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不是轻浮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而是一种无用之用</a:t>
            </a:r>
            <a:r>
              <a:rPr kumimoji="0" lang="en-US" altLang="zh-CN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是阅读心境的解放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⑥今天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我们的阅读与过去相比已经有了诸多变化。市场上卖得好的书往往是更靠近生活的实用的书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养生、美容、商战、股票、英语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书海已经“茫茫”。各取所需的阅读看上去已不再承载精神的重负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而是直奔主题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要的是立竿见影。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99592" y="964933"/>
            <a:ext cx="756084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阅读的功用是显而易见的。但是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我更想强调的是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无用”的阅读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更多的是缓慢、绵密、恒久的渗透。这样的阅读不是生存甚至生计所必需的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但它让我们看到了生活的美好、温暖以及自身的价值。它的“无用”本身便是更大的作用。这何尝不是一种更高的阅读境界呢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这种自然存在的阅读状态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或许更能体现人生的精神价值吧。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4067944" y="4869160"/>
            <a:ext cx="414728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人民日报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有改动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39552" y="548680"/>
            <a:ext cx="813690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第①段中加点词语“这样说”具体指代文中哪一句话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本文②③段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列举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以及“我”的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位亲人在下放农村时因喜欢而通读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资本论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列宁全集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这两个事例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证明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这一中心论点。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5" y="1700808"/>
            <a:ext cx="756084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人们在获得大面积爆炸性信息的同时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也会有某种难言的失重感。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i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我”少年时偷读《约翰·克利斯朵夫》深受感动　阅读是有重量的精神运动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9552" y="980728"/>
            <a:ext cx="784887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第⑤段画线句子在结构上有什么作用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请简要分析。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400" b="1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作者认为怎样才能实现“有重量”的阅读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请结合全文简要回答。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只需答出两点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844824"/>
            <a:ext cx="76277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承上启下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。承接上文对阅读重量的“重”的论证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自然引出下文对阅读“无用之用”的论述。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:①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采用细嚼慢咽的阅读方式。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选择有精神内涵的阅读内容。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追求无功利心的阅读境界。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83568" y="980728"/>
            <a:ext cx="8111516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一、积累与运用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29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下列加点词的注音、释义全都不正确的一项是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胡不见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我于王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子墨子之守圉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yù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通“御”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抵挡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有余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惠子相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à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这里活用作动词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做宰相的意思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梁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宋无长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ea typeface="+mn-ea"/>
                <a:cs typeface="Times New Roman" pitchFamily="18" charset="0"/>
              </a:rPr>
              <a:t>á</a:t>
            </a:r>
            <a:r>
              <a:rPr kumimoji="0" lang="en-US" altLang="zh-CN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高大的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木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79712" y="35730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59832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979712" y="47971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79712" y="54452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07704" y="2492896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755576" y="980728"/>
            <a:ext cx="7668344" cy="32478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三、写作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泰戈尔说过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如果你因失去了太阳而流泪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那你也将失去群星。”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请围绕“失去”这个话题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写一篇文章。题目自拟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不少于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字。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67544" y="779512"/>
            <a:ext cx="8208912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写作提示</a:t>
            </a:r>
            <a:r>
              <a:rPr kumimoji="0" lang="zh-CN" altLang="zh-CN" sz="20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写作此文题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我们可以从以下几方面入手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通过具体的事例诠释话题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比如失去一件珍贵的礼物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失去一个很好的朋友等。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可以由话题推想结果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失去”以后才知道珍贵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后悔已经来不及了。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可以由话题推想原因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比如绿色的“失去”是因为人们在破坏环境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诚信的“失去”是因为利益战胜道德。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可以对话题发表议论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有得必有失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有失也必有得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所以我们应坦然面对失去。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还可以从时间角度发挥想象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把话题放到遥远的未来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想象未来的人类虽享受到更多的高科技成果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却失去了自然赋予人的情趣和快乐。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692696"/>
            <a:ext cx="8424936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下列说法有错误的一项是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墨子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是墨子的弟子及其再传弟子对墨子言行的辑录。墨子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是春秋战国时期墨家学派的创始人。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是孟子及其门人所作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是儒家经典之一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中庸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论语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合称“四书”。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得道多助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失道寡助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题目为编者所加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孟子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公孙丑下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这一章着重阐述了孟子关于统治者要“施仁政、行王道”的思想。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是道家经典之一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庄子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名周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战国时期哲学家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法家代表人物。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76056" y="764704"/>
            <a:ext cx="4283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55576" y="721296"/>
            <a:ext cx="9144000" cy="48936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下列句子翻译有误的一项是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故君子有不战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战必胜矣。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所以君子不战则已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战就一定能胜利。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虽杀臣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不能绝也。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虽然杀了我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也不能杀尽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宋国的抵抗者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乡为身死而不受。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从前为了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礼义”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宁愿死也不接受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侮辱性的施舍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子非我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安知我不知鱼之乐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你又不是我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怎么知道我不知道鱼的快乐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4128" y="836712"/>
            <a:ext cx="394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260648"/>
            <a:ext cx="7996412" cy="61863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下列句子中的标点符号使用有误的一项是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通过看地图上等高线的分布和疏密情况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可以知晓大致的地形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等高线越密集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这一带的地势越陡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等高线越稀疏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这一带的坡度越缓。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谁不承认春天是美好的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诗人白居易曾这样说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遇物尽欢欣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爱春非独我。”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水是人类赖以生存的特殊资源。由于一些国家正面临水资源危机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这些国家的农业、工业、人民的生活、健康都受到威胁。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如果以花为喻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玫瑰象征春天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石榴象征夏天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争奇斗艳的菊花象征秋天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水仙则是冬天的使者了。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4328" y="404664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67544" y="548680"/>
            <a:ext cx="8280920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(2016·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山东潍坊中考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下列各句中加点的成语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使用正确的一项是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京剧大师梅葆玖先生演技高超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他在传统京剧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霸王别姬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中扮演虞姬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演得惟妙惟肖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活灵活现。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陈忠实老师看到出版社的工作条件很差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就自掏腰包两万元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为改善我们的工作条件尽了一点绵薄之力。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中国首个“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4.0”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产业园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潍坊国际创意港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日开园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国际机构争相入园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众多资深创客也心无旁骛。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与广袤的宇宙相比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人类只是沧海桑田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极其渺小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只有遵循规律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按规律办事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才能实现“天人”和谐。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843808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131840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19872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707904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60032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48064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508104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96136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20072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580112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868144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56176" y="501317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644008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004048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292080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80112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7094" y="1150157"/>
            <a:ext cx="8002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dirty="0" smtClean="0"/>
              <a:t>　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67544" y="620688"/>
            <a:ext cx="8352928" cy="313932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下面这段文字有三句话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各有一处语病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请加以修改。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①出于保护文化遗址的考虑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余杭良渚文化的大部分遗址区域均处于未发掘。②根据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文物保护法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的规定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大型基建工程施工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必须经过文物部门批准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但有些基建单位却擅自动工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导致破坏性挖掘而感到担忧。③目前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余杭区的文物保护规划已经正在制定中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以后文物保护就有了更为有力的措施。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95536" y="3545829"/>
            <a:ext cx="828092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句改为“出于保护文化遗址的考虑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余杭良渚文化的大部分遗址区域均处于未发掘状态”。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②句改为“根据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文物保护法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的规定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大型基建工程施工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必须经过文物部门批准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但有些基建单位却擅自动工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导致破坏性挖掘的严重后果”。　③句改为“目前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余杭区的文物保护规划正在制定中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以后文物保护就有了更为有力的措施”。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95536" y="1052736"/>
            <a:ext cx="8352928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根据语境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仿照画线句子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接写两句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构成语意连贯的一段话。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世间的事情往往是一分为二的。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失败虽然是人人不愿得到的结果</a:t>
            </a:r>
            <a:r>
              <a:rPr kumimoji="0" lang="en-US" altLang="zh-CN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但有时却能激发人们坚韧的毅力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。因此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我们看问题需要用辩证的观点。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458112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略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3568" y="444035"/>
            <a:ext cx="7632848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二、阅读理解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  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舜发于畎亩之中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傅说举于版筑之间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胶鬲举于鱼盐之中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管夷吾举于士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孙叔敖举于海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百里奚举于市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故天将降大任于是人也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必先苦其心志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劳其筋骨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饿其体肤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空乏其身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行拂乱其所为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所以动心忍性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曾益其所不能。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人恒过然后能改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困于心衡于虑而后作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征于色发于声而后喻。入则无法家拂士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出则无敌国外患者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国恒亡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然后知生于忧患而死于安乐也。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4219</Words>
  <Application>Kingsoft Office WPP</Application>
  <PresentationFormat>全屏显示(4:3)</PresentationFormat>
  <Paragraphs>156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