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02" r:id="rId3"/>
    <p:sldId id="303" r:id="rId4"/>
    <p:sldId id="304" r:id="rId5"/>
    <p:sldId id="305" r:id="rId6"/>
    <p:sldId id="306" r:id="rId7"/>
    <p:sldId id="326" r:id="rId8"/>
    <p:sldId id="307" r:id="rId9"/>
    <p:sldId id="308" r:id="rId10"/>
    <p:sldId id="309" r:id="rId11"/>
    <p:sldId id="327" r:id="rId12"/>
    <p:sldId id="310" r:id="rId13"/>
    <p:sldId id="311" r:id="rId14"/>
    <p:sldId id="312" r:id="rId15"/>
    <p:sldId id="328" r:id="rId16"/>
    <p:sldId id="313" r:id="rId17"/>
    <p:sldId id="314" r:id="rId18"/>
    <p:sldId id="329" r:id="rId19"/>
    <p:sldId id="315" r:id="rId20"/>
    <p:sldId id="330" r:id="rId21"/>
    <p:sldId id="316" r:id="rId22"/>
    <p:sldId id="317" r:id="rId23"/>
    <p:sldId id="318" r:id="rId24"/>
    <p:sldId id="319" r:id="rId25"/>
    <p:sldId id="320" r:id="rId26"/>
    <p:sldId id="321" r:id="rId27"/>
    <p:sldId id="322" r:id="rId28"/>
    <p:sldId id="323" r:id="rId29"/>
    <p:sldId id="324" r:id="rId30"/>
    <p:sldId id="325" r:id="rId3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5991" autoAdjust="0"/>
  </p:normalViewPr>
  <p:slideViewPr>
    <p:cSldViewPr snapToGrid="0">
      <p:cViewPr>
        <p:scale>
          <a:sx n="75" d="100"/>
          <a:sy n="75" d="100"/>
        </p:scale>
        <p:origin x="-1854" y="-51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5"/>
          <p:cNvSpPr txBox="1"/>
          <p:nvPr/>
        </p:nvSpPr>
        <p:spPr>
          <a:xfrm>
            <a:off x="2392681" y="1702410"/>
            <a:ext cx="3480440"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专题九</a:t>
            </a:r>
            <a:r>
              <a:rPr lang="zh-CN" altLang="en-US" sz="3200" b="1" spc="100" dirty="0">
                <a:latin typeface="微软雅黑" panose="020B0503020204020204" pitchFamily="34" charset="-122"/>
                <a:ea typeface="微软雅黑" panose="020B0503020204020204" pitchFamily="34" charset="-122"/>
              </a:rPr>
              <a:t>　</a:t>
            </a:r>
            <a:r>
              <a:rPr lang="zh-CN" altLang="en-US" sz="3200" b="1" dirty="0" smtClean="0"/>
              <a:t>名著阅读</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424525"/>
            <a:ext cx="8021780"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“鲁提辖拳打镇关西”是</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水浒传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中一段非常精彩的故事。请结合相关情节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回答下面问题。</a:t>
            </a:r>
            <a:r>
              <a:rPr lang="en-US" sz="1400" dirty="0" smtClean="0">
                <a:latin typeface="微软雅黑" panose="020B0503020204020204" pitchFamily="34" charset="-122"/>
                <a:ea typeface="微软雅黑" panose="020B0503020204020204" pitchFamily="34" charset="-122"/>
              </a:rPr>
              <a:t>	</a:t>
            </a:r>
          </a:p>
          <a:p>
            <a:pPr algn="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概括“鲁提辖拳打镇关西”的原因。</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85800" y="2710543"/>
            <a:ext cx="7898321" cy="21712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文本框 7"/>
          <p:cNvSpPr txBox="1"/>
          <p:nvPr/>
        </p:nvSpPr>
        <p:spPr>
          <a:xfrm>
            <a:off x="917365" y="2928353"/>
            <a:ext cx="7431978" cy="36188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郑屠欺负金氏父女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鲁提辖决定打抱不平。</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5" name="文本框 7"/>
          <p:cNvSpPr txBox="1"/>
          <p:nvPr/>
        </p:nvSpPr>
        <p:spPr>
          <a:xfrm>
            <a:off x="906479" y="3418210"/>
            <a:ext cx="7431978" cy="132727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本题考查对《水浒传》中相关故事情节的理解。从镇关西角度分析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他欺负金氏父女。郑屠“虚钱实契”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强占金翠莲为妾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随后郑家不容她存身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把她赶出家门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郑屠索钱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店主催逼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父女二人走投无路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陷入困境。从鲁提辖自身角度分析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他是个爱打抱不平的人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尤其听完金氏父女的诉说后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决定打抱不平。</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500"/>
                                        <p:tgtEl>
                                          <p:spTgt spid="1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xEl>
                                              <p:pRg st="0" end="0"/>
                                            </p:txEl>
                                          </p:spTgt>
                                        </p:tgtEl>
                                        <p:attrNameLst>
                                          <p:attrName>style.visibility</p:attrName>
                                        </p:attrNameLst>
                                      </p:cBhvr>
                                      <p:to>
                                        <p:strVal val="visible"/>
                                      </p:to>
                                    </p:set>
                                    <p:animEffect transition="in" filter="fade">
                                      <p:cBhvr>
                                        <p:cTn id="33"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424525"/>
            <a:ext cx="8021780" cy="35778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梁山众好汉中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鲁智深是一个粗中有细的人。在这个故事中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他的哪些做法体现了这个特点</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10" name="文本框 6"/>
          <p:cNvSpPr txBox="1"/>
          <p:nvPr/>
        </p:nvSpPr>
        <p:spPr>
          <a:xfrm>
            <a:off x="735817" y="2091750"/>
            <a:ext cx="7745586" cy="684602"/>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阻止店小二通风报信</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为金氏父女离开争取时间</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鲁提辖来到郑屠肉店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故意刁难</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激怒郑屠并将其打死后</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假称郑屠诈死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顺利脱身逃离。</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424525"/>
            <a:ext cx="8021780" cy="719034"/>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河南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名著阅读。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任选一题作答</a:t>
            </a: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下面是两部名著的插图</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请任选一幅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简述与画面内容相关的故事情节。</a:t>
            </a:r>
            <a:endParaRPr lang="zh-CN" altLang="en-US" sz="1400" dirty="0">
              <a:latin typeface="微软雅黑" panose="020B0503020204020204" pitchFamily="34" charset="-122"/>
              <a:ea typeface="微软雅黑" panose="020B0503020204020204" pitchFamily="34" charset="-122"/>
            </a:endParaRPr>
          </a:p>
        </p:txBody>
      </p:sp>
      <p:pic>
        <p:nvPicPr>
          <p:cNvPr id="9" name="T10.EPS" descr="id:2147502148;FounderCES"/>
          <p:cNvPicPr/>
          <p:nvPr/>
        </p:nvPicPr>
        <p:blipFill>
          <a:blip r:embed="rId2" cstate="print"/>
          <a:stretch>
            <a:fillRect/>
          </a:stretch>
        </p:blipFill>
        <p:spPr>
          <a:xfrm>
            <a:off x="2277252" y="2212647"/>
            <a:ext cx="1069920" cy="1408320"/>
          </a:xfrm>
          <a:prstGeom prst="rect">
            <a:avLst/>
          </a:prstGeom>
        </p:spPr>
      </p:pic>
      <p:pic>
        <p:nvPicPr>
          <p:cNvPr id="10" name="T11.EPS" descr="id:2147502155;FounderCES"/>
          <p:cNvPicPr/>
          <p:nvPr/>
        </p:nvPicPr>
        <p:blipFill>
          <a:blip r:embed="rId3" cstate="print"/>
          <a:stretch>
            <a:fillRect/>
          </a:stretch>
        </p:blipFill>
        <p:spPr>
          <a:xfrm>
            <a:off x="4395444" y="2243661"/>
            <a:ext cx="1008720" cy="1277280"/>
          </a:xfrm>
          <a:prstGeom prst="rect">
            <a:avLst/>
          </a:prstGeom>
        </p:spPr>
      </p:pic>
      <p:sp>
        <p:nvSpPr>
          <p:cNvPr id="11" name="矩形 10"/>
          <p:cNvSpPr/>
          <p:nvPr/>
        </p:nvSpPr>
        <p:spPr>
          <a:xfrm>
            <a:off x="2113472" y="3646064"/>
            <a:ext cx="5305245" cy="377411"/>
          </a:xfrm>
          <a:prstGeom prst="rect">
            <a:avLst/>
          </a:prstGeom>
        </p:spPr>
        <p:txBody>
          <a:bodyPr wrap="square">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鲁滨孙漂流记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格列佛游记</a:t>
            </a:r>
            <a:r>
              <a:rPr lang="en-US" altLang="zh-CN"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856343" y="1393140"/>
            <a:ext cx="7745586" cy="1327277"/>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鲁滨孙和一条狗被海浪冲到荒岛上。他想记录日期却没有工具</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于是就在上岸的地方竖了一个大十字架</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刻下他上岛的日期</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并用不同的刻痕来表示日、周、月。这样</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他就有了一个独特的日历。</a:t>
            </a:r>
            <a:r>
              <a:rPr 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格列佛被风浪推送到小人国</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利立浦特国</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。一觉醒来</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他发现自己被很多小人用细线绑在地上</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挣扎不脱。在小人们的攻击和劝说下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他表示投降。 </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286782"/>
            <a:ext cx="8021780" cy="1327277"/>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有人评价</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极幻之事中蕴含极真之理”。请从下面两个具有奇幻色彩的故事中任选一个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简述故事情节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并指出其中蕴含的“极真之理”。</a:t>
            </a:r>
          </a:p>
          <a:p>
            <a:pPr>
              <a:lnSpc>
                <a:spcPct val="150000"/>
              </a:lnSpc>
            </a:pP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悟彻菩提真妙理</a:t>
            </a:r>
          </a:p>
          <a:p>
            <a:pPr>
              <a:lnSpc>
                <a:spcPct val="150000"/>
              </a:lnSpc>
            </a:pP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尸魔三戏唐三藏</a:t>
            </a:r>
            <a:endParaRPr lang="zh-CN" altLang="en-US" sz="1400" dirty="0">
              <a:latin typeface="微软雅黑" panose="020B0503020204020204" pitchFamily="34" charset="-122"/>
              <a:ea typeface="微软雅黑" panose="020B0503020204020204" pitchFamily="34" charset="-122"/>
            </a:endParaRPr>
          </a:p>
        </p:txBody>
      </p:sp>
      <p:sp>
        <p:nvSpPr>
          <p:cNvPr id="9" name="文本框 6"/>
          <p:cNvSpPr txBox="1"/>
          <p:nvPr/>
        </p:nvSpPr>
        <p:spPr>
          <a:xfrm>
            <a:off x="666806" y="2897538"/>
            <a:ext cx="7745586" cy="1650443"/>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故事情节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孙悟空向菩提祖师学艺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悟得祖师敲他三下的暗示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半夜跪在祖师榻前求学长生之道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后来祖师传他七十二般变化和筋斗云的口诀</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他自悟自修学成之后返回花果山。“极真之理”示例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求学之道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名师引路不可少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个人领悟和勤学同等重要。</a:t>
            </a:r>
            <a:r>
              <a:rPr 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故事情节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尸魔</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白骨精</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为了吃唐僧肉</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先后变化成美丽的女子、老妇人和老公公来接近唐僧</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都被孙悟空识破并打死了。“极真之理”示例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坏人无论如何伪装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最终都会被识破</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得到应有的惩罚。</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609600" y="1393140"/>
            <a:ext cx="7913915" cy="136536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本题考查文学名著的记忆与理解能力。“悟彻菩提真妙理”是《西游记》第二回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讲的是孙悟空跟随菩提祖师学艺的故事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表述的时候注意说清楚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做了什么事情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结果如何。探究其中真理的时候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注意把握细节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孙悟空领悟了祖师敲他三下的暗示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才有后来的学艺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并刻苦练习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才学会了真本领。</a:t>
            </a:r>
          </a:p>
          <a:p>
            <a:pPr>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148759"/>
            <a:ext cx="8021780" cy="362752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6.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潜江</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名著阅读。</a:t>
            </a:r>
            <a:r>
              <a:rPr lang="en-US"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那呆子急纵云头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径回城里。半霎时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到了馆驿。此时人静月明。两廊下寻不见师父。只见白马睡在那厢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浑身水湿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后腿有盘子大小一点青痕。八戒失惊道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“双晦气了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这亡人又不曾走路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怎么身上有汗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腿有青痕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想是歹人打劫师父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把马打坏了。”那白马认得是八戒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忽然口吐人言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叫声“师兄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”这呆子吓了一跌。扒起来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往外要走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被那马探探身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一口咬住皂衣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“哥呵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你莫怕我。”八戒战兢兢的道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“兄弟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你怎么今日说起话来了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你但说话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必有大不祥之事。”小龙道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“你知师父有难么</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”八戒道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“我不知。”小龙道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“你是不知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那妖精变做一个俊俏文人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撞入朝中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与皇帝认了亲眷。把我师父变作一个斑斓猛虎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见被众臣捉住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锁在朝房铁笼里面。我听得这般苦恼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心如刀割。你两日又不在不知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恐一时伤了性命。只得化龙身去救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不期到朝里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又寻不见师父。及到银安殿外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遇见妖精</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我又变做个宫娥模样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哄那怪物。那怪叫我舞刀他看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遂耳留心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砍他两刀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早被他闪过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双手举个满堂红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把我战败。我又飞刀砍去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他又把刀接了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捽下满堂红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把我后腿上着了一下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故此钻在御水河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逃得性命。腿上青是他满堂红打的。”</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87740" y="1410016"/>
            <a:ext cx="8021780"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白马为何会随唐僧西天取经</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u="sng" dirty="0" smtClean="0">
                <a:latin typeface="微软雅黑" panose="020B0503020204020204" pitchFamily="34" charset="-122"/>
                <a:ea typeface="微软雅黑" panose="020B0503020204020204" pitchFamily="34" charset="-122"/>
              </a:rPr>
              <a:t> </a:t>
            </a:r>
          </a:p>
        </p:txBody>
      </p:sp>
      <p:sp>
        <p:nvSpPr>
          <p:cNvPr id="11" name="矩形 10"/>
          <p:cNvSpPr/>
          <p:nvPr/>
        </p:nvSpPr>
        <p:spPr>
          <a:xfrm>
            <a:off x="685800" y="2057400"/>
            <a:ext cx="7898321" cy="28244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文本框 7"/>
          <p:cNvSpPr txBox="1"/>
          <p:nvPr/>
        </p:nvSpPr>
        <p:spPr>
          <a:xfrm>
            <a:off x="917365" y="2329623"/>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白马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前身是龙王三太子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犯了死罪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经观音菩萨求情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免除死罪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让其变身为白马给唐僧当坐骑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随唐僧西天取经来赎罪。</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5" name="文本框 7"/>
          <p:cNvSpPr txBox="1"/>
          <p:nvPr/>
        </p:nvSpPr>
        <p:spPr>
          <a:xfrm>
            <a:off x="906479" y="3091630"/>
            <a:ext cx="7431978" cy="1650443"/>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本题考查名著阅读的情节。观音菩萨在前往东土寻找取经人的途中被空中的一条玉龙喊住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这条玉龙是西海龙王敖闰之子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因纵火烧了殿上明珠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被其父以忤逆罪告上天庭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玉帝判其死罪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观音于是向玉帝求情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希望玉帝能饶了玉龙一命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将其赐给观音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给取经人做脚力。后来在悟空随唐僧取经经过鹰愁涧时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唐僧的坐骑白马被涧里的一条恶龙吃掉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这恶龙就是经菩萨解救、在此处等候取经人的玉龙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菩萨将其变为白马充当了唐僧的坐骑一路西去取经。</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500"/>
                                        <p:tgtEl>
                                          <p:spTgt spid="1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xEl>
                                              <p:pRg st="0" end="0"/>
                                            </p:txEl>
                                          </p:spTgt>
                                        </p:tgtEl>
                                        <p:attrNameLst>
                                          <p:attrName>style.visibility</p:attrName>
                                        </p:attrNameLst>
                                      </p:cBhvr>
                                      <p:to>
                                        <p:strVal val="visible"/>
                                      </p:to>
                                    </p:set>
                                    <p:animEffect transition="in" filter="fade">
                                      <p:cBhvr>
                                        <p:cTn id="33"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87740" y="1410016"/>
            <a:ext cx="8021780" cy="39586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选文中的白马勇敢、忠诚</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中慧骃国里的马是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的化身。</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685800" y="2503714"/>
            <a:ext cx="7898321" cy="23781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文本框 7"/>
          <p:cNvSpPr txBox="1"/>
          <p:nvPr/>
        </p:nvSpPr>
        <p:spPr>
          <a:xfrm>
            <a:off x="917365" y="2830379"/>
            <a:ext cx="7431978"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智慧、理性、高贵、友爱、善良等。</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5" name="文本框 7"/>
          <p:cNvSpPr txBox="1"/>
          <p:nvPr/>
        </p:nvSpPr>
        <p:spPr>
          <a:xfrm>
            <a:off x="906479" y="3320236"/>
            <a:ext cx="7431978" cy="132727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名著阅读的总结概括。马在慧骃国是有理性的居民和统治者。格列佛在慧骃国遭到一种形状像人的名为“耶胡”的畜生的围攻。幸亏一匹具有智慧的马——“慧骃”来给他解了围。慧骃国国王理智贤明、勤劳勇敢、仁慈友爱、公正诚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是作者心目中的理想人物。据此概括慧骃国马的形象即可。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500"/>
                                        <p:tgtEl>
                                          <p:spTgt spid="1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xEl>
                                              <p:pRg st="0" end="0"/>
                                            </p:txEl>
                                          </p:spTgt>
                                        </p:tgtEl>
                                        <p:attrNameLst>
                                          <p:attrName>style.visibility</p:attrName>
                                        </p:attrNameLst>
                                      </p:cBhvr>
                                      <p:to>
                                        <p:strVal val="visible"/>
                                      </p:to>
                                    </p:set>
                                    <p:animEffect transition="in" filter="fade">
                                      <p:cBhvr>
                                        <p:cTn id="33"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355793"/>
            <a:ext cx="8021780" cy="100411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中国古典文学研究家周汝昌分别以一个字概括了几部名著的精神实质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三国演义</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归纳为“忠”字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水浒传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归纳为“义”字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红楼梦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归纳为“情”字。请你用一个字或者一个词语归纳</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并简述理由。</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9" name="文本框 6"/>
          <p:cNvSpPr txBox="1"/>
          <p:nvPr/>
        </p:nvSpPr>
        <p:spPr>
          <a:xfrm>
            <a:off x="649309" y="2515670"/>
            <a:ext cx="7745586" cy="1973608"/>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示例一</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诚。唐僧师徒四人历经九九八十一难始终不改初心</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用诚心求取真经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最终感化天地</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功德圆满。</a:t>
            </a:r>
          </a:p>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示例二</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专。为了求取真经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师徒四人克服重重艰难险阻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用心专一</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毫不动摇。</a:t>
            </a:r>
          </a:p>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示例三</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恒。为了求取真经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他们坚持不懈</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以一颗恒心感天动地。</a:t>
            </a:r>
          </a:p>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示例四</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勇。师徒四人敢做常人不敢为之事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勇敢面对妖魔鬼怪</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具有大无畏精神。</a:t>
            </a:r>
          </a:p>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示例五</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合作。西天取经之路充满险恶</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但唐僧师徒最终能取得真经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功德圆满</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靠的是四人团结合作</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齐心协力。</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5964" y="1387555"/>
            <a:ext cx="8021780" cy="233486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滨州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下列有关名著阅读的表述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龟兔赛跑</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狼来了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智子疑邻</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这些有趣的故事均出自</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伊索寓言</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p>
          <a:p>
            <a:pPr>
              <a:lnSpc>
                <a:spcPct val="150000"/>
              </a:lnSpc>
            </a:pPr>
            <a:r>
              <a:rPr lang="en-US" sz="1400" dirty="0" smtClean="0">
                <a:latin typeface="微软雅黑" panose="020B0503020204020204" pitchFamily="34" charset="-122"/>
                <a:ea typeface="微软雅黑" panose="020B0503020204020204" pitchFamily="34" charset="-122"/>
              </a:rPr>
              <a:t>B.</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把读者带进了一个奇异的幻境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童话色彩只是这部小说的表面特征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尖锐而深刻的讽刺才是其灵魂所在。</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俄国作家列夫</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托尔斯泰的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名人传</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叙述了贝多芬、莎士比亚和米开朗琪罗充满苦难和坎坷的一生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赞美他们的高尚品格和顽强奋斗的精神。</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为了和林冲比试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他倒拔垂杨柳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为了救林冲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他大闹野猪林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“他”就是</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水浒传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中的花和尚鲁智深。</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609600" y="1393140"/>
            <a:ext cx="7913915" cy="132727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本题考查名著综合阅读能力。唐僧师徒经历了九九八十一难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遭遇重重磨难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也在女儿国、四圣、荆棘岭那里经受住了诱惑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但都不改取经初心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其中虽有争执、争吵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但没有一个人脱离取经队伍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既有悟空勇猛善斗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也有八戒、沙僧甚至白龙的大力协助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无论面对的妖魔如何强大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始终勇敢无畏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与之斗争。从中概括理由并提炼出一个字或词即可。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75145" y="1456830"/>
            <a:ext cx="8021780" cy="2296774"/>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考生只要平时认真阅读了课标和语文教材指定的名著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并了解熟记这些名著中的人物、情节、内容、主题及有关文学文化常识等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不论单项选择、多项选择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还是填空题、简述题等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都能准确作答。</a:t>
            </a:r>
          </a:p>
          <a:p>
            <a:pPr>
              <a:lnSpc>
                <a:spcPct val="150000"/>
              </a:lnSpc>
            </a:pPr>
            <a:r>
              <a:rPr lang="zh-CN" altLang="en-US" sz="1400" dirty="0" smtClean="0">
                <a:latin typeface="微软雅黑" panose="020B0503020204020204" pitchFamily="34" charset="-122"/>
                <a:ea typeface="微软雅黑" panose="020B0503020204020204" pitchFamily="34" charset="-122"/>
              </a:rPr>
              <a:t>第一招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平时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认真阅读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加强积累</a:t>
            </a: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语文课程标准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中“关于课外读物的建议”具体规定了推荐阅读的名著篇目。只要考生平时认真阅读这些名著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并把阅读所得积累起来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就能准确答题。反之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平时只是浮光掠影地浏览而未积累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再简单的考题也可能无法应对。如山东威海的名著阅读题要求考生填写“洒家”和选文中“你”所指的人物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如果认真阅读了这部名著就易如反掌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如果没有阅读过就无法填写。</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fade">
                                      <p:cBhvr>
                                        <p:cTn id="26" dur="500"/>
                                        <p:tgtEl>
                                          <p:spTgt spid="1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xEl>
                                              <p:pRg st="1" end="1"/>
                                            </p:txEl>
                                          </p:spTgt>
                                        </p:tgtEl>
                                        <p:attrNameLst>
                                          <p:attrName>style.visibility</p:attrName>
                                        </p:attrNameLst>
                                      </p:cBhvr>
                                      <p:to>
                                        <p:strVal val="visible"/>
                                      </p:to>
                                    </p:set>
                                    <p:animEffect transition="in" filter="fade">
                                      <p:cBhvr>
                                        <p:cTn id="31" dur="500"/>
                                        <p:tgtEl>
                                          <p:spTgt spid="16">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6">
                                            <p:txEl>
                                              <p:pRg st="2" end="2"/>
                                            </p:txEl>
                                          </p:spTgt>
                                        </p:tgtEl>
                                        <p:attrNameLst>
                                          <p:attrName>style.visibility</p:attrName>
                                        </p:attrNameLst>
                                      </p:cBhvr>
                                      <p:to>
                                        <p:strVal val="visible"/>
                                      </p:to>
                                    </p:set>
                                    <p:animEffect transition="in" filter="fade">
                                      <p:cBhvr>
                                        <p:cTn id="36"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626904" y="1456830"/>
            <a:ext cx="8021780" cy="2296774"/>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第二招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备考时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科学梳理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强化记忆</a:t>
            </a:r>
          </a:p>
          <a:p>
            <a:pPr>
              <a:lnSpc>
                <a:spcPct val="150000"/>
              </a:lnSpc>
            </a:pPr>
            <a:r>
              <a:rPr lang="zh-CN" altLang="en-US" sz="1400" dirty="0" smtClean="0">
                <a:latin typeface="微软雅黑" panose="020B0503020204020204" pitchFamily="34" charset="-122"/>
                <a:ea typeface="微软雅黑" panose="020B0503020204020204" pitchFamily="34" charset="-122"/>
              </a:rPr>
              <a:t>　　按照教材安排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考生在平时确实认真阅读了指定的名著并积累了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但三年的时间很可能遗忘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所以在临近中考前的复习期间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考生一定要扎实备考。具体说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就是要根据课标和教材要求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在老师的指导下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对三年来所阅读的名著常识和每部名著的人物、情节、主题和写作特色等一一梳理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并且加强记忆。如果能对本地和外地往年的中考题进行整理和练习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发现缺漏再有的放矢地补救学习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效果更好。有了平时的阅读和备考的梳理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无论是选择题或填空题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还是简述题及其他题型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考生都能准确解答。有关名著的科学梳理可以参考专项突破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fade">
                                      <p:cBhvr>
                                        <p:cTn id="17"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626904" y="1456830"/>
            <a:ext cx="8021780" cy="2296774"/>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第三招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考场上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准确审题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准确作答</a:t>
            </a:r>
          </a:p>
          <a:p>
            <a:pPr>
              <a:lnSpc>
                <a:spcPct val="150000"/>
              </a:lnSpc>
            </a:pPr>
            <a:r>
              <a:rPr lang="zh-CN" altLang="en-US" sz="1400" dirty="0" smtClean="0">
                <a:latin typeface="微软雅黑" panose="020B0503020204020204" pitchFamily="34" charset="-122"/>
                <a:ea typeface="微软雅黑" panose="020B0503020204020204" pitchFamily="34" charset="-122"/>
              </a:rPr>
              <a:t>　　除了平时的认真阅读和临考的扎实备考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考场上还必须科学应对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因为在紧张的考场上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稍有疏忽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就可能大意失荆州。首先要准确审题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真正读懂题目要求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否则会因离题万里而失误。如山东滨州的单项选择和湖北随州的多项选择就只在一字之差而回答不同。</a:t>
            </a:r>
          </a:p>
          <a:p>
            <a:pPr>
              <a:lnSpc>
                <a:spcPct val="150000"/>
              </a:lnSpc>
            </a:pPr>
            <a:r>
              <a:rPr lang="zh-CN" altLang="en-US" sz="1400" dirty="0" smtClean="0">
                <a:latin typeface="微软雅黑" panose="020B0503020204020204" pitchFamily="34" charset="-122"/>
                <a:ea typeface="微软雅黑" panose="020B0503020204020204" pitchFamily="34" charset="-122"/>
              </a:rPr>
              <a:t>更重要的是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在灵活多样的名著阅读题目中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需要根据题目要求准确作答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否则本来了解的知识却因答题不准而失误。如山东滨州题目中“为了和林冲比试”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粗略一读似乎没什么问题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如果结合故事情节和人物性格来思考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就会发现是错的。其实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中考命题往往就用这种易错的小点来考查考生的细心和准确把握。</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fade">
                                      <p:cBhvr>
                                        <p:cTn id="17" dur="500"/>
                                        <p:tgtEl>
                                          <p:spTgt spid="1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Effect transition="in" filter="fade">
                                      <p:cBhvr>
                                        <p:cTn id="22"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626904" y="1111773"/>
            <a:ext cx="8021780" cy="2943104"/>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题型不同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答题方法也不同。</a:t>
            </a:r>
          </a:p>
          <a:p>
            <a:pPr indent="457200">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填空题关键在准确无误填写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尤其像外国人的人名和地名最容易出错。</a:t>
            </a:r>
          </a:p>
          <a:p>
            <a:pPr indent="457200">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选择题虽然只选择字母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其实要逐项细读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认真比较分析而排除</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最终确定答案。</a:t>
            </a:r>
          </a:p>
          <a:p>
            <a:pPr indent="457200">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微写作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要根据命题要求准确写作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既不能写成大作文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也不能写成简述题。</a:t>
            </a:r>
          </a:p>
          <a:p>
            <a:pPr indent="457200">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阅读分析题要按照题目要求答准答好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如分析人物形象就要根据作品中人物的言行来分析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若分析写作特点要根据具体的语句来把握。如回答吉林考题的“你是否喜欢猪八戒这个人物形象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请说明理由”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要做出明确的判断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坚持其一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不要模棱两可。要结合猪八戒的个性特点写出理由。喜欢可以从八戒性格温和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脚踏实地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憨厚单纯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力气大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嘴巴甜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对师父忠心耿耿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知错必改等角度回答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不喜欢可以从猪八戒贪财、贪色、贪吃、贪睡、贪名、贪利、动摇、搬弄是非等方面谈。</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fade">
                                      <p:cBhvr>
                                        <p:cTn id="17" dur="500"/>
                                        <p:tgtEl>
                                          <p:spTgt spid="1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Effect transition="in" filter="fade">
                                      <p:cBhvr>
                                        <p:cTn id="22" dur="500"/>
                                        <p:tgtEl>
                                          <p:spTgt spid="1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Effect transition="in" filter="fade">
                                      <p:cBhvr>
                                        <p:cTn id="27" dur="500"/>
                                        <p:tgtEl>
                                          <p:spTgt spid="1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xEl>
                                              <p:pRg st="4" end="4"/>
                                            </p:txEl>
                                          </p:spTgt>
                                        </p:tgtEl>
                                        <p:attrNameLst>
                                          <p:attrName>style.visibility</p:attrName>
                                        </p:attrNameLst>
                                      </p:cBhvr>
                                      <p:to>
                                        <p:strVal val="visible"/>
                                      </p:to>
                                    </p:set>
                                    <p:animEffect transition="in" filter="fade">
                                      <p:cBhvr>
                                        <p:cTn id="32"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626904" y="1111773"/>
            <a:ext cx="8021780" cy="1004112"/>
          </a:xfrm>
          <a:prstGeom prst="rect">
            <a:avLst/>
          </a:prstGeom>
          <a:noFill/>
        </p:spPr>
        <p:txBody>
          <a:bodyPr wrap="square" lIns="36000" tIns="36000" rIns="36000" bIns="36000" rtlCol="0">
            <a:spAutoFit/>
          </a:bodyPr>
          <a:lstStyle/>
          <a:p>
            <a:pPr indent="457200">
              <a:lnSpc>
                <a:spcPct val="150000"/>
              </a:lnSpc>
            </a:pP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有的名著考题可能结合文化常识和生活常识来延伸考查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这就需要考生平时结合生活体验和文化常识广泛阅读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考场上才可能灵活应对。如</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中写大圣变成一座土地庙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可旗竿竖在后面就不符合一般规律而被识破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这就既要结合作品内容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还要结合生活常识来把握。</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spc="200" dirty="0" smtClean="0">
                  <a:solidFill>
                    <a:srgbClr val="2BA7E0"/>
                  </a:solidFill>
                  <a:latin typeface="微软雅黑" panose="020B0503020204020204" pitchFamily="34" charset="-122"/>
                  <a:ea typeface="微软雅黑" panose="020B0503020204020204" pitchFamily="34" charset="-122"/>
                </a:rPr>
                <a:t>随堂巩固训练</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585148" y="1337812"/>
            <a:ext cx="8021780"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连云港改编</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下列有关文学名著内容的表述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错误的一项是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繁星</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是冰心在印度诗人泰戈尔</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飞鸟集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影响下写成的诗集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内容包括对母爱与童真的歌颂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对大自然的崇拜和赞颂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对人生的思考和感慨等。</a:t>
            </a:r>
          </a:p>
          <a:p>
            <a:pPr>
              <a:lnSpc>
                <a:spcPct val="150000"/>
              </a:lnSpc>
            </a:pPr>
            <a:r>
              <a:rPr lang="en-US" sz="1400" dirty="0" smtClean="0">
                <a:latin typeface="微软雅黑" panose="020B0503020204020204" pitchFamily="34" charset="-122"/>
                <a:ea typeface="微软雅黑" panose="020B0503020204020204" pitchFamily="34" charset="-122"/>
              </a:rPr>
              <a:t>B.</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水浒传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中杨志因杀死泼皮牛二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被打入死囚牢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后刺配充军到北京大名府留守司</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因押送生辰纲被吴用等人设计智取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走投无路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之后到二龙山落草。</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斯威夫特笔下的格列佛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在小人国看到一种特殊的游戏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人们在离地高绳上跳舞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皇帝依据表演的好坏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按名次奖给表演者蓝色、红色、绿色丝线。</a:t>
            </a:r>
          </a:p>
          <a:p>
            <a:pPr>
              <a:lnSpc>
                <a:spcPct val="150000"/>
              </a:lnSpc>
            </a:pPr>
            <a:r>
              <a:rPr lang="en-US" sz="1400" dirty="0" smtClean="0">
                <a:latin typeface="微软雅黑" panose="020B0503020204020204" pitchFamily="34" charset="-122"/>
                <a:ea typeface="微软雅黑" panose="020B0503020204020204" pitchFamily="34" charset="-122"/>
              </a:rPr>
              <a:t>D.</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童年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是高尔基自传体小说三部曲中的第一部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书中的阿廖沙是一个鄙视自私贪婪、同情不幸、憧憬美好生活的正直少年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为替外祖母报仇他把酒馆女主人锁在地窖里。</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2146163"/>
            <a:ext cx="7344063"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此题考查对名著知识的辨析能力。内容涉及人物、事件等内容。解答此种题型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考生应逐项审读选项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了解考查的内容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并结合自己的名著知识加以分析判断。此题</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项中奖励蓝色、红色、绿色丝线的那个游戏是在棍子上下跳来爬去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而不是在离地高绳上跳舞。</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威海</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名著阅读。</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“洒家今日不曾多带得些出来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你有银子借些与俺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洒家明日便送还你。”</a:t>
            </a:r>
          </a:p>
          <a:p>
            <a:pPr>
              <a:lnSpc>
                <a:spcPct val="150000"/>
              </a:lnSpc>
            </a:pPr>
            <a:r>
              <a:rPr lang="zh-CN" altLang="en-US" sz="1400" dirty="0" smtClean="0">
                <a:latin typeface="微软雅黑" panose="020B0503020204020204" pitchFamily="34" charset="-122"/>
                <a:ea typeface="微软雅黑" panose="020B0503020204020204" pitchFamily="34" charset="-122"/>
              </a:rPr>
              <a:t>　　“直甚么</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要哥哥还。”去包裹里取出一锭十两银子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放在桌上。</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句中的“洒家”指的是</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“你”指的是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p>
          <a:p>
            <a:pPr>
              <a:lnSpc>
                <a:spcPct val="150000"/>
              </a:lnSpc>
            </a:pP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矩形 2"/>
          <p:cNvSpPr/>
          <p:nvPr/>
        </p:nvSpPr>
        <p:spPr>
          <a:xfrm>
            <a:off x="755711" y="2518912"/>
            <a:ext cx="7800693" cy="2049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095874" y="2740379"/>
            <a:ext cx="6732492"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鲁智深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鲁达、鲁提辖、花和尚</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史进</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九纹龙</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1107465" y="3193384"/>
            <a:ext cx="7122135"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本题以填空题考查名著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水浒传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中的情节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命题提供的这段文字主要是鲁智深和史进对遭遇不幸的金老及女儿的帮助</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考生可根据这段文字准确填空。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水浒传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里鲁智深经常称自己为“洒家”</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意思是“我”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通过对话可以发现是鲁智深和史进两个人。</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59520" y="807940"/>
            <a:ext cx="7542459" cy="719034"/>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德州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根据内容填空。</a:t>
            </a: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水浒传</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一百回本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第六十六回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时迁火烧翠云楼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吴用智取</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A</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地名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pic>
        <p:nvPicPr>
          <p:cNvPr id="3" name="q11.jpg" descr="id:2147502176;FounderCES"/>
          <p:cNvPicPr/>
          <p:nvPr/>
        </p:nvPicPr>
        <p:blipFill>
          <a:blip r:embed="rId2" cstate="print"/>
          <a:stretch>
            <a:fillRect/>
          </a:stretch>
        </p:blipFill>
        <p:spPr>
          <a:xfrm>
            <a:off x="2823221" y="1816736"/>
            <a:ext cx="1817790" cy="1133498"/>
          </a:xfrm>
          <a:prstGeom prst="rect">
            <a:avLst/>
          </a:prstGeom>
        </p:spPr>
      </p:pic>
      <p:sp>
        <p:nvSpPr>
          <p:cNvPr id="4" name="TextBox 3"/>
          <p:cNvSpPr txBox="1"/>
          <p:nvPr/>
        </p:nvSpPr>
        <p:spPr>
          <a:xfrm>
            <a:off x="694025" y="3119819"/>
            <a:ext cx="7542459" cy="1327277"/>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梁中书见不是头势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带领随行伴当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飞奔南门。南门传说道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“一个胖大和尚</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B</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轮动铁禅杖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一个虎面行者掣出双戒刀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发喊杀入城来。”</a:t>
            </a:r>
            <a:r>
              <a:rPr lang="en-US" altLang="zh-CN"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C</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浑身脱剥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睁圆怪眼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咬定牙根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手搦双斧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从城濠里飞杀过来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只见左手下杀声震响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火把丛中军马无数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却是大刀</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D</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拍动赤兔马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手舞青龙刀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径抢梁中书。</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856343" y="1393140"/>
            <a:ext cx="7745586"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0" name="文本框 15"/>
          <p:cNvSpPr txBox="1"/>
          <p:nvPr/>
        </p:nvSpPr>
        <p:spPr>
          <a:xfrm>
            <a:off x="856343" y="2173276"/>
            <a:ext cx="7757184" cy="1973608"/>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本题以单项选择考查名著阅读。考查内容涉及作者、主人公、故事情节等</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平时注意熟记即可。</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项正确。其他三项有错</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“智子疑邻”是一个成语典故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出自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韩非子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说难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而不是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伊索寓言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名人传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是</a:t>
            </a:r>
            <a:r>
              <a:rPr lang="en-US" sz="1400" dirty="0" smtClean="0">
                <a:solidFill>
                  <a:srgbClr val="C00000"/>
                </a:solidFill>
                <a:latin typeface="微软雅黑" panose="020B0503020204020204" pitchFamily="34" charset="-122"/>
                <a:ea typeface="微软雅黑" panose="020B0503020204020204" pitchFamily="34" charset="-122"/>
              </a:rPr>
              <a:t>19</a:t>
            </a:r>
            <a:r>
              <a:rPr lang="zh-CN" altLang="en-US" sz="1400" dirty="0" smtClean="0">
                <a:solidFill>
                  <a:srgbClr val="C00000"/>
                </a:solidFill>
                <a:latin typeface="微软雅黑" panose="020B0503020204020204" pitchFamily="34" charset="-122"/>
                <a:ea typeface="微软雅黑" panose="020B0503020204020204" pitchFamily="34" charset="-122"/>
              </a:rPr>
              <a:t>世纪末</a:t>
            </a:r>
            <a:r>
              <a:rPr lang="en-US" sz="1400" dirty="0" smtClean="0">
                <a:solidFill>
                  <a:srgbClr val="C00000"/>
                </a:solidFill>
                <a:latin typeface="微软雅黑" panose="020B0503020204020204" pitchFamily="34" charset="-122"/>
                <a:ea typeface="微软雅黑" panose="020B0503020204020204" pitchFamily="34" charset="-122"/>
              </a:rPr>
              <a:t>20</a:t>
            </a:r>
            <a:r>
              <a:rPr lang="zh-CN" altLang="en-US" sz="1400" dirty="0" smtClean="0">
                <a:solidFill>
                  <a:srgbClr val="C00000"/>
                </a:solidFill>
                <a:latin typeface="微软雅黑" panose="020B0503020204020204" pitchFamily="34" charset="-122"/>
                <a:ea typeface="微软雅黑" panose="020B0503020204020204" pitchFamily="34" charset="-122"/>
              </a:rPr>
              <a:t>世纪初法国著名的批判现实主义作家罗曼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罗兰创作的人物传记作品</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它包括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贝多芬传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米开朗琪罗传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或译作米开朗基罗</a:t>
            </a:r>
            <a:r>
              <a:rPr lang="en-US"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托尔斯泰传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三部传记</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被称为“三大英雄传记”</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也称“巨人三传”。</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鲁智深为了收服一众泼皮</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用右手向下搂住树干</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左手把住树的上半截</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腰往上一挺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竟然将杨柳树连根拔起</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而不是“为了和林冲比试”。</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01059" y="945962"/>
            <a:ext cx="7542459" cy="100411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B.</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D.</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矩形 2"/>
          <p:cNvSpPr/>
          <p:nvPr/>
        </p:nvSpPr>
        <p:spPr>
          <a:xfrm>
            <a:off x="910987" y="2137894"/>
            <a:ext cx="7800693" cy="21719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078621" y="2360817"/>
            <a:ext cx="6732492"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 A.</a:t>
            </a:r>
            <a:r>
              <a:rPr lang="zh-CN" altLang="en-US" sz="1400" dirty="0" smtClean="0">
                <a:solidFill>
                  <a:srgbClr val="C00000"/>
                </a:solidFill>
                <a:latin typeface="微软雅黑" panose="020B0503020204020204" pitchFamily="34" charset="-122"/>
                <a:ea typeface="微软雅黑" panose="020B0503020204020204" pitchFamily="34" charset="-122"/>
              </a:rPr>
              <a:t>大名府　</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鲁智深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鲁提辖</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李逵　</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关胜</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1094342" y="2913937"/>
            <a:ext cx="7362691"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本题以图文并茂的填空题形式考查名著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水浒传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中的人物及情节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考生可以根据平时的阅读和这段文字及插图填写。难点在三个人物容易混淆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考生如果拿不准时可以根据这段文字中的人物描写来判断。</a:t>
            </a:r>
          </a:p>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 </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424525"/>
            <a:ext cx="8021780"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随州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下列有关文学名著的内容与理解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表述有误的两项是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关羽斩颜良诛文丑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过五关斩六将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单刀赴会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可谓勇武过人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他追随刘备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降汉不降曹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挂印封金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又可谓义重如山。</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三国演义</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蟠桃会上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孙悟空喝光宴会用的仙酒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吃尽太上老君的金丹。太上老君大怒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随即和哪吒太子带十万天兵去花果山捉拿悟空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被悟空打败。</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“成功的花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人们只惊慕她现时的明艳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然而当初她的芽儿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浸透了奋斗的泪泉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洒遍了牺牲的血雨。”这首哲理小诗告诉我们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在羡慕别人取得成功的时候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更应看到成功背后的艰辛。</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繁星</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春水</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在“慧骃”各种美德的感化下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格列佛一心想留在“慧骃”国。经“慧骃”国全国代表大会表决通过</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格列佛实现愿望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留了下来。</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格列佛游记</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856343" y="1393140"/>
            <a:ext cx="7745586"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0" name="文本框 15"/>
          <p:cNvSpPr txBox="1"/>
          <p:nvPr/>
        </p:nvSpPr>
        <p:spPr>
          <a:xfrm>
            <a:off x="890849" y="2035253"/>
            <a:ext cx="7757184" cy="2296774"/>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本题以选择题考查文学名著常识。考查内容涉及作者、主人公、故事情节等</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平时注意熟记即可。由于设计为多项选择</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难度稍大些。但规定了选择两项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也就不难了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只要能准确把握题意和内容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就能准确选择。</a:t>
            </a:r>
            <a:r>
              <a:rPr lang="en-US" sz="1400" dirty="0" smtClean="0">
                <a:solidFill>
                  <a:srgbClr val="C00000"/>
                </a:solidFill>
                <a:latin typeface="微软雅黑" panose="020B0503020204020204" pitchFamily="34" charset="-122"/>
                <a:ea typeface="微软雅黑" panose="020B0503020204020204" pitchFamily="34" charset="-122"/>
              </a:rPr>
              <a:t>AC</a:t>
            </a:r>
            <a:r>
              <a:rPr lang="zh-CN" altLang="en-US" sz="1400" dirty="0" smtClean="0">
                <a:solidFill>
                  <a:srgbClr val="C00000"/>
                </a:solidFill>
                <a:latin typeface="微软雅黑" panose="020B0503020204020204" pitchFamily="34" charset="-122"/>
                <a:ea typeface="微软雅黑" panose="020B0503020204020204" pitchFamily="34" charset="-122"/>
              </a:rPr>
              <a:t>正确。其他两项有错</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“太上老君大怒</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随即和哪吒太子带十万天兵去花果山捉拿悟空”应为“玉帝大怒</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命托塔李天王和哪吒太子带十万天兵去花果山捉拿悟空”。</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“经‘慧骃’国全国代表大会表决通过</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格列佛实现愿望</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留了下来”情节有误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应为“格列佛一心想留在‘慧骃’国</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而‘慧骃’国决议要消灭那里的耶胡。而格列佛就相当于一个耶胡</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所以格列佛的愿望无法实现。无奈之下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格列佛只好乘小船离开该国打道回府”。</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152375"/>
            <a:ext cx="8021780"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海南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阅读下面的名著选段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按要求答题。</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忽一日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开炉取丹。那</a:t>
            </a: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双手侮着眼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正自揉搓流涕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只听得炉头声响。猛睁睛看见光明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他就忍不住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将身一纵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跳出丹炉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唿喇一声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蹬倒八卦炉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往外就走。慌得那架火、看炉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与丁甲一班人来扯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被他一个个都放倒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好似癫痫的白额虎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风狂的独角龙。老君赶上抓一把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被他一捽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捽了个倒栽葱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脱身走了。即去耳中掣出如意棒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迎风幌一幌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碗来粗细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依然拿在手中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不分好歹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却又大乱天宫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打得那九曜星闭门闭户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四天王无影无形。</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选段中的</a:t>
            </a: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所指的人物是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本名著中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与人物</a:t>
            </a: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有关的故事还有</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写出一个即可</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文本框 6"/>
          <p:cNvSpPr txBox="1"/>
          <p:nvPr/>
        </p:nvSpPr>
        <p:spPr>
          <a:xfrm>
            <a:off x="856343" y="1393140"/>
            <a:ext cx="7745586"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孙悟空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孙行者、孙猴子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“孙悟空三调芭蕉扇”“孙悟空三打白骨精”等。</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0" name="文本框 15"/>
          <p:cNvSpPr txBox="1"/>
          <p:nvPr/>
        </p:nvSpPr>
        <p:spPr>
          <a:xfrm>
            <a:off x="890849" y="2035253"/>
            <a:ext cx="7757184" cy="1004112"/>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本题以填空题考查名著《西游记》中的人物和情节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考生只要了解《西游记》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再根据命题提供的这段文字很容易填写前一小题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后一小题考生要根据自己对《西游记》的整体阅读来填写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因是与孙悟空有关的故事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考生写出一个并不困难。</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73225" y="1148477"/>
            <a:ext cx="8021780" cy="719034"/>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天津</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名著阅读。</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根据阅读积累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在下面横线处填写相应的人物。</a:t>
            </a: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661358" y="1815257"/>
          <a:ext cx="7809781" cy="3011805"/>
        </p:xfrm>
        <a:graphic>
          <a:graphicData uri="http://schemas.openxmlformats.org/drawingml/2006/table">
            <a:tbl>
              <a:tblPr/>
              <a:tblGrid>
                <a:gridCol w="1150189"/>
                <a:gridCol w="6659592"/>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文段</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《名人传》</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当</a:t>
                      </a:r>
                      <a:r>
                        <a:rPr lang="en-US" sz="14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①</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出场的时候</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他受到了群众五次鼓掌的欢迎。这在当时是至高无上的荣誉。因为当时</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对皇族的出场</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人们也只是习惯地鼓掌三次</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为此警察不得不出面干涉。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《钢铁是怎样炼成的》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注视着走过来的朱赫来和那个士兵</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心里非常乱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想不出主意。“怎么办呢</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”在最后一分钟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他骤然想起了他衣袋里的手枪。</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《西游记》</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③</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见他言言语语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越添恼怒</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滚鞍下马来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叫沙僧包袱内取出纸笔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即于涧下取水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石上磨墨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写了一纸贬书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递于行者道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“猴头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执此为照</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再不要你做徒弟了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如再与你相见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我就堕了阿鼻地狱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《朝花夕拾》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④</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曾经讲给我一个故事听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先前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有一个读书人住在古庙里用功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晚间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在院子里纳凉的时候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突然听到有人在叫他。答应着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四面看时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却见一个美女的脸露在墙头上。</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文本框 3"/>
          <p:cNvSpPr txBox="1"/>
          <p:nvPr/>
        </p:nvSpPr>
        <p:spPr>
          <a:xfrm>
            <a:off x="551454" y="1283008"/>
            <a:ext cx="8021780" cy="719034"/>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①</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②</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③</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④</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587830" y="2188029"/>
            <a:ext cx="7996292" cy="2743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 name="文本框 7"/>
          <p:cNvSpPr txBox="1"/>
          <p:nvPr/>
        </p:nvSpPr>
        <p:spPr>
          <a:xfrm>
            <a:off x="642257" y="2209877"/>
            <a:ext cx="7707086"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】(1)①</a:t>
            </a:r>
            <a:r>
              <a:rPr lang="zh-CN" altLang="zh-CN" sz="1400" dirty="0" smtClean="0">
                <a:solidFill>
                  <a:srgbClr val="C00000"/>
                </a:solidFill>
                <a:latin typeface="微软雅黑" panose="020B0503020204020204" pitchFamily="34" charset="-122"/>
                <a:ea typeface="微软雅黑" panose="020B0503020204020204" pitchFamily="34" charset="-122"/>
              </a:rPr>
              <a:t>贝多芬　</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保尔　</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唐僧　</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长妈妈</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8" name="文本框 7"/>
          <p:cNvSpPr txBox="1"/>
          <p:nvPr/>
        </p:nvSpPr>
        <p:spPr>
          <a:xfrm>
            <a:off x="631371" y="2612646"/>
            <a:ext cx="7707086" cy="233486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本题考查对名著中的人物的了解。平时阅读名著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要注意积累名著中的主要人物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他们的相貌、性格及事件要有所了解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并识记在头脑中。第一文段是贝多芬在出场时观众的行为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这些行为与众不同。从出场受到五次鼓掌的欢迎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“当时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对皇族的出场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人们也只是习惯地鼓掌三次”可以看出。第二文段是保尔勇救朱赫来的情节。从“注视着走过来的朱赫来和那个士兵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心里非常乱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想不出主意”“想起了他衣袋里的手枪”可以看出。第三文段是《西游记》中三打白骨精后唐僧赶悟空走的那段。从“写了一纸贬书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递于行者”“不要你做徒弟了”可以看出。第四文段是《朝花夕拾》中长妈妈给“我”讲美女蛇的故事。从“讲给我一个故事”“美女的脸露在墙头上”可以看出。</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7">
                                            <p:txEl>
                                              <p:pRg st="0" end="0"/>
                                            </p:txEl>
                                          </p:spTgt>
                                        </p:tgtEl>
                                        <p:attrNameLst>
                                          <p:attrName>style.visibility</p:attrName>
                                        </p:attrNameLst>
                                      </p:cBhvr>
                                      <p:to>
                                        <p:strVal val="visible"/>
                                      </p:to>
                                    </p:set>
                                    <p:animEffect transition="in" filter="fade">
                                      <p:cBhvr>
                                        <p:cTn id="28" dur="500"/>
                                        <p:tgtEl>
                                          <p:spTgt spid="1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animBg="1"/>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4167</Words>
  <Application>WPS 演示</Application>
  <PresentationFormat>全屏显示(16:9)</PresentationFormat>
  <Paragraphs>130</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