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77" r:id="rId2"/>
    <p:sldId id="278" r:id="rId3"/>
    <p:sldId id="305" r:id="rId4"/>
    <p:sldId id="279" r:id="rId5"/>
    <p:sldId id="306" r:id="rId6"/>
    <p:sldId id="266" r:id="rId7"/>
    <p:sldId id="307" r:id="rId8"/>
    <p:sldId id="308" r:id="rId9"/>
    <p:sldId id="309" r:id="rId10"/>
    <p:sldId id="310" r:id="rId11"/>
    <p:sldId id="311" r:id="rId12"/>
    <p:sldId id="312" r:id="rId13"/>
    <p:sldId id="313" r:id="rId14"/>
    <p:sldId id="314" r:id="rId15"/>
    <p:sldId id="315" r:id="rId16"/>
    <p:sldId id="284" r:id="rId17"/>
    <p:sldId id="316" r:id="rId18"/>
    <p:sldId id="317" r:id="rId19"/>
    <p:sldId id="318" r:id="rId20"/>
    <p:sldId id="285" r:id="rId21"/>
    <p:sldId id="319" r:id="rId22"/>
    <p:sldId id="320" r:id="rId23"/>
    <p:sldId id="321" r:id="rId24"/>
    <p:sldId id="322" r:id="rId25"/>
    <p:sldId id="323" r:id="rId26"/>
    <p:sldId id="324" r:id="rId27"/>
    <p:sldId id="325" r:id="rId28"/>
    <p:sldId id="326" r:id="rId29"/>
    <p:sldId id="327" r:id="rId30"/>
    <p:sldId id="328" r:id="rId31"/>
    <p:sldId id="329" r:id="rId32"/>
    <p:sldId id="286" r:id="rId33"/>
    <p:sldId id="330" r:id="rId34"/>
    <p:sldId id="331" r:id="rId35"/>
    <p:sldId id="332" r:id="rId36"/>
    <p:sldId id="333" r:id="rId37"/>
    <p:sldId id="334" r:id="rId38"/>
    <p:sldId id="335" r:id="rId39"/>
    <p:sldId id="336"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6.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32.xml"/><Relationship Id="rId5" Type="http://schemas.openxmlformats.org/officeDocument/2006/relationships/slide" Target="slide20.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32.xml"/><Relationship Id="rId5" Type="http://schemas.openxmlformats.org/officeDocument/2006/relationships/slide" Target="slide20.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32.xml"/><Relationship Id="rId5" Type="http://schemas.openxmlformats.org/officeDocument/2006/relationships/slide" Target="slide20.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32.xml"/><Relationship Id="rId5" Type="http://schemas.openxmlformats.org/officeDocument/2006/relationships/slide" Target="slide20.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3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6.xml"/><Relationship Id="rId1" Type="http://schemas.openxmlformats.org/officeDocument/2006/relationships/slideLayout" Target="../slideLayouts/slideLayout6.xml"/><Relationship Id="rId5" Type="http://schemas.openxmlformats.org/officeDocument/2006/relationships/slide" Target="slide6.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7.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20.xml"/></Relationships>
</file>

<file path=ppt/slides/_rels/slide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slide" Target="slide32.xml"/><Relationship Id="rId4" Type="http://schemas.openxmlformats.org/officeDocument/2006/relationships/slide" Target="slide20.xml"/></Relationships>
</file>

<file path=ppt/slides/_rels/slide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6.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slide" Target="slide32.xml"/><Relationship Id="rId4" Type="http://schemas.openxmlformats.org/officeDocument/2006/relationships/slide" Target="slide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二十一</a:t>
            </a:r>
            <a:r>
              <a:rPr lang="en-US" altLang="zh-CN" b="1" dirty="0" smtClean="0"/>
              <a:t>  </a:t>
            </a:r>
            <a:r>
              <a:rPr lang="zh-CN" altLang="zh-CN" b="1" dirty="0" smtClean="0"/>
              <a:t>文</a:t>
            </a:r>
            <a:r>
              <a:rPr lang="zh-CN" altLang="zh-CN" b="1" dirty="0"/>
              <a:t>　　采</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保持一定</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距离</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自二战中一台图灵机的发明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网络渐渐遍及全球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虚拟世界一点点进入我们的生活。我们曾以为这些为我们人类所创造的机器只是一个服务于我们的无智的编程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但当谷歌阿尔法狗轻松打败棋王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当曾经被我们引以为傲的人类思维被人工智能轻易战胜时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我们不能不正视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AI</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在未来将要扮演的角色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的界限越来越模糊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甚至虚拟比真实更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我们是否还需要费力去区别这两者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03703"/>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于是便会有人视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为猛兽洪水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悲观地认为如果我们允许虚拟进入、干涉我们的生活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人类便将灭亡。而我认为大可不必如此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虚拟蓬勃发展带来的利处是明显的。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可以大大降低社会的沟通成本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购物、看病、交流、娱乐的定义都将被改写。想象一下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一些生下来就被认定残废的人们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一些本自以为一生都无法看到光折射下的七彩人间、无法用脚接触泥土的人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在拥有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后都可以重新去认知这个世界。不仅仅是残疾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一些因经济原因无法见识现实世界的人也可借此开阔视界。虚拟是在帮助我们更清楚地认识世界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甚至我们可以这么说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虚拟使人更成为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我从不反对虚拟与生活的结合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但在我们欣喜于科技给我们带来的方便快捷时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我更想提醒人们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我们不能一味地沉浸于虚拟中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从而被虚拟所奴役。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0008467"/>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波兹曼在《娱乐至死》中提到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人终将毁于他所热爱的东西。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一味地甚至盲目地赞美虚拟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甚至将虚拟当作全部的人生并以此为平常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人类便将失去他最宝贵的东西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人性及思维创造。若我们完全拥抱这个虚拟构成的新世界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沉迷于虚拟对我们感官上的刺激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我们便会渐渐依赖于虚拟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从而成为虚拟的奴隶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甚至走向灭亡。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3420284"/>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我们对虚拟保持距离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是因为我们还在乎真假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也许虚拟可以营造真实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但我们无法欺骗自己的内心。事实上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虚拟与真实的靠近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人工智能与人类的相似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这可以让我们更好地考虑一个问题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即人之所以为人的意义。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这个事物终究与我们创造出来的虚拟有什么区别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人区别于其他事物的地方究竟在哪里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这便是人性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便是人愿超越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如尼采借查拉图斯特拉所言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人之所以为人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便在于人是一个桥梁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人应当被超越。若我们沉迷虚拟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我们便将停滞。我希望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我们应该在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的帮助下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更好地追求更高的东西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应被我所用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也许终有一天我们人类将进化为尼采所预言的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虚拟让我们更加成为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我们亦当与虚拟保持一定的距离。人最终应超越这种虚拟的真实。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992722"/>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本文是一篇考场佳作。具体来说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一是拟题准确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表意鲜明。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保持一定距离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表现出作者对待虚拟世界的鲜明立场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凸显出作者利用虚拟但不被虚拟奴役的用意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用语准确。二是紧扣话题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要言不烦。文章入题快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切题准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例证、引证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概括精当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议论点到为止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精练到位。三是观点辩证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很有分寸。作者避开许多考生一边倒的立场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议论力求全面理性。文章先用铺陈的手法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直陈虚拟之价值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又借名人名言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揭示虚拟之误人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最终水到渠成得出结论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即对待虚拟的正确态度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既利用其便捷之处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又与之保持一定距离</a:t>
            </a:r>
            <a:r>
              <a:rPr lang="zh-CN"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86891339"/>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四是内容新鲜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思想深刻。作者本身具有比较充足的文化科技方面的知识储备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所以在分析虚拟的实用价值时实例信手拈来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令人耳目一新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在分析其弊端时又能自如地运用尼尔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波兹曼的名言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拓展了文章内容的宽度和深度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最后借尼采言论提出人应当超越自我的结论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而要超越自我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就不应当沉湎于虚拟世界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这更是深化了文章主题。五是结构紧凑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层层推进。文章严格依照中国传统的起承转合的思路结构全篇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首先引述时新材料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引出观点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接着借助想象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陈述虚拟之利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再联系现实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结合名人的告诫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转入对虚拟之弊的剖析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最后分析尼采之言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得出与虚拟保持一定的距离的结论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掷地有声。整篇文章一气呵成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读来朗朗上口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思之饶有余味。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2920819"/>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272"/>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日月者天之文也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山川者地之文也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言语者人之文也。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强调言语对人的重要性。巴金先生说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写作是欲望的表达。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语句有灵性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有内涵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善用修辞手法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不仅能先声夺人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更能让人或眼前一亮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或内心一动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或脑袋一鸣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鼻子一酸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甚至有同频共振的心灵感应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从而直接正向作用于阅卷老师。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63714397"/>
              </p:ext>
            </p:extLst>
          </p:nvPr>
        </p:nvGraphicFramePr>
        <p:xfrm>
          <a:off x="508000" y="3142237"/>
          <a:ext cx="8128000" cy="3444724"/>
        </p:xfrm>
        <a:graphic>
          <a:graphicData uri="http://schemas.openxmlformats.org/presentationml/2006/ole">
            <mc:AlternateContent xmlns:mc="http://schemas.openxmlformats.org/markup-compatibility/2006">
              <mc:Choice xmlns:v="urn:schemas-microsoft-com:vml" Requires="v">
                <p:oleObj spid="_x0000_s3077" name="文档" r:id="rId7" imgW="4001207" imgH="1695182" progId="Word.Document.12">
                  <p:embed/>
                </p:oleObj>
              </mc:Choice>
              <mc:Fallback>
                <p:oleObj name="文档" r:id="rId7" imgW="4001207" imgH="1695182" progId="Word.Document.12">
                  <p:embed/>
                  <p:pic>
                    <p:nvPicPr>
                      <p:cNvPr id="0" name=""/>
                      <p:cNvPicPr/>
                      <p:nvPr/>
                    </p:nvPicPr>
                    <p:blipFill>
                      <a:blip r:embed="rId8"/>
                      <a:stretch>
                        <a:fillRect/>
                      </a:stretch>
                    </p:blipFill>
                    <p:spPr>
                      <a:xfrm>
                        <a:off x="508000" y="3142237"/>
                        <a:ext cx="8128000" cy="3444724"/>
                      </a:xfrm>
                      <a:prstGeom prst="rect">
                        <a:avLst/>
                      </a:prstGeom>
                    </p:spPr>
                  </p:pic>
                </p:oleObj>
              </mc:Fallback>
            </mc:AlternateContent>
          </a:graphicData>
        </a:graphic>
      </p:graphicFrame>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98801513"/>
              </p:ext>
            </p:extLst>
          </p:nvPr>
        </p:nvGraphicFramePr>
        <p:xfrm>
          <a:off x="508000" y="1482070"/>
          <a:ext cx="8128000" cy="4147860"/>
        </p:xfrm>
        <a:graphic>
          <a:graphicData uri="http://schemas.openxmlformats.org/presentationml/2006/ole">
            <mc:AlternateContent xmlns:mc="http://schemas.openxmlformats.org/markup-compatibility/2006">
              <mc:Choice xmlns:v="urn:schemas-microsoft-com:vml" Requires="v">
                <p:oleObj spid="_x0000_s4101" name="文档" r:id="rId7" imgW="4001207" imgH="2041204" progId="Word.Document.12">
                  <p:embed/>
                </p:oleObj>
              </mc:Choice>
              <mc:Fallback>
                <p:oleObj name="文档" r:id="rId7" imgW="4001207" imgH="2041204" progId="Word.Document.12">
                  <p:embed/>
                  <p:pic>
                    <p:nvPicPr>
                      <p:cNvPr id="0" name=""/>
                      <p:cNvPicPr/>
                      <p:nvPr/>
                    </p:nvPicPr>
                    <p:blipFill>
                      <a:blip r:embed="rId8"/>
                      <a:stretch>
                        <a:fillRect/>
                      </a:stretch>
                    </p:blipFill>
                    <p:spPr>
                      <a:xfrm>
                        <a:off x="508000" y="1482070"/>
                        <a:ext cx="8128000" cy="4147860"/>
                      </a:xfrm>
                      <a:prstGeom prst="rect">
                        <a:avLst/>
                      </a:prstGeom>
                    </p:spPr>
                  </p:pic>
                </p:oleObj>
              </mc:Fallback>
            </mc:AlternateContent>
          </a:graphicData>
        </a:graphic>
      </p:graphicFrame>
    </p:spTree>
    <p:extLst>
      <p:ext uri="{BB962C8B-B14F-4D97-AF65-F5344CB8AC3E}">
        <p14:creationId xmlns:p14="http://schemas.microsoft.com/office/powerpoint/2010/main" val="848611747"/>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97103951"/>
              </p:ext>
            </p:extLst>
          </p:nvPr>
        </p:nvGraphicFramePr>
        <p:xfrm>
          <a:off x="508000" y="1113432"/>
          <a:ext cx="8128000" cy="5576710"/>
        </p:xfrm>
        <a:graphic>
          <a:graphicData uri="http://schemas.openxmlformats.org/presentationml/2006/ole">
            <mc:AlternateContent xmlns:mc="http://schemas.openxmlformats.org/markup-compatibility/2006">
              <mc:Choice xmlns:v="urn:schemas-microsoft-com:vml" Requires="v">
                <p:oleObj spid="_x0000_s5125" name="文档" r:id="rId7" imgW="4001207" imgH="2745490" progId="Word.Document.12">
                  <p:embed/>
                </p:oleObj>
              </mc:Choice>
              <mc:Fallback>
                <p:oleObj name="文档" r:id="rId7" imgW="4001207" imgH="2745490" progId="Word.Document.12">
                  <p:embed/>
                  <p:pic>
                    <p:nvPicPr>
                      <p:cNvPr id="0" name=""/>
                      <p:cNvPicPr/>
                      <p:nvPr/>
                    </p:nvPicPr>
                    <p:blipFill>
                      <a:blip r:embed="rId8"/>
                      <a:stretch>
                        <a:fillRect/>
                      </a:stretch>
                    </p:blipFill>
                    <p:spPr>
                      <a:xfrm>
                        <a:off x="508000" y="1113432"/>
                        <a:ext cx="8128000" cy="5576710"/>
                      </a:xfrm>
                      <a:prstGeom prst="rect">
                        <a:avLst/>
                      </a:prstGeom>
                    </p:spPr>
                  </p:pic>
                </p:oleObj>
              </mc:Fallback>
            </mc:AlternateContent>
          </a:graphicData>
        </a:graphic>
      </p:graphicFrame>
    </p:spTree>
    <p:extLst>
      <p:ext uri="{BB962C8B-B14F-4D97-AF65-F5344CB8AC3E}">
        <p14:creationId xmlns:p14="http://schemas.microsoft.com/office/powerpoint/2010/main" val="3893811381"/>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33246712"/>
              </p:ext>
            </p:extLst>
          </p:nvPr>
        </p:nvGraphicFramePr>
        <p:xfrm>
          <a:off x="508000" y="1242299"/>
          <a:ext cx="8128000" cy="4850997"/>
        </p:xfrm>
        <a:graphic>
          <a:graphicData uri="http://schemas.openxmlformats.org/presentationml/2006/ole">
            <mc:AlternateContent xmlns:mc="http://schemas.openxmlformats.org/markup-compatibility/2006">
              <mc:Choice xmlns:v="urn:schemas-microsoft-com:vml" Requires="v">
                <p:oleObj spid="_x0000_s6149" name="文档" r:id="rId7" imgW="4001207" imgH="2386866" progId="Word.Document.12">
                  <p:embed/>
                </p:oleObj>
              </mc:Choice>
              <mc:Fallback>
                <p:oleObj name="文档" r:id="rId7" imgW="4001207" imgH="2386866" progId="Word.Document.12">
                  <p:embed/>
                  <p:pic>
                    <p:nvPicPr>
                      <p:cNvPr id="0" name=""/>
                      <p:cNvPicPr/>
                      <p:nvPr/>
                    </p:nvPicPr>
                    <p:blipFill>
                      <a:blip r:embed="rId8"/>
                      <a:stretch>
                        <a:fillRect/>
                      </a:stretch>
                    </p:blipFill>
                    <p:spPr>
                      <a:xfrm>
                        <a:off x="508000" y="1242299"/>
                        <a:ext cx="8128000" cy="4850997"/>
                      </a:xfrm>
                      <a:prstGeom prst="rect">
                        <a:avLst/>
                      </a:prstGeom>
                    </p:spPr>
                  </p:pic>
                </p:oleObj>
              </mc:Fallback>
            </mc:AlternateContent>
          </a:graphicData>
        </a:graphic>
      </p:graphicFrame>
    </p:spTree>
    <p:extLst>
      <p:ext uri="{BB962C8B-B14F-4D97-AF65-F5344CB8AC3E}">
        <p14:creationId xmlns:p14="http://schemas.microsoft.com/office/powerpoint/2010/main" val="3305651977"/>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519445"/>
            <a:ext cx="8128000" cy="290271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语言的雕琢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在应试写作中是一门大学问。有些文章让人读来乏味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知道作者的意图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明晰作者的想法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可就是觉得文章写得很没有水平。有些文章感觉结构也没什么新意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立意也没有什么创新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可就是给人以美的感觉。这便是语言的力量。看一些感觉比较美的作文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同样不能只是走马观花般欣赏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要细细找出来是哪个句子让你觉得美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这个句子里面的哪种表达让你觉得美。然后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想想以自己的水平这段话会写成什么样子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自己会怎样表达</a:t>
            </a:r>
            <a:r>
              <a:rPr lang="zh-CN" altLang="zh-CN" sz="2200" dirty="0" smtClean="0">
                <a:solidFill>
                  <a:srgbClr val="000000"/>
                </a:solidFill>
                <a:latin typeface="NEU-BZ-S92"/>
                <a:ea typeface="方正硬笔楷书简体"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3525370" y="711133"/>
            <a:ext cx="2093260" cy="2808312"/>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099206"/>
            <a:ext cx="8128000" cy="491358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善用修辞铺文采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在文中嵌入一些精美的修辞语段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文章会显得内容丰富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辞采华茂。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形象的比喻可以阐述抽象的道理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使语言富有感染力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使描述更加形象化。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就像在一幅画作中加上点睛之笔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就像在一片污池中注入一股清澈的溪水。创新让我们的生活更加丰富多彩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创新是破天长虹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年高考吉林卷优秀作文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文段活用比喻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溪水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等喻体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充分肯定了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的美丽以及它对社会生活的意义。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099206"/>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拟人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客观地描述事物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往往会给人平铺直叙的枯燥感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如果在描写事物时运用拟人手法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则会给文章增加几分灵动的气息。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我探探小脑袋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看看它高大的身躯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揉揉蒙眬的睡眼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沿着它的腿拼命攀登。经历了春风夏雨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见过了秋霜冬雪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我终于爬上了残墙的顶端。我开始欢笑着在它身上绽放花蕾。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那可是真的美呀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一朵朵紫色的小花在阳光下泛着银光。人们远远地望来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满眼浅紫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就像一条紫色的瀑布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从空中垂下。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《牵牛花的自述》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作者采用拟人手法来写牵牛花。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揉揉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两个动作写得生动而真切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欢笑着在它身上绽放花蕾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化静为动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在自然景物中融入了人文气息。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7276887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呈现场景增色彩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语言生动形象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修辞恰当精巧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词句华美丰盈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固然拜修辞所赐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但修辞更多是作者在自然状态下流露出的东西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是指文章内含的一种韵味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语言运用的一种气派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语段表现的一种光泽。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再现过程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创设场景。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文章可借助再现过程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对场景加以补充、再现、提升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其关键点在于用动词、形容词等富有表现力的词语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借助修辞手段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将事物进行多方位描摹。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59997482"/>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表演就要开始了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舞台下人山人海。后面的小孩子急得直跺脚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因为前面有那么多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高山峭壁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他们就是把脖子都伸成长颈鹿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也无济于事。于是只得一个个爬上了树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居高临下观看。随着一声惊天锣响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表演正式开始了。只见一个黑大汉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手持长剑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张开大口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缓缓地将剑插进嘴中。那一刻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全场寂静无声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连针掉在地上都能听见。有人惊得张大了嘴巴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有人则瞪着眼睛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眼珠子都要掉下来了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本段是描摹人们观看杂技演出时的场景。作者借助描摹点染环境、再现过程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摹写情态等方法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将观众急迫的心情、惊叹的神态淋漓尽致地展现出来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让人如临其境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如睹其人。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577112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984789"/>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投入情感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观察体验。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语句一旦融入作者的感情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就有了灵性、活力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就有了鲜明的体验感。可以采用疑问、设问、感叹等多种句式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可以运用比喻、排比等修辞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还可以采用骈散、长短句结合或是变换人称等形式。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曾经看过几米的一幅画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一个少女着一身白裙在田间飞奔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金色的麦穗拂过她飘扬的裙摆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久久定格在我的脑海。这正是几米的不羁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我想此时若是一个老者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恐怕会善意地提醒她脚下的泥泞和蚊虫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那女孩还能奔跑出这样绝美的图景吗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青春的含义在于体验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在于勇敢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在于即便落入弯道也不服输的勇气。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《满身花雨又归来》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若是一个老者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恐怕会善意地提醒她脚下的泥泞和蚊虫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那女孩还能奔跑出这样绝美的图景吗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青春在于体验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引申得恰当自然。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915284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叙议结合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画龙点睛。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文章中常有议论性的语句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或位于文首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或居于篇末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或处于中间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但都具有表明见解、阐发作者感悟、升华文章主题的作用。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048528"/>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984789"/>
            <a:ext cx="8128000" cy="533492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城市日渐扩大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积木般的建筑满布视野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我们活得就像无边光河之上漂浮的碎屑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远去的景致永远定格在旧照片里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并随着转动的分秒加深泛黄的程度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或许有一天我们就在麻木中遗忘了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就像候鸟每天穿越漫漫寒空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各奔前程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忙于自己的旅行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谁也不会中途停下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来到地面寻找自己曾经留下的影子。我们被迫赶路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只是偶尔才会在一阵途经的风中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伸手握住过去的味道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但一摊开掌心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能见到的依旧是空空的世界。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叙利亚诗人阿多尼斯说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风没有衣裳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时间没有居所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它们是拥有全世界的两个穷人。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在它们面前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贫穷的我们是真的一无所有。沦为物质的奴隶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内心虚空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一群成年的动物听从社会和生活的安排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进入各自角色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漫无目的地重复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被四面八方投射来的隐形子弹所洞穿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卑微又无奈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终将失去所有奔赴明天的勇气。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《风若年少的回声》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2920791"/>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本段文字抒写了人在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赶路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的行程中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偶尔去触摸过去的味道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却只留下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空空的世界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的感悟。并借助叙利亚诗人阿多尼斯的话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阐发了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沦为物质的奴隶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终将失去所有奔赴明天的勇气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。可谓叙议结合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升华有据。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79730858"/>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移植引用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丰富内涵。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可大胆地把歌曲、名言、诗文、广告、俗语等拿过来为我所用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把富有表现力的文句乃至蕴藏在文句中的情感、旋律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移植到作文中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从而使文章内涵更为丰富。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6161041"/>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991119"/>
            <a:ext cx="8128000" cy="533492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把苦难当作云梯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它会帮我们提升人格的高度。文天祥无视敌军的诱惑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留取丹心照汗青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的千古绝唱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孟佩杰为报养母收养之恩不离不弃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鲁迅为唤醒麻木的国人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弃医从文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布鲁诺为科学被火焚烧。他们忠诚、感恩、胸怀天下、绝不妥协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因此达到了人格的高度。但这社会上依然存在着埋怨父母、辱骂父母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甚至残杀父母的事情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究竟是什么目的需要残杀父母才能达到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为人子女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将来不应该为父母撑起一片天吗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何至于如此残忍地对待他们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苦难不应该是堕落的理由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而应是前进的动力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帮助我们到达人生新的高度。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《若把苦难当云梯》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文段中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作者选择了古今中外的典型事例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体现了论据的丰富性。同时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作者在摆事实、讲道理的基础上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用广征博引、自省反问的方式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既增添了文章的文化底蕴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又使读者取舍分明。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4731840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表达尤其应该注意举例时避免叙述繁杂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说一大段干巴巴的成就会显得文章像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官方用语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文艺感会骤降。采用有文采的语言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应该多一些烘托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多一些委婉的侧面表达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文艺范地流露出来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。举个例子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我曾惊叹于朱耷的《墨鱼图》。那只翻着白眼的鱼诉说了怎样的智慧心语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不言而喻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我十分敬畏这位明朝遗老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高蹈乎八荒之表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亢心乎千秋之间</a:t>
            </a:r>
            <a:r>
              <a:rPr lang="en-US" altLang="zh-CN" sz="2200" dirty="0">
                <a:solidFill>
                  <a:srgbClr val="000000"/>
                </a:solidFill>
                <a:latin typeface="NEU-BZ-S92"/>
                <a:ea typeface="方正硬笔楷书简体"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就比干巴巴的一句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明朝朱耷的《墨鱼图》就是这智慧的代表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更加生动。在此仅举一例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更多的感觉需要自己借助优秀作文慢慢去体会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如此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语言一定会有质的飞跃。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山东大学　颜国栋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3189095"/>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文白相间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活泼典雅。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文白相间即在文章中适当渗入文言词语或文言句式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可使文章空灵生动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平添几分典雅之气。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他放下大丈夫不受嗟来之食的尊严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寄食于南昌亭长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他放下士可杀不可辱的节操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匍匐于无赖胯下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他放下英雄好汉焉能怕死的豪情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叫喊滕公乞命。冷嘲的利剑袭来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他泰然处之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鄙夷的眼神袭来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他泰然处之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恶毒的讥笑袭来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他泰然处之。为了猛志四海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为了大鹏千里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为了争锋中原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为了驰逐天下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他不灭的追求一如鸿鹄翱翔。尊严诚可贵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气节价更高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若为理想故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二者皆可抛。韩信把脸面放在流芳百世的天平上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于是他的脸面在历史的丰碑里鲜活。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《脸面春秋》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3958136"/>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4"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2927398"/>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文段不仅在句式上整散交错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形象地写出了韩信的精神气概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整齐中显活泼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富有音韵美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文段还文白并举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凝练流畅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具有独特的魅力。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2530101"/>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山东百校联盟三模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据网友爆料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云南财大一女生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带着前来看望她的爷爷奶奶一同去上课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让爷爷奶奶感受一回大学课堂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弥补老一辈年轻时的遗憾。在照片里能看出奶奶笑得很开心。她的这一举动感动了无数网友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大家纷纷为女孩的暖心之举点赞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年国庆节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有位父亲专程去广州看读大学的女儿。他希望可以给女儿一个惊喜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但是见面后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女儿并不领情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只顾玩手机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还一直责怪父亲为什么不经她同意就来广州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这样直接过来是对她的不尊重。父亲说就是想你了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女儿却说你真是感情泛滥。见话不投机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父亲假装想回去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没想到女儿变得很兴奋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马上帮他订了回家的火车票。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结合材料的内容及含义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本题为指令型作文。作文材料由两则新闻事件构成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第一则为一女大学生带爷爷奶奶感受大学课堂受到点赞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第二则为父亲在国庆节去看望读大学的女儿却受到女儿冷遇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不被女儿理解。材料内核是一致的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都涉及长辈与孩子之间的关系。从孩子角度分析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可以立意为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学会尊重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亲情思考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人生之路需要感恩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理解长辈的心愿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从长辈角度分析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可以立意为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沟通交流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学会放手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成长与空间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等等。从综合角度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可立意为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新时期青年如何摆正自我位置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如何处理好自我与亲人、他人、社会的关系。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08153"/>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河南濮阳一模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中国围棋职业九段棋手柯洁曾创下围甲联赛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个世界冠军、连续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个月稳坐世界排名第一等一系列辉煌纪录。紧接着他却在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LG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杯、应氏杯等国际大赛中接连折戟。这不仅让柯洁在世界等级分排名中让出了头把交椅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更让他遭受了来自各方的质疑和指责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网络传言更是沸沸扬扬。对这些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我不会在意网络上对我的评价与是是非非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在意了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你就输定了。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对于自己输掉的这几盘棋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在普洱下的这两盘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对手确实下得比我好很多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输得没脾气。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结合材料的内容及含义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1422103"/>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本则材料没有明确的任务指令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可从柯洁的事迹入手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多角度立意。</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对他的大起大落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是胜败常态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不必过份解读。当事者不应因此自暴自弃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所谓胜不骄、败不馁即为此意。同时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可从砥砺沉淀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蓄势爆发角度立意。</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材料中还谈到了柯洁对自己输棋的认识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他不为输棋找借口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具有自我反省意识。</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夺冠后遭遇败绩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并不意味着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盛极而衰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也不意味着棋艺水平走下坡路。面对更强劲的对手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不要把注意力放在输赢上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而应集中精力提高棋艺水平。</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从柯洁对网络评价的不在意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可以看出他的自信、理智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不为杂音所干扰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坚定地走自己的路等。</a:t>
            </a:r>
            <a:r>
              <a:rPr lang="zh-CN" altLang="zh-CN" sz="2200" dirty="0">
                <a:solidFill>
                  <a:srgbClr val="000000"/>
                </a:solidFill>
                <a:latin typeface="NEU-BZ-S92"/>
                <a:ea typeface="宋体" panose="02010600030101010101" pitchFamily="2" charset="-122"/>
                <a:cs typeface="宋体" panose="02010600030101010101" pitchFamily="2" charset="-122"/>
              </a:rPr>
              <a:t>⑤</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另外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对于围绕柯洁发出的质疑声等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有的是善意的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也有的反映了网络时代出现的浮躁之气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这些都是可思考的内容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多些宽容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多些理解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批评不妨友善些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网络自律、监管也可以成为立意点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可围绕网络行为怎样规范、怎样助力人才成长、怎样避免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败事有余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等内容思考。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7994604"/>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阅读下面两则报道材料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正在筹划上马的某水利枢组工程遭遇社会质疑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对于该工程是否会影响江豚、白鹤的生存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该水科枢纽建设办公室某负责人认为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适者生存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就算草不够吃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白鹤也会捕鱼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或者到农民田里去吃玉米、番薯。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一向空气质量优良的某海滨城市也被雾霾笼罩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能见度很低。市民董先生驾车经过某码头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因为不适应雾霾路况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在避让其他车辆时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不慎冲入海中。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结合材料的内容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74619"/>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要综合分析两则材料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求同存异。由第一则材料可知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要正确处理环境生态保护与发展的关系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坚持环境优先、生态优先的原则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适者生存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要辩证分析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由第二则材料可知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如果环境与生态不能有效保护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适者不能生存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。综合两者材料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可确定发展要服从生态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只有生态友好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才会实现社会友好。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材料实质是如何对待环境生态保护与发展的问题。故应辩证看待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适者生存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。有些环境是不利于社会进步和人类发展的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不能适应它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有些环境是时代发展的必然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要与时俱进。</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可以谈自然界的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适者生存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也可以拓展到人类社会层面谈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适者生存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对于材料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赞成、批判或者其他言之成理、自圆其说的立意亦可。对于倡导可持续发展、倡导环境保护等立意的作文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可综合考生作文其他方面酌情给分。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18687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河北衡水中学全国大联考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由新华网河北频道、河北省互联网信息办公室共同举办的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中国网事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感动河北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感动人物进高校活动在河北师范大学启动。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余名大学生聆听了河北爱心救援队队长严爱国和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轮椅天使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丁玉坤的公益故事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有的学生更是因为感动而潸然泪下。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以严爱国为队长的河北爱心救援队成立三年以来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累计义务救援数量超过四万次。车辆电瓶亏电、轮胎被扎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只要拨打电话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河北爱心救援队的队员们就会很快赶到事发现场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为车主处理好一切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却不要任何回报。患有先天性脊椎裂、装上假肢的丁玉坤不但自己创业成功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还帮助其他人实现梦想。她于去年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月成立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残疾人创业中心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名残疾人靠自己的双手赚钱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自食其力。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9625896"/>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0">
            <a:hlinkClick r:id="rId2"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3"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4"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5"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TextBox 3">
            <a:hlinkClick r:id="rId5"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透析真</a:t>
            </a:r>
            <a:r>
              <a:rPr lang="zh-CN" altLang="en-US" dirty="0"/>
              <a:t>题</a:t>
            </a: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请综合材料内容及含意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审读材料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可从如下方面立意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一是从严、丁两人的感人故事来看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快乐自己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强大自己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帮助他人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尽力帮助身边的人。二是从学生的感动来看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爱心是一种力量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学做好事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赢得尊敬。三是结合以上两个方面来看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学草根英雄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做大写的人。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818032"/>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959946"/>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是作文发展等级对语言的根本要求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是一篇文章诉诸人的感官的首要指标。它包括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一是用词贴切。文章措辞恰当、准确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切合所表现事物的本质特点。二是句式灵活。句式富于变化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或对偶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或排比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或整散结合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或设问等。三是善于运用修辞手法。如比喻、借代、夸张等。四是文句要有表现力。能够生动、细致地描写事物的性质和状态等。因此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语言是否具有感染力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是否真诚自然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语句是否整饬有力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修辞手法是否丰富多彩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语言是否幽默睿智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包孕丰富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语句是否有意蕴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都是衡量一篇文章文采的标准。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等级图解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21571727"/>
              </p:ext>
            </p:extLst>
          </p:nvPr>
        </p:nvGraphicFramePr>
        <p:xfrm>
          <a:off x="508000" y="4735180"/>
          <a:ext cx="8128000" cy="1193318"/>
        </p:xfrm>
        <a:graphic>
          <a:graphicData uri="http://schemas.openxmlformats.org/presentationml/2006/ole">
            <mc:AlternateContent xmlns:mc="http://schemas.openxmlformats.org/markup-compatibility/2006">
              <mc:Choice xmlns:v="urn:schemas-microsoft-com:vml" Requires="v">
                <p:oleObj spid="_x0000_s2055" name="文档" r:id="rId3" imgW="3839157" imgH="562780" progId="Word.Document.12">
                  <p:embed/>
                </p:oleObj>
              </mc:Choice>
              <mc:Fallback>
                <p:oleObj name="文档" r:id="rId3" imgW="3839157" imgH="562780" progId="Word.Document.12">
                  <p:embed/>
                  <p:pic>
                    <p:nvPicPr>
                      <p:cNvPr id="0" name=""/>
                      <p:cNvPicPr/>
                      <p:nvPr/>
                    </p:nvPicPr>
                    <p:blipFill>
                      <a:blip r:embed="rId4"/>
                      <a:stretch>
                        <a:fillRect/>
                      </a:stretch>
                    </p:blipFill>
                    <p:spPr>
                      <a:xfrm>
                        <a:off x="508000" y="4735180"/>
                        <a:ext cx="8128000" cy="1193318"/>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句式影响文采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句式辐射修辞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没有丰盈多姿、表现力强的句式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就没有生动形象华美的语言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就没有直接或间接表现语言魅力的有效载体。句式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当真是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一句之中有乾坤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一式之中多玄妙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58520429"/>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98946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本色当行自有味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(60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网上购物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视频聊天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线上娱乐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已成为当下很多人生活中不可或缺的一部分。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业内人士指出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不远的将来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我们只需在家里安装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VR(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便可以足不出户地穿梭于各个虚拟场景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时而在商店的衣帽间里试穿新衣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时而在诊室里与医生面对面交流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时而在足球场上观看比赛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时而化身为新闻事件的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现场目击者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当虚拟世界中的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越来越成为现实世界中的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是选择拥抱这个新世界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还是刻意远离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或者与它保持适当距离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对材料提出的问题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你有怎样的思考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写一篇论述类文章。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角度自选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立意自定。</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标题自拟。</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本题核心问题是讨论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如何应对高科技带来的新生活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问题。题目第一段写的是互联网正在成为许多人的现实生活的一部分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第二段写的是这种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虚拟生活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加入现实生活的未来前景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第三段才是这个作文题的关键内容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当生活如此飞速发展时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如何应对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题目给了三种态度。所谓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拥抱新世界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指的是对生活这样的发展持肯定态度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并且全力投入这种生活。所谓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是指拒绝这类虚拟生活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保持这类网络出现之前的早期生活状态。而所谓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保持适当距离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指不走极端道路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既不拒绝这类新生活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但也不亦步亦趋。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2477144"/>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3" name="图片 2"/>
          <p:cNvPicPr>
            <a:picLocks noChangeAspect="1"/>
          </p:cNvPicPr>
          <p:nvPr/>
        </p:nvPicPr>
        <p:blipFill>
          <a:blip r:embed="rId6"/>
          <a:stretch>
            <a:fillRect/>
          </a:stretch>
        </p:blipFill>
        <p:spPr>
          <a:xfrm>
            <a:off x="508000" y="1060746"/>
            <a:ext cx="8128000" cy="5248574"/>
          </a:xfrm>
          <a:prstGeom prst="rect">
            <a:avLst/>
          </a:prstGeom>
        </p:spPr>
      </p:pic>
    </p:spTree>
    <p:extLst>
      <p:ext uri="{BB962C8B-B14F-4D97-AF65-F5344CB8AC3E}">
        <p14:creationId xmlns:p14="http://schemas.microsoft.com/office/powerpoint/2010/main" val="3775603038"/>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透析</a:t>
            </a:r>
            <a:r>
              <a:rPr lang="zh-CN" altLang="en-US" dirty="0" smtClean="0"/>
              <a:t>真</a:t>
            </a:r>
            <a:r>
              <a:rPr lang="zh-CN" altLang="en-US" dirty="0"/>
              <a:t>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3" name="图片 2"/>
          <p:cNvPicPr>
            <a:picLocks noChangeAspect="1"/>
          </p:cNvPicPr>
          <p:nvPr/>
        </p:nvPicPr>
        <p:blipFill>
          <a:blip r:embed="rId6"/>
          <a:stretch>
            <a:fillRect/>
          </a:stretch>
        </p:blipFill>
        <p:spPr>
          <a:xfrm>
            <a:off x="508000" y="1026018"/>
            <a:ext cx="8128000" cy="5540161"/>
          </a:xfrm>
          <a:prstGeom prst="rect">
            <a:avLst/>
          </a:prstGeom>
        </p:spPr>
      </p:pic>
    </p:spTree>
    <p:extLst>
      <p:ext uri="{BB962C8B-B14F-4D97-AF65-F5344CB8AC3E}">
        <p14:creationId xmlns:p14="http://schemas.microsoft.com/office/powerpoint/2010/main" val="339975598"/>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91</TotalTime>
  <Words>5470</Words>
  <Application>Microsoft Office PowerPoint</Application>
  <PresentationFormat>全屏显示(4:3)</PresentationFormat>
  <Paragraphs>257</Paragraphs>
  <Slides>39</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2"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Microsoft Word 文档</vt:lpstr>
      <vt:lpstr>专题二十一  文　　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2017-06-17T05:36:44Z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