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24" r:id="rId3"/>
    <p:sldMasterId id="2147483737" r:id="rId4"/>
  </p:sldMasterIdLst>
  <p:notesMasterIdLst>
    <p:notesMasterId r:id="rId35"/>
  </p:notesMasterIdLst>
  <p:handoutMasterIdLst>
    <p:handoutMasterId r:id="rId36"/>
  </p:handoutMasterIdLst>
  <p:sldIdLst>
    <p:sldId id="555" r:id="rId5"/>
    <p:sldId id="528" r:id="rId6"/>
    <p:sldId id="435" r:id="rId7"/>
    <p:sldId id="380" r:id="rId8"/>
    <p:sldId id="259" r:id="rId9"/>
    <p:sldId id="422" r:id="rId10"/>
    <p:sldId id="319" r:id="rId11"/>
    <p:sldId id="582" r:id="rId12"/>
    <p:sldId id="584" r:id="rId13"/>
    <p:sldId id="413" r:id="rId14"/>
    <p:sldId id="359" r:id="rId15"/>
    <p:sldId id="576" r:id="rId16"/>
    <p:sldId id="512" r:id="rId17"/>
    <p:sldId id="515" r:id="rId18"/>
    <p:sldId id="522" r:id="rId19"/>
    <p:sldId id="523" r:id="rId20"/>
    <p:sldId id="605" r:id="rId21"/>
    <p:sldId id="502" r:id="rId22"/>
    <p:sldId id="524" r:id="rId23"/>
    <p:sldId id="549" r:id="rId24"/>
    <p:sldId id="550" r:id="rId25"/>
    <p:sldId id="519" r:id="rId26"/>
    <p:sldId id="577" r:id="rId27"/>
    <p:sldId id="578" r:id="rId28"/>
    <p:sldId id="579" r:id="rId29"/>
    <p:sldId id="580" r:id="rId30"/>
    <p:sldId id="581" r:id="rId31"/>
    <p:sldId id="458" r:id="rId32"/>
    <p:sldId id="453" r:id="rId33"/>
    <p:sldId id="535" r:id="rId34"/>
  </p:sldIdLst>
  <p:sldSz cx="9144000" cy="5143500"/>
  <p:notesSz cx="6858000" cy="9144000"/>
  <p:embeddedFontLst>
    <p:embeddedFont>
      <p:font typeface="微软雅黑" panose="020B0503020204020204" pitchFamily="34" charset="-122"/>
      <p:regular r:id="rId40"/>
    </p:embeddedFont>
    <p:embeddedFont>
      <p:font typeface="黑体" panose="02010600030101010101" pitchFamily="49" charset="-122"/>
      <p:regular r:id="rId41"/>
    </p:embeddedFont>
    <p:embeddedFont>
      <p:font typeface="仿宋" panose="02010609060101010101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Calibri Light" panose="020F0302020204030204" charset="0"/>
      <p:regular r:id="rId48"/>
      <p:italic r:id="rId49"/>
    </p:embeddedFont>
  </p:embeddedFontLst>
  <p:custDataLst>
    <p:tags r:id="rId5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970"/>
    <p:restoredTop sz="95062"/>
  </p:normalViewPr>
  <p:slideViewPr>
    <p:cSldViewPr showGuides="1">
      <p:cViewPr>
        <p:scale>
          <a:sx n="100" d="100"/>
          <a:sy n="100" d="100"/>
        </p:scale>
        <p:origin x="846" y="474"/>
      </p:cViewPr>
      <p:guideLst>
        <p:guide orient="horz" pos="267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gs" Target="tags/tag66.xml"/><Relationship Id="rId5" Type="http://schemas.openxmlformats.org/officeDocument/2006/relationships/slide" Target="slides/slide1.xml"/><Relationship Id="rId49" Type="http://schemas.openxmlformats.org/officeDocument/2006/relationships/font" Target="fonts/font10.fntdata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3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1000"/>
              </a:spcAft>
              <a:defRPr spc="300"/>
            </a:lvl1pPr>
            <a:lvl2pPr marL="514350" indent="-171450">
              <a:defRPr spc="300"/>
            </a:lvl2pPr>
            <a:lvl3pPr marL="857250" indent="-171450">
              <a:defRPr spc="300"/>
            </a:lvl3pPr>
            <a:lvl4pPr marL="1200150" indent="-171450">
              <a:defRPr spc="300"/>
            </a:lvl4pPr>
            <a:lvl5pPr marL="1543050" indent="-17145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sldNum="0" hdr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  <p:hf sldNum="0"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6" Type="http://schemas.openxmlformats.org/officeDocument/2006/relationships/theme" Target="../theme/theme1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9" Type="http://schemas.openxmlformats.org/officeDocument/2006/relationships/theme" Target="../theme/theme2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7FAFD">
                <a:alpha val="100000"/>
              </a:srgbClr>
            </a:gs>
            <a:gs pos="74001">
              <a:srgbClr val="B5D2EC">
                <a:alpha val="100000"/>
              </a:srgbClr>
            </a:gs>
            <a:gs pos="83000">
              <a:srgbClr val="B5D2EC">
                <a:alpha val="100000"/>
              </a:srgbClr>
            </a:gs>
            <a:gs pos="100000">
              <a:srgbClr val="CEE1F2">
                <a:alpha val="100000"/>
              </a:srgbClr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3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r>
              <a:rPr lang="zh-CN" altLang="en-US" strike="noStrike" noProof="1"/>
              <a:t>《老山界》               泉港实验中学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</p:sldLayoutIdLst>
  <p:transition/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/>
  <p:hf sldNum="0" hdr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image" Target="../media/image4.png"/><Relationship Id="rId1" Type="http://schemas.openxmlformats.org/officeDocument/2006/relationships/tags" Target="../tags/tag6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2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7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2" Type="http://schemas.openxmlformats.org/officeDocument/2006/relationships/image" Target="../media/image8.png"/><Relationship Id="rId1" Type="http://schemas.openxmlformats.org/officeDocument/2006/relationships/tags" Target="../tags/tag6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2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7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7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7.xml"/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2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7.xml"/><Relationship Id="rId2" Type="http://schemas.openxmlformats.org/officeDocument/2006/relationships/image" Target="../media/image4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240155" y="3576161"/>
            <a:ext cx="1316831" cy="11782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28299" y="325755"/>
            <a:ext cx="56921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defTabSz="914400"/>
            <a:r>
              <a:rPr lang="zh-CN" altLang="en-US" sz="3600" b="1" u="sng" dirty="0" smtClean="0">
                <a:ln w="6600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rgbClr val="C0504D"/>
                  </a:outerShdw>
                </a:effectLst>
                <a:latin typeface="叶根友毛笔行书2.0版" panose="02010601030101010101" pitchFamily="2" charset="-122"/>
                <a:ea typeface="叶根友毛笔行书2.0版" panose="02010601030101010101" pitchFamily="2" charset="-122"/>
                <a:cs typeface="+mn-ea"/>
                <a:sym typeface="宋体" panose="02010600030101010101" pitchFamily="2" charset="-122"/>
              </a:rPr>
              <a:t>人民教育出版社七年级下册</a:t>
            </a:r>
            <a:endParaRPr lang="zh-CN" altLang="en-US" sz="100"/>
          </a:p>
        </p:txBody>
      </p:sp>
      <p:sp>
        <p:nvSpPr>
          <p:cNvPr id="4" name="文本框 3"/>
          <p:cNvSpPr txBox="1"/>
          <p:nvPr/>
        </p:nvSpPr>
        <p:spPr>
          <a:xfrm>
            <a:off x="3137535" y="3831908"/>
            <a:ext cx="380619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泉港实验中学   庄梅霞</a:t>
            </a:r>
            <a:endParaRPr lang="zh-CN" altLang="en-US" sz="1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81175" y="1727200"/>
            <a:ext cx="414083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33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lang="en-US" altLang="zh-CN" sz="3300" b="1" dirty="0">
                <a:solidFill>
                  <a:sysClr val="windowText" lastClr="000000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en-US" altLang="zh-CN" sz="4000" b="1" noProof="0" smtClean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6  </a:t>
            </a:r>
            <a:r>
              <a:rPr lang="zh-CN" altLang="en-US" sz="4000" b="1" noProof="0" smtClean="0">
                <a:solidFill>
                  <a:schemeClr val="tx1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老山界</a:t>
            </a:r>
            <a:endParaRPr lang="zh-CN" altLang="en-US" sz="4000" b="1" noProof="0" dirty="0" smtClean="0">
              <a:solidFill>
                <a:schemeClr val="tx1"/>
              </a:solidFill>
              <a:effectLst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9245" y="1651000"/>
            <a:ext cx="3171825" cy="1925320"/>
          </a:xfrm>
          <a:prstGeom prst="rect">
            <a:avLst/>
          </a:prstGeom>
        </p:spPr>
      </p:pic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矩形 6"/>
          <p:cNvSpPr/>
          <p:nvPr/>
        </p:nvSpPr>
        <p:spPr>
          <a:xfrm>
            <a:off x="1048068" y="981075"/>
            <a:ext cx="6262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速读课文，用一句话概括课文内容。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3259" y="1682433"/>
            <a:ext cx="4472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红军长征途中翻越老山界。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矩形 16"/>
          <p:cNvSpPr/>
          <p:nvPr/>
        </p:nvSpPr>
        <p:spPr>
          <a:xfrm>
            <a:off x="442278" y="2464435"/>
            <a:ext cx="856773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本文是以什么顺序安排内容的？在文中勾画出表明时间、地点的词句。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4600" y="3609975"/>
            <a:ext cx="44551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时间的推移、地点的变化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5365" grpId="0"/>
      <p:bldP spid="153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表格 2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43573" y="1190943"/>
          <a:ext cx="7858125" cy="3696335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55567"/>
                <a:gridCol w="1473308"/>
                <a:gridCol w="1714500"/>
                <a:gridCol w="3714750"/>
              </a:tblGrid>
              <a:tr h="569595">
                <a:tc grid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时     间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地  点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  <a:cs typeface="黑体" panose="02010600030101010101" pitchFamily="49" charset="-122"/>
                        </a:rPr>
                        <a:t>事         情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  <a:cs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96144">
                <a:tc rowSpan="4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第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一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  <a:tr h="396144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  <a:tr h="396144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  <a:tr h="396240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  <a:tr h="518624">
                <a:tc rowSpan="2"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第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二</a:t>
                      </a:r>
                      <a:endParaRPr kumimoji="0" lang="zh-CN" altLang="en-US" sz="2800" b="1" u="none" strike="noStrike" cap="none" normalizeH="0" baseline="0" smtClean="0">
                        <a:ln>
                          <a:noFill/>
                        </a:ln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天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  <a:tr h="513715">
                <a:tc vMerge="1">
                  <a:tcPr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  <a:tc>
                  <a:txBody>
                    <a:bodyPr wrap="square"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L="91439" marR="91439" marT="45685" marB="45685" vert="horz" horzOverflow="overflow"/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1786255" y="172085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下午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86255" y="2117725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天黑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86255" y="2578100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夜里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92935" y="2935288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半夜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86548" y="3363913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黎明以后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892618" y="4028123"/>
            <a:ext cx="7950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下午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9" name="Text Box 553"/>
          <p:cNvSpPr txBox="1"/>
          <p:nvPr/>
        </p:nvSpPr>
        <p:spPr>
          <a:xfrm>
            <a:off x="3423603" y="1720850"/>
            <a:ext cx="1346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瑶民家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" name="Text Box 561"/>
          <p:cNvSpPr txBox="1"/>
          <p:nvPr/>
        </p:nvSpPr>
        <p:spPr>
          <a:xfrm>
            <a:off x="5910263" y="1720850"/>
            <a:ext cx="1857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与瑶民攀谈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" name="Text Box 564"/>
          <p:cNvSpPr txBox="1"/>
          <p:nvPr/>
        </p:nvSpPr>
        <p:spPr>
          <a:xfrm>
            <a:off x="3356928" y="2117725"/>
            <a:ext cx="12096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山脚下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2" name="Text Box 566"/>
          <p:cNvSpPr txBox="1"/>
          <p:nvPr/>
        </p:nvSpPr>
        <p:spPr>
          <a:xfrm>
            <a:off x="5964555" y="2117725"/>
            <a:ext cx="1500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准备爬山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3" name="Text Box 567"/>
          <p:cNvSpPr txBox="1"/>
          <p:nvPr/>
        </p:nvSpPr>
        <p:spPr>
          <a:xfrm>
            <a:off x="3390583" y="2474913"/>
            <a:ext cx="12144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半山腰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" name="Text Box 569"/>
          <p:cNvSpPr txBox="1"/>
          <p:nvPr/>
        </p:nvSpPr>
        <p:spPr>
          <a:xfrm>
            <a:off x="6072188" y="2577783"/>
            <a:ext cx="12858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夜行军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5" name="Text Box 570"/>
          <p:cNvSpPr txBox="1"/>
          <p:nvPr/>
        </p:nvSpPr>
        <p:spPr>
          <a:xfrm>
            <a:off x="3423603" y="2935288"/>
            <a:ext cx="12144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山路上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6" name="Text Box 573"/>
          <p:cNvSpPr txBox="1"/>
          <p:nvPr/>
        </p:nvSpPr>
        <p:spPr>
          <a:xfrm>
            <a:off x="6000750" y="2935288"/>
            <a:ext cx="1428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半夜露宿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7" name="Text Box 574"/>
          <p:cNvSpPr txBox="1"/>
          <p:nvPr/>
        </p:nvSpPr>
        <p:spPr>
          <a:xfrm>
            <a:off x="3390583" y="3395663"/>
            <a:ext cx="1143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雷公岩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8" name="Text Box 576"/>
          <p:cNvSpPr txBox="1"/>
          <p:nvPr/>
        </p:nvSpPr>
        <p:spPr>
          <a:xfrm>
            <a:off x="5910580" y="3363913"/>
            <a:ext cx="189706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翻越雷公岩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9" name="Text Box 577"/>
          <p:cNvSpPr txBox="1"/>
          <p:nvPr/>
        </p:nvSpPr>
        <p:spPr>
          <a:xfrm>
            <a:off x="3500438" y="4028123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山顶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" name="Text Box 579"/>
          <p:cNvSpPr txBox="1"/>
          <p:nvPr/>
        </p:nvSpPr>
        <p:spPr>
          <a:xfrm>
            <a:off x="5144453" y="4028123"/>
            <a:ext cx="3429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任务完成，征服老山界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36295" y="938848"/>
            <a:ext cx="2462213" cy="23406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hangingPunct="1">
              <a:lnSpc>
                <a:spcPct val="17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）：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hangingPunct="1">
              <a:lnSpc>
                <a:spcPct val="17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2—32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）：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hangingPunct="1">
              <a:lnSpc>
                <a:spcPct val="17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（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）：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87638" y="1091248"/>
            <a:ext cx="4170362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简介老山界相关情况。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66708" y="1828800"/>
            <a:ext cx="540702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叙述红军翻越老山界的经过。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87955" y="2868930"/>
            <a:ext cx="5959475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指出老山界是红军长征中所过的第一座难走的山。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课文结构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7"/>
          <p:cNvSpPr txBox="1"/>
          <p:nvPr/>
        </p:nvSpPr>
        <p:spPr>
          <a:xfrm>
            <a:off x="4946650" y="1424940"/>
            <a:ext cx="2350770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悬崖峭壁、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山高路险。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08245" y="2204720"/>
            <a:ext cx="2684145" cy="779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路窄石硬、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0" hangingPunct="0">
              <a:lnSpc>
                <a:spcPct val="8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寒气逼人 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70475" y="3088640"/>
            <a:ext cx="262191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粮食短缺、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肚子饥饿。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70475" y="3970020"/>
            <a:ext cx="222694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敌人追击、</a:t>
            </a:r>
            <a:endParaRPr lang="en-US" altLang="zh-CN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枪声密集。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609" name="矩形 15"/>
          <p:cNvSpPr/>
          <p:nvPr/>
        </p:nvSpPr>
        <p:spPr>
          <a:xfrm>
            <a:off x="1492885" y="2766695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86710" y="1540510"/>
            <a:ext cx="1255395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走路难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5450" y="2356168"/>
            <a:ext cx="1255395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睡觉难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65450" y="321976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吃饭难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65450" y="4164648"/>
            <a:ext cx="1255395" cy="4756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处境难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393315" y="1727200"/>
            <a:ext cx="357188" cy="27860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右箭头 25"/>
          <p:cNvSpPr/>
          <p:nvPr/>
        </p:nvSpPr>
        <p:spPr>
          <a:xfrm>
            <a:off x="4227513" y="1540193"/>
            <a:ext cx="571500" cy="3571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227513" y="2356168"/>
            <a:ext cx="571500" cy="3571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右箭头 27"/>
          <p:cNvSpPr/>
          <p:nvPr/>
        </p:nvSpPr>
        <p:spPr>
          <a:xfrm>
            <a:off x="4287838" y="3219768"/>
            <a:ext cx="571500" cy="3571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4374833" y="4156075"/>
            <a:ext cx="571500" cy="3571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437" name="矩形 5"/>
          <p:cNvSpPr/>
          <p:nvPr/>
        </p:nvSpPr>
        <p:spPr>
          <a:xfrm>
            <a:off x="2687955" y="0"/>
            <a:ext cx="5969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-457200" eaLnBrk="0" hangingPunct="0">
              <a:lnSpc>
                <a:spcPct val="100000"/>
              </a:lnSpc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我们了解了红军翻越老山界的经过，知道了老山界是一座难翻的山，其“难”表现在哪些方面呢？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5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7" grpId="0"/>
      <p:bldP spid="18" grpId="0"/>
      <p:bldP spid="19" grpId="0"/>
      <p:bldP spid="20" grpId="0"/>
      <p:bldP spid="26" grpId="0"/>
      <p:bldP spid="27" grpId="0"/>
      <p:bldP spid="28" grpId="0"/>
      <p:bldP spid="29" grpId="0"/>
      <p:bldP spid="18437" grpId="0"/>
      <p:bldP spid="25609" grpId="0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3648710" y="1603693"/>
            <a:ext cx="4800600" cy="2461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打趣逗笑、奋勇登山。 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酣然入梦、观赏夜景。  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鼓起勇气、继续前进。 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毫不畏惧、嘲笑敌机。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 Box 7"/>
          <p:cNvSpPr txBox="1"/>
          <p:nvPr/>
        </p:nvSpPr>
        <p:spPr>
          <a:xfrm>
            <a:off x="2078355" y="1603693"/>
            <a:ext cx="1714500" cy="2461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走路难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defTabSz="914400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睡觉难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defTabSz="914400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吃饭难 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defTabSz="914400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处境难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497965" y="1834515"/>
            <a:ext cx="428625" cy="200025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5" name="TextBox 9"/>
          <p:cNvSpPr txBox="1"/>
          <p:nvPr/>
        </p:nvSpPr>
        <p:spPr>
          <a:xfrm>
            <a:off x="926148" y="2095500"/>
            <a:ext cx="571500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态度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6629" name="矩形 6"/>
          <p:cNvSpPr/>
          <p:nvPr/>
        </p:nvSpPr>
        <p:spPr>
          <a:xfrm>
            <a:off x="1195070" y="650875"/>
            <a:ext cx="64852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面对重重困难，红军战士是如何对待的呢？表现了红军战士怎样的精神？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51915" y="4065270"/>
            <a:ext cx="64401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0030101010101" pitchFamily="49" charset="-122"/>
                <a:sym typeface="+mn-ea"/>
              </a:rPr>
              <a:t>表现了红军顽强的意志和乐观的精神 。</a:t>
            </a:r>
            <a:endParaRPr lang="zh-CN" altLang="en-US"/>
          </a:p>
        </p:txBody>
      </p:sp>
      <p:grpSp>
        <p:nvGrpSpPr>
          <p:cNvPr id="1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1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6" name="页脚占位符 1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6629" grpId="0"/>
      <p:bldP spid="34825" grpId="0"/>
      <p:bldP spid="9" grpId="0" animBg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矩形 8"/>
          <p:cNvSpPr/>
          <p:nvPr/>
        </p:nvSpPr>
        <p:spPr>
          <a:xfrm>
            <a:off x="211455" y="733108"/>
            <a:ext cx="87503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just" eaLnBrk="0" hangingPunct="0">
              <a:lnSpc>
                <a:spcPct val="100000"/>
              </a:lnSpc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课文写红军翻越老山界，为什么用了不少笔墨写有关瑶民大嫂的事？哪些词语在文中反映了她思想感情的变化？为什么会有这样的变化？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578" y="2117090"/>
            <a:ext cx="8713788" cy="129667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0" fontAlgn="auto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一开始，她看到红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军时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，非常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惊惶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。经过攀谈，她才知道红军是穷人的队伍，在红军战士面前诉苦时，她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了。当红军把“够吃三天的粮食”送给她时，她“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欢喜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pitchFamily="49" charset="-122"/>
                <a:sym typeface="+mn-ea"/>
              </a:rPr>
              <a:t>”地接受了。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93765" y="2116773"/>
            <a:ext cx="792163" cy="46355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265238" y="2624138"/>
            <a:ext cx="285750" cy="45402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175068" y="2930843"/>
            <a:ext cx="844550" cy="48260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3413760"/>
            <a:ext cx="7571105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lnSpc>
                <a:spcPct val="90000"/>
              </a:lnSpc>
              <a:buClrTx/>
              <a:buSzTx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这个过程，显示了红军是为人民谋福利的军队，说明红军不但是战斗队，也是宣传队和播种机，从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侧面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丰富了课文的中心意思。</a:t>
            </a:r>
            <a:endParaRPr lang="zh-CN" altLang="en-US" sz="2800" b="1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10" grpId="0" bldLvl="0" animBg="1"/>
      <p:bldP spid="16" grpId="0" bldLvl="0" animBg="1"/>
      <p:bldP spid="18" grpId="0" animBg="1"/>
      <p:bldP spid="2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/>
          <p:nvPr/>
        </p:nvSpPr>
        <p:spPr>
          <a:xfrm>
            <a:off x="331470" y="847725"/>
            <a:ext cx="848169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作者在文章中细致地描写了翻越老山界的艰难，可是在最后一段，作者又说“老山界的困难，比起这些地方来，还是小得很”，这样写有什么作用？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4355" y="2225993"/>
            <a:ext cx="7847013" cy="21583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课文最后说翻越老山界的困难“还是小得很”，是与整个长征中遇到的困难比较而言的，更加突出地表现了红军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不怕困难、艰苦奋斗的坚强意志和长征胜利的来之不易。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3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9105" y="230505"/>
            <a:ext cx="8200390" cy="474281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文本框 6"/>
          <p:cNvSpPr txBox="1"/>
          <p:nvPr/>
        </p:nvSpPr>
        <p:spPr>
          <a:xfrm>
            <a:off x="2312670" y="130175"/>
            <a:ext cx="68313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</a:pP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.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再读课文，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找出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文中</a:t>
            </a:r>
            <a:r>
              <a:rPr lang="zh-CN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翻越老山界过程中景物描写部分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，说说这么写有什么好处。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338" y="1082993"/>
            <a:ext cx="8785225" cy="156591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满天都是星光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火把也亮起来了。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从山脚向上望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只见火把排成许多“之”字形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一直连到天上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跟星光接起来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分不出是火把还是星星。这真是我生平没见过的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奇观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大家都知道这座山是怎样地陡了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不由浑身紧张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前后呼喊起来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都想努一把力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好快些翻过山去。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372610" y="1636395"/>
            <a:ext cx="615950" cy="37465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7655" y="2649220"/>
            <a:ext cx="82149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buClrTx/>
              <a:buSzTx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既说明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山路的曲折和陡峭</a:t>
            </a:r>
            <a:r>
              <a:rPr lang="zh-CN" altLang="en-US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，又说明有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成千上万的红军战士在攀登。</a:t>
            </a:r>
            <a:endParaRPr lang="zh-CN" altLang="en-US" sz="28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655" y="3602355"/>
            <a:ext cx="8606790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lnSpc>
                <a:spcPct val="90000"/>
              </a:lnSpc>
              <a:spcBef>
                <a:spcPct val="50000"/>
              </a:spcBef>
              <a:buClrTx/>
              <a:buSzTx/>
              <a:defRPr/>
            </a:pPr>
            <a:r>
              <a:rPr lang="zh-CN" altLang="en-US" sz="2800" b="1" noProof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“奇观”本来是指自然界奇特罕见的景观或景象，这里通过这一景象的奇特罕见，表现出红军</a:t>
            </a:r>
            <a:r>
              <a:rPr lang="zh-CN" altLang="en-US" sz="2800" b="1" noProof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队伍的宏伟气势，颂扬了红军坚强的革命意志和乐观主义精神</a:t>
            </a:r>
            <a:r>
              <a:rPr lang="zh-CN" altLang="en-US" sz="2800" b="1" noProof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。</a:t>
            </a:r>
            <a:r>
              <a:rPr lang="zh-CN" altLang="en-US" sz="2800" b="1" noProof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  <p:bldP spid="10" grpId="0" animBg="1"/>
      <p:bldP spid="2" grpId="0"/>
      <p:bldP spid="3" grpId="0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Box 5"/>
          <p:cNvSpPr txBox="1"/>
          <p:nvPr/>
        </p:nvSpPr>
        <p:spPr>
          <a:xfrm>
            <a:off x="357188" y="830263"/>
            <a:ext cx="8501062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讨论：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第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12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段描写了红军夜晚爬山的“奇观”，第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18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段为什么还要继续描写红军爬山的景象？删去第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18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段的描写行不行？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503" y="2213928"/>
            <a:ext cx="8286750" cy="246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57200" eaLnBrk="0" hangingPunct="0"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不行。这段描写是对前段夜景的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补充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，它通过作者的动作和感受（“一步一步地上去”“向上看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向下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”）进一步写出了山势的险峻陡峭，写活了红军夜晚攀登老山界时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壮丽宏伟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的景象，表现了红军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战胜困难的信心和决心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4"/>
          <p:cNvSpPr txBox="1"/>
          <p:nvPr/>
        </p:nvSpPr>
        <p:spPr>
          <a:xfrm>
            <a:off x="1763713" y="1543050"/>
            <a:ext cx="6745287" cy="2330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红军不怕远征难，万水千山只等闲。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五岭逶迤腾细浪，乌蒙磅礴走泥丸。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金沙水拍云崖暖，大渡桥横铁索寒。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defTabSz="91440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更喜岷山千里雪，三军过后尽开颜。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98" name="矩形 1"/>
          <p:cNvSpPr/>
          <p:nvPr/>
        </p:nvSpPr>
        <p:spPr>
          <a:xfrm>
            <a:off x="3551238" y="906463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七律</a:t>
            </a: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·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长征</a:t>
            </a:r>
            <a:endParaRPr lang="zh-CN" altLang="en-US" sz="32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3703" y="1163003"/>
            <a:ext cx="8729663" cy="8299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黑的山峰像巨人一样矗立在面前。四围的山把这山谷包围得像一口井。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0966" name="矩形 6"/>
          <p:cNvSpPr/>
          <p:nvPr/>
        </p:nvSpPr>
        <p:spPr>
          <a:xfrm>
            <a:off x="2313305" y="294005"/>
            <a:ext cx="6741795" cy="65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这句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话运用了什么修辞手法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有什</a:t>
            </a: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么作用</a:t>
            </a:r>
            <a:r>
              <a:rPr lang="en-US" altLang="zh-CN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7820" y="1992948"/>
            <a:ext cx="8716963" cy="2803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5000"/>
              </a:lnSpc>
            </a:pPr>
            <a:r>
              <a:rPr lang="zh-CN" altLang="en-US" sz="2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运用了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比喻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的修辞手法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把山峰比作巨人矗立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把山谷比作一口井。这样写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既突出了山势的险峻和连绵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又暗示了红军处境的艰难。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“矗立”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形象地说明困难像拦路虎一样阻挡在面前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但是直立、高耸的老山界阻挡不了红军北上抗日的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决心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也改变不了他们对长征必胜的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信念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6" grpId="0"/>
      <p:bldP spid="2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15900" y="863600"/>
            <a:ext cx="8928100" cy="10877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耳朵里有不可捉摸的声响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极远的又是极近的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极洪大的又是极细切的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像春蚕在咀嚼桑叶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像野马在平原上奔驰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像山泉在呜咽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像波涛在澎湃。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41990" name="矩形 6"/>
          <p:cNvSpPr/>
          <p:nvPr/>
        </p:nvSpPr>
        <p:spPr>
          <a:xfrm>
            <a:off x="2286635" y="163195"/>
            <a:ext cx="710184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这些声音有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什么特点？这样写有什么作</a:t>
            </a: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用？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1991995"/>
            <a:ext cx="2660015" cy="18503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像春蚕在咀嚼桑叶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”写连续不断的细微声音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比喻战士们轻细的话语声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说明战士们被冻醒的次数非常多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60015" y="1951355"/>
            <a:ext cx="2293620" cy="18503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像野马在平原上奔驰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”运用比喻的修辞手法，描写半夜山风之大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同时暗示了寒风刺骨。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5845" y="1991995"/>
            <a:ext cx="2286000" cy="18503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像山泉在呜咽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”运用比喻的修辞手法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既写出了山泉的时断时续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又暗指山势崎岖。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55485" y="1951355"/>
            <a:ext cx="1908175" cy="18503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像波涛在澎湃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”运用比喻的修辞手法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写林木被风刮动的声音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900" y="3890645"/>
            <a:ext cx="845629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685800" eaLnBrk="0" hangingPunct="0">
              <a:lnSpc>
                <a:spcPct val="9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这些声音的特点：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远、近、大、细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；人声和大自然的声音交织在一起</a:t>
            </a:r>
            <a:r>
              <a:rPr lang="en-US" altLang="zh-CN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烘托出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夜色之深</a:t>
            </a:r>
            <a:r>
              <a:rPr lang="en-US" altLang="zh-CN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夜景之美</a:t>
            </a:r>
            <a:r>
              <a:rPr lang="en-US" altLang="zh-CN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透露出勃勃生机</a:t>
            </a:r>
            <a:r>
              <a:rPr lang="en-US" altLang="zh-CN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洋溢着红军战士的革命乐观主义精神。</a:t>
            </a:r>
            <a:endParaRPr lang="zh-CN" altLang="en-US" sz="24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1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日期占位符 1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41990" grpId="0"/>
      <p:bldP spid="6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6"/>
          <p:cNvSpPr/>
          <p:nvPr/>
        </p:nvSpPr>
        <p:spPr>
          <a:xfrm>
            <a:off x="395288" y="793433"/>
            <a:ext cx="8501062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讨论：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课文前面讲述老山界如何之险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为何在下山的时候作者还有心情欣赏周围的景色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endParaRPr lang="en-US" altLang="zh-CN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850" y="1763395"/>
            <a:ext cx="8572500" cy="9531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路上有几处景致很好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浓密的树林里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银子似的泉水流下山去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,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清得透底。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9605" y="2825750"/>
            <a:ext cx="799338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作者以生动的景物描写,把红军战士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高昂的斗志、豪迈的胸怀、畅快的心情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表现得淋漓尽致,赞颂了他们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顽强不屈的斗志和革命乐观的情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绪,从而表现了他们的精神面貌。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9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306388" y="817563"/>
            <a:ext cx="8466138" cy="1162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本文主要是从哪些方面进行描写，把红军战士的顽强意志和乐观精神刻画得具体形象的？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4470" y="2118995"/>
            <a:ext cx="2911475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动作描写：</a:t>
            </a:r>
            <a:endParaRPr lang="zh-CN" altLang="en-US" sz="2800" b="1" dirty="0">
              <a:solidFill>
                <a:srgbClr val="663987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665" y="2803525"/>
            <a:ext cx="764730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663987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动作描写贯穿全篇，如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“只得裹一条毯子，横着心躺下去”，“不管三七二十一，抢了一碗，就吃”。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6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97523" y="865188"/>
            <a:ext cx="7748587" cy="1414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latinLnBrk="1" hangingPunct="1">
              <a:lnSpc>
                <a:spcPct val="100000"/>
              </a:lnSpc>
            </a:pPr>
            <a:r>
              <a:rPr lang="en-US" altLang="zh-CN" sz="3000" b="1" dirty="0">
                <a:solidFill>
                  <a:srgbClr val="66398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如第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14—16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不要掉队呀！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不要落后做乌龟呀！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我们顶着天啦！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表现红军战士相互鼓励的团结精神和豪迈乐观的英雄气概。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8915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12" y="191611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-64452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94025" y="214630"/>
            <a:ext cx="1970405" cy="6508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语言描写：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7025" y="2207260"/>
            <a:ext cx="209740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场面描写：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840" y="2858135"/>
            <a:ext cx="81127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如对“之”字奇观的描写，实际上是对战士爬山时的场面描写，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楷体" panose="02010609060101010101" pitchFamily="49" charset="-122"/>
                <a:sym typeface="+mn-ea"/>
              </a:rPr>
              <a:t>突出了红军人数之多，爬山场面的雄奇壮观，反衬了山势的高峻陡峭，山路的曲折难行。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TextBox 5"/>
          <p:cNvSpPr txBox="1"/>
          <p:nvPr/>
        </p:nvSpPr>
        <p:spPr>
          <a:xfrm>
            <a:off x="2411095" y="453390"/>
            <a:ext cx="6169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按时间变化和地点转移安排层次。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72733" y="975043"/>
            <a:ext cx="7943850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本文记叙了红军长征路上翻越老山界的全过程，文章内容的发展与时间和地点的推移是一致的。同时，作者交代时间的变化和空间的转移，语言灵活而不刻板。表示时间的词语有“下午”“半夜”“天色晚了”“天黑”等。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雄部队。作者从不同的视角方位，描绘出老山界山路曲折迂回、山势陡峭险峻的特点，使读者身临其境般感受到了老山界的“高”和“险”，有力地突出了行军的困难。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8575" y="68738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9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0" name="TextBox 5"/>
          <p:cNvSpPr txBox="1"/>
          <p:nvPr/>
        </p:nvSpPr>
        <p:spPr>
          <a:xfrm>
            <a:off x="2459673" y="519113"/>
            <a:ext cx="5180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描写生动，中心突出。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77850" y="1041400"/>
            <a:ext cx="78752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作者在写山势险峻、行程艰难的内容中，有不少生动细腻的描写。如星夜爬山的场面，描写得有声有色，十分生动，把红军战士高昂的斗志、乐观的精神渲染得极为感人，使人深深地感到红军确实是一支高不可攀的英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雄部队。作者从不同的视角方位，描绘出老山界山路曲折迂回、山势陡峭险峻的特点，使读者身临其境般感受到了老山界的“高”和“险”，有力地突出了行军的困难。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TextBox 5"/>
          <p:cNvSpPr txBox="1"/>
          <p:nvPr/>
        </p:nvSpPr>
        <p:spPr>
          <a:xfrm>
            <a:off x="2980055" y="831850"/>
            <a:ext cx="5314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语言朴实，凝练细腻。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539433" y="1353820"/>
            <a:ext cx="8064500" cy="3228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例如，“天色晚了，肚子饿了，许多人烦得叫起来，骂起来”，语言异常朴实，富于口语色彩。有些地方，运用了比喻、排比等修辞手法，增添了语言的美感。如对“半夜里，忽然醒来”后的所见所闻的描写，巧用比喻和排比，以动衬静，用凝练而细腻的语言生动地表达出作者的见闻感受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写作特色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矩形 5"/>
          <p:cNvSpPr/>
          <p:nvPr/>
        </p:nvSpPr>
        <p:spPr>
          <a:xfrm>
            <a:off x="973455" y="1016000"/>
            <a:ext cx="6080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决定翻山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老山界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开篇点题。 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8134" name="矩形 6"/>
          <p:cNvSpPr/>
          <p:nvPr/>
        </p:nvSpPr>
        <p:spPr>
          <a:xfrm>
            <a:off x="973138" y="2284413"/>
            <a:ext cx="19748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翻山经过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5" name="矩形 7"/>
          <p:cNvSpPr/>
          <p:nvPr/>
        </p:nvSpPr>
        <p:spPr>
          <a:xfrm>
            <a:off x="964565" y="3333750"/>
            <a:ext cx="661797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下山之后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pPr algn="just" eaLnBrk="0" hangingPunct="0"/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困难“小得很”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呼应开头，深化中心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509520" y="1828800"/>
            <a:ext cx="166370" cy="13430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137" name="TextBox 11"/>
          <p:cNvSpPr txBox="1"/>
          <p:nvPr/>
        </p:nvSpPr>
        <p:spPr>
          <a:xfrm>
            <a:off x="2677795" y="1537970"/>
            <a:ext cx="4721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悬崖峭壁 山高路险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行路难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8138" name="TextBox 12"/>
          <p:cNvSpPr txBox="1"/>
          <p:nvPr/>
        </p:nvSpPr>
        <p:spPr>
          <a:xfrm>
            <a:off x="2752725" y="2059940"/>
            <a:ext cx="4481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路窄石硬 寒气逼人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睡觉难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8139" name="TextBox 13"/>
          <p:cNvSpPr txBox="1"/>
          <p:nvPr/>
        </p:nvSpPr>
        <p:spPr>
          <a:xfrm>
            <a:off x="2753360" y="2466975"/>
            <a:ext cx="4481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粮食短缺 忍饥爬山 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吃饭难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8140" name="TextBox 14"/>
          <p:cNvSpPr txBox="1"/>
          <p:nvPr/>
        </p:nvSpPr>
        <p:spPr>
          <a:xfrm>
            <a:off x="2675890" y="2988945"/>
            <a:ext cx="46348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设备笨重 敌人追击 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处境难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611188" y="1276350"/>
            <a:ext cx="320675" cy="23288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143" name="TextBox 20"/>
          <p:cNvSpPr txBox="1"/>
          <p:nvPr/>
        </p:nvSpPr>
        <p:spPr>
          <a:xfrm>
            <a:off x="70803" y="1835150"/>
            <a:ext cx="613410" cy="13843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defTabSz="914400" eaLnBrk="0" hangingPunct="0"/>
            <a:r>
              <a:rPr lang="zh-CN" altLang="en-US" sz="2800" b="1">
                <a:solidFill>
                  <a:srgbClr val="0D0D0D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老山界</a:t>
            </a:r>
            <a:endParaRPr lang="zh-CN" altLang="en-US" sz="2800" b="1">
              <a:solidFill>
                <a:srgbClr val="0D0D0D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>
            <a:off x="7399338" y="1131888"/>
            <a:ext cx="431800" cy="273685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1455" y="1356995"/>
            <a:ext cx="45974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顽强意志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2005" y="1421130"/>
            <a:ext cx="5600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乐观精神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263324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课文小结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8133" grpId="0"/>
      <p:bldP spid="48134" grpId="0"/>
      <p:bldP spid="11" grpId="0" animBg="1"/>
      <p:bldP spid="48137" grpId="0"/>
      <p:bldP spid="48138" grpId="0"/>
      <p:bldP spid="48139" grpId="0"/>
      <p:bldP spid="48140" grpId="0"/>
      <p:bldP spid="48135" grpId="0"/>
      <p:bldP spid="2" grpId="0" animBg="1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7" name="矩形 11"/>
          <p:cNvSpPr/>
          <p:nvPr/>
        </p:nvSpPr>
        <p:spPr>
          <a:xfrm>
            <a:off x="684213" y="814070"/>
            <a:ext cx="7775575" cy="36918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作者用形象生动的语言真实地叙述了红军翻越老山界的全过程</a:t>
            </a:r>
            <a:r>
              <a:rPr lang="en-US" altLang="zh-CN" sz="36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表现了在中国共产党领导下的工农红军不怕困难、艰苦奋斗的坚强意志和革命乐观主义精神。</a:t>
            </a:r>
            <a:endParaRPr lang="zh-CN" altLang="en-US" sz="36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主题思想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2"/>
          <p:cNvSpPr/>
          <p:nvPr/>
        </p:nvSpPr>
        <p:spPr>
          <a:xfrm>
            <a:off x="323850" y="963613"/>
            <a:ext cx="8640763" cy="19862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5720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毛泽东的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七律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·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长征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中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讲到了雄伟险峻的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五岭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其中有一座山岭叫做越城岭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是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五岭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中最险的一座山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也是红军翻过的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第一座难走的山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”,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它被称为老山界。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099" name="矩形 1"/>
          <p:cNvSpPr/>
          <p:nvPr/>
        </p:nvSpPr>
        <p:spPr>
          <a:xfrm>
            <a:off x="836295" y="2950210"/>
            <a:ext cx="7891780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eaLnBrk="0" hangingPunct="0">
              <a:lnSpc>
                <a:spcPct val="130000"/>
              </a:lnSpc>
            </a:pP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红军战士是怎样翻越这座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难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翻的山的呢</a:t>
            </a:r>
            <a:r>
              <a:rPr lang="en-US" altLang="zh-CN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?</a:t>
            </a:r>
            <a:r>
              <a:rPr lang="zh-CN" altLang="en-US" sz="2800" b="1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今天就让我们一起来听听这位老红军翻越老山界的经历吧。</a:t>
            </a:r>
            <a:endParaRPr lang="zh-CN" altLang="en-US" sz="2800" b="1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409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矩形 1"/>
          <p:cNvSpPr/>
          <p:nvPr/>
        </p:nvSpPr>
        <p:spPr>
          <a:xfrm>
            <a:off x="1331913" y="2328863"/>
            <a:ext cx="6480175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山，快马加鞭未下鞍。惊回首，离天三尺三。　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山，倒海翻江卷巨澜。奔腾急，万马战犹酣。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黑体" panose="02010600030101010101" pitchFamily="49" charset="-122"/>
                <a:ea typeface="黑体" panose="02010600030101010101" pitchFamily="49" charset="-122"/>
              </a:rPr>
              <a:t>山，刺破青天锷未残。天欲堕，赖以拄其间。　</a:t>
            </a:r>
            <a:endParaRPr lang="zh-CN" altLang="en-US" sz="24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8380" name="矩形 12"/>
          <p:cNvSpPr/>
          <p:nvPr/>
        </p:nvSpPr>
        <p:spPr>
          <a:xfrm>
            <a:off x="3217228" y="1130618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十六字令三首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8381" name="矩形 13"/>
          <p:cNvSpPr/>
          <p:nvPr/>
        </p:nvSpPr>
        <p:spPr>
          <a:xfrm>
            <a:off x="4381500" y="1652588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2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382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185400" y="11430000"/>
            <a:ext cx="342900" cy="266700"/>
          </a:xfrm>
          <a:prstGeom prst="cube">
            <a:avLst/>
          </a:prstGeom>
        </p:spPr>
      </p:pic>
      <p:grpSp>
        <p:nvGrpSpPr>
          <p:cNvPr id="2" name="Group 19"/>
          <p:cNvGrpSpPr/>
          <p:nvPr/>
        </p:nvGrpSpPr>
        <p:grpSpPr bwMode="auto">
          <a:xfrm>
            <a:off x="147119" y="16319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拓展延伸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0" grpId="0"/>
      <p:bldP spid="58381" grpId="0"/>
      <p:bldP spid="583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20993" y="1049020"/>
            <a:ext cx="8501063" cy="3449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了解本文所写事件的历史背景，把握文本主要内容。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重点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学习课文按时间变化和地点转移安排材料的方法，赏析文中精彩生动的语句。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难点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3.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学习红军不怕困难、以苦为乐的革命乐观主义精神。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(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素养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)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AutoShape 10" descr="https://timgsa.baidu.com/timg?image&amp;quality=80&amp;size=b9999_10000&amp;sec=1553142281333&amp;di=faed4dd4139096968a6cb0b8d14535ac&amp;imgtype=0&amp;src=http%3A%2F%2F5b0988e595225.cdn.sohucs.com%2Fimages%2F20180725%2Fd9d6676bab71483291654287e4cd8f8f.jpe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8" name="陆定一.jpg" descr="id:2147502632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1635125"/>
            <a:ext cx="1714500" cy="242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5" name="矩形 15"/>
          <p:cNvSpPr/>
          <p:nvPr/>
        </p:nvSpPr>
        <p:spPr>
          <a:xfrm>
            <a:off x="519113" y="1016635"/>
            <a:ext cx="6429375" cy="3449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57200" eaLnBrk="0" hangingPunct="0"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陆定一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(1906—1996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年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),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江苏无锡人，无产阶级革命家。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1925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年，陆定一加入中国共产党。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1927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年起他任共青团中央宣传部部长、共青团驻少共国际代表。长征途中他任红军总政治部宣传部部长。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1979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年后，他任全国政协副主席。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矩形 11"/>
          <p:cNvSpPr/>
          <p:nvPr/>
        </p:nvSpPr>
        <p:spPr>
          <a:xfrm>
            <a:off x="466725" y="939800"/>
            <a:ext cx="8534400" cy="3881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1934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年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12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月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红军强渡湘江后进入越城岭山区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国民党判断出红军北去湘西的意图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于是在红军前进的道路上构筑封锁线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打算阻拦红军北上。在毛泽东的倡议下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红军暂时改变了去湘西的计划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决定西进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为此需要翻越老山界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: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一是因为它是红军去湘西的必经之路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;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二是因为当时形势紧急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,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没有更多的时间绕行</a:t>
            </a:r>
            <a:r>
              <a:rPr lang="en-US" altLang="zh-CN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;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三是因为翻越老山界是国民党始料未及的。本文叙述的就是此次翻越老山界的经过。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66524" y="19621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背景链接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275398" y="113220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xiē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8400" y="1223963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pān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53188" y="1131888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kē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54188" y="2349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yè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5725" y="3522663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qiào</a:t>
            </a:r>
            <a:endParaRPr lang="en-US" altLang="zh-CN" sz="24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3938" y="2433638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hān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3938" y="3500438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guàn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30963" y="2349500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jǔ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58" name="矩形 1"/>
          <p:cNvSpPr/>
          <p:nvPr/>
        </p:nvSpPr>
        <p:spPr>
          <a:xfrm>
            <a:off x="1184275" y="1631950"/>
            <a:ext cx="1255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歇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歇脚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59" name="矩形 2"/>
          <p:cNvSpPr/>
          <p:nvPr/>
        </p:nvSpPr>
        <p:spPr>
          <a:xfrm>
            <a:off x="3686175" y="163195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攀</a:t>
            </a:r>
            <a:r>
              <a:rPr lang="zh-CN" altLang="en-US" sz="28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谈</a:t>
            </a:r>
            <a:endParaRPr lang="zh-CN" altLang="en-US" sz="28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0" name="矩形 4"/>
          <p:cNvSpPr/>
          <p:nvPr/>
        </p:nvSpPr>
        <p:spPr>
          <a:xfrm>
            <a:off x="6367463" y="156845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苛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捐杂税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1" name="矩形 5"/>
          <p:cNvSpPr/>
          <p:nvPr/>
        </p:nvSpPr>
        <p:spPr>
          <a:xfrm>
            <a:off x="1187450" y="27400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呜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咽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2" name="矩形 6"/>
          <p:cNvSpPr/>
          <p:nvPr/>
        </p:nvSpPr>
        <p:spPr>
          <a:xfrm>
            <a:off x="1273175" y="38735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峭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壁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3" name="矩形 7"/>
          <p:cNvSpPr/>
          <p:nvPr/>
        </p:nvSpPr>
        <p:spPr>
          <a:xfrm>
            <a:off x="3559175" y="2794000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酣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然入梦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4" name="矩形 8"/>
          <p:cNvSpPr/>
          <p:nvPr/>
        </p:nvSpPr>
        <p:spPr>
          <a:xfrm>
            <a:off x="3619500" y="3983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灌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输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5" name="矩形 9"/>
          <p:cNvSpPr/>
          <p:nvPr/>
        </p:nvSpPr>
        <p:spPr>
          <a:xfrm>
            <a:off x="6372225" y="378936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骨碌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0266" name="矩形 10"/>
          <p:cNvSpPr/>
          <p:nvPr/>
        </p:nvSpPr>
        <p:spPr>
          <a:xfrm>
            <a:off x="6367780" y="27940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咀</a:t>
            </a:r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嚼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371908" y="3351530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gū  lu</a:t>
            </a:r>
            <a:endParaRPr lang="en-US" altLang="zh-CN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9105" y="1075690"/>
            <a:ext cx="8189595" cy="2992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满望：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十分希望。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惊惶：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惊慌。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苛捐杂税：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指繁重的捐税。捐，赋税。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骨碌：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滚动。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酣然入梦：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畅快地入睡。</a:t>
            </a:r>
            <a:endParaRPr lang="en-US" altLang="zh-CN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9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不可捉摸：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不能够预料或猜测。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+mn-ea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3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zh-CN" altLang="en-US"/>
              <a:t>《老山界》               泉港实验中学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9105" y="944880"/>
            <a:ext cx="7661275" cy="3253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细切：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形容声音细微急促。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咀嚼：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用牙齿磨碎食物。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呜咽：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（流水、丝竹等）发出凄切的声音。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澎湃：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形容波浪互相撞击。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不管三七二十一：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不顾一切；不问是非情由。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l">
              <a:lnSpc>
                <a:spcPct val="100000"/>
              </a:lnSpc>
              <a:spcBef>
                <a:spcPts val="900"/>
              </a:spcBef>
            </a:pP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索性：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  <a:sym typeface="+mn-ea"/>
              </a:rPr>
              <a:t>表示直截了当，干脆。</a:t>
            </a:r>
            <a:endParaRPr lang="zh-CN" altLang="en-US" sz="28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+mn-ea"/>
              <a:sym typeface="+mn-ea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5700,&quot;width&quot;:5640}"/>
</p:tagLst>
</file>

<file path=ppt/tags/tag64.xml><?xml version="1.0" encoding="utf-8"?>
<p:tagLst xmlns:p="http://schemas.openxmlformats.org/presentationml/2006/main">
  <p:tag name="KSO_WM_UNIT_TABLE_BEAUTIFY" val="smartTable{3ba5ae8c-8888-4df7-909c-95ff5922aa67}"/>
</p:tagLst>
</file>

<file path=ppt/tags/tag65.xml><?xml version="1.0" encoding="utf-8"?>
<p:tagLst xmlns:p="http://schemas.openxmlformats.org/presentationml/2006/main">
  <p:tag name="KSO_WM_UNIT_PLACING_PICTURE_USER_VIEWPORT" val="{&quot;height&quot;:3045,&quot;width&quot;:4995}"/>
</p:tagLst>
</file>

<file path=ppt/tags/tag6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4454</Words>
  <Application>WPS 演示</Application>
  <PresentationFormat/>
  <Paragraphs>461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Wingdings</vt:lpstr>
      <vt:lpstr>Times New Roman</vt:lpstr>
      <vt:lpstr>黑体</vt:lpstr>
      <vt:lpstr>叶根友毛笔行书2.0版</vt:lpstr>
      <vt:lpstr>仿宋</vt:lpstr>
      <vt:lpstr>楷体</vt:lpstr>
      <vt:lpstr>Arial Unicode MS</vt:lpstr>
      <vt:lpstr>Calibri</vt:lpstr>
      <vt:lpstr>Calibri Light</vt:lpstr>
      <vt:lpstr>自定义设计方案</vt:lpstr>
      <vt:lpstr>2_空白设计模板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Administrator</cp:lastModifiedBy>
  <cp:revision>8</cp:revision>
  <cp:lastPrinted>2021-02-23T14:35:00Z</cp:lastPrinted>
  <dcterms:created xsi:type="dcterms:W3CDTF">2021-02-23T14:35:00Z</dcterms:created>
  <dcterms:modified xsi:type="dcterms:W3CDTF">2021-03-23T00:46:30Z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