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950" r:id="rId2"/>
    <p:sldId id="1361" r:id="rId3"/>
    <p:sldId id="1379" r:id="rId4"/>
    <p:sldId id="1334" r:id="rId5"/>
    <p:sldId id="1380" r:id="rId6"/>
    <p:sldId id="1375" r:id="rId7"/>
    <p:sldId id="1381" r:id="rId8"/>
    <p:sldId id="1382" r:id="rId9"/>
    <p:sldId id="1376" r:id="rId10"/>
    <p:sldId id="1383" r:id="rId11"/>
    <p:sldId id="1377" r:id="rId12"/>
    <p:sldId id="1384" r:id="rId13"/>
    <p:sldId id="1389" r:id="rId14"/>
    <p:sldId id="1378" r:id="rId15"/>
    <p:sldId id="1390" r:id="rId16"/>
    <p:sldId id="1391" r:id="rId17"/>
    <p:sldId id="1385" r:id="rId18"/>
    <p:sldId id="1392" r:id="rId19"/>
    <p:sldId id="1393" r:id="rId20"/>
    <p:sldId id="1394" r:id="rId21"/>
    <p:sldId id="1395" r:id="rId22"/>
    <p:sldId id="1335" r:id="rId23"/>
    <p:sldId id="1386" r:id="rId24"/>
    <p:sldId id="1396" r:id="rId25"/>
    <p:sldId id="1336" r:id="rId26"/>
    <p:sldId id="1298" r:id="rId27"/>
    <p:sldId id="1312" r:id="rId28"/>
    <p:sldId id="1326" r:id="rId29"/>
    <p:sldId id="1341" r:id="rId30"/>
    <p:sldId id="1343" r:id="rId31"/>
    <p:sldId id="1331" r:id="rId32"/>
    <p:sldId id="1368" r:id="rId33"/>
    <p:sldId id="1369" r:id="rId34"/>
    <p:sldId id="1370" r:id="rId35"/>
    <p:sldId id="1371" r:id="rId36"/>
    <p:sldId id="1372" r:id="rId37"/>
    <p:sldId id="977" r:id="rId38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96" autoAdjust="0"/>
    <p:restoredTop sz="78756" autoAdjust="0"/>
  </p:normalViewPr>
  <p:slideViewPr>
    <p:cSldViewPr>
      <p:cViewPr varScale="1">
        <p:scale>
          <a:sx n="84" d="100"/>
          <a:sy n="84" d="100"/>
        </p:scale>
        <p:origin x="-91" y="-67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9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0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1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2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3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4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5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6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7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8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19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0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1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2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3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4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18" Type="http://schemas.openxmlformats.org/officeDocument/2006/relationships/slide" Target="slide28.xml"/><Relationship Id="rId26" Type="http://schemas.openxmlformats.org/officeDocument/2006/relationships/slide" Target="slide36.xml"/><Relationship Id="rId3" Type="http://schemas.openxmlformats.org/officeDocument/2006/relationships/slide" Target="slide3.xml"/><Relationship Id="rId21" Type="http://schemas.openxmlformats.org/officeDocument/2006/relationships/slide" Target="slide3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26.xml"/><Relationship Id="rId25" Type="http://schemas.openxmlformats.org/officeDocument/2006/relationships/slide" Target="slide35.xml"/><Relationship Id="rId2" Type="http://schemas.openxmlformats.org/officeDocument/2006/relationships/slide" Target="slide2.xml"/><Relationship Id="rId16" Type="http://schemas.openxmlformats.org/officeDocument/2006/relationships/slide" Target="slide25.xml"/><Relationship Id="rId20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4.xml"/><Relationship Id="rId5" Type="http://schemas.openxmlformats.org/officeDocument/2006/relationships/slide" Target="slide5.xml"/><Relationship Id="rId15" Type="http://schemas.openxmlformats.org/officeDocument/2006/relationships/slide" Target="slide22.xml"/><Relationship Id="rId23" Type="http://schemas.openxmlformats.org/officeDocument/2006/relationships/slide" Target="slide33.xml"/><Relationship Id="rId10" Type="http://schemas.openxmlformats.org/officeDocument/2006/relationships/slide" Target="slide10.xml"/><Relationship Id="rId19" Type="http://schemas.openxmlformats.org/officeDocument/2006/relationships/slide" Target="slide2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7.xml"/><Relationship Id="rId22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18" Type="http://schemas.openxmlformats.org/officeDocument/2006/relationships/slide" Target="slide28.xml"/><Relationship Id="rId26" Type="http://schemas.openxmlformats.org/officeDocument/2006/relationships/slide" Target="slide36.xml"/><Relationship Id="rId3" Type="http://schemas.openxmlformats.org/officeDocument/2006/relationships/slide" Target="slide3.xml"/><Relationship Id="rId21" Type="http://schemas.openxmlformats.org/officeDocument/2006/relationships/slide" Target="slide3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26.xml"/><Relationship Id="rId25" Type="http://schemas.openxmlformats.org/officeDocument/2006/relationships/slide" Target="slide35.xml"/><Relationship Id="rId2" Type="http://schemas.openxmlformats.org/officeDocument/2006/relationships/slide" Target="slide2.xml"/><Relationship Id="rId16" Type="http://schemas.openxmlformats.org/officeDocument/2006/relationships/slide" Target="slide25.xml"/><Relationship Id="rId20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4.xml"/><Relationship Id="rId5" Type="http://schemas.openxmlformats.org/officeDocument/2006/relationships/slide" Target="slide5.xml"/><Relationship Id="rId15" Type="http://schemas.openxmlformats.org/officeDocument/2006/relationships/slide" Target="slide22.xml"/><Relationship Id="rId23" Type="http://schemas.openxmlformats.org/officeDocument/2006/relationships/slide" Target="slide33.xml"/><Relationship Id="rId10" Type="http://schemas.openxmlformats.org/officeDocument/2006/relationships/slide" Target="slide10.xml"/><Relationship Id="rId19" Type="http://schemas.openxmlformats.org/officeDocument/2006/relationships/slide" Target="slide2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7.xml"/><Relationship Id="rId22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18" Type="http://schemas.openxmlformats.org/officeDocument/2006/relationships/slide" Target="slide28.xml"/><Relationship Id="rId26" Type="http://schemas.openxmlformats.org/officeDocument/2006/relationships/slide" Target="slide36.xml"/><Relationship Id="rId3" Type="http://schemas.openxmlformats.org/officeDocument/2006/relationships/slide" Target="slide3.xml"/><Relationship Id="rId21" Type="http://schemas.openxmlformats.org/officeDocument/2006/relationships/slide" Target="slide3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26.xml"/><Relationship Id="rId25" Type="http://schemas.openxmlformats.org/officeDocument/2006/relationships/slide" Target="slide35.xml"/><Relationship Id="rId2" Type="http://schemas.openxmlformats.org/officeDocument/2006/relationships/slide" Target="slide2.xml"/><Relationship Id="rId16" Type="http://schemas.openxmlformats.org/officeDocument/2006/relationships/slide" Target="slide25.xml"/><Relationship Id="rId20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34.xml"/><Relationship Id="rId5" Type="http://schemas.openxmlformats.org/officeDocument/2006/relationships/slide" Target="slide5.xml"/><Relationship Id="rId15" Type="http://schemas.openxmlformats.org/officeDocument/2006/relationships/slide" Target="slide22.xml"/><Relationship Id="rId23" Type="http://schemas.openxmlformats.org/officeDocument/2006/relationships/slide" Target="slide33.xml"/><Relationship Id="rId10" Type="http://schemas.openxmlformats.org/officeDocument/2006/relationships/slide" Target="slide10.xml"/><Relationship Id="rId19" Type="http://schemas.openxmlformats.org/officeDocument/2006/relationships/slide" Target="slide2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7.xml"/><Relationship Id="rId22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5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6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7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8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29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30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31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32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3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4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5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6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7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6.xml"/><Relationship Id="rId26" Type="http://schemas.openxmlformats.org/officeDocument/2006/relationships/slide" Target="slide35.xml"/><Relationship Id="rId3" Type="http://schemas.openxmlformats.org/officeDocument/2006/relationships/slide" Target="slide2.xml"/><Relationship Id="rId21" Type="http://schemas.openxmlformats.org/officeDocument/2006/relationships/slide" Target="slide3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5.xml"/><Relationship Id="rId25" Type="http://schemas.openxmlformats.org/officeDocument/2006/relationships/slide" Target="slide34.xml"/><Relationship Id="rId2" Type="http://schemas.openxmlformats.org/officeDocument/2006/relationships/notesSlide" Target="../notesSlides/notesSlide8.xml"/><Relationship Id="rId16" Type="http://schemas.openxmlformats.org/officeDocument/2006/relationships/slide" Target="slide22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3.xml"/><Relationship Id="rId5" Type="http://schemas.openxmlformats.org/officeDocument/2006/relationships/slide" Target="slide4.xml"/><Relationship Id="rId15" Type="http://schemas.openxmlformats.org/officeDocument/2006/relationships/slide" Target="slide17.xml"/><Relationship Id="rId23" Type="http://schemas.openxmlformats.org/officeDocument/2006/relationships/slide" Target="slide32.xml"/><Relationship Id="rId10" Type="http://schemas.openxmlformats.org/officeDocument/2006/relationships/slide" Target="slide9.xml"/><Relationship Id="rId19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4.xml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3" b="5075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6" name="标题 2"/>
          <p:cNvSpPr txBox="1">
            <a:spLocks/>
          </p:cNvSpPr>
          <p:nvPr/>
        </p:nvSpPr>
        <p:spPr>
          <a:xfrm>
            <a:off x="2954821" y="3814217"/>
            <a:ext cx="9234779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教材文言文考点化复习　必修</a:t>
            </a:r>
            <a:r>
              <a:rPr lang="en-US" altLang="zh-CN" sz="3800" kern="100" dirty="0">
                <a:latin typeface="Times New Roman"/>
                <a:ea typeface="微软雅黑" pitchFamily="34" charset="-122"/>
              </a:rPr>
              <a:t>2</a:t>
            </a:r>
            <a:endParaRPr lang="zh-CN" altLang="en-US" sz="38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200" kern="100" dirty="0">
                <a:latin typeface="Times New Roman"/>
                <a:ea typeface="楷体_GB2312" pitchFamily="49" charset="-122"/>
                <a:cs typeface="Times New Roman"/>
              </a:rPr>
              <a:t>——</a:t>
            </a:r>
            <a:r>
              <a:rPr lang="zh-CN" altLang="zh-CN" sz="2200" kern="100" dirty="0">
                <a:latin typeface="Times New Roman"/>
                <a:ea typeface="楷体_GB2312" pitchFamily="49" charset="-122"/>
                <a:cs typeface="Times New Roman"/>
              </a:rPr>
              <a:t>《兰亭集序》《赤壁赋》《游褒禅山记》</a:t>
            </a:r>
            <a:endParaRPr lang="zh-CN" altLang="en-US" sz="2200" kern="100" dirty="0">
              <a:latin typeface="Times New Roman"/>
              <a:ea typeface="楷体_GB2312" pitchFamily="49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443931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临川王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某：古人作文起稿，写到自己的名字，往往只作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上冠姓，以后誊写时才把姓名写出。根据书稿编的文集，也常保留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的字样。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9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06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242220"/>
            <a:ext cx="1159328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二、理解常见文言实词在文中的含义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写出下列通假字的本字，并解释其义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言一室之内　　　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举酒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虚御风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长乐王回深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4466877" y="1554805"/>
            <a:ext cx="6092825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晤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面对面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人饮酒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凭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甫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古代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男子名字后加的美称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9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30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8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326211"/>
            <a:ext cx="1159328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解释下列句中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实词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列坐其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足以极视听之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可乐也：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之所欣：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万顷之茫然：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浩浩乎如冯虚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山川相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而吾与子之所共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2594669" y="985705"/>
            <a:ext cx="6092825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旁边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乐趣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实在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以前，过去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缭、盘绕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享有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9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40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8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-26590"/>
            <a:ext cx="1159328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非吾之所有：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一苇之所如：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知不可乎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莫消长也：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则天地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不能以一瞬：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褒禅山亦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之华山：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漫灭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余与四人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火以入：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以近：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2647308" y="-26590"/>
            <a:ext cx="913653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如果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屡次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     “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曾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连用，译为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都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称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模糊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磨灭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倒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平坦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9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41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8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45418"/>
            <a:ext cx="1159328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古今异义词的古义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义：判断词。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亦将有感于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斯文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义：常指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七月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义：希望，远望。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1414686" y="1333557"/>
            <a:ext cx="263541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代词，这。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414686" y="3277773"/>
            <a:ext cx="4547912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代词，这次集会的诗文。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486694" y="5149981"/>
            <a:ext cx="3950398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农历每月十五。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9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97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8" grpId="0"/>
      <p:bldP spid="58" grpId="1"/>
      <p:bldP spid="59" grpId="0"/>
      <p:bldP spid="59" grpId="1"/>
      <p:bldP spid="60" grpId="0"/>
      <p:bldP spid="6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236613"/>
            <a:ext cx="1159328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御风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义：空虚，虚假。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纵一苇之所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义：表列举，如同、适合。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美人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兮天一方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义：容颜漂亮的女子。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1414686" y="909514"/>
            <a:ext cx="3113344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名词，太空。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466189" y="2781722"/>
            <a:ext cx="3188857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动词，往。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471195" y="4725938"/>
            <a:ext cx="9520555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所思慕的人，古人常用来作为圣主贤臣或美好理想的象征。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9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86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8" grpId="0"/>
      <p:bldP spid="58" grpId="1"/>
      <p:bldP spid="59" grpId="0"/>
      <p:bldP spid="59" grpId="1"/>
      <p:bldP spid="60" grpId="0"/>
      <p:bldP spid="6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90549" y="236613"/>
            <a:ext cx="1185584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比好游者尚不能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十一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义：数字。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而世之奇伟、瑰怪、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非常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义：程度副词，很、十分。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至于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幽暗昏惑而无物以相之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今义：动词，表示达到某种程度；介词，表示另提一事。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1313387" y="909514"/>
            <a:ext cx="4133747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表分数，十分之一。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345699" y="2781722"/>
            <a:ext cx="2373243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不平常。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270670" y="4725938"/>
            <a:ext cx="10775727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动词＋介词，</a:t>
            </a:r>
            <a:r>
              <a:rPr lang="en-US" altLang="zh-CN" sz="2800" kern="100" spc="-8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至</a:t>
            </a:r>
            <a:r>
              <a:rPr lang="en-US" altLang="zh-CN" sz="2800" kern="100" spc="-8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意为</a:t>
            </a:r>
            <a:r>
              <a:rPr lang="en-US" altLang="zh-CN" sz="2800" kern="100" spc="-8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到达</a:t>
            </a:r>
            <a:r>
              <a:rPr lang="en-US" altLang="zh-CN" sz="2800" kern="100" spc="-8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spc="-8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spc="-8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，介词，引出后面的处所。</a:t>
            </a:r>
            <a:endParaRPr lang="zh-CN" altLang="zh-CN" sz="1050" kern="100" spc="-80" dirty="0">
              <a:effectLst/>
              <a:latin typeface="宋体"/>
              <a:cs typeface="Courier New"/>
            </a:endParaRPr>
          </a:p>
        </p:txBody>
      </p:sp>
      <p:sp>
        <p:nvSpPr>
          <p:cNvPr id="8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9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3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8" grpId="0"/>
      <p:bldP spid="58" grpId="1"/>
      <p:bldP spid="59" grpId="0"/>
      <p:bldP spid="59" grpId="1"/>
      <p:bldP spid="60" grpId="0"/>
      <p:bldP spid="6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189434"/>
            <a:ext cx="719852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解释下列多义词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334566" y="2029785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</a:t>
            </a:r>
            <a:endParaRPr lang="zh-CN" altLang="en-US" sz="2800" dirty="0"/>
          </a:p>
        </p:txBody>
      </p:sp>
      <p:sp>
        <p:nvSpPr>
          <p:cNvPr id="59" name="左大括号 58"/>
          <p:cNvSpPr/>
          <p:nvPr/>
        </p:nvSpPr>
        <p:spPr>
          <a:xfrm>
            <a:off x="1198662" y="1771264"/>
            <a:ext cx="288032" cy="13279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414686" y="1767346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流觞曲水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</a:p>
        </p:txBody>
      </p:sp>
      <p:sp>
        <p:nvSpPr>
          <p:cNvPr id="61" name="矩形 60"/>
          <p:cNvSpPr/>
          <p:nvPr/>
        </p:nvSpPr>
        <p:spPr>
          <a:xfrm>
            <a:off x="3214886" y="1767346"/>
            <a:ext cx="33267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引导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4566" y="4067167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endParaRPr lang="zh-CN" altLang="en-US" sz="2800" dirty="0"/>
          </a:p>
        </p:txBody>
      </p:sp>
      <p:sp>
        <p:nvSpPr>
          <p:cNvPr id="63" name="左大括号 62"/>
          <p:cNvSpPr/>
          <p:nvPr/>
        </p:nvSpPr>
        <p:spPr>
          <a:xfrm>
            <a:off x="1198662" y="3617119"/>
            <a:ext cx="288032" cy="17674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414686" y="3440373"/>
            <a:ext cx="79381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觞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咏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俯仰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世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死生为虚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诞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</a:t>
            </a:r>
          </a:p>
        </p:txBody>
      </p:sp>
      <p:sp>
        <p:nvSpPr>
          <p:cNvPr id="65" name="矩形 64"/>
          <p:cNvSpPr/>
          <p:nvPr/>
        </p:nvSpPr>
        <p:spPr>
          <a:xfrm>
            <a:off x="2854846" y="3429794"/>
            <a:ext cx="66780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数量词，一些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数词，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，把</a:t>
            </a:r>
            <a:r>
              <a:rPr lang="en-US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看作一样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9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10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1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52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1" grpId="0" uiExpand="1" build="allAtOnce"/>
      <p:bldP spid="65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334566" y="1701602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</a:t>
            </a:r>
            <a:endParaRPr lang="zh-CN" altLang="en-US" sz="2800" dirty="0"/>
          </a:p>
        </p:txBody>
      </p:sp>
      <p:sp>
        <p:nvSpPr>
          <p:cNvPr id="59" name="左大括号 58"/>
          <p:cNvSpPr/>
          <p:nvPr/>
        </p:nvSpPr>
        <p:spPr>
          <a:xfrm>
            <a:off x="1200520" y="815651"/>
            <a:ext cx="288032" cy="258775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414686" y="748655"/>
            <a:ext cx="101531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把酒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风，其喜洋洋者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未尝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文嗟悼，不能喻之于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居高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崩寄臣以大事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</p:txBody>
      </p:sp>
      <p:sp>
        <p:nvSpPr>
          <p:cNvPr id="61" name="矩形 60"/>
          <p:cNvSpPr/>
          <p:nvPr/>
        </p:nvSpPr>
        <p:spPr>
          <a:xfrm>
            <a:off x="2825642" y="765498"/>
            <a:ext cx="8876100" cy="265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，面对、迎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，面对，引申为阅读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，从高处往低处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看</a:t>
            </a: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副词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，将要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4566" y="4355199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致</a:t>
            </a:r>
            <a:endParaRPr lang="zh-CN" altLang="en-US" sz="2800" dirty="0"/>
          </a:p>
        </p:txBody>
      </p:sp>
      <p:sp>
        <p:nvSpPr>
          <p:cNvPr id="63" name="左大括号 62"/>
          <p:cNvSpPr/>
          <p:nvPr/>
        </p:nvSpPr>
        <p:spPr>
          <a:xfrm>
            <a:off x="1198662" y="3905151"/>
            <a:ext cx="288032" cy="17674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414686" y="3785311"/>
            <a:ext cx="97930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所以兴怀，其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舆马者，非利足也，而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爱珍器重宝肥饶之地，以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士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65" name="矩形 64"/>
          <p:cNvSpPr/>
          <p:nvPr/>
        </p:nvSpPr>
        <p:spPr>
          <a:xfrm>
            <a:off x="4655046" y="3774733"/>
            <a:ext cx="66780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情趣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达到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招致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9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10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1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70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1" grpId="0" uiExpand="1" build="allAtOnce"/>
      <p:bldP spid="65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334566" y="1701602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危</a:t>
            </a:r>
            <a:endParaRPr lang="zh-CN" altLang="en-US" sz="2800" dirty="0"/>
          </a:p>
        </p:txBody>
      </p:sp>
      <p:sp>
        <p:nvSpPr>
          <p:cNvPr id="59" name="左大括号 58"/>
          <p:cNvSpPr/>
          <p:nvPr/>
        </p:nvSpPr>
        <p:spPr>
          <a:xfrm>
            <a:off x="1200520" y="1379168"/>
            <a:ext cx="288032" cy="146071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414686" y="1407306"/>
            <a:ext cx="101531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坐而问客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曰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言耸听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61" name="矩形 60"/>
          <p:cNvSpPr/>
          <p:nvPr/>
        </p:nvSpPr>
        <p:spPr>
          <a:xfrm>
            <a:off x="2854846" y="1407306"/>
            <a:ext cx="80691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端正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吓人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4566" y="3713391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属</a:t>
            </a:r>
            <a:endParaRPr lang="zh-CN" altLang="en-US" sz="2800" dirty="0"/>
          </a:p>
        </p:txBody>
      </p:sp>
      <p:sp>
        <p:nvSpPr>
          <p:cNvPr id="63" name="左大括号 62"/>
          <p:cNvSpPr/>
          <p:nvPr/>
        </p:nvSpPr>
        <p:spPr>
          <a:xfrm>
            <a:off x="1198662" y="3483115"/>
            <a:ext cx="288032" cy="132792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414686" y="3429794"/>
            <a:ext cx="97930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举酒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客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序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三秋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</p:txBody>
      </p:sp>
      <p:sp>
        <p:nvSpPr>
          <p:cNvPr id="65" name="矩形 64"/>
          <p:cNvSpPr/>
          <p:nvPr/>
        </p:nvSpPr>
        <p:spPr>
          <a:xfrm>
            <a:off x="2873578" y="3429794"/>
            <a:ext cx="6678012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劝酒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属于、为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9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10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1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81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1" grpId="0" uiExpand="1" build="allAtOnce"/>
      <p:bldP spid="6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一、了解并掌握常见的古代文化知识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癸丑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癸丑：古人常用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甲、乙、丙、丁等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十个字和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子、丑、寅、卯等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十二个字循环相配来表示年月日的次序。这里指永和九年。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1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334566" y="1701602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</a:t>
            </a:r>
            <a:endParaRPr lang="zh-CN" altLang="en-US" sz="2800" dirty="0"/>
          </a:p>
        </p:txBody>
      </p:sp>
      <p:sp>
        <p:nvSpPr>
          <p:cNvPr id="59" name="左大括号 58"/>
          <p:cNvSpPr/>
          <p:nvPr/>
        </p:nvSpPr>
        <p:spPr>
          <a:xfrm>
            <a:off x="1200520" y="1379168"/>
            <a:ext cx="288032" cy="146071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414686" y="1407306"/>
            <a:ext cx="101531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古人之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于天地、山川、草木、虫鱼、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鸟兽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世之奇伟、瑰怪、非常之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</a:t>
            </a:r>
          </a:p>
        </p:txBody>
      </p:sp>
      <p:sp>
        <p:nvSpPr>
          <p:cNvPr id="61" name="矩形 60"/>
          <p:cNvSpPr/>
          <p:nvPr/>
        </p:nvSpPr>
        <p:spPr>
          <a:xfrm>
            <a:off x="6009375" y="1407306"/>
            <a:ext cx="60624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，观察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名词，景观，景象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4566" y="3768556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</a:t>
            </a:r>
            <a:endParaRPr lang="zh-CN" altLang="en-US" sz="2800" dirty="0"/>
          </a:p>
        </p:txBody>
      </p:sp>
      <p:sp>
        <p:nvSpPr>
          <p:cNvPr id="63" name="左大括号 62"/>
          <p:cNvSpPr/>
          <p:nvPr/>
        </p:nvSpPr>
        <p:spPr>
          <a:xfrm>
            <a:off x="1198662" y="3318508"/>
            <a:ext cx="288032" cy="17674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414686" y="3141762"/>
            <a:ext cx="97930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有碑仆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之不以其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</p:txBody>
      </p:sp>
      <p:sp>
        <p:nvSpPr>
          <p:cNvPr id="65" name="矩形 64"/>
          <p:cNvSpPr/>
          <p:nvPr/>
        </p:nvSpPr>
        <p:spPr>
          <a:xfrm>
            <a:off x="2873578" y="3137239"/>
            <a:ext cx="66780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名词，道路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，规律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9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10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1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56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1" grpId="0" uiExpand="1" build="allAtOnce"/>
      <p:bldP spid="6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8" name="矩形 57"/>
          <p:cNvSpPr/>
          <p:nvPr/>
        </p:nvSpPr>
        <p:spPr>
          <a:xfrm>
            <a:off x="334566" y="1701602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</a:t>
            </a:r>
            <a:endParaRPr lang="zh-CN" altLang="en-US" sz="2800" dirty="0"/>
          </a:p>
        </p:txBody>
      </p:sp>
      <p:sp>
        <p:nvSpPr>
          <p:cNvPr id="59" name="左大括号 58"/>
          <p:cNvSpPr/>
          <p:nvPr/>
        </p:nvSpPr>
        <p:spPr>
          <a:xfrm>
            <a:off x="1200520" y="1379168"/>
            <a:ext cx="288032" cy="146071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414686" y="1407306"/>
            <a:ext cx="101531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独其为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犹可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识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披发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身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</a:t>
            </a:r>
          </a:p>
        </p:txBody>
      </p:sp>
      <p:sp>
        <p:nvSpPr>
          <p:cNvPr id="61" name="矩形 60"/>
          <p:cNvSpPr/>
          <p:nvPr/>
        </p:nvSpPr>
        <p:spPr>
          <a:xfrm>
            <a:off x="3214886" y="1407306"/>
            <a:ext cx="60624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，文字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动词，刻花纹或文字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4566" y="3768556"/>
            <a:ext cx="1143262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</a:t>
            </a:r>
            <a:endParaRPr lang="zh-CN" altLang="en-US" sz="2800" dirty="0"/>
          </a:p>
        </p:txBody>
      </p:sp>
      <p:sp>
        <p:nvSpPr>
          <p:cNvPr id="63" name="左大括号 62"/>
          <p:cNvSpPr/>
          <p:nvPr/>
        </p:nvSpPr>
        <p:spPr>
          <a:xfrm>
            <a:off x="1342678" y="3318508"/>
            <a:ext cx="288032" cy="17674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558702" y="3141762"/>
            <a:ext cx="97930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莫能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仙则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其乃华山之阳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</p:txBody>
      </p:sp>
      <p:sp>
        <p:nvSpPr>
          <p:cNvPr id="65" name="矩形 64"/>
          <p:cNvSpPr/>
          <p:nvPr/>
        </p:nvSpPr>
        <p:spPr>
          <a:xfrm>
            <a:off x="3017594" y="3141762"/>
            <a:ext cx="66780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动词，识名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动词，出名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，命名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9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10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1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04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1" grpId="0" uiExpand="1" build="allAtOnce"/>
      <p:bldP spid="65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-26590"/>
            <a:ext cx="1141200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的活用类型并释义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毕至：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少长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咸集：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左右：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引以为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觞曲水：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死生为虚诞，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彭殇为妄作：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窈窕之章：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望夏口，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望武昌：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543207" y="641543"/>
            <a:ext cx="1115853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作名词，贤才。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作名词，年轻的人，年长的人。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作动词，围绕。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作动词，饮酒。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都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作动词用，把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看作一样，把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看作相等。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作动词，歌咏。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均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为名词作状语，向西，向东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9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5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10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7770" y="479908"/>
            <a:ext cx="1108803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作动词，攻占。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作动词，向东进发。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作动词，打鱼砍柴。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均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为名词的意动用法，以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为侣，以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作动词，走到尽头。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作动词，筑舍定居。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作动词，命名。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2558" y="477466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江陵：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顺流而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况吾与子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渔樵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于江渚之上：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鱼虾而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麋鹿：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则其好游者不能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唐浮图慧褒始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于其址：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以故其后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褒禅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9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56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8582" y="477466"/>
            <a:ext cx="113772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作动词，照明。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作动词，弄错，使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作名词，深度。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作名词，到达的人。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作名词，险远的地方。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2558" y="518652"/>
            <a:ext cx="1159328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火尚足以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后世之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其传而莫能名者：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，则其好游者不能穷也：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又加少矣：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而世之奇伟、瑰怪、非常之观，常在于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险远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9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21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173393"/>
            <a:ext cx="11593288" cy="60647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三、理解常见文言虚词在文中的意义和用法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重点虚词系列练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将下面句中</a:t>
            </a:r>
            <a:r>
              <a:rPr lang="en-US" altLang="zh-CN" sz="26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6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字的用法相同的句子归类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固一世之雄也，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今安在哉　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侣鱼虾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友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麋鹿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下江陵，顺流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东也　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耳得之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为声　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扣舷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歌之　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醉则更相枕以卧，卧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梦　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穷山之高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止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 smtClean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箕踞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遨　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洋洋乎与造物者游，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不知其所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600" kern="100" dirty="0" smtClean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至无所见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犹不欲归　</a:t>
            </a:r>
            <a:r>
              <a:rPr lang="zh-CN" altLang="zh-CN" sz="26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然视其左右，来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记之者已少　</a:t>
            </a:r>
            <a:r>
              <a:rPr lang="zh-CN" altLang="zh-CN" sz="2600" kern="100" dirty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此所以学者不可以不深思</a:t>
            </a:r>
            <a:r>
              <a:rPr lang="zh-CN" altLang="zh-CN" sz="26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慎取之也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表示修饰关系的：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表示承接关系的：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表示并列关系的：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表示转折关系的：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3348640" y="3909028"/>
            <a:ext cx="7139054" cy="2191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③⑤⑧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④⑥⑦</a:t>
            </a:r>
            <a:r>
              <a:rPr lang="zh-CN" altLang="zh-CN" sz="26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⑫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⑪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6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①⑨⑩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8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9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21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9830" y="45418"/>
            <a:ext cx="1141200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四、理解与现代汉语不同的句式和用法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将下列句子按要求归类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固一世之雄也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而又何羡乎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月出于东山之上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客有吹洞箫者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此非孟德之困于周郎者乎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此非曹孟德之诗乎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是造物者之无尽藏也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而今安在哉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寄蜉蝣于天地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渺渺兮予怀　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古人之观于天地、山川、草木、虫鱼、鸟兽，往往有得　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此所以学者不可以不深思而慎取之也　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然力足以至焉　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有志矣，不随以止也　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唐浮图慧褒始舍于其址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宾语前置句：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2234629" y="5157986"/>
            <a:ext cx="6092825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①⑤⑥⑦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⑫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6854" y="5798053"/>
            <a:ext cx="1935256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②⑧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10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6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51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1838" y="444903"/>
            <a:ext cx="11123968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状语后置句：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定语后置句：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被动句：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主谓倒装句：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省略句：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2281803" y="411364"/>
            <a:ext cx="330252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+mj-ea"/>
                <a:ea typeface="+mj-ea"/>
                <a:cs typeface="Times New Roman"/>
              </a:rPr>
              <a:t>    ③⑨</a:t>
            </a:r>
            <a:r>
              <a:rPr lang="zh-CN" altLang="zh-CN" sz="2800" kern="100" dirty="0">
                <a:solidFill>
                  <a:srgbClr val="C00000"/>
                </a:solidFill>
                <a:latin typeface="+mj-ea"/>
                <a:ea typeface="+mj-ea"/>
                <a:cs typeface="MS Mincho"/>
              </a:rPr>
              <a:t>⑪⑮</a:t>
            </a:r>
            <a:endParaRPr lang="zh-CN" altLang="zh-CN" sz="1050" kern="100" dirty="0">
              <a:latin typeface="+mj-ea"/>
              <a:ea typeface="+mj-ea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+mj-ea"/>
                <a:ea typeface="+mj-ea"/>
                <a:cs typeface="Times New Roman"/>
              </a:rPr>
              <a:t>    ④</a:t>
            </a:r>
            <a:endParaRPr lang="zh-CN" altLang="zh-CN" sz="1050" kern="100" dirty="0">
              <a:latin typeface="+mj-ea"/>
              <a:ea typeface="+mj-ea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+mj-ea"/>
                <a:ea typeface="+mj-ea"/>
                <a:cs typeface="Times New Roman"/>
              </a:rPr>
              <a:t>⑤</a:t>
            </a:r>
            <a:endParaRPr lang="zh-CN" altLang="zh-CN" sz="1050" kern="100" dirty="0">
              <a:latin typeface="+mj-ea"/>
              <a:ea typeface="+mj-ea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+mj-ea"/>
                <a:ea typeface="+mj-ea"/>
                <a:cs typeface="Times New Roman"/>
              </a:rPr>
              <a:t>    ⑩</a:t>
            </a:r>
            <a:endParaRPr lang="zh-CN" altLang="zh-CN" sz="1050" kern="100" dirty="0">
              <a:latin typeface="+mj-ea"/>
              <a:ea typeface="+mj-ea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+mj-ea"/>
                <a:ea typeface="+mj-ea"/>
                <a:cs typeface="MS Mincho"/>
              </a:rPr>
              <a:t>⑬⑭</a:t>
            </a:r>
            <a:endParaRPr lang="zh-CN" altLang="zh-CN" sz="1050" kern="100" dirty="0">
              <a:effectLst/>
              <a:latin typeface="+mj-ea"/>
              <a:ea typeface="+mj-ea"/>
              <a:cs typeface="Courier New"/>
            </a:endParaRPr>
          </a:p>
        </p:txBody>
      </p:sp>
      <p:sp>
        <p:nvSpPr>
          <p:cNvPr id="8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10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6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59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77898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五、理解并翻译文中的句子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将下列句子翻译成现代汉语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夫人之相与，俯仰一世。或取诸怀抱，悟言一室之内；或因寄所托，放浪形骸之外。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____________________________________________________________________________________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9206" y="4581922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相与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诸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为关键词。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" name="矩形 2"/>
          <p:cNvSpPr/>
          <p:nvPr/>
        </p:nvSpPr>
        <p:spPr>
          <a:xfrm>
            <a:off x="478582" y="2641275"/>
            <a:ext cx="11089232" cy="2012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与人相交往，很快便度过一生。有的人倾吐自己的胸怀抱负，在室内畅谈；有的人就着自己所爱好的事物，寄托自己的情怀，不受约束，自由放纵地生活。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9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11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1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9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22135"/>
            <a:ext cx="11538648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每览昔人兴感之由，若合一契，未尝不临文嗟悼，不能喻之于怀。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_________________________________________________________________________</a:t>
            </a:r>
          </a:p>
        </p:txBody>
      </p:sp>
      <p:sp>
        <p:nvSpPr>
          <p:cNvPr id="32" name="矩形 31"/>
          <p:cNvSpPr/>
          <p:nvPr/>
        </p:nvSpPr>
        <p:spPr>
          <a:xfrm>
            <a:off x="389206" y="2997746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临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为关键词。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2" name="矩形 61"/>
          <p:cNvSpPr/>
          <p:nvPr/>
        </p:nvSpPr>
        <p:spPr>
          <a:xfrm>
            <a:off x="478582" y="1129107"/>
            <a:ext cx="11089232" cy="2012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每当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我看到古人对死生发生感慨的原因，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跟我所感慨的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如同符契那样相合，未曾不面对着他们的文章而嗟叹感伤，在心里又不能清楚地说明。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1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rgbClr val="0000FF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21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62" grpId="0"/>
      <p:bldP spid="6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暮春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暮春：春季的末一个月。孟、仲、季表示每季月份的顺序，孟表示每季的第一个月，仲表示第二个月，季表示最后一个月即第三个月，如孟春指春季的第一个月。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8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68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405458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盖将自其变者而观之，则天地曾不能以一瞬。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______________________</a:t>
            </a:r>
          </a:p>
        </p:txBody>
      </p:sp>
      <p:sp>
        <p:nvSpPr>
          <p:cNvPr id="32" name="矩形 31"/>
          <p:cNvSpPr/>
          <p:nvPr/>
        </p:nvSpPr>
        <p:spPr>
          <a:xfrm>
            <a:off x="389206" y="2205658"/>
            <a:ext cx="1038490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关键在后半句的翻译，除把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曾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译出外，一定要译出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以一瞬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的意思。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2" name="矩形 61"/>
          <p:cNvSpPr/>
          <p:nvPr/>
        </p:nvSpPr>
        <p:spPr>
          <a:xfrm>
            <a:off x="478582" y="1047266"/>
            <a:ext cx="11089232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如果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从那变动的一面看，那么天地间万事万物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时刻在变动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，连一眨眼的工夫都不停止。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10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76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62" grpId="0"/>
      <p:bldP spid="6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是造物者之无尽藏也，而吾与子之所共适。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2" name="矩形 31"/>
          <p:cNvSpPr/>
          <p:nvPr/>
        </p:nvSpPr>
        <p:spPr>
          <a:xfrm>
            <a:off x="334565" y="1413570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前半句为判断句，后半句中的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是关键词。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2" name="矩形 61"/>
          <p:cNvSpPr/>
          <p:nvPr/>
        </p:nvSpPr>
        <p:spPr>
          <a:xfrm>
            <a:off x="1486694" y="837506"/>
            <a:ext cx="8331505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这是自然界无穷无尽的宝藏，我和你可以共同享受。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22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62" grpId="0"/>
      <p:bldP spid="6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而世之奇伟、瑰怪、非常之观，常在于险远，而人之所罕至焉。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______________________________________________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3" name="矩形 32"/>
          <p:cNvSpPr/>
          <p:nvPr/>
        </p:nvSpPr>
        <p:spPr>
          <a:xfrm>
            <a:off x="334565" y="2061642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瑰怪：珍贵奇特。非常之观：不平凡的景象。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2" name="矩形 61"/>
          <p:cNvSpPr/>
          <p:nvPr/>
        </p:nvSpPr>
        <p:spPr>
          <a:xfrm>
            <a:off x="406574" y="837506"/>
            <a:ext cx="112951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但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世上的奇妙雄伟、珍贵奇特、不同寻常的景象，常常在那险阻僻远的地方，而这些地方又是人们很少到达的地方。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10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79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62" grpId="0"/>
      <p:bldP spid="6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此所以学者不可以不深思而慎取之也。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effectLst/>
                <a:latin typeface="Times New Roman"/>
                <a:ea typeface="华文细黑"/>
                <a:cs typeface="Courier New"/>
              </a:rPr>
              <a:t>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06575" y="831242"/>
            <a:ext cx="113772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就是今天研究学问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治学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的人不可不深入地思考、谨慎地选择的缘故了。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4565" y="2061642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所以：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的缘故，判断句。慎取：谨慎地采取。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8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10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45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2" grpId="0"/>
      <p:bldP spid="3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六、默写常见的名句名篇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补写出下列名句名篇中的空缺部分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群贤毕至，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。此地有崇山峻岭，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，映带左右。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固知一死生为虚诞，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《兰亭集序》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7108" y="1485578"/>
            <a:ext cx="8920506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长咸集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茂林修竹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清流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激湍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齐彭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殇为妄作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</a:p>
        </p:txBody>
      </p:sp>
      <p:sp>
        <p:nvSpPr>
          <p:cNvPr id="10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14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2" grpId="0" uiExpand="1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24.____________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，水光接天。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。浩浩乎如冯虚御风，而不知其所止。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桂棹兮兰桨，击空明兮溯流光。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。哀吾生之须臾，羡长江之无穷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《赤壁赋》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2598" y="189434"/>
            <a:ext cx="110791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白露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横江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纵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一苇之所如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万顷之茫然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渺渺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兮予怀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望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美人兮天一方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寄蜉蝣于天地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沧海之一粟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</a:p>
        </p:txBody>
      </p:sp>
      <p:sp>
        <p:nvSpPr>
          <p:cNvPr id="11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2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2" grpId="0" uiExpand="1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549474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而世之奇伟、瑰怪、非常之观，常在于险远，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《游褒禅山记》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76702" y="549474"/>
            <a:ext cx="1107914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人之所罕至焉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故非有志者不能至也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9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276275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2" grpId="0" uiExpand="1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3" b="5075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292819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修禊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禊事：古代的一种风俗，三月三日人们到水边洗濯，嬉游，以祈福消灾。禊，一种祭礼。古时以三月上旬的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日为修禊日；三国魏以后用三月三日，不再用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19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361344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七月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既望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既望：过了望日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农历十五日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之后，指农历十六日。古代对农历一个月中某些特殊的日子有特定的称谓。如每月第一日为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，十五日为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，十六日为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，最后一天为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8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30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359603"/>
            <a:ext cx="1141200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徘徊于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斗牛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斗牛：斗宿和牛宿，都是星宿名。中国古代天文学家把天空中可见的星分成二十八组，称二十八宿，其中北方七宿为斗、牛、女、虚、危、室、壁。斗和牛都在其中。斗宿，就是北斗七星，大熊星座的七颗最亮的星，勺子状。牛宿，有星六颗，即摩羯座六星，因其星群组合如牛角而得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33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364827"/>
            <a:ext cx="1141200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蜉蝣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于天地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蜉蝣：一种小飞虫，夏秋之交生在水边，生存期很短，古人说它朝生暮死。这里用来比喻人生短促。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8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71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01878"/>
            <a:ext cx="1141200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浮图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慧褒始舍于其址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浮图：梵语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古代印度语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音译，也写作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浮屠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佛图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，本意是佛或佛教徒，这里指和尚。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8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40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03619"/>
            <a:ext cx="1141200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以其乃华山之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名之也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阳：山南水北为阳，山北水南为阴。我国许多地名与此有关，如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淮阴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华阴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等。《愚公移山》：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指通豫南，达于汉阴。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指汉水南面。《登泰山记》：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泰山之阳，汶水西流；其阴，济水东流。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59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8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434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2123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00406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8438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8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076470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64502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5253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9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012574" y="6321130"/>
            <a:ext cx="30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372614" y="6321130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8227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2547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68679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11884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55089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96490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39695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77503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20707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3912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02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071174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8503222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8935270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9367318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9799366" y="6321129"/>
            <a:ext cx="342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86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9496</TotalTime>
  <Words>3510</Words>
  <Application>Microsoft Office PowerPoint</Application>
  <PresentationFormat>自定义</PresentationFormat>
  <Paragraphs>1232</Paragraphs>
  <Slides>37</Slides>
  <Notes>32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2298</cp:revision>
  <dcterms:modified xsi:type="dcterms:W3CDTF">2018-03-31T05:42:59Z</dcterms:modified>
</cp:coreProperties>
</file>