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7" r:id="rId8"/>
    <p:sldId id="268" r:id="rId9"/>
    <p:sldId id="262" r:id="rId10"/>
    <p:sldId id="269" r:id="rId11"/>
    <p:sldId id="261" r:id="rId12"/>
    <p:sldId id="263" r:id="rId13"/>
    <p:sldId id="270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4" r:id="rId23"/>
    <p:sldId id="283" r:id="rId24"/>
    <p:sldId id="285" r:id="rId25"/>
    <p:sldId id="286" r:id="rId26"/>
    <p:sldId id="287" r:id="rId27"/>
    <p:sldId id="288" r:id="rId28"/>
    <p:sldId id="289" r:id="rId29"/>
    <p:sldId id="264" r:id="rId30"/>
    <p:sldId id="296" r:id="rId31"/>
    <p:sldId id="297" r:id="rId32"/>
    <p:sldId id="298" r:id="rId33"/>
    <p:sldId id="274" r:id="rId34"/>
    <p:sldId id="290" r:id="rId35"/>
    <p:sldId id="291" r:id="rId36"/>
    <p:sldId id="292" r:id="rId37"/>
    <p:sldId id="293" r:id="rId38"/>
    <p:sldId id="294" r:id="rId39"/>
    <p:sldId id="295" r:id="rId40"/>
    <p:sldId id="265" r:id="rId41"/>
    <p:sldId id="272" r:id="rId42"/>
    <p:sldId id="273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8" d="100"/>
          <a:sy n="78" d="100"/>
        </p:scale>
        <p:origin x="9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4B759-A98B-4192-8EE4-E93BDFDFA8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DEC83-E0CA-4C43-83C3-2C528AA494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noFill/>
          <a:ln>
            <a:miter lim="800000"/>
          </a:ln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fld id="{9519451B-7841-4654-BBF2-F6D9713D61B4}" type="slidenum">
              <a:rPr lang="zh-CN" altLang="en-US">
                <a:solidFill>
                  <a:srgbClr val="0000CC"/>
                </a:solidFill>
                <a:latin typeface="宋体" panose="02010600030101010101" pitchFamily="2" charset="-122"/>
              </a:rPr>
            </a:fld>
            <a:endParaRPr lang="zh-CN" altLang="en-US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48C6A-77F9-4323-92BA-B446E20185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F1FDD-12D2-4409-A7F4-62095C251D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矩形 9"/>
          <p:cNvSpPr/>
          <p:nvPr userDrawn="1"/>
        </p:nvSpPr>
        <p:spPr>
          <a:xfrm>
            <a:off x="177420" y="177421"/>
            <a:ext cx="11808253" cy="653286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rgbClr val="957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2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9600" y="1411288"/>
            <a:ext cx="109728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97367" y="6400801"/>
            <a:ext cx="42672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767" y="6400801"/>
            <a:ext cx="4978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FB292-C7E1-41DB-AA86-26A5B97E5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fade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48C6A-77F9-4323-92BA-B446E20185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F1FDD-12D2-4409-A7F4-62095C251D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s://gimg2.baidu.com/image_search/src=http%3A%2F%2F5b0988e595225.cdn.sohucs.com%2Fimages%2F20171201%2F521b9c2047934565ace9763081a5c0d4.jpeg&amp;refer=http%3A%2F%2F5b0988e595225.cdn.sohucs.com&amp;app=2002&amp;size=f9999,10000&amp;q=a80&amp;n=0&amp;g=0n&amp;fmt=jpeg?sec=1620182300&amp;t=4203bfed9e626870c45f1ce6ba62caf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70" y="3388637"/>
            <a:ext cx="4419600" cy="331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583" name="文本框 28"/>
          <p:cNvSpPr txBox="1">
            <a:spLocks noChangeArrowheads="1"/>
          </p:cNvSpPr>
          <p:nvPr/>
        </p:nvSpPr>
        <p:spPr bwMode="auto">
          <a:xfrm>
            <a:off x="2623904" y="1954598"/>
            <a:ext cx="6990735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spc="2200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谏逐客书</a:t>
            </a:r>
            <a:endParaRPr lang="zh-CN" altLang="en-US" sz="9600" spc="2200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584" name="文本框 29"/>
          <p:cNvSpPr txBox="1">
            <a:spLocks noChangeArrowheads="1"/>
          </p:cNvSpPr>
          <p:nvPr/>
        </p:nvSpPr>
        <p:spPr bwMode="auto">
          <a:xfrm>
            <a:off x="3244866" y="1844326"/>
            <a:ext cx="533891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00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部编版必修下册第五单元第</a:t>
            </a:r>
            <a:r>
              <a:rPr lang="en-US" altLang="zh-CN" sz="200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r>
              <a:rPr lang="zh-CN" altLang="en-US" sz="200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课</a:t>
            </a:r>
            <a:endParaRPr lang="zh-CN" altLang="en-US" sz="20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8585" name="TextBox 15"/>
          <p:cNvSpPr txBox="1"/>
          <p:nvPr/>
        </p:nvSpPr>
        <p:spPr>
          <a:xfrm>
            <a:off x="5031239" y="3814964"/>
            <a:ext cx="1726841" cy="5232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李斯</a:t>
            </a:r>
            <a:endParaRPr lang="en-US" sz="2800" spc="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2097152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534400" y="69215"/>
            <a:ext cx="3657600" cy="2156460"/>
          </a:xfrm>
          <a:prstGeom prst="rect">
            <a:avLst/>
          </a:prstGeom>
        </p:spPr>
      </p:pic>
      <p:pic>
        <p:nvPicPr>
          <p:cNvPr id="2097157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flipH="1">
            <a:off x="8585835" y="3970306"/>
            <a:ext cx="3606165" cy="3163570"/>
          </a:xfrm>
          <a:prstGeom prst="rect">
            <a:avLst/>
          </a:prstGeom>
        </p:spPr>
      </p:pic>
      <p:grpSp>
        <p:nvGrpSpPr>
          <p:cNvPr id="29" name="组合 16"/>
          <p:cNvGrpSpPr/>
          <p:nvPr/>
        </p:nvGrpSpPr>
        <p:grpSpPr>
          <a:xfrm>
            <a:off x="-1802622" y="459789"/>
            <a:ext cx="6222222" cy="4019451"/>
            <a:chOff x="7153477" y="844413"/>
            <a:chExt cx="6222222" cy="4019451"/>
          </a:xfrm>
        </p:grpSpPr>
        <p:pic>
          <p:nvPicPr>
            <p:cNvPr id="2097153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153477" y="1079737"/>
              <a:ext cx="6222222" cy="3784127"/>
            </a:xfrm>
            <a:prstGeom prst="rect">
              <a:avLst/>
            </a:prstGeom>
          </p:spPr>
        </p:pic>
        <p:grpSp>
          <p:nvGrpSpPr>
            <p:cNvPr id="30" name="组合 18"/>
            <p:cNvGrpSpPr/>
            <p:nvPr/>
          </p:nvGrpSpPr>
          <p:grpSpPr>
            <a:xfrm>
              <a:off x="9202912" y="844413"/>
              <a:ext cx="2643513" cy="1227975"/>
              <a:chOff x="9202912" y="844413"/>
              <a:chExt cx="2643513" cy="1227975"/>
            </a:xfrm>
          </p:grpSpPr>
          <p:pic>
            <p:nvPicPr>
              <p:cNvPr id="2097154" name="图片 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264588" y="844413"/>
                <a:ext cx="969581" cy="962006"/>
              </a:xfrm>
              <a:prstGeom prst="rect">
                <a:avLst/>
              </a:prstGeom>
            </p:spPr>
          </p:pic>
          <p:pic>
            <p:nvPicPr>
              <p:cNvPr id="2097155" name="图片 20"/>
              <p:cNvPicPr>
                <a:picLocks noChangeAspect="1"/>
              </p:cNvPicPr>
              <p:nvPr/>
            </p:nvPicPr>
            <p:blipFill>
              <a:blip r:embed="rId6">
                <a:grayscl/>
              </a:blip>
              <a:stretch>
                <a:fillRect/>
              </a:stretch>
            </p:blipFill>
            <p:spPr>
              <a:xfrm>
                <a:off x="9202912" y="1286479"/>
                <a:ext cx="2643513" cy="78590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48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48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48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3" grpId="0"/>
      <p:bldP spid="1048584" grpId="0"/>
      <p:bldP spid="10485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gimg2.baidu.com/image_search/src=http%3A%2F%2F5b0988e595225.cdn.sohucs.com%2Fimages%2F20171201%2F521b9c2047934565ace9763081a5c0d4.jpeg&amp;refer=http%3A%2F%2F5b0988e595225.cdn.sohucs.com&amp;app=2002&amp;size=f9999,10000&amp;q=a80&amp;n=0&amp;g=0n&amp;fmt=jpeg?sec=1620182300&amp;t=4203bfed9e626870c45f1ce6ba62caf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5562" y="3348789"/>
            <a:ext cx="4311404" cy="323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607" name="矩形 13"/>
          <p:cNvSpPr/>
          <p:nvPr/>
        </p:nvSpPr>
        <p:spPr>
          <a:xfrm>
            <a:off x="4117340" y="4221987"/>
            <a:ext cx="3782695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 eaLnBrk="1" hangingPunct="1"/>
            <a:r>
              <a:rPr lang="zh-CN" altLang="en-US" sz="5300" b="1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  <a:sym typeface="+mn-lt"/>
              </a:rPr>
              <a:t>初读文本</a:t>
            </a:r>
            <a:endParaRPr lang="zh-CN" altLang="en-US" sz="5300" b="1" noProof="1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048609" name="椭圆 36"/>
          <p:cNvSpPr/>
          <p:nvPr/>
        </p:nvSpPr>
        <p:spPr>
          <a:xfrm>
            <a:off x="4438332" y="1488505"/>
            <a:ext cx="2916238" cy="2733482"/>
          </a:xfrm>
          <a:prstGeom prst="ellipse">
            <a:avLst/>
          </a:prstGeom>
          <a:solidFill>
            <a:srgbClr val="F64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0" anchor="ctr" anchorCtr="1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0" b="1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隶书" panose="02010509060101010101" pitchFamily="49" charset="-122"/>
              </a:rPr>
              <a:t>贰</a:t>
            </a:r>
            <a:endParaRPr lang="zh-CN" altLang="en-US" sz="20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pic>
        <p:nvPicPr>
          <p:cNvPr id="2097163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0" y="678815"/>
            <a:ext cx="3657600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048" y="735563"/>
            <a:ext cx="11052752" cy="563231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缪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     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蹇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叔 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丕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豹 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鄢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郢</a:t>
            </a:r>
            <a:endParaRPr lang="en-US" altLang="zh-CN" sz="360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</a:t>
            </a:r>
            <a:r>
              <a:rPr lang="zh-CN" altLang="en-US" sz="36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斤     范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雎        穰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侯        灵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鼍       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玩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</a:t>
            </a:r>
            <a:endParaRPr lang="en-US" altLang="zh-CN" sz="360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駃</a:t>
            </a:r>
            <a:r>
              <a:rPr lang="zh-CN" altLang="en-US" sz="36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騠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宛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 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珥           阿缟         瓮</a:t>
            </a:r>
            <a:endParaRPr lang="en-US" altLang="zh-CN" sz="360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缶               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搏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髀      </a:t>
            </a:r>
            <a:r>
              <a:rPr lang="en-US" altLang="zh-CN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昭</a:t>
            </a:r>
            <a:r>
              <a:rPr lang="en-US" altLang="zh-CN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       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窈窕</a:t>
            </a:r>
            <a:endParaRPr lang="zh-CN" altLang="en-US" sz="36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黔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藉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寇兵</a:t>
            </a:r>
            <a:r>
              <a:rPr lang="zh-CN" altLang="en-US" sz="36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赍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盗粮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0698" y="1141526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2173" y="1141527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jiǎn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08424" y="2205670"/>
            <a:ext cx="111716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rǎng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92791" y="2197708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tuó </a:t>
            </a:r>
            <a:endParaRPr lang="en-US" altLang="zh-CN" sz="3200" b="1" err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0698" y="3311108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ué  tí 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9889" y="1100248"/>
            <a:ext cx="99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yān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5098" y="2197708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yì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13461" y="3290662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ěr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92791" y="3311108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smtClean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ē gǎo</a:t>
            </a:r>
            <a:r>
              <a:rPr lang="en-US" altLang="zh-CN" sz="3200" b="1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30594" y="4401863"/>
            <a:ext cx="1701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yǎo tiǎo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790957" y="3291454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wèng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49153" y="1136328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yǐng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23368" y="4383273"/>
            <a:ext cx="1141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fǒu </a:t>
            </a:r>
            <a:endParaRPr lang="en-US" altLang="zh-CN" sz="3200" b="1" err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57838" y="4424506"/>
            <a:ext cx="788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bì </a:t>
            </a:r>
            <a:endParaRPr lang="en-US" altLang="zh-CN" sz="3200" b="1" err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85181" y="5480689"/>
            <a:ext cx="6960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jī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50698" y="5480690"/>
            <a:ext cx="1902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qián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1" name="谏逐客书 朗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790957" y="4987729"/>
            <a:ext cx="609600" cy="6096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6258790" y="1093106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pī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94636" y="2197708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jū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974392" y="2228146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58111" y="3311108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yuān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60352" y="4429412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zhāo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10164" y="5533990"/>
            <a:ext cx="6960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jiè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06016" y="6174941"/>
            <a:ext cx="2017777" cy="66102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indent="266700"/>
            <a:r>
              <a:rPr lang="zh-CN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中心论点</a:t>
            </a:r>
            <a:r>
              <a:rPr lang="zh-CN" sz="2800" b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0" y="6125687"/>
            <a:ext cx="12192000" cy="72192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ctr" anchorCtr="1">
            <a:noAutofit/>
          </a:bodyPr>
          <a:lstStyle/>
          <a:p>
            <a:pPr indent="266700" algn="ctr"/>
            <a:r>
              <a:rPr lang="zh-CN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中心论点：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臣闻吏议逐客，窃以为过矣。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2586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4" grpId="0" build="p"/>
      <p:bldP spid="5" grpId="0" build="p"/>
      <p:bldP spid="6" grpId="0"/>
      <p:bldP spid="7" grpId="0" build="p"/>
      <p:bldP spid="8" grpId="0" build="p"/>
      <p:bldP spid="9" grpId="0" build="p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8" grpId="0"/>
      <p:bldP spid="39" grpId="0"/>
      <p:bldP spid="40" grpId="0" build="p"/>
      <p:bldP spid="41" grpId="0" build="p"/>
      <p:bldP spid="42" grpId="0"/>
      <p:bldP spid="43" grpId="0"/>
      <p:bldP spid="45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整体感知第一段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2900" y="1997434"/>
            <a:ext cx="649536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6070"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臣闻吏议逐客，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窃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以为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过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矣。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551" y="5041325"/>
            <a:ext cx="1093704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0000"/>
              </a:lnSpc>
              <a:spcAft>
                <a:spcPct val="0"/>
              </a:spcAft>
            </a:pPr>
            <a:r>
              <a:rPr lang="zh-CN" altLang="en-US" sz="36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译文：</a:t>
            </a:r>
            <a:r>
              <a:rPr lang="zh-CN" altLang="zh-CN" sz="36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我</a:t>
            </a:r>
            <a:r>
              <a:rPr lang="zh-CN" altLang="zh-CN" sz="36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听说官吏们在商量驱逐客卿，我私</a:t>
            </a:r>
            <a:r>
              <a:rPr lang="zh-CN" altLang="zh-CN" sz="36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意认为</a:t>
            </a:r>
            <a:r>
              <a:rPr lang="zh-CN" altLang="zh-CN" sz="36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这是错误的。</a:t>
            </a:r>
            <a:endParaRPr lang="zh-CN" altLang="zh-CN" sz="2800" kern="10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5859075" y="1357655"/>
            <a:ext cx="1113226" cy="537310"/>
          </a:xfrm>
          <a:prstGeom prst="wedgeRectCallout">
            <a:avLst>
              <a:gd name="adj1" fmla="val 4836"/>
              <a:gd name="adj2" fmla="val 10264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私下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668505" y="3163653"/>
            <a:ext cx="8659092" cy="734291"/>
          </a:xfrm>
          <a:prstGeom prst="wedgeRoundRectCallout">
            <a:avLst>
              <a:gd name="adj1" fmla="val 1830"/>
              <a:gd name="adj2" fmla="val -1073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窃以为是一种</a:t>
            </a:r>
            <a:r>
              <a:rPr lang="zh-CN" altLang="en-US" sz="3600" b="1" kern="100">
                <a:solidFill>
                  <a:srgbClr val="F64D28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谦虚</a:t>
            </a:r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地表达自己观点的方式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348059" y="2743581"/>
            <a:ext cx="1507468" cy="0"/>
          </a:xfrm>
          <a:prstGeom prst="line">
            <a:avLst/>
          </a:prstGeom>
          <a:ln w="317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圆角矩形标注 10"/>
          <p:cNvSpPr/>
          <p:nvPr/>
        </p:nvSpPr>
        <p:spPr>
          <a:xfrm>
            <a:off x="7855527" y="1357655"/>
            <a:ext cx="1059873" cy="537310"/>
          </a:xfrm>
          <a:prstGeom prst="wedgeRoundRectCallout">
            <a:avLst>
              <a:gd name="adj1" fmla="val -45297"/>
              <a:gd name="adj2" fmla="val 12531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错误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551" y="1009614"/>
            <a:ext cx="5113565" cy="707886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开门见山，提出论点</a:t>
            </a:r>
            <a:endParaRPr lang="zh-CN" altLang="en-US"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241"/>
            <a:ext cx="3255010" cy="492443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</a:t>
            </a:r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一段</a:t>
            </a:r>
            <a:endParaRPr lang="zh-CN" altLang="en-US" sz="32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9784" y="600684"/>
            <a:ext cx="104813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昔</a:t>
            </a:r>
            <a:r>
              <a:rPr lang="zh-CN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缪（</a:t>
            </a:r>
            <a:r>
              <a:rPr lang="en-US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ù）公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求士，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西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取由余</a:t>
            </a:r>
            <a:r>
              <a:rPr lang="zh-CN" altLang="zh-CN" sz="36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戎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东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得百里奚</a:t>
            </a:r>
            <a:r>
              <a:rPr lang="zh-CN" altLang="zh-CN" sz="36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于宛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err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yu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ā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），迎蹇叔</a:t>
            </a:r>
            <a:r>
              <a:rPr lang="zh-CN" altLang="zh-CN" sz="36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丕豹、公孙支</a:t>
            </a:r>
            <a:r>
              <a:rPr lang="zh-CN" altLang="zh-CN" sz="36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。此五子者，不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产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于秦，而缪公用之，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并</a:t>
            </a:r>
            <a:r>
              <a:rPr lang="zh-CN" altLang="zh-CN" sz="3600" b="1" kern="1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国二十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，遂霸西戎。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914" y="4953924"/>
            <a:ext cx="115243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过去秦穆公访求有才干的人，在西边从戎地收用了由余，在东边从宛地聘到了百里奚，从宋国迎来蹇叔，从晋国招来丕豹和公孙支。这五位先生，都不是出生在秦国，但是穆公重用他们，吞并了二十个小国，于是称霸于西戎之地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950741" y="1641296"/>
            <a:ext cx="3293896" cy="475032"/>
          </a:xfrm>
          <a:prstGeom prst="wedgeRoundRectCallout">
            <a:avLst>
              <a:gd name="adj1" fmla="val 39831"/>
              <a:gd name="adj2" fmla="val -8992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名作状，在西边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262184" y="2704154"/>
            <a:ext cx="4114799" cy="494544"/>
          </a:xfrm>
          <a:prstGeom prst="wedgeRoundRectCallout">
            <a:avLst>
              <a:gd name="adj1" fmla="val 5336"/>
              <a:gd name="adj2" fmla="val -745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招徕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招致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，招揽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051636" y="3837149"/>
            <a:ext cx="2251654" cy="431686"/>
          </a:xfrm>
          <a:prstGeom prst="wedgeRoundRectCallout">
            <a:avLst>
              <a:gd name="adj1" fmla="val 39831"/>
              <a:gd name="adj2" fmla="val -8992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生，出生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138581" y="3960664"/>
            <a:ext cx="2506334" cy="398286"/>
          </a:xfrm>
          <a:prstGeom prst="wedgeRoundRectCallout">
            <a:avLst>
              <a:gd name="adj1" fmla="val -26295"/>
              <a:gd name="adj2" fmla="val -10427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兼并，吞并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2" name="肘形连接符 11"/>
          <p:cNvCxnSpPr/>
          <p:nvPr/>
        </p:nvCxnSpPr>
        <p:spPr>
          <a:xfrm>
            <a:off x="8940436" y="3132383"/>
            <a:ext cx="1612173" cy="704766"/>
          </a:xfrm>
          <a:prstGeom prst="bentConnector3">
            <a:avLst>
              <a:gd name="adj1" fmla="val 33457"/>
            </a:avLst>
          </a:prstGeom>
          <a:ln w="34925">
            <a:solidFill>
              <a:srgbClr val="F64D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双括号 14"/>
          <p:cNvSpPr/>
          <p:nvPr/>
        </p:nvSpPr>
        <p:spPr>
          <a:xfrm>
            <a:off x="5836850" y="2011122"/>
            <a:ext cx="1046561" cy="847275"/>
          </a:xfrm>
          <a:prstGeom prst="bracketPair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双括号 15"/>
          <p:cNvSpPr/>
          <p:nvPr/>
        </p:nvSpPr>
        <p:spPr>
          <a:xfrm>
            <a:off x="10348103" y="1996614"/>
            <a:ext cx="1046561" cy="847275"/>
          </a:xfrm>
          <a:prstGeom prst="bracketPair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双括号 16"/>
          <p:cNvSpPr/>
          <p:nvPr/>
        </p:nvSpPr>
        <p:spPr>
          <a:xfrm>
            <a:off x="1005075" y="2011122"/>
            <a:ext cx="1046561" cy="847275"/>
          </a:xfrm>
          <a:prstGeom prst="bracketPair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884100" y="3052790"/>
            <a:ext cx="1956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rgbClr val="C00000"/>
                </a:solidFill>
              </a:rPr>
              <a:t>（    ）</a:t>
            </a:r>
            <a:endParaRPr lang="zh-CN" altLang="en-US" sz="4800">
              <a:solidFill>
                <a:srgbClr val="C00000"/>
              </a:solidFill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6691929" y="1613524"/>
            <a:ext cx="3293896" cy="610875"/>
          </a:xfrm>
          <a:prstGeom prst="wedgeRoundRectCallout">
            <a:avLst>
              <a:gd name="adj1" fmla="val -2966"/>
              <a:gd name="adj2" fmla="val -7789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20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古代称西部个少数部族为戎，此指秦国西北部的西戎</a:t>
            </a:r>
            <a:endParaRPr lang="zh-CN" altLang="en-US" sz="20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双括号 13"/>
          <p:cNvSpPr/>
          <p:nvPr/>
        </p:nvSpPr>
        <p:spPr>
          <a:xfrm>
            <a:off x="7503945" y="920090"/>
            <a:ext cx="1046561" cy="847275"/>
          </a:xfrm>
          <a:prstGeom prst="bracketPair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肘形连接符 20"/>
          <p:cNvCxnSpPr/>
          <p:nvPr/>
        </p:nvCxnSpPr>
        <p:spPr>
          <a:xfrm>
            <a:off x="6028066" y="970510"/>
            <a:ext cx="2522440" cy="675589"/>
          </a:xfrm>
          <a:prstGeom prst="bentConnector3">
            <a:avLst>
              <a:gd name="adj1" fmla="val 56042"/>
            </a:avLst>
          </a:prstGeom>
          <a:ln w="34925">
            <a:solidFill>
              <a:srgbClr val="F64D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  <p:bldP spid="17" grpId="0"/>
      <p:bldP spid="25" grpId="0"/>
      <p:bldP spid="26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整体感知第一段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346" y="1166138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孝公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用商鞅之法，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移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风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易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俗，民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殷盛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，国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富强，百姓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乐用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，诸侯亲服，获楚、魏之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师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举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地千里，至今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治强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666" y="4904306"/>
            <a:ext cx="115243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秦孝公实行商鞅的新法，转移风气，改变习俗，人民因此殷实富裕，国家因此富强，老百姓乐于为国家效力，各国诸侯都归附听命，（秦国）战胜了楚、魏两国的军队，攻占了上千里的土地，至今安定强盛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564660" y="637726"/>
            <a:ext cx="3328083" cy="810051"/>
          </a:xfrm>
          <a:prstGeom prst="wedgeRoundRectCallout">
            <a:avLst>
              <a:gd name="adj1" fmla="val -34872"/>
              <a:gd name="adj2" fmla="val 7828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>
              <a:lnSpc>
                <a:spcPct val="80000"/>
              </a:lnSpc>
            </a:pP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殷：多，众多。</a:t>
            </a:r>
            <a:endParaRPr lang="zh-CN" altLang="zh-CN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殷实，富裕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06200" y="3307207"/>
            <a:ext cx="5214503" cy="493958"/>
          </a:xfrm>
          <a:prstGeom prst="wedgeRoundRectCallout">
            <a:avLst>
              <a:gd name="adj1" fmla="val -16637"/>
              <a:gd name="adj2" fmla="val -8113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乐于为用</a:t>
            </a:r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乐于为国效力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349399" y="3402879"/>
            <a:ext cx="1328303" cy="398286"/>
          </a:xfrm>
          <a:prstGeom prst="wedgeRoundRectCallout">
            <a:avLst>
              <a:gd name="adj1" fmla="val 62506"/>
              <a:gd name="adj2" fmla="val -1473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军队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998482" y="3451865"/>
            <a:ext cx="3805591" cy="407765"/>
          </a:xfrm>
          <a:prstGeom prst="wedgeRoundRectCallout">
            <a:avLst>
              <a:gd name="adj1" fmla="val -27437"/>
              <a:gd name="adj2" fmla="val -12097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攻取、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攻克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占领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357384" y="4447302"/>
            <a:ext cx="2205391" cy="517087"/>
          </a:xfrm>
          <a:prstGeom prst="wedgeRoundRectCallout">
            <a:avLst>
              <a:gd name="adj1" fmla="val -41118"/>
              <a:gd name="adj2" fmla="val -8216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安定强盛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6675" y="894185"/>
            <a:ext cx="1485475" cy="543042"/>
            <a:chOff x="4324775" y="734765"/>
            <a:chExt cx="1485475" cy="543042"/>
          </a:xfrm>
        </p:grpSpPr>
        <p:sp>
          <p:nvSpPr>
            <p:cNvPr id="12" name="圆角矩形标注 11"/>
            <p:cNvSpPr/>
            <p:nvPr/>
          </p:nvSpPr>
          <p:spPr>
            <a:xfrm>
              <a:off x="4324775" y="734765"/>
              <a:ext cx="1485475" cy="543042"/>
            </a:xfrm>
            <a:prstGeom prst="wedgeRoundRectCallout">
              <a:avLst>
                <a:gd name="adj1" fmla="val -23585"/>
                <a:gd name="adj2" fmla="val 95334"/>
                <a:gd name="adj3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r>
                <a:rPr lang="zh-CN" altLang="en-US" sz="3600" b="1" kern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改变</a:t>
              </a:r>
              <a:endPara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4324775" y="734765"/>
              <a:ext cx="1485475" cy="543042"/>
            </a:xfrm>
            <a:prstGeom prst="wedgeRoundRectCallout">
              <a:avLst>
                <a:gd name="adj1" fmla="val 31559"/>
                <a:gd name="adj2" fmla="val 95334"/>
                <a:gd name="adj3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r>
                <a:rPr lang="zh-CN" altLang="en-US" sz="3600" b="1" kern="1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改变</a:t>
              </a:r>
              <a:endPara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6236357" y="2223300"/>
            <a:ext cx="1328303" cy="398286"/>
          </a:xfrm>
          <a:prstGeom prst="wedgeRoundRectCallout">
            <a:avLst>
              <a:gd name="adj1" fmla="val 35257"/>
              <a:gd name="adj2" fmla="val -9948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因此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整体感知第一段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6" y="452721"/>
            <a:ext cx="109589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惠王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用张仪之计，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拔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三川之地，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西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并巴、蜀，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北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收上郡，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南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取汉中，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包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九夷，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制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鄢（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ā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）、郢（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ǐ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ng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），东据成皋之险，割膏腴之壤，遂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散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六国之</a:t>
            </a:r>
            <a:r>
              <a:rPr lang="zh-CN" altLang="zh-CN" sz="36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</a:t>
            </a:r>
            <a:r>
              <a:rPr lang="zh-CN" altLang="en-US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err="1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zòng</a:t>
            </a:r>
            <a:r>
              <a:rPr lang="zh-CN" altLang="en-US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使之西面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秦，功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施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ì）到今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4977036"/>
            <a:ext cx="116074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秦惠王采用张仪的计策，攻取了三川之地，向西兼并了巴、蜀两国，向北获得了上郡，向南取得了汉中，吞并了九夷之地，控制了楚国的鄢、郢之地，在东面占有了成皋这样的要隘，割取了大量肥沃的土地，于是拆散了六国结成的合纵，使他们向西臣服秦国，功绩一直延续到今天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100159" y="1531474"/>
            <a:ext cx="1252891" cy="466919"/>
          </a:xfrm>
          <a:prstGeom prst="wedgeRoundRectCallout">
            <a:avLst>
              <a:gd name="adj1" fmla="val -11849"/>
              <a:gd name="adj2" fmla="val -8795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攻取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031903" y="2673364"/>
            <a:ext cx="2506334" cy="398286"/>
          </a:xfrm>
          <a:prstGeom prst="wedgeRoundRectCallout">
            <a:avLst>
              <a:gd name="adj1" fmla="val -1972"/>
              <a:gd name="adj2" fmla="val -10427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吞并，囊括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862481" y="2673364"/>
            <a:ext cx="1253167" cy="388340"/>
          </a:xfrm>
          <a:prstGeom prst="wedgeRoundRectCallout">
            <a:avLst>
              <a:gd name="adj1" fmla="val -31615"/>
              <a:gd name="adj2" fmla="val -10427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控制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699817" y="3691312"/>
            <a:ext cx="2330401" cy="505938"/>
          </a:xfrm>
          <a:prstGeom prst="wedgeRoundRectCallout">
            <a:avLst>
              <a:gd name="adj1" fmla="val 18564"/>
              <a:gd name="adj2" fmla="val -8772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2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使动。瓦解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354461" y="3820227"/>
            <a:ext cx="3329054" cy="1017245"/>
          </a:xfrm>
          <a:prstGeom prst="wedgeRoundRectCallout">
            <a:avLst>
              <a:gd name="adj1" fmla="val -26273"/>
              <a:gd name="adj2" fmla="val -7527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纵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，合纵，指六国联合抗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秦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239789" y="3713098"/>
            <a:ext cx="1231205" cy="381361"/>
          </a:xfrm>
          <a:prstGeom prst="wedgeRoundRectCallout">
            <a:avLst>
              <a:gd name="adj1" fmla="val -14133"/>
              <a:gd name="adj2" fmla="val 966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侍奉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377656" y="3612622"/>
            <a:ext cx="1068256" cy="398286"/>
          </a:xfrm>
          <a:prstGeom prst="wedgeRoundRectCallout">
            <a:avLst>
              <a:gd name="adj1" fmla="val -34655"/>
              <a:gd name="adj2" fmla="val 11096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延续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348059" y="1463064"/>
            <a:ext cx="3120151" cy="466919"/>
          </a:xfrm>
          <a:prstGeom prst="wedgeRoundRectCallout">
            <a:avLst>
              <a:gd name="adj1" fmla="val -11849"/>
              <a:gd name="adj2" fmla="val -8795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向西，名作状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整体感知第一段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342" y="600525"/>
            <a:ext cx="107151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昭王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得范雎（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j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ū），废穰（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r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ǎ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ng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）侯，逐华阳，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强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公室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杜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私门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蚕食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诸侯，使秦成帝业。此四君者，皆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客之功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4977036"/>
            <a:ext cx="116074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秦昭王任用范睢，罢免穰侯，驱逐华阳君，加强和巩固了王室的权力，抑制了豪门贵族的势力，一步步侵占诸侯各国，使秦国成就帝王的基业。这四位国君（的大业），都是依靠客卿的功劳。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975564" y="1714994"/>
            <a:ext cx="3737550" cy="377417"/>
          </a:xfrm>
          <a:prstGeom prst="wedgeRoundRectCallout">
            <a:avLst>
              <a:gd name="adj1" fmla="val 32276"/>
              <a:gd name="adj2" fmla="val -9790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使动，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强大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84342" y="1602466"/>
            <a:ext cx="1169084" cy="514865"/>
          </a:xfrm>
          <a:prstGeom prst="wedgeRoundRectCallout">
            <a:avLst>
              <a:gd name="adj1" fmla="val -3596"/>
              <a:gd name="adj2" fmla="val 7504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王室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31116" y="2820090"/>
            <a:ext cx="2506334" cy="398286"/>
          </a:xfrm>
          <a:prstGeom prst="wedgeRoundRectCallout">
            <a:avLst>
              <a:gd name="adj1" fmla="val 24631"/>
              <a:gd name="adj2" fmla="val -12818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堵塞，封闭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438400" y="1624025"/>
            <a:ext cx="3562350" cy="468386"/>
          </a:xfrm>
          <a:prstGeom prst="wedgeRoundRectCallout">
            <a:avLst>
              <a:gd name="adj1" fmla="val -32412"/>
              <a:gd name="adj2" fmla="val 703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指权贵大臣之家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537984" y="2820091"/>
            <a:ext cx="6691866" cy="1008672"/>
          </a:xfrm>
          <a:prstGeom prst="wedgeRoundRectCallout">
            <a:avLst>
              <a:gd name="adj1" fmla="val -36909"/>
              <a:gd name="adj2" fmla="val -7747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4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比喻</a:t>
            </a:r>
            <a:r>
              <a:rPr lang="zh-CN" altLang="zh-CN" sz="34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像</a:t>
            </a:r>
            <a:r>
              <a:rPr lang="zh-CN" altLang="zh-CN" sz="3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蚕吃桑叶那样逐步吞食</a:t>
            </a:r>
            <a:r>
              <a:rPr lang="zh-CN" altLang="zh-CN" sz="34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侵占</a:t>
            </a:r>
            <a:r>
              <a:rPr lang="zh-CN" altLang="en-US" sz="34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3400" b="1" kern="1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34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蚕</a:t>
            </a:r>
            <a:r>
              <a:rPr lang="zh-CN" altLang="en-US" sz="3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，名作状。</a:t>
            </a:r>
            <a:endParaRPr lang="zh-CN" altLang="en-US" sz="3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850216" y="3969938"/>
            <a:ext cx="1003210" cy="366958"/>
          </a:xfrm>
          <a:prstGeom prst="wedgeRoundRectCallout">
            <a:avLst>
              <a:gd name="adj1" fmla="val 19659"/>
              <a:gd name="adj2" fmla="val -12421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依靠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整体感知第一段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9096" y="1243856"/>
            <a:ext cx="109589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由此观之，客何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负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于秦哉！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向使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四君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却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客而不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内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，疏士而不用，是使国无富利之实而秦无强大之名也。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336" y="3506234"/>
            <a:ext cx="116074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由此看来，客卿有什么对不起秦国的地方呢！假使这四位君王拒绝宾客而不接纳，疏远这些贤士而不加任用，这就会使国家得不到富强丰利之实，而秦国也不会有强大的威名了。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669866" y="2340868"/>
            <a:ext cx="1245284" cy="374317"/>
          </a:xfrm>
          <a:prstGeom prst="wedgeRoundRectCallout">
            <a:avLst>
              <a:gd name="adj1" fmla="val 24631"/>
              <a:gd name="adj2" fmla="val -12818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假使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766614" y="2274192"/>
            <a:ext cx="3905250" cy="507668"/>
          </a:xfrm>
          <a:prstGeom prst="wedgeRoundRectCallout">
            <a:avLst>
              <a:gd name="adj1" fmla="val 8046"/>
              <a:gd name="adj2" fmla="val -8315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纳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，接纳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426838" y="2407544"/>
            <a:ext cx="2959207" cy="307641"/>
          </a:xfrm>
          <a:prstGeom prst="wedgeRoundRectCallout">
            <a:avLst>
              <a:gd name="adj1" fmla="val -628"/>
              <a:gd name="adj2" fmla="val -13437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辜负、对不起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61" y="5534561"/>
            <a:ext cx="12172339" cy="1323439"/>
          </a:xfrm>
          <a:prstGeom prst="rect">
            <a:avLst/>
          </a:prstGeom>
          <a:solidFill>
            <a:srgbClr val="C00000"/>
          </a:solidFill>
        </p:spPr>
        <p:txBody>
          <a:bodyPr wrap="square" lIns="324000" rIns="28800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以秦国历史上四位君主因用客卿而成就帝业的事实为论据，说明客卿的功劳。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669866" y="1030860"/>
            <a:ext cx="3905250" cy="507668"/>
          </a:xfrm>
          <a:prstGeom prst="wedgeRoundRectCallout">
            <a:avLst>
              <a:gd name="adj1" fmla="val 13900"/>
              <a:gd name="adj2" fmla="val 8945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使动，使</a:t>
            </a:r>
            <a:r>
              <a:rPr lang="en-US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退却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3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</a:t>
            </a:r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7" y="452721"/>
            <a:ext cx="10772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今陛下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致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昆山之玉，有随、和之宝，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垂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明月之珠，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服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太阿（ē）之剑，乘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纤离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之马，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建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翠凤之旗，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树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灵鼍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err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tu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ó）之鼓。此数宝者，秦不生一焉，而陛下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之，何也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4977036"/>
            <a:ext cx="116074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现在陛下获得了昆仑山的美玉，拥有隋侯珠、和氏璧这样的宝物，悬挂着明月宝珠，佩带着太阿剑，骑着纤离骏马，树起以翠羽装饰的凤形旗帜，立起鳄鱼皮制作的大鼓。这几件宝贝，秦国一个都不出产，但是陛下却非常喜欢，这是为什么呢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？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69841" y="1516832"/>
            <a:ext cx="4271553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达、得、获得、获取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615009" y="1502107"/>
            <a:ext cx="1214791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悬挂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62446" y="2595438"/>
            <a:ext cx="3304704" cy="507668"/>
          </a:xfrm>
          <a:prstGeom prst="wedgeRoundRectCallout">
            <a:avLst>
              <a:gd name="adj1" fmla="val -40350"/>
              <a:gd name="adj2" fmla="val -7565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名作动，佩带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186259" y="2633537"/>
            <a:ext cx="1214791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树立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550913" y="2595438"/>
            <a:ext cx="2958220" cy="507668"/>
          </a:xfrm>
          <a:prstGeom prst="wedgeRoundRectCallout">
            <a:avLst>
              <a:gd name="adj1" fmla="val 17022"/>
              <a:gd name="adj2" fmla="val -9066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名作动，陈设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648451" y="3835159"/>
            <a:ext cx="5035064" cy="507668"/>
          </a:xfrm>
          <a:prstGeom prst="wedgeRoundRectCallout">
            <a:avLst>
              <a:gd name="adj1" fmla="val 42089"/>
              <a:gd name="adj2" fmla="val -9816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悦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，喜悦、喜爱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720554" y="2633537"/>
            <a:ext cx="1927897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古骏马名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00324" y="3737315"/>
            <a:ext cx="6086005" cy="507668"/>
          </a:xfrm>
          <a:prstGeom prst="wedgeRoundRectCallout">
            <a:avLst>
              <a:gd name="adj1" fmla="val -38900"/>
              <a:gd name="adj2" fmla="val -10191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鳄鱼类，皮可制鼓，声音洪大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6" y="452721"/>
            <a:ext cx="109589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必秦国之所生然后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可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，则是夜光之璧不饰朝廷，犀象之器不为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玩好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，郑、卫之女不充后宫，而骏良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駃（</a:t>
            </a:r>
            <a:r>
              <a:rPr lang="en-US" altLang="zh-CN" sz="3600" b="1" kern="10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ju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é）騠（</a:t>
            </a:r>
            <a:r>
              <a:rPr lang="en-US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í）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不实外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厩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，江南金锡不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用，西蜀丹青不为采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4977036"/>
            <a:ext cx="116074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如果必须是秦国出产的东西才能使用，那么夜光璧就不该装饰在朝堂里，犀牛角、象牙制成的器具就不能成为供玩赏的宝物，郑国、卫国的美女就不会充满后宫，駃騠骏马就不会满布在宫外的马舍，江南出产的铜锡不能用，蜀地出产的丹青颜料也不能取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19607" y="1491087"/>
            <a:ext cx="2001892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可以使用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505762" y="3814637"/>
            <a:ext cx="1214791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马厩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254014" y="2534946"/>
            <a:ext cx="4060935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指玩赏、喜好之物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437969" y="2574342"/>
            <a:ext cx="1973149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骏马名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760773" y="3814637"/>
            <a:ext cx="1214791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被动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椭圆 36"/>
          <p:cNvSpPr/>
          <p:nvPr/>
        </p:nvSpPr>
        <p:spPr>
          <a:xfrm>
            <a:off x="5602605" y="2072322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pitchFamily="49" charset="-122"/>
              </a:rPr>
              <a:t>壹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sp>
        <p:nvSpPr>
          <p:cNvPr id="1048594" name="椭圆 37"/>
          <p:cNvSpPr/>
          <p:nvPr/>
        </p:nvSpPr>
        <p:spPr>
          <a:xfrm>
            <a:off x="5602605" y="2860675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pitchFamily="49" charset="-122"/>
              </a:rPr>
              <a:t>贰</a:t>
            </a:r>
            <a:endParaRPr lang="zh-CN" altLang="en-US" sz="3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sp>
        <p:nvSpPr>
          <p:cNvPr id="1048595" name="椭圆 38"/>
          <p:cNvSpPr/>
          <p:nvPr/>
        </p:nvSpPr>
        <p:spPr>
          <a:xfrm>
            <a:off x="5602605" y="3622675"/>
            <a:ext cx="537845" cy="5359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pitchFamily="49" charset="-122"/>
              </a:rPr>
              <a:t>叁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sp>
        <p:nvSpPr>
          <p:cNvPr id="1048596" name="椭圆 39"/>
          <p:cNvSpPr/>
          <p:nvPr/>
        </p:nvSpPr>
        <p:spPr>
          <a:xfrm>
            <a:off x="5602605" y="4382770"/>
            <a:ext cx="537845" cy="5378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pitchFamily="49" charset="-122"/>
              </a:rPr>
              <a:t>肆</a:t>
            </a:r>
            <a:endParaRPr lang="zh-CN" altLang="en-US" sz="3000" b="1" noProof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sp>
        <p:nvSpPr>
          <p:cNvPr id="1048597" name="矩形 40"/>
          <p:cNvSpPr/>
          <p:nvPr/>
        </p:nvSpPr>
        <p:spPr>
          <a:xfrm>
            <a:off x="6355715" y="2026602"/>
            <a:ext cx="2745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spc="300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  <a:endParaRPr lang="zh-CN" altLang="en-US" sz="3200" spc="300" noProof="1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598" name="矩形 41"/>
          <p:cNvSpPr/>
          <p:nvPr/>
        </p:nvSpPr>
        <p:spPr>
          <a:xfrm>
            <a:off x="6355715" y="2803842"/>
            <a:ext cx="2745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初读文本</a:t>
            </a:r>
            <a:endParaRPr lang="zh-CN" altLang="en-US" sz="32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599" name="矩形 42"/>
          <p:cNvSpPr/>
          <p:nvPr/>
        </p:nvSpPr>
        <p:spPr>
          <a:xfrm>
            <a:off x="6355715" y="3577272"/>
            <a:ext cx="2745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研读文本</a:t>
            </a:r>
            <a:endParaRPr lang="zh-CN" altLang="en-US" sz="32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600" name="矩形 43"/>
          <p:cNvSpPr/>
          <p:nvPr/>
        </p:nvSpPr>
        <p:spPr>
          <a:xfrm>
            <a:off x="6355715" y="4341177"/>
            <a:ext cx="2745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spc="300" noProof="1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观点争鸣</a:t>
            </a:r>
            <a:endParaRPr lang="zh-CN" altLang="en-US" sz="3200" spc="300" noProof="1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601" name="MH_Others_1"/>
          <p:cNvSpPr txBox="1"/>
          <p:nvPr>
            <p:custDataLst>
              <p:tags r:id="rId1"/>
            </p:custDataLst>
          </p:nvPr>
        </p:nvSpPr>
        <p:spPr>
          <a:xfrm>
            <a:off x="3663859" y="1955901"/>
            <a:ext cx="1015663" cy="2836653"/>
          </a:xfrm>
          <a:prstGeom prst="rect">
            <a:avLst/>
          </a:prstGeom>
          <a:noFill/>
        </p:spPr>
        <p:txBody>
          <a:bodyPr vert="eaVert"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66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目录</a:t>
            </a:r>
            <a:endParaRPr lang="zh-CN" altLang="en-US" sz="6600" noProof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602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3308351" y="3234004"/>
            <a:ext cx="2894698" cy="3384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zh-CN" sz="2200" spc="600" noProof="1">
                <a:solidFill>
                  <a:schemeClr val="tx1"/>
                </a:solidFill>
                <a:cs typeface="+mn-ea"/>
                <a:sym typeface="+mn-lt"/>
              </a:rPr>
              <a:t>CONTENTS</a:t>
            </a:r>
            <a:endParaRPr lang="en-US" altLang="zh-CN" sz="2200" spc="6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097158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25689" y="91440"/>
            <a:ext cx="3566311" cy="2103120"/>
          </a:xfrm>
          <a:prstGeom prst="rect">
            <a:avLst/>
          </a:prstGeom>
        </p:spPr>
      </p:pic>
      <p:grpSp>
        <p:nvGrpSpPr>
          <p:cNvPr id="58" name="组合 16"/>
          <p:cNvGrpSpPr/>
          <p:nvPr/>
        </p:nvGrpSpPr>
        <p:grpSpPr>
          <a:xfrm>
            <a:off x="-1339478" y="3966334"/>
            <a:ext cx="6222222" cy="4019451"/>
            <a:chOff x="7153477" y="844413"/>
            <a:chExt cx="6222222" cy="4019451"/>
          </a:xfrm>
        </p:grpSpPr>
        <p:pic>
          <p:nvPicPr>
            <p:cNvPr id="2097159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153477" y="1079737"/>
              <a:ext cx="6222222" cy="3784127"/>
            </a:xfrm>
            <a:prstGeom prst="rect">
              <a:avLst/>
            </a:prstGeom>
          </p:spPr>
        </p:pic>
        <p:grpSp>
          <p:nvGrpSpPr>
            <p:cNvPr id="59" name="组合 18"/>
            <p:cNvGrpSpPr/>
            <p:nvPr/>
          </p:nvGrpSpPr>
          <p:grpSpPr>
            <a:xfrm>
              <a:off x="9202912" y="844413"/>
              <a:ext cx="2643513" cy="1227975"/>
              <a:chOff x="9202912" y="844413"/>
              <a:chExt cx="2643513" cy="1227975"/>
            </a:xfrm>
          </p:grpSpPr>
          <p:pic>
            <p:nvPicPr>
              <p:cNvPr id="2097160" name="图片 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264588" y="844413"/>
                <a:ext cx="969581" cy="962006"/>
              </a:xfrm>
              <a:prstGeom prst="rect">
                <a:avLst/>
              </a:prstGeom>
            </p:spPr>
          </p:pic>
          <p:pic>
            <p:nvPicPr>
              <p:cNvPr id="2097161" name="图片 20"/>
              <p:cNvPicPr>
                <a:picLocks noChangeAspect="1"/>
              </p:cNvPicPr>
              <p:nvPr/>
            </p:nvPicPr>
            <p:blipFill>
              <a:blip r:embed="rId6">
                <a:grayscl/>
              </a:blip>
              <a:stretch>
                <a:fillRect/>
              </a:stretch>
            </p:blipFill>
            <p:spPr>
              <a:xfrm>
                <a:off x="9202912" y="1286479"/>
                <a:ext cx="2643513" cy="78590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97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/>
      <p:bldP spid="10486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5" y="807494"/>
            <a:ext cx="109589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饰后宫、充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下陈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娱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心意，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耳目者，必出于秦然后可，则是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宛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珠之簪，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傅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玑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，阿缟之衣，锦绣之饰不进于前，而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随俗雅化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佳冶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ě）窈窕赵女不立于侧也。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0" y="4726268"/>
            <a:ext cx="116074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如果用来装饰后宫，充当侍妾，（使您）赏心快意，悦目娱耳的，都一定要秦国出产的才行，那么嵌有宛地出产宝珠的发簪、镶嵌着珠子的耳饰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齐国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东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阿所产的细绢做的衣服、锦缎绣成的饰物，都不能奉献在您面前，娴雅变化而能随俗、娇美妖冶、窈窕美丽的赵国美女，也不会在您身旁侍立着。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38201" y="1750108"/>
            <a:ext cx="2343578" cy="50766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用来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81978" y="631601"/>
            <a:ext cx="9443122" cy="507668"/>
          </a:xfrm>
          <a:prstGeom prst="wedgeRoundRectCallout">
            <a:avLst>
              <a:gd name="adj1" fmla="val -12208"/>
              <a:gd name="adj2" fmla="val 8945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堂下，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古代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殿堂下放置礼品、站列婢妾的地方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175035" y="1921004"/>
            <a:ext cx="2876550" cy="476128"/>
          </a:xfrm>
          <a:prstGeom prst="wedgeRoundRectCallout">
            <a:avLst>
              <a:gd name="adj1" fmla="val -6339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快乐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206565" y="1826166"/>
            <a:ext cx="4639069" cy="476128"/>
          </a:xfrm>
          <a:prstGeom prst="wedgeRoundRectCallout">
            <a:avLst>
              <a:gd name="adj1" fmla="val -46736"/>
              <a:gd name="adj2" fmla="val -10241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悦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，使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愉悦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914650" y="2939676"/>
            <a:ext cx="2698660" cy="476128"/>
          </a:xfrm>
          <a:prstGeom prst="wedgeRoundRectCallout">
            <a:avLst>
              <a:gd name="adj1" fmla="val 65847"/>
              <a:gd name="adj2" fmla="val -8641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同“</a:t>
            </a:r>
            <a:r>
              <a:rPr lang="zh-CN" altLang="zh-CN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附</a:t>
            </a:r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镶嵌</a:t>
            </a:r>
            <a:endParaRPr lang="zh-CN" altLang="en-US" sz="28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680134" y="2939676"/>
            <a:ext cx="3868718" cy="491671"/>
          </a:xfrm>
          <a:prstGeom prst="wedgeRoundRectCallout">
            <a:avLst>
              <a:gd name="adj1" fmla="val -28345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2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不圆的珠子，这里泛指珠子</a:t>
            </a:r>
            <a:endParaRPr lang="zh-CN" altLang="en-US" sz="24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9889351" y="2900801"/>
            <a:ext cx="1291542" cy="476128"/>
          </a:xfrm>
          <a:prstGeom prst="wedgeRoundRectCallout">
            <a:avLst>
              <a:gd name="adj1" fmla="val -224999"/>
              <a:gd name="adj2" fmla="val -11441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耳饰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66692" y="4030208"/>
            <a:ext cx="6238405" cy="476128"/>
          </a:xfrm>
          <a:prstGeom prst="wedgeRoundRectCallout">
            <a:avLst>
              <a:gd name="adj1" fmla="val 39134"/>
              <a:gd name="adj2" fmla="val -10241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2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娴雅变化而能随俗</a:t>
            </a:r>
            <a:r>
              <a:rPr lang="zh-CN" altLang="en-US" sz="2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，随着时尚打扮得时髦漂亮</a:t>
            </a:r>
            <a:endParaRPr lang="zh-CN" altLang="en-US" sz="24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643812" y="3996716"/>
            <a:ext cx="4357648" cy="783970"/>
          </a:xfrm>
          <a:prstGeom prst="wedgeRoundRectCallout">
            <a:avLst>
              <a:gd name="adj1" fmla="val -39304"/>
              <a:gd name="adj2" fmla="val -8155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>
              <a:lnSpc>
                <a:spcPct val="80000"/>
              </a:lnSpc>
            </a:pP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佳：美好，美丽。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冶：妖冶，艳丽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66692" y="2837828"/>
            <a:ext cx="2337039" cy="476128"/>
          </a:xfrm>
          <a:prstGeom prst="wedgeRoundRectCallout">
            <a:avLst>
              <a:gd name="adj1" fmla="val 97431"/>
              <a:gd name="adj2" fmla="val -6640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4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宛转，缠绕</a:t>
            </a:r>
            <a:endParaRPr lang="zh-CN" altLang="en-US" sz="34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5" y="852771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夫击瓮叩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缶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，弹筝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搏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髀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ì），而歌呼呜呜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快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耳者，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真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秦之声也；《郑》、《卫》、《桑间》，《昭》、《虞》、《武》、《象》者，异国之乐也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5087873"/>
            <a:ext cx="116074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敲击瓮、缶来奏乐，弹着秦筝，拍打大腿以应和节拍，呜呜呀呀地高唱来使耳朵痛快，这才是真正的秦国音乐；郑国、卫国一带的乐曲，《韶》《虞》《武》《象》等传说中的古乐，都是别国的音乐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62445" y="1844441"/>
            <a:ext cx="4343400" cy="476128"/>
          </a:xfrm>
          <a:prstGeom prst="wedgeRoundRectCallout">
            <a:avLst>
              <a:gd name="adj1" fmla="val 4739"/>
              <a:gd name="adj2" fmla="val -9841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一种瓦制的打击乐器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734145" y="622587"/>
            <a:ext cx="2637955" cy="476128"/>
          </a:xfrm>
          <a:prstGeom prst="wedgeRoundRectCallout">
            <a:avLst>
              <a:gd name="adj1" fmla="val 25059"/>
              <a:gd name="adj2" fmla="val 10059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击打，拍打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72100" y="1844441"/>
            <a:ext cx="1323505" cy="476128"/>
          </a:xfrm>
          <a:prstGeom prst="wedgeRoundRectCallout">
            <a:avLst>
              <a:gd name="adj1" fmla="val -49647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大腿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277695" y="691296"/>
            <a:ext cx="2618905" cy="476128"/>
          </a:xfrm>
          <a:prstGeom prst="wedgeRoundRectCallout">
            <a:avLst>
              <a:gd name="adj1" fmla="val 7371"/>
              <a:gd name="adj2" fmla="val 8563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畅快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14845" y="2990029"/>
            <a:ext cx="2904655" cy="476128"/>
          </a:xfrm>
          <a:prstGeom prst="wedgeRoundRectCallout">
            <a:avLst>
              <a:gd name="adj1" fmla="val -43068"/>
              <a:gd name="adj2" fmla="val -8641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的确，实在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6" y="452721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今弃击瓮叩缶而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就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《郑》、《卫》，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退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弹筝而取《昭》、《虞》，若是者何也？快意当前，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适观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而已矣。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5087873"/>
            <a:ext cx="116074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如今抛弃敲击瓮、缶奏乐，而采用郑国、卫国一带的乐曲，摒弃弹筝而采用《韶》《虞》等古乐，像这样做是为什么呢？还不是因为（能让）当时心情愉快，适于观听罢了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994390" y="1520591"/>
            <a:ext cx="1452328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取用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878662" y="1498132"/>
            <a:ext cx="1403562" cy="476128"/>
          </a:xfrm>
          <a:prstGeom prst="wedgeRoundRectCallout">
            <a:avLst>
              <a:gd name="adj1" fmla="val -28639"/>
              <a:gd name="adj2" fmla="val -9841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摒弃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8878662" y="2716964"/>
            <a:ext cx="2222713" cy="476128"/>
          </a:xfrm>
          <a:prstGeom prst="wedgeRoundRectCallout">
            <a:avLst>
              <a:gd name="adj1" fmla="val -438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适于</a:t>
            </a:r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观赏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整体感知第二段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6" y="452721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今取人则不然，不问可否，不论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曲直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，非秦者去，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客者逐。然则是所重者在乎色、乐、珠玉，而所轻者在乎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人民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也。此非所以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跨海内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制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诸侯之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术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也。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850" y="4463404"/>
            <a:ext cx="114109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现在用人却不是这样，不问行不行，不论是非曲直，不是秦国人都让离开，凡是客卿一律赶走。那么您看重的只是美色、音乐、珠宝、玉器，而轻视的却是百姓。这不是能够统一天下、制服诸侯的策略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94040" y="3764265"/>
            <a:ext cx="1452328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百姓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457700" y="3759708"/>
            <a:ext cx="1900016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驾驭天下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761062" y="3759708"/>
            <a:ext cx="1452328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制服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616736" y="3759708"/>
            <a:ext cx="1452328" cy="476128"/>
          </a:xfrm>
          <a:prstGeom prst="wedgeRoundRectCallout">
            <a:avLst>
              <a:gd name="adj1" fmla="val -1027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方法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761062" y="1520591"/>
            <a:ext cx="1452328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邪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正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010024"/>
            <a:ext cx="12192000" cy="707886"/>
          </a:xfrm>
          <a:prstGeom prst="rect">
            <a:avLst/>
          </a:prstGeom>
          <a:solidFill>
            <a:srgbClr val="C00000"/>
          </a:solidFill>
        </p:spPr>
        <p:txBody>
          <a:bodyPr wrap="square" lIns="324000" rIns="28800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举出大量事实，说明重物轻人决非一代英主所应为。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68" y="17966"/>
            <a:ext cx="2400300" cy="707886"/>
          </a:xfrm>
          <a:prstGeom prst="rect">
            <a:avLst/>
          </a:prstGeom>
          <a:solidFill>
            <a:srgbClr val="C00000"/>
          </a:solidFill>
        </p:spPr>
        <p:txBody>
          <a:bodyPr wrap="square" lIns="324000" rIns="288000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物→人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0282472" y="1520591"/>
            <a:ext cx="1452328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被动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3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8200" y="3318570"/>
            <a:ext cx="7000800" cy="3539430"/>
          </a:xfrm>
          <a:prstGeom prst="rect">
            <a:avLst/>
          </a:prstGeom>
          <a:solidFill>
            <a:srgbClr val="9BACD9"/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粮食有关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的：栗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、黍、禾、谷、稻、菽、稼穑、耕耘、稔、熟、刈、籴、粜、廪、禀、府、荒、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欠收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稔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：庄稼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成熟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刈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：割；镰刀一类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的农具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廩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：米仓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。官府供给粮食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禀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：给于各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物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府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：古代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国家收藏文书或财物的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地方，藏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兵器的地方叫库。后来成了同义词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荒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：荒年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，收成不好。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</a:t>
            </a:r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第三段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4" y="108400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臣闻地广者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粟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多，国大者人众，兵强则士勇。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是以</a:t>
            </a:r>
            <a:r>
              <a:rPr lang="zh-CN" altLang="zh-CN" sz="360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太山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让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土壤，故能成其大；河海不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择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细流，故能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就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其深；王者不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却</a:t>
            </a:r>
            <a:r>
              <a:rPr lang="zh-CN" altLang="zh-CN" sz="3600" b="1" kern="1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众庶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，故能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其德。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9000" y="3339706"/>
            <a:ext cx="47105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我听说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土地广的粮食就充足，国家大的人口就众多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武器强士兵就勇敢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因此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泰山不丢弃任何土壤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所以能成就它的高大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河海不舍弃细小的水流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所以能成就它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深广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君王不拒绝民众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所以才能显示他</a:t>
            </a:r>
            <a:r>
              <a:rPr lang="zh-CN" altLang="zh-CN" sz="24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恩德</a:t>
            </a:r>
            <a:r>
              <a:rPr lang="zh-CN" altLang="en-US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4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820150" y="1186537"/>
            <a:ext cx="2701241" cy="476128"/>
          </a:xfrm>
          <a:prstGeom prst="wedgeRoundRectCallout">
            <a:avLst>
              <a:gd name="adj1" fmla="val 34540"/>
              <a:gd name="adj2" fmla="val -9841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宾前，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因此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727535" y="2277566"/>
            <a:ext cx="2414366" cy="476128"/>
          </a:xfrm>
          <a:prstGeom prst="wedgeRoundRectCallout">
            <a:avLst>
              <a:gd name="adj1" fmla="val -26866"/>
              <a:gd name="adj2" fmla="val -9841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辞让，拒绝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430027" y="2277566"/>
            <a:ext cx="4891993" cy="476128"/>
          </a:xfrm>
          <a:prstGeom prst="wedgeRoundRectCallout">
            <a:avLst>
              <a:gd name="adj1" fmla="val 33415"/>
              <a:gd name="adj2" fmla="val -9441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释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舍弃</a:t>
            </a:r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、抛弃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0344148" y="2277566"/>
            <a:ext cx="1341660" cy="476128"/>
          </a:xfrm>
          <a:prstGeom prst="wedgeRoundRectCallout">
            <a:avLst>
              <a:gd name="adj1" fmla="val 20654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成就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990598" y="3434105"/>
            <a:ext cx="2925434" cy="476128"/>
          </a:xfrm>
          <a:prstGeom prst="wedgeRoundRectCallout">
            <a:avLst>
              <a:gd name="adj1" fmla="val 37554"/>
              <a:gd name="adj2" fmla="val -1104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en-US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v.</a:t>
            </a:r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推辞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，拒绝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141901" y="3406650"/>
            <a:ext cx="1363547" cy="476128"/>
          </a:xfrm>
          <a:prstGeom prst="wedgeRoundRectCallout">
            <a:avLst>
              <a:gd name="adj1" fmla="val -35706"/>
              <a:gd name="adj2" fmla="val -1104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百姓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731317" y="3406650"/>
            <a:ext cx="3590703" cy="462391"/>
          </a:xfrm>
          <a:prstGeom prst="wedgeRoundRectCallout">
            <a:avLst>
              <a:gd name="adj1" fmla="val -33216"/>
              <a:gd name="adj2" fmla="val -1104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使（功德）彰明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98027" y="2277566"/>
            <a:ext cx="1165091" cy="476128"/>
          </a:xfrm>
          <a:prstGeom prst="wedgeRoundRectCallout">
            <a:avLst>
              <a:gd name="adj1" fmla="val 17281"/>
              <a:gd name="adj2" fmla="val -11841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泰山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</a:t>
            </a:r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第三段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2670" y="146500"/>
            <a:ext cx="109589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是以地无四方，民无异国，四时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充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美，鬼神降福，此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五帝三王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之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无敌也。今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乃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弃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黔首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资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敌国，</a:t>
            </a:r>
            <a:r>
              <a:rPr lang="zh-CN" altLang="zh-CN" sz="36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却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宾客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业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诸侯，使天下之士退而不敢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西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向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3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裹足不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入秦，此所谓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藉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寇兵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赍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盗粮</a:t>
            </a:r>
            <a:r>
              <a: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者也。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426" y="4341004"/>
            <a:ext cx="116074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因此土地不分东西南北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人不分本国别国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四季就会富足美满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鬼神都来降福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这正是五帝三王无敌于天下的原因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然而我们今天却抛弃老百姓去帮助敌国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拒绝宾客使之去成就其他国家的霸业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使天下才士都退缩着而不敢向西来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止步不入秦国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这正是所谓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给敌人提供武器和粮食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啊</a:t>
            </a:r>
            <a:r>
              <a:rPr lang="zh-CN" altLang="zh-CN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422283" y="1140555"/>
            <a:ext cx="2414366" cy="476128"/>
          </a:xfrm>
          <a:prstGeom prst="wedgeRoundRectCallout">
            <a:avLst>
              <a:gd name="adj1" fmla="val -39"/>
              <a:gd name="adj2" fmla="val 10563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的原因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976179" y="2231545"/>
            <a:ext cx="740275" cy="476128"/>
          </a:xfrm>
          <a:prstGeom prst="wedgeRoundRectCallout">
            <a:avLst>
              <a:gd name="adj1" fmla="val -2406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却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160893" y="992541"/>
            <a:ext cx="5296221" cy="626332"/>
          </a:xfrm>
          <a:prstGeom prst="wedgeRoundRectCallout">
            <a:avLst>
              <a:gd name="adj1" fmla="val -1103"/>
              <a:gd name="adj2" fmla="val 7442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22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无</a:t>
            </a:r>
            <a:r>
              <a:rPr lang="zh-CN" altLang="en-US" sz="2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爵平民不能服冠，只能以黑巾裹头</a:t>
            </a:r>
            <a:r>
              <a:rPr lang="en-US" altLang="zh-CN" sz="2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故称黔首，秦始皇</a:t>
            </a:r>
            <a:r>
              <a:rPr lang="zh-CN" altLang="en-US" sz="22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统一六</a:t>
            </a:r>
            <a:r>
              <a:rPr lang="zh-CN" altLang="en-US" sz="2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国后式称百姓为黔首。</a:t>
            </a:r>
            <a:endParaRPr lang="zh-CN" altLang="en-US" sz="22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15190" y="3396635"/>
            <a:ext cx="2414366" cy="476128"/>
          </a:xfrm>
          <a:prstGeom prst="wedgeRoundRectCallout">
            <a:avLst>
              <a:gd name="adj1" fmla="val 13374"/>
              <a:gd name="adj2" fmla="val -1064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使成就霸业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017035" y="3280320"/>
            <a:ext cx="3481139" cy="476128"/>
          </a:xfrm>
          <a:prstGeom prst="wedgeRoundRectCallout">
            <a:avLst>
              <a:gd name="adj1" fmla="val -54424"/>
              <a:gd name="adj2" fmla="val 8163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同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借</a:t>
            </a:r>
            <a:r>
              <a:rPr lang="en-US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，借给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569013" y="3313874"/>
            <a:ext cx="1153146" cy="476128"/>
          </a:xfrm>
          <a:prstGeom prst="wedgeRoundRectCallout">
            <a:avLst>
              <a:gd name="adj1" fmla="val -289656"/>
              <a:gd name="adj2" fmla="val 11364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并列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066102"/>
            <a:ext cx="12192000" cy="707886"/>
          </a:xfrm>
          <a:prstGeom prst="rect">
            <a:avLst/>
          </a:prstGeom>
          <a:solidFill>
            <a:srgbClr val="C00000"/>
          </a:solidFill>
        </p:spPr>
        <p:txBody>
          <a:bodyPr wrap="square" lIns="324000" rIns="28800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从理论上进一步阐明纳客与逐客的利害关系。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295680" y="2194635"/>
            <a:ext cx="5442710" cy="599431"/>
          </a:xfrm>
          <a:prstGeom prst="wedgeRoundRectCallout">
            <a:avLst>
              <a:gd name="adj1" fmla="val -29007"/>
              <a:gd name="adj2" fmla="val -8241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20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五帝，指黄帝、颛顼、帝喾、尧舜。三</a:t>
            </a:r>
            <a:r>
              <a:rPr lang="zh-CN" altLang="en-US" sz="20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王，指</a:t>
            </a:r>
            <a:r>
              <a:rPr lang="zh-CN" altLang="en-US" sz="20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夏、商、周三代开国君主，即夏禹、商汤和周武王。</a:t>
            </a:r>
            <a:endParaRPr lang="zh-CN" altLang="en-US" sz="20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801806" y="2241204"/>
            <a:ext cx="2414366" cy="476128"/>
          </a:xfrm>
          <a:prstGeom prst="wedgeRoundRectCallout">
            <a:avLst>
              <a:gd name="adj1" fmla="val 15741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表目的，来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385517" y="2241204"/>
            <a:ext cx="2414366" cy="476128"/>
          </a:xfrm>
          <a:prstGeom prst="wedgeRoundRectCallout">
            <a:avLst>
              <a:gd name="adj1" fmla="val -67895"/>
              <a:gd name="adj2" fmla="val -6640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资助，供给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8059201" y="3868820"/>
            <a:ext cx="2414366" cy="476128"/>
          </a:xfrm>
          <a:prstGeom prst="wedgeRoundRectCallout">
            <a:avLst>
              <a:gd name="adj1" fmla="val -187827"/>
              <a:gd name="adj2" fmla="val 56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送给，付与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024011" y="206188"/>
            <a:ext cx="2871678" cy="316471"/>
          </a:xfrm>
          <a:prstGeom prst="wedgeRoundRectCallout">
            <a:avLst>
              <a:gd name="adj1" fmla="val -68367"/>
              <a:gd name="adj2" fmla="val 10542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Arial" panose="020B0604020202020204" pitchFamily="34" charset="0"/>
              </a:rPr>
              <a:t>丰裕，繁盛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0592700" y="1090531"/>
            <a:ext cx="968917" cy="476128"/>
          </a:xfrm>
          <a:prstGeom prst="wedgeRoundRectCallout">
            <a:avLst>
              <a:gd name="adj1" fmla="val -35429"/>
              <a:gd name="adj2" fmla="val 8563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7831527" y="3337418"/>
            <a:ext cx="1561336" cy="476128"/>
          </a:xfrm>
          <a:prstGeom prst="wedgeRoundRectCallout">
            <a:avLst>
              <a:gd name="adj1" fmla="val -46891"/>
              <a:gd name="adj2" fmla="val -1104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名作状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9546358" y="3298358"/>
            <a:ext cx="2414366" cy="476128"/>
          </a:xfrm>
          <a:prstGeom prst="wedgeRoundRectCallout">
            <a:avLst>
              <a:gd name="adj1" fmla="val -91761"/>
              <a:gd name="adj2" fmla="val -10241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前进、奔走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3" grpId="0"/>
      <p:bldP spid="15" grpId="0"/>
      <p:bldP spid="16" grpId="0"/>
      <p:bldP spid="10" grpId="0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整体感知</a:t>
            </a:r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第四段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446" y="452721"/>
            <a:ext cx="10958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夫物不产于秦，可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宝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者多；士不产于秦，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愿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忠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者众。今逐客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资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敌国，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损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民以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益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仇，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内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自虚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</a:t>
            </a:r>
            <a:r>
              <a:rPr lang="zh-CN" altLang="zh-CN" sz="3600" b="1" kern="100">
                <a:solidFill>
                  <a:srgbClr val="F64D28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外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树怨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于诸侯，求国无危，不可</a:t>
            </a:r>
            <a:r>
              <a:rPr lang="zh-CN" altLang="zh-CN" sz="3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得</a:t>
            </a:r>
            <a:r>
              <a:rPr lang="zh-CN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也。</a:t>
            </a:r>
            <a:endParaRPr lang="zh-CN" altLang="zh-CN" sz="3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02" y="4196737"/>
            <a:ext cx="116074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物品不出产在秦国，但值得珍视的有很多；人才不出生在秦国，但愿意效忠秦国的也很多。现在驱逐客卿以帮助敌国，减损本国民众而增加敌国人口，在内则削弱了自己的国家，在外则在诸侯中结怨，（这样下去）要使秦国没有危险，是不可能的</a:t>
            </a:r>
            <a:r>
              <a:rPr lang="zh-CN" altLang="zh-CN" sz="2800" kern="10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solidFill>
                <a:srgbClr val="FF0000"/>
              </a:solidFill>
              <a:latin typeface="等线" panose="02010600030101010101" pitchFamily="2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020109" y="1388677"/>
            <a:ext cx="2414366" cy="476128"/>
          </a:xfrm>
          <a:prstGeom prst="wedgeRoundRectCallout">
            <a:avLst>
              <a:gd name="adj1" fmla="val -39"/>
              <a:gd name="adj2" fmla="val 10563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来，表目的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0897924" y="2980405"/>
            <a:ext cx="1043291" cy="476128"/>
          </a:xfrm>
          <a:prstGeom prst="wedgeRoundRectCallout">
            <a:avLst>
              <a:gd name="adj1" fmla="val -49776"/>
              <a:gd name="adj2" fmla="val -17043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结怨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034736" y="3707286"/>
            <a:ext cx="1313323" cy="611369"/>
          </a:xfrm>
          <a:prstGeom prst="wedgeRoundRectCallout">
            <a:avLst>
              <a:gd name="adj1" fmla="val 19687"/>
              <a:gd name="adj2" fmla="val -8502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zh-CN" sz="36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实现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539801" y="2631781"/>
            <a:ext cx="1332373" cy="476128"/>
          </a:xfrm>
          <a:prstGeom prst="wedgeRoundRectCallout">
            <a:avLst>
              <a:gd name="adj1" fmla="val 21609"/>
              <a:gd name="adj2" fmla="val -13042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减损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双括号 10"/>
          <p:cNvSpPr/>
          <p:nvPr/>
        </p:nvSpPr>
        <p:spPr>
          <a:xfrm>
            <a:off x="653548" y="2896965"/>
            <a:ext cx="1366561" cy="847275"/>
          </a:xfrm>
          <a:prstGeom prst="bracketPair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3053516" y="2592085"/>
            <a:ext cx="1332373" cy="476128"/>
          </a:xfrm>
          <a:prstGeom prst="wedgeRoundRectCallout">
            <a:avLst>
              <a:gd name="adj1" fmla="val -6987"/>
              <a:gd name="adj2" fmla="val -9041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资助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6126919"/>
            <a:ext cx="12192000" cy="615553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总结全文，</a:t>
            </a:r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指出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逐客必将造成秦国的危亡</a:t>
            </a:r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，照应开头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720554" y="1497121"/>
            <a:ext cx="4118646" cy="476128"/>
          </a:xfrm>
          <a:prstGeom prst="wedgeRoundRectCallout">
            <a:avLst>
              <a:gd name="adj1" fmla="val -36334"/>
              <a:gd name="adj2" fmla="val -10241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名作动，当作宝贝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8934779" y="1497121"/>
            <a:ext cx="3006436" cy="476128"/>
          </a:xfrm>
          <a:prstGeom prst="wedgeRoundRectCallout">
            <a:avLst>
              <a:gd name="adj1" fmla="val -14790"/>
              <a:gd name="adj2" fmla="val -8241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转折，但是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9979109" y="323787"/>
            <a:ext cx="1184191" cy="476128"/>
          </a:xfrm>
          <a:prstGeom prst="wedgeRoundRectCallout">
            <a:avLst>
              <a:gd name="adj1" fmla="val 12615"/>
              <a:gd name="adj2" fmla="val 8163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效忠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7136070" y="2608865"/>
            <a:ext cx="1741230" cy="476128"/>
          </a:xfrm>
          <a:prstGeom prst="wedgeRoundRectCallout">
            <a:avLst>
              <a:gd name="adj1" fmla="val 19270"/>
              <a:gd name="adj2" fmla="val -11841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名作状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8839200" y="2592085"/>
            <a:ext cx="1868194" cy="1726570"/>
          </a:xfrm>
          <a:prstGeom prst="wedgeRoundRectCallout">
            <a:avLst>
              <a:gd name="adj1" fmla="val -34190"/>
              <a:gd name="adj2" fmla="val -6365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削弱自己。宾前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875133" y="2631781"/>
            <a:ext cx="1332373" cy="476128"/>
          </a:xfrm>
          <a:prstGeom prst="wedgeRoundRectCallout">
            <a:avLst>
              <a:gd name="adj1" fmla="val 21609"/>
              <a:gd name="adj2" fmla="val -13042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zh-CN" altLang="en-US" sz="36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增益</a:t>
            </a:r>
            <a:endParaRPr lang="zh-CN" altLang="en-US" sz="3600" b="1" kern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3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gimg2.baidu.com/image_search/src=http%3A%2F%2F5b0988e595225.cdn.sohucs.com%2Fimages%2F20171201%2F521b9c2047934565ace9763081a5c0d4.jpeg&amp;refer=http%3A%2F%2F5b0988e595225.cdn.sohucs.com&amp;app=2002&amp;size=f9999,10000&amp;q=a80&amp;n=0&amp;g=0n&amp;fmt=jpeg?sec=1620182300&amp;t=4203bfed9e626870c45f1ce6ba62caf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422529"/>
            <a:ext cx="4311404" cy="323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607" name="矩形 13"/>
          <p:cNvSpPr/>
          <p:nvPr/>
        </p:nvSpPr>
        <p:spPr>
          <a:xfrm>
            <a:off x="4117340" y="4221987"/>
            <a:ext cx="3782695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 eaLnBrk="1" hangingPunct="1"/>
            <a:r>
              <a:rPr lang="zh-CN" altLang="en-US" sz="5300" b="1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  <a:sym typeface="+mn-lt"/>
              </a:rPr>
              <a:t>研读文本</a:t>
            </a:r>
            <a:endParaRPr lang="zh-CN" altLang="en-US" sz="5300" b="1" noProof="1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048609" name="椭圆 36"/>
          <p:cNvSpPr/>
          <p:nvPr/>
        </p:nvSpPr>
        <p:spPr>
          <a:xfrm>
            <a:off x="4438332" y="1488505"/>
            <a:ext cx="2916238" cy="2733482"/>
          </a:xfrm>
          <a:prstGeom prst="ellipse">
            <a:avLst/>
          </a:prstGeom>
          <a:solidFill>
            <a:srgbClr val="F64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96000" anchor="ctr" anchorCtr="1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0" b="1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隶书" panose="02010509060101010101" pitchFamily="49" charset="-122"/>
              </a:rPr>
              <a:t>叁</a:t>
            </a:r>
            <a:endParaRPr lang="zh-CN" altLang="en-US" sz="20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pic>
        <p:nvPicPr>
          <p:cNvPr id="2097163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0" y="678815"/>
            <a:ext cx="3657600" cy="2156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716D62"/>
              </a:clrFrom>
              <a:clrTo>
                <a:srgbClr val="716D6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8116" y1="44058" x2="84058" y2="51304"/>
                        <a14:foregroundMark x1="10870" y1="8986" x2="34783" y2="2319"/>
                        <a14:foregroundMark x1="10507" y1="9565" x2="10870" y2="24058"/>
                        <a14:foregroundMark x1="11957" y1="27246" x2="27899" y2="26087"/>
                        <a14:foregroundMark x1="30072" y1="41449" x2="27536" y2="49855"/>
                        <a14:foregroundMark x1="26449" y1="30435" x2="27174" y2="48406"/>
                        <a14:foregroundMark x1="5797" y1="97681" x2="8696" y2="90435"/>
                        <a14:foregroundMark x1="6522" y1="90725" x2="10870" y2="75072"/>
                        <a14:foregroundMark x1="22101" y1="55652" x2="18116" y2="61739"/>
                        <a14:foregroundMark x1="24275" y1="54203" x2="26087" y2="51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96665" y="2835275"/>
            <a:ext cx="3023421" cy="3850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238250" y="972047"/>
            <a:ext cx="9353550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一、开门见山表明观点，指出逐客是错误的</a:t>
            </a:r>
            <a:endParaRPr lang="zh-CN" altLang="en-US" sz="36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Rectangle 11"/>
          <p:cNvSpPr>
            <a:spLocks noGrp="1" noRot="1" noChangeArrowheads="1"/>
          </p:cNvSpPr>
          <p:nvPr>
            <p:ph idx="4294967295"/>
          </p:nvPr>
        </p:nvSpPr>
        <p:spPr>
          <a:xfrm>
            <a:off x="1352550" y="1657847"/>
            <a:ext cx="10267950" cy="1144339"/>
          </a:xfrm>
          <a:ln w="12700">
            <a:solidFill>
              <a:srgbClr val="FF9966"/>
            </a:solidFill>
          </a:ln>
        </p:spPr>
        <p:txBody>
          <a:bodyPr/>
          <a:lstStyle/>
          <a:p>
            <a:pPr eaLnBrk="1" hangingPunct="1"/>
            <a:r>
              <a:rPr lang="zh-CN" altLang="en-US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臣闻吏议逐客，窃以为过矣。</a:t>
            </a:r>
            <a:endParaRPr lang="zh-CN" altLang="en-US" b="1" smtClean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开门见山，语气谦和，平心静气</a:t>
            </a:r>
            <a:r>
              <a:rPr lang="en-US" altLang="zh-CN" b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,</a:t>
            </a:r>
            <a:r>
              <a:rPr lang="zh-CN" altLang="en-US" b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切合日理万机的秦王的性格</a:t>
            </a:r>
            <a:endParaRPr lang="zh-CN" altLang="en-US" b="1">
              <a:solidFill>
                <a:srgbClr val="C00000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>
              <a:defRPr/>
            </a:pPr>
            <a:fld id="{2C6FB292-C7E1-41DB-AA86-26A5B97E529E}" type="slidenum">
              <a:rPr lang="en-US" altLang="zh-CN"/>
            </a:fld>
            <a:endParaRPr lang="en-US" altLang="zh-CN"/>
          </a:p>
        </p:txBody>
      </p:sp>
      <p:sp>
        <p:nvSpPr>
          <p:cNvPr id="32770" name="Rectangle 7"/>
          <p:cNvSpPr>
            <a:spLocks noGrp="1" noRot="1" noChangeArrowheads="1"/>
          </p:cNvSpPr>
          <p:nvPr/>
        </p:nvSpPr>
        <p:spPr bwMode="auto">
          <a:xfrm>
            <a:off x="1238250" y="2750468"/>
            <a:ext cx="95631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二、史实论证：客卿于秦有功</a:t>
            </a:r>
            <a:endParaRPr lang="zh-CN" altLang="en-US" sz="36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32771" name="Rectangle 8"/>
          <p:cNvSpPr>
            <a:spLocks noGrp="1" noRot="1" noChangeArrowheads="1"/>
          </p:cNvSpPr>
          <p:nvPr/>
        </p:nvSpPr>
        <p:spPr bwMode="auto">
          <a:xfrm>
            <a:off x="1352550" y="3581400"/>
            <a:ext cx="10267950" cy="2546350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穆公求士———广纳人才———遂霸西戎 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孝公用商鞅——变法治国———民盛国强 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惠王用张仪——四面扩张———以横破纵 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昭王得范雎——打击豪门———强化集权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zh-CN" altLang="en-US" sz="2800" b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论证得当，洋洋洒洒，气满声足，说服力强。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</a:pP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结构分析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27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87525" y="758189"/>
            <a:ext cx="815975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三、类比论证：重物轻人</a:t>
            </a:r>
            <a:endParaRPr lang="zh-CN" altLang="en-US" sz="36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Rectangle 8"/>
          <p:cNvSpPr>
            <a:spLocks noGrp="1" noRot="1" noChangeArrowheads="1"/>
          </p:cNvSpPr>
          <p:nvPr>
            <p:ph idx="4294967295"/>
          </p:nvPr>
        </p:nvSpPr>
        <p:spPr>
          <a:xfrm>
            <a:off x="1787525" y="1583688"/>
            <a:ext cx="8709025" cy="2016762"/>
          </a:xfrm>
          <a:ln>
            <a:solidFill>
              <a:srgbClr val="FF9966"/>
            </a:solidFill>
          </a:ln>
        </p:spPr>
        <p:txBody>
          <a:bodyPr/>
          <a:lstStyle/>
          <a:p>
            <a:pPr eaLnBrk="1" hangingPunct="1"/>
            <a:r>
              <a:rPr lang="zh-CN" altLang="en-US" b="1">
                <a:latin typeface="汉仪细秀体简 L" panose="00020600040101010101" charset="-122"/>
                <a:ea typeface="汉仪细秀体简 L" panose="00020600040101010101" charset="-122"/>
              </a:rPr>
              <a:t>用异国物（客观事实与反面假设）</a:t>
            </a:r>
            <a:endParaRPr lang="zh-CN" altLang="en-US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/>
            <a:r>
              <a:rPr lang="zh-CN" altLang="en-US" b="1">
                <a:latin typeface="汉仪细秀体简 L" panose="00020600040101010101" charset="-122"/>
                <a:ea typeface="汉仪细秀体简 L" panose="00020600040101010101" charset="-122"/>
              </a:rPr>
              <a:t>取物原则：快意当前，适观而已</a:t>
            </a:r>
            <a:endParaRPr lang="zh-CN" altLang="en-US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/>
            <a:r>
              <a:rPr lang="zh-CN" altLang="en-US" b="1">
                <a:latin typeface="汉仪细秀体简 L" panose="00020600040101010101" charset="-122"/>
                <a:ea typeface="汉仪细秀体简 L" panose="00020600040101010101" charset="-122"/>
              </a:rPr>
              <a:t>用人原则：非秦者去，为客者逐</a:t>
            </a:r>
            <a:endParaRPr lang="zh-CN" altLang="en-US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/>
            <a:r>
              <a:rPr lang="zh-CN" altLang="en-US" b="1">
                <a:latin typeface="汉仪细秀体简 L" panose="00020600040101010101" charset="-122"/>
                <a:ea typeface="汉仪细秀体简 L" panose="00020600040101010101" charset="-122"/>
              </a:rPr>
              <a:t>重物轻人：此非所以跨海内、制诸侯之术</a:t>
            </a:r>
            <a:endParaRPr lang="zh-CN" altLang="en-US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/>
            <a:endParaRPr lang="zh-CN" altLang="en-US" b="1"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40963" name="Rectangle 8"/>
          <p:cNvSpPr>
            <a:spLocks noGrp="1" noRot="1" noChangeArrowheads="1"/>
          </p:cNvSpPr>
          <p:nvPr/>
        </p:nvSpPr>
        <p:spPr bwMode="auto">
          <a:xfrm>
            <a:off x="1787525" y="3789363"/>
            <a:ext cx="81597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四、理论概括：阐明纳客与逐客的利害</a:t>
            </a:r>
            <a:endParaRPr lang="zh-CN" altLang="en-US" sz="36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40964" name="Rectangle 9"/>
          <p:cNvSpPr>
            <a:spLocks noGrp="1" noRot="1" noChangeArrowheads="1"/>
          </p:cNvSpPr>
          <p:nvPr/>
        </p:nvSpPr>
        <p:spPr bwMode="auto">
          <a:xfrm>
            <a:off x="1787525" y="4517076"/>
            <a:ext cx="8709025" cy="1057273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正面：天道与圣王的做法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zh-CN" altLang="en-US" sz="2800" b="1">
                <a:latin typeface="汉仪细秀体简 L" panose="00020600040101010101" charset="-122"/>
                <a:ea typeface="汉仪细秀体简 L" panose="00020600040101010101" charset="-122"/>
              </a:rPr>
              <a:t>反正：秦国目前的做法</a:t>
            </a:r>
            <a:endParaRPr lang="zh-CN" altLang="en-US" sz="2800" b="1"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78063" y="5776914"/>
            <a:ext cx="74088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逻辑严密，富于文采，理足词胜，雄辩滔滔</a:t>
            </a:r>
            <a:endParaRPr lang="zh-CN" altLang="en-US" sz="2800" b="1">
              <a:solidFill>
                <a:srgbClr val="C00000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结构分析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40963" grpId="0"/>
      <p:bldP spid="4096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矩形 13"/>
          <p:cNvSpPr/>
          <p:nvPr/>
        </p:nvSpPr>
        <p:spPr>
          <a:xfrm>
            <a:off x="4117340" y="4221987"/>
            <a:ext cx="3782695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 eaLnBrk="1" hangingPunct="1"/>
            <a:r>
              <a:rPr lang="zh-CN" altLang="en-US" sz="5300" b="1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  <a:sym typeface="+mn-lt"/>
              </a:rPr>
              <a:t>知人论世</a:t>
            </a:r>
            <a:endParaRPr lang="zh-CN" altLang="en-US" sz="5300" b="1" noProof="1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048609" name="椭圆 36"/>
          <p:cNvSpPr/>
          <p:nvPr/>
        </p:nvSpPr>
        <p:spPr>
          <a:xfrm>
            <a:off x="4438332" y="1488505"/>
            <a:ext cx="2916238" cy="2733482"/>
          </a:xfrm>
          <a:prstGeom prst="ellipse">
            <a:avLst/>
          </a:prstGeom>
          <a:solidFill>
            <a:srgbClr val="F64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96000" anchor="ctr" anchorCtr="1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隶书" panose="02010509060101010101" pitchFamily="49" charset="-122"/>
              </a:rPr>
              <a:t>壹</a:t>
            </a:r>
            <a:endParaRPr lang="zh-CN" altLang="en-US" sz="20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pic>
        <p:nvPicPr>
          <p:cNvPr id="2097163" name="图片 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0" y="678815"/>
            <a:ext cx="3657600" cy="2156460"/>
          </a:xfrm>
          <a:prstGeom prst="rect">
            <a:avLst/>
          </a:prstGeom>
        </p:spPr>
      </p:pic>
      <p:pic>
        <p:nvPicPr>
          <p:cNvPr id="12" name="Picture 8" descr="https://gimg2.baidu.com/image_search/src=http%3A%2F%2F5b0988e595225.cdn.sohucs.com%2Fimages%2F20171201%2F521b9c2047934565ace9763081a5c0d4.jpeg&amp;refer=http%3A%2F%2F5b0988e595225.cdn.sohucs.com&amp;app=2002&amp;size=f9999,10000&amp;q=a80&amp;n=0&amp;g=0n&amp;fmt=jpeg?sec=1620182300&amp;t=4203bfed9e626870c45f1ce6ba62caf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5562" y="407426"/>
            <a:ext cx="4311404" cy="323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8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341438" y="1548259"/>
            <a:ext cx="854075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五、总结分析：逐客必将造成秦国的危亡。</a:t>
            </a:r>
            <a:endParaRPr lang="zh-CN" altLang="en-US" sz="3600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2" name="Rectangle 9"/>
          <p:cNvSpPr>
            <a:spLocks noGrp="1" noRot="1"/>
          </p:cNvSpPr>
          <p:nvPr>
            <p:ph idx="4294967295"/>
          </p:nvPr>
        </p:nvSpPr>
        <p:spPr>
          <a:xfrm>
            <a:off x="1341438" y="2578100"/>
            <a:ext cx="8983662" cy="1879600"/>
          </a:xfrm>
          <a:ln>
            <a:solidFill>
              <a:srgbClr val="FF9966"/>
            </a:solidFill>
          </a:ln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b="1" noProof="1">
                <a:latin typeface="汉仪细秀体简 L" panose="00020600040101010101" charset="-122"/>
                <a:ea typeface="汉仪细秀体简 L" panose="00020600040101010101" charset="-122"/>
              </a:rPr>
              <a:t>正面：士愿忠于秦国</a:t>
            </a:r>
            <a:endParaRPr lang="zh-CN" altLang="en-US" b="1" noProof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noProof="1">
                <a:latin typeface="汉仪细秀体简 L" panose="00020600040101010101" charset="-122"/>
                <a:ea typeface="汉仪细秀体简 L" panose="00020600040101010101" charset="-122"/>
              </a:rPr>
              <a:t>反面：逐客国危</a:t>
            </a:r>
            <a:endParaRPr lang="zh-CN" altLang="en-US" b="1" noProof="1"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b="1" noProof="1">
                <a:solidFill>
                  <a:srgbClr val="C00000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结尾呼应开头，首尾相连，前后贯通。再次强化。</a:t>
            </a:r>
            <a:endParaRPr lang="zh-CN" altLang="en-US" b="1" noProof="1">
              <a:solidFill>
                <a:srgbClr val="C00000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b="1" noProof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b="1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4900" y="4916041"/>
            <a:ext cx="1063625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处处立足秦国现实，时时不忘霸业根本，言辞精警有力，节奏张弛有度，语气不卑不亢，道理不容置疑。</a:t>
            </a:r>
            <a:endParaRPr lang="zh-CN" altLang="en-US" sz="32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结构分析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30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 animBg="1" uiExpand="1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33351" y="205226"/>
          <a:ext cx="11925299" cy="6652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699"/>
                <a:gridCol w="3581400"/>
                <a:gridCol w="6934200"/>
              </a:tblGrid>
              <a:tr h="649645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smtClean="0"/>
                        <a:t>段落层次</a:t>
                      </a:r>
                      <a:endParaRPr lang="zh-CN" altLang="en-US" sz="24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行文思路</a:t>
                      </a:r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内容梳理</a:t>
                      </a:r>
                      <a:endParaRPr lang="zh-CN" altLang="en-US" sz="2800"/>
                    </a:p>
                  </a:txBody>
                  <a:tcPr vert="horz" anchor="ctr" anchorCtr="1"/>
                </a:tc>
              </a:tr>
              <a:tr h="1920838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第一段</a:t>
                      </a:r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</a:tr>
              <a:tr h="139150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第二段</a:t>
                      </a:r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</a:tr>
              <a:tr h="152562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第三段</a:t>
                      </a:r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</a:tr>
              <a:tr h="1165171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800" smtClean="0"/>
                        <a:t>第四段</a:t>
                      </a:r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sz="2800"/>
                    </a:p>
                  </a:txBody>
                  <a:tcPr vert="horz" anchor="ctr" anchorCtr="1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818679" y="1096968"/>
            <a:ext cx="31267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开门见山表明观点，并用史实论证客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卿于秦有功</a:t>
            </a:r>
            <a:endParaRPr lang="zh-CN" altLang="en-US" sz="3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4514" y="2704858"/>
            <a:ext cx="22750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类比论证</a:t>
            </a:r>
            <a:endParaRPr lang="en-US" altLang="zh-CN" sz="30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事实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论证：重物轻人。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2222" y="4501187"/>
            <a:ext cx="32690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理论概括：阐明纳客与逐客的利害。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2222" y="5747827"/>
            <a:ext cx="32690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分析总结：逐客必有恶果。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4936" y="851712"/>
            <a:ext cx="66941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缪公求士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广纳人才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遂霸西</a:t>
            </a:r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戎</a:t>
            </a:r>
            <a:endParaRPr lang="en-US" altLang="zh-CN" sz="30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zh-CN" sz="3000" b="1">
                <a:latin typeface="楷体" panose="02010609060101010101" charset="-122"/>
                <a:ea typeface="楷体" panose="02010609060101010101" charset="-122"/>
              </a:rPr>
              <a:t>孝公用商鞅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zh-CN" sz="3000" b="1">
                <a:latin typeface="楷体" panose="02010609060101010101" charset="-122"/>
                <a:ea typeface="楷体" panose="02010609060101010101" charset="-122"/>
              </a:rPr>
              <a:t>移风易俗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zh-CN" sz="3000" b="1">
                <a:latin typeface="楷体" panose="02010609060101010101" charset="-122"/>
                <a:ea typeface="楷体" panose="02010609060101010101" charset="-122"/>
              </a:rPr>
              <a:t>民盛国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</a:rPr>
              <a:t>强</a:t>
            </a:r>
            <a:endParaRPr lang="en-US" altLang="zh-CN" sz="30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惠王用张仪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四面扩张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以横破纵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昭王得范雎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打击豪门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强化</a:t>
            </a:r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集权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78928" y="2704858"/>
            <a:ext cx="68250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857500" algn="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取物原则：快意当前，适观</a:t>
            </a:r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而已</a:t>
            </a:r>
            <a:endParaRPr lang="en-US" altLang="zh-CN" sz="30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857500" algn=""/>
              </a:tabLs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用人原则</a:t>
            </a:r>
            <a:r>
              <a:rPr lang="zh-CN" altLang="en-US" sz="3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3000" b="1">
                <a:latin typeface="楷体" panose="02010609060101010101" charset="-122"/>
                <a:ea typeface="楷体" panose="02010609060101010101" charset="-122"/>
              </a:rPr>
              <a:t>不问可否，不论曲直</a:t>
            </a: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3000" b="1" smtClean="0">
              <a:latin typeface="楷体" panose="02010609060101010101" charset="-122"/>
              <a:ea typeface="楷体" panose="02010609060101010101" charset="-122"/>
            </a:endParaRPr>
          </a:p>
          <a:p>
            <a:pPr lvl="0" indent="1800225"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</a:pPr>
            <a:r>
              <a:rPr lang="zh-CN" altLang="zh-CN" sz="3000" b="1" smtClean="0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lang="zh-CN" altLang="zh-CN" sz="3000" b="1">
                <a:latin typeface="楷体" panose="02010609060101010101" charset="-122"/>
                <a:ea typeface="楷体" panose="02010609060101010101" charset="-122"/>
              </a:rPr>
              <a:t>秦者去，为客者逐</a:t>
            </a:r>
            <a:endParaRPr lang="zh-CN" altLang="en-US" sz="3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7212" y="4319763"/>
            <a:ext cx="58027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正面：天道与圣王的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做法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57500" algn=""/>
              </a:tabLs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反面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秦国目前的做法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7212" y="5807477"/>
            <a:ext cx="53646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57500" algn=""/>
              </a:tabLst>
            </a:pPr>
            <a:r>
              <a:rPr lang="zh-CN" altLang="zh-CN" sz="40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国无危，不可得也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bldLvl="5" uiExpand="1" build="p"/>
      <p:bldP spid="9" grpId="0" bldLvl="5" uiExpand="1" build="p"/>
      <p:bldP spid="11" grpId="0" bldLvl="5" uiExpand="1" build="p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335593"/>
            <a:ext cx="11544300" cy="625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  <a:tabLst>
                <a:tab pos="2857500" algn="l"/>
              </a:tabLst>
            </a:pP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阅读课文第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1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段，完成以下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问题</a:t>
            </a:r>
            <a:r>
              <a:rPr lang="zh-CN" altLang="en-US" sz="28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endParaRPr lang="en-US" altLang="zh-CN" sz="2800" kern="100" smtClean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tabLst>
                <a:tab pos="2857500" algn="l"/>
              </a:tabLst>
            </a:pPr>
            <a:r>
              <a:rPr lang="en-US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1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．下列各项对文章第一段内容的理解和分析，不正确的一项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lang="zh-CN" altLang="zh-CN" sz="2800" kern="100" smtClean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 </a:t>
            </a:r>
            <a:r>
              <a:rPr lang="en-US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 )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457200" algn="just">
              <a:lnSpc>
                <a:spcPct val="13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．文章起句说：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臣闻吏议逐客，窃以为过矣。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明明是秦王下了逐客令，却把逐客的过错归之于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吏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，说明作者在帝君面前善于阿谀逢迎的特点。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indent="457200" algn="just">
              <a:lnSpc>
                <a:spcPct val="13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．作者从秦穆公到孝公、惠文王、昭襄王，举出四个秦国的先君重用客卿而致富变强的事例，说明重用客卿对秦国有利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</a:rPr>
              <a:t>．当初如果四个君主拒绝客卿接纳他们，疏远有才之士而不用，这就不可能使秦国民富国强。这是从反面假设和推论。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</a:rPr>
              <a:t>．本段在列举史实、层层渲染的基础上，论述脱挪跌宕，反复强调，把客卿对秦国的重要作用阐述得极为透彻</a:t>
            </a:r>
            <a:r>
              <a:rPr lang="zh-CN" altLang="zh-CN" sz="2800" b="1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kern="100">
              <a:effectLst/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3150" y="2603152"/>
            <a:ext cx="922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说明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作者措辞委婉，十分注意讽谏策略。</a:t>
            </a:r>
            <a:endParaRPr lang="zh-CN" altLang="zh-CN" sz="11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838950" y="2603152"/>
            <a:ext cx="5010150" cy="190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4800" y="3126372"/>
            <a:ext cx="2038350" cy="190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572750" y="680881"/>
            <a:ext cx="819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60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endParaRPr lang="zh-CN" altLang="zh-CN" sz="28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0550" y="184994"/>
            <a:ext cx="11201400" cy="7061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阅读课文第</a:t>
            </a: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段，完成以下问题。</a:t>
            </a: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．下列对文章内容的理解，不正确的一项是</a:t>
            </a: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(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)</a:t>
            </a: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．以珠宝等物为例设问作结：这些东西一样也不是秦国出产的，但陛下却很喜欢它们，这是为什么呢？这里只提出问题，不立即作答，但不答自明，显得耐人寻味。</a:t>
            </a: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．以秦王爱好声色之实为例，进行推论，从反面阐述，把</a:t>
            </a: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必秦国之所生然后可</a:t>
            </a: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的严重危害说得很透辟，更显出非秦国所出的宝物不可或缺。</a:t>
            </a: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．以音乐为例，进行对比：近承上文，远承以珠宝等物为喻的设问，归纳了秦国对物取舍的标准，为下文转入正题作了很好的铺垫</a:t>
            </a:r>
            <a:r>
              <a:rPr lang="zh-CN" altLang="zh-CN" sz="27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700" b="1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  <a:tabLst>
                <a:tab pos="2857500" algn="l"/>
              </a:tabLst>
            </a:pPr>
            <a:r>
              <a:rPr lang="en-US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7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．以人和物作比较，以重物轻人，驱逐外来人才作为出发点，说明成就统一大业的艰难，推论符合逻辑、立意超卓不凡，具有一种高屋建瓴的气势和撼动人心的力量。</a:t>
            </a: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  <a:spcAft>
                <a:spcPct val="0"/>
              </a:spcAft>
              <a:tabLst>
                <a:tab pos="2857500" algn="l"/>
              </a:tabLst>
            </a:pPr>
            <a:endParaRPr lang="zh-CN" altLang="zh-CN" sz="27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8150" y="5903893"/>
            <a:ext cx="73342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以成就统一大业作为出发点，说明重物轻人，驱逐外来人才的错误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11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495800" y="5515286"/>
            <a:ext cx="7296150" cy="5966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90550" y="6057900"/>
            <a:ext cx="2828925" cy="3140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629650" y="452281"/>
            <a:ext cx="819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60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endParaRPr lang="zh-CN" altLang="zh-CN" sz="28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12" y="185581"/>
            <a:ext cx="111013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．下列各项对文章第二段内容的解说，不正确的一项是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)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459105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．第二段里作者笔锋一转，列举了秦王好珠玉声色之实，意在说明秦王对不是秦国产的物品的喜爱，对人却持另一种态度是不对的。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459105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．第二段写秦王取用天下珍物，手法铺张，句式多用排偶，文气流畅，音调谐美，极富文采。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．作者举出生活中的现实事例，意在劝谏秦王要想实现统一天下的宏伟理想，就不要把精力用在别国的珍宝、音乐、美色上，应励精图治，勤俭治国。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．文中写道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夫击瓮叩缶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适观而已矣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，这形象说明欲得意于天下，在任人方面也应弃平庸，任贤能。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25000" y="0"/>
            <a:ext cx="819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60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endParaRPr lang="zh-CN" altLang="zh-CN" sz="28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9800" y="4539555"/>
            <a:ext cx="94107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tabLst>
                <a:tab pos="2857500" algn="l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意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在说明秦王喜用别国的珍宝、音乐、美色，而在用人问题上排斥别国的客卿，这种重物轻人的做法与秦王想统一天下的目的是相违背的。</a:t>
            </a:r>
            <a:endParaRPr lang="zh-CN" altLang="zh-CN" sz="2800" b="1" kern="1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0"/>
            <a:ext cx="1143000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阅读课文第</a:t>
            </a: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段，完成以下问题。</a:t>
            </a: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857500" algn=""/>
              </a:tabLst>
            </a:pP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．下列对第三段文字的分析，不正确的一项是</a:t>
            </a: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(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)</a:t>
            </a: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459105" algn="just">
              <a:lnSpc>
                <a:spcPct val="15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．本段先从正面说理，指出土地广大粮食就丰富，国家辽阔人口就众多，兵力强盛军人就勇敢，意在强调只有胸襟博大开阔，才能仓举贤士，广罗人才。</a:t>
            </a: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．本段</a:t>
            </a: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王者不却众庶</a:t>
            </a: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是陪衬，太山、河海两个比喻才是作者论述的本意。由于连类设喻运用排比，显得很有力量。</a:t>
            </a: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．地不分东南西北，人才不论来自哪一个诸侯国，这就是五帝三王能够无敌于天下的原因。此处以古证今，强调应该不分地域，广揽人才</a:t>
            </a:r>
            <a:r>
              <a:rPr lang="zh-CN" altLang="zh-CN" sz="26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600" b="1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．这一段不但运用古今对比，还有敌我对比，提出两种作法，两种后果。以此说明逐客对敌人有利，对秦国的统一大业不利，论证鞭辟入里，雄辩有力。</a:t>
            </a: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spcAft>
                <a:spcPct val="0"/>
              </a:spcAft>
              <a:tabLst>
                <a:tab pos="2857500" algn="l"/>
              </a:tabLst>
            </a:pPr>
            <a:endParaRPr lang="zh-CN" altLang="zh-CN" sz="26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34350" y="438150"/>
            <a:ext cx="819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60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endParaRPr lang="zh-CN" altLang="zh-CN" sz="28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00" y="6019801"/>
            <a:ext cx="1162050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tabLst>
                <a:tab pos="2857500" algn="l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理解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反了，太山、河海两个比喻是陪衬，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王者不却众庶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才是本意。</a:t>
            </a:r>
            <a:endParaRPr lang="zh-CN" altLang="zh-CN" sz="2800" b="1" kern="1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905000" y="3009900"/>
            <a:ext cx="100012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4350" y="164042"/>
            <a:ext cx="1114425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阅读课文第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段，完成以下问题。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．下列对第四段文字的分析，不正确的一项是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(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)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．本段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夫物不产于秦，可宝者多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一句照应第二段，以阐述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必秦国之所生然后可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这种态度的错误。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．本段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士不产于秦，而愿忠者众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一句照应第一段，以阐述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却客而不内，疏士而不用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的做法不当。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459105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．文章最后一句照应第三段，阐明逐客对秦国危害之所在，从利害关系上立论，抓住了秦王的思想要害，所以极有说服力。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-612140" algn="just">
              <a:lnSpc>
                <a:spcPct val="150000"/>
              </a:lnSpc>
              <a:tabLst>
                <a:tab pos="2857500" algn="l"/>
              </a:tabLst>
            </a:pP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．这一段和文章开头提出的总论点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客何负于秦哉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遥相呼应，具有首尾相连，前后贯通之妙。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58250" y="781050"/>
            <a:ext cx="819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2857500" algn="l"/>
              </a:tabLst>
            </a:pPr>
            <a:r>
              <a:rPr lang="en-US" altLang="zh-CN" sz="60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endParaRPr lang="zh-CN" altLang="zh-CN" sz="2800" kern="100"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0000" y="5855759"/>
            <a:ext cx="8382000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tabLst>
                <a:tab pos="2857500" algn="l"/>
              </a:tabLst>
            </a:pP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本文的总论点是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臣闻吏议逐客，窃以为过矣</a:t>
            </a:r>
            <a:r>
              <a:rPr lang="en-US" altLang="zh-CN" sz="2800" b="1" kern="1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105400" y="5855759"/>
            <a:ext cx="3886200" cy="740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/>
          <p:cNvSpPr>
            <a:spLocks noChangeArrowheads="1"/>
          </p:cNvSpPr>
          <p:nvPr/>
        </p:nvSpPr>
        <p:spPr bwMode="auto">
          <a:xfrm>
            <a:off x="654050" y="692150"/>
            <a:ext cx="10909300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补写出下列句子中的空缺部分。</a:t>
            </a:r>
            <a:endParaRPr lang="zh-CN" altLang="en-US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）李斯在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谏逐客书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中认为孝公采用商鞅之法，在国内起到了“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 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”的良好效果。</a:t>
            </a:r>
            <a:endParaRPr lang="zh-CN" altLang="en-US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）李斯在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谏逐客书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中用“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______________ 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”形象地说明了“真秦之声”。</a:t>
            </a:r>
            <a:endParaRPr lang="en-US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tabLst>
                <a:tab pos="2857500" algn="l"/>
              </a:tabLs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）在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谏逐客书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中，李斯认为五帝三王天下无敌的主要原因是“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 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”。</a:t>
            </a:r>
            <a:endParaRPr lang="zh-CN" altLang="en-US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61546" y="197110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移风易俗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95183" y="2025649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民以殷盛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08700" y="1996499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国以富强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519558" y="203199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百姓乐用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443663" y="325265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击瓮叩缶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67813" y="3312983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弹筝搏髀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09700" y="520443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地无四方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16324" y="5223480"/>
            <a:ext cx="1905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民无异国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08700" y="5204429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四时充美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690491" y="5204428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鬼神降福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矩形 13"/>
          <p:cNvSpPr/>
          <p:nvPr/>
        </p:nvSpPr>
        <p:spPr>
          <a:xfrm>
            <a:off x="4117340" y="4221987"/>
            <a:ext cx="3782695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 eaLnBrk="1" hangingPunct="1"/>
            <a:r>
              <a:rPr lang="zh-CN" altLang="en-US" sz="5300" b="1" noProof="1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  <a:sym typeface="+mn-lt"/>
              </a:rPr>
              <a:t>写作探究</a:t>
            </a:r>
            <a:endParaRPr lang="zh-CN" altLang="en-US" sz="5300" b="1" noProof="1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048609" name="椭圆 36"/>
          <p:cNvSpPr/>
          <p:nvPr/>
        </p:nvSpPr>
        <p:spPr>
          <a:xfrm>
            <a:off x="4438332" y="1488505"/>
            <a:ext cx="2916238" cy="2733482"/>
          </a:xfrm>
          <a:prstGeom prst="ellipse">
            <a:avLst/>
          </a:prstGeom>
          <a:solidFill>
            <a:srgbClr val="F64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anchor="ctr" anchorCtr="1"/>
          <a:lstStyle/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0" b="1" noProof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隶书" panose="02010509060101010101" pitchFamily="49" charset="-122"/>
              </a:rPr>
              <a:t>肆</a:t>
            </a:r>
            <a:endParaRPr lang="zh-CN" altLang="en-US" sz="20000" b="1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ea"/>
              <a:sym typeface="隶书" panose="02010509060101010101" pitchFamily="49" charset="-122"/>
            </a:endParaRPr>
          </a:p>
        </p:txBody>
      </p:sp>
      <p:pic>
        <p:nvPicPr>
          <p:cNvPr id="2097163" name="图片 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0" y="678815"/>
            <a:ext cx="3657600" cy="2156460"/>
          </a:xfrm>
          <a:prstGeom prst="rect">
            <a:avLst/>
          </a:prstGeom>
        </p:spPr>
      </p:pic>
      <p:pic>
        <p:nvPicPr>
          <p:cNvPr id="7" name="Picture 8" descr="https://gimg2.baidu.com/image_search/src=http%3A%2F%2F5b0988e595225.cdn.sohucs.com%2Fimages%2F20171201%2F521b9c2047934565ace9763081a5c0d4.jpeg&amp;refer=http%3A%2F%2F5b0988e595225.cdn.sohucs.com&amp;app=2002&amp;size=f9999,10000&amp;q=a80&amp;n=0&amp;g=0n&amp;fmt=jpeg?sec=1620182300&amp;t=4203bfed9e626870c45f1ce6ba62caf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2353" y="392681"/>
            <a:ext cx="4810599" cy="360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81588" y="142875"/>
            <a:ext cx="2133599" cy="9048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话题</a:t>
            </a:r>
            <a:endParaRPr lang="en-US" altLang="zh-CN" sz="320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（写什么）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850" y="1581150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情境</a:t>
            </a:r>
            <a:r>
              <a:rPr lang="en-US" altLang="zh-CN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（在什么情况下谈）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824412" y="1581150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情境</a:t>
            </a:r>
            <a:r>
              <a:rPr lang="en-US" altLang="zh-CN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（在什么情况下写）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324974" y="1581150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情境</a:t>
            </a:r>
            <a:r>
              <a:rPr lang="en-US" altLang="zh-CN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（在什么情况下谈）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5924550" y="1104899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6362700" y="1088399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98185" y="11194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设定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8787" y="11194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围绕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2114550" y="595312"/>
            <a:ext cx="2709862" cy="85382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7415092" y="523578"/>
            <a:ext cx="2681408" cy="9255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571690" y="52581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可能性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97871" y="52581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可能性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2853392" y="2423815"/>
            <a:ext cx="1652588" cy="5878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7598328" y="2331427"/>
            <a:ext cx="1726646" cy="68025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247715" y="3228002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目的</a:t>
            </a:r>
            <a:endParaRPr lang="en-US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（为什么写）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277165" y="3228002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文辞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（怎么写）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247715" y="4713902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内容</a:t>
            </a:r>
            <a:endParaRPr lang="en-US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（具体写什么）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8277165" y="4713902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读者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（写给谁）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824412" y="5866059"/>
            <a:ext cx="2647950" cy="85725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作者</a:t>
            </a:r>
            <a:endParaRPr lang="en-US" altLang="zh-CN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（谁来写）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V="1">
            <a:off x="2971800" y="2544885"/>
            <a:ext cx="1695450" cy="5878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 flipV="1">
            <a:off x="7492363" y="2432369"/>
            <a:ext cx="1729146" cy="6817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flipH="1">
            <a:off x="2358092" y="4205252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H="1" flipV="1">
            <a:off x="2796242" y="4188752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H="1">
            <a:off x="9815926" y="4188752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H="1" flipV="1">
            <a:off x="9335033" y="4169702"/>
            <a:ext cx="0" cy="468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H="1">
            <a:off x="7599458" y="5884848"/>
            <a:ext cx="1652588" cy="5878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flipV="1">
            <a:off x="7556419" y="5706816"/>
            <a:ext cx="1695450" cy="5878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2791358" y="5783906"/>
            <a:ext cx="1726646" cy="68025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flipH="1" flipV="1">
            <a:off x="2685393" y="5884848"/>
            <a:ext cx="1729146" cy="6817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flipH="1">
            <a:off x="4032053" y="3804758"/>
            <a:ext cx="3987997" cy="102485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 flipV="1">
            <a:off x="4150460" y="3982790"/>
            <a:ext cx="3869590" cy="96789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/>
          <p:nvPr/>
        </p:nvCxnSpPr>
        <p:spPr>
          <a:xfrm>
            <a:off x="4333814" y="3893969"/>
            <a:ext cx="3804643" cy="90004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 flipH="1" flipV="1">
            <a:off x="4160160" y="4029620"/>
            <a:ext cx="3996278" cy="94237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V="1">
            <a:off x="4333814" y="3371850"/>
            <a:ext cx="3514786" cy="190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V="1">
            <a:off x="4333814" y="5254857"/>
            <a:ext cx="3514786" cy="1905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/>
          <p:nvPr/>
        </p:nvCxnSpPr>
        <p:spPr>
          <a:xfrm flipH="1">
            <a:off x="4329022" y="3581692"/>
            <a:ext cx="3519578" cy="186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 flipH="1">
            <a:off x="4324230" y="5426998"/>
            <a:ext cx="3519578" cy="186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1340078" y="41674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979597" y="418875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支撑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358151" y="255222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制约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243924" y="26273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来自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988788" y="25522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回应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050830" y="252973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制约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752804" y="297175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752804" y="357896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服务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398294" y="4858692"/>
            <a:ext cx="163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写给他的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98294" y="5411116"/>
            <a:ext cx="163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制约选择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 rot="20493432">
            <a:off x="7695970" y="5545332"/>
            <a:ext cx="163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写给他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 rot="20493432">
            <a:off x="8675252" y="5871705"/>
            <a:ext cx="163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响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影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 rot="1103896">
            <a:off x="3277884" y="5832667"/>
            <a:ext cx="163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支持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 rot="1103896">
            <a:off x="2731669" y="6128217"/>
            <a:ext cx="1039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运用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69528" y="422455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制约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009047" y="424590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73581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3C3C3D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交际语境写作要素关系图</a:t>
            </a:r>
            <a:endParaRPr lang="zh-CN" altLang="en-US" sz="2800">
              <a:solidFill>
                <a:srgbClr val="3C3C3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  <p:bldP spid="22" grpId="0"/>
      <p:bldP spid="23" grpId="0"/>
      <p:bldP spid="28" grpId="0"/>
      <p:bldP spid="31" grpId="0"/>
      <p:bldP spid="33" grpId="0"/>
      <p:bldP spid="34" grpId="0"/>
      <p:bldP spid="3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048618" name="矩形 7"/>
          <p:cNvSpPr/>
          <p:nvPr/>
        </p:nvSpPr>
        <p:spPr>
          <a:xfrm>
            <a:off x="508814" y="590920"/>
            <a:ext cx="7466750" cy="60939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/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李斯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（前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280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一前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208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），姓李，名斯，字通古。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楚国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上蔡（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今河南上蔡）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人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早年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为郡小吏，后师从荀子，学习帝王之术，学成入秦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刚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开始被丞相吕不韦任命为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郎官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，后劝说秦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王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嬴政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灭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诸侯、成帝业，被任命为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长史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。秦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王采纳其计谋，遣谋士持金玉游说关东六国，离间各国君臣，又任其为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客卿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李斯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在秦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王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嬴政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统一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六国的事业中起了较大的作用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秦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统天下后，李斯与王绾、冯劫议定尊秦王嬴政为皇帝，并制定有关的礼仪制度，被任命为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丞相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50901" y="590920"/>
            <a:ext cx="3640568" cy="4819650"/>
          </a:xfrm>
          <a:prstGeom prst="rect">
            <a:avLst/>
          </a:prstGeom>
        </p:spPr>
      </p:pic>
      <p:sp>
        <p:nvSpPr>
          <p:cNvPr id="8" name="文本框 10"/>
          <p:cNvSpPr txBox="1"/>
          <p:nvPr/>
        </p:nvSpPr>
        <p:spPr>
          <a:xfrm>
            <a:off x="8465201" y="5207550"/>
            <a:ext cx="3152334" cy="1477328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3000" spc="-3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垢莫大于卑贱，</a:t>
            </a:r>
            <a:endParaRPr lang="en-US" altLang="zh-CN" sz="3000" spc="-3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r>
              <a:rPr lang="zh-CN" altLang="en-US" sz="3000" spc="-3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而悲莫甚于穷困。</a:t>
            </a:r>
            <a:endParaRPr lang="en-US" altLang="zh-CN" sz="3000" spc="-3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r"/>
            <a:r>
              <a:rPr lang="en-US" altLang="zh-CN" sz="3000" spc="-3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——</a:t>
            </a:r>
            <a:r>
              <a:rPr lang="zh-CN" altLang="en-US" sz="3000" spc="-3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李斯</a:t>
            </a:r>
            <a:endParaRPr lang="zh-CN" altLang="en-US" sz="3000" spc="-3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://p3.itc.cn/images03/20200522/27f30065905f4cd682625cdd593048e1.jpeg"/>
          <p:cNvPicPr/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7086600" cy="67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http://p1.itc.cn/images03/20200522/018e3182bacf41c0be58472831c078f0.jpe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4100" y="-200025"/>
            <a:ext cx="6167437" cy="71056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232091" y="7358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3C3C3D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《谏逐客书》交际语境写作要素例析图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7358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3C3C3D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交际语境写作要素关系图</a:t>
            </a:r>
            <a:endParaRPr lang="zh-CN" altLang="en-US">
              <a:solidFill>
                <a:srgbClr val="3C3C3D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76000" y="11417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9"/>
          <p:cNvSpPr/>
          <p:nvPr/>
        </p:nvSpPr>
        <p:spPr>
          <a:xfrm>
            <a:off x="177420" y="177421"/>
            <a:ext cx="11808253" cy="653286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rgbClr val="957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8618" name="矩形 7"/>
          <p:cNvSpPr/>
          <p:nvPr/>
        </p:nvSpPr>
        <p:spPr>
          <a:xfrm>
            <a:off x="433415" y="451727"/>
            <a:ext cx="8059999" cy="60939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/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李斯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建议</a:t>
            </a:r>
            <a:r>
              <a:rPr lang="zh-CN" altLang="en-US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拆除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郡县城墙，销毁民间的兵器，以加强对人民的统治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；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反对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分封制，坚持郡县制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；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主张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焚烧民间收藏的《诗》《书》等诸子学说，禁开私学，以加强专制主义中央集权的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统治</a:t>
            </a:r>
            <a:r>
              <a:rPr lang="zh-CN" altLang="en-US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还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参与制定法律，统一车轨、文字、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度量衡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秦始皇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死后，他与赵高合谋，伪造遗诏，迫令秦始皇的长子扶苏自杀，立少子胡亥为二世皇帝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30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后来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，李斯被赵高猜忌，于秦二世二年（前</a:t>
            </a:r>
            <a:r>
              <a:rPr lang="en-US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208</a:t>
            </a:r>
            <a:r>
              <a:rPr lang="zh-CN" altLang="zh-CN" sz="30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）被腰斩于咸阳，并夷灭三族</a:t>
            </a:r>
            <a:r>
              <a:rPr lang="zh-CN" altLang="zh-CN" sz="30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zh-CN" altLang="en-US" sz="3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8784694" y="5764780"/>
            <a:ext cx="2866569" cy="584775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/>
            <a:r>
              <a:rPr lang="zh-CN" altLang="zh-CN" sz="3200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李斯</a:t>
            </a:r>
            <a:endParaRPr lang="zh-CN" altLang="en-US" sz="3000" b="1" spc="-3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10" name="Picture 2" descr="https://gimg2.baidu.com/image_search/src=http%3A%2F%2Fpic.baike.soso.com%2Fugc%2Fbaikepic2%2F10844%2F20180127133729-1240637410_jpg_500_601_384392.jpg%2F0&amp;refer=http%3A%2F%2Fpic.baike.soso.com&amp;app=2002&amp;size=f9999,10000&amp;q=a80&amp;n=0&amp;g=0n&amp;fmt=jpeg?sec=1620180976&amp;t=2bb2cb69256f55565466ceecaef957f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AF3BD"/>
              </a:clrFrom>
              <a:clrTo>
                <a:srgbClr val="FAF3B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98369" y="1210342"/>
            <a:ext cx="3422289" cy="457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矩形 7"/>
          <p:cNvSpPr/>
          <p:nvPr/>
        </p:nvSpPr>
        <p:spPr>
          <a:xfrm>
            <a:off x="461231" y="794820"/>
            <a:ext cx="8007503" cy="60631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/>
          <a:p>
            <a:pPr indent="57594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李斯有散文</a:t>
            </a: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谏</a:t>
            </a: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逐客书》《狱中上书》《言赵高书》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等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传世</a:t>
            </a:r>
            <a:r>
              <a:rPr lang="zh-CN" altLang="en-US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en-US" altLang="zh-CN" sz="26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秦王嬴政统治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+mn-ea"/>
              </a:rPr>
              <a:t>37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年，帝业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+mn-ea"/>
              </a:rPr>
              <a:t>16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年，秦王朝几乎没什么文学可言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秦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  <a:cs typeface="+mn-ea"/>
              </a:rPr>
              <a:t>之文章，李斯一人</a:t>
            </a: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而已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endParaRPr lang="en-US" altLang="zh-CN" sz="3600" smtClean="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575945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鲁迅</a:t>
            </a:r>
            <a:endParaRPr lang="en-US" altLang="zh-CN" sz="3600" smtClean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李斯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  <a:cs typeface="+mn-ea"/>
              </a:rPr>
              <a:t>的《谏逐客书》，有很大的说服力</a:t>
            </a: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……</a:t>
            </a: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李斯是拥护秦始皇的，思想上属于荀子一派，主张法后王。后王就是齐桓公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、</a:t>
            </a:r>
            <a:r>
              <a:rPr lang="zh-CN" altLang="zh-CN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晋文公，秦始皇也算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endParaRPr lang="en-US" altLang="zh-CN" sz="3600" smtClean="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575945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en-US" sz="36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毛泽东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68734" y="1143000"/>
            <a:ext cx="3640568" cy="481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14015"/>
            <a:ext cx="12192000" cy="3943985"/>
          </a:xfrm>
          <a:prstGeom prst="rect">
            <a:avLst/>
          </a:prstGeom>
        </p:spPr>
      </p:pic>
      <p:sp>
        <p:nvSpPr>
          <p:cNvPr id="1048630" name="Rectangle 1"/>
          <p:cNvSpPr>
            <a:spLocks noChangeArrowheads="1"/>
          </p:cNvSpPr>
          <p:nvPr/>
        </p:nvSpPr>
        <p:spPr bwMode="auto">
          <a:xfrm>
            <a:off x="323850" y="790385"/>
            <a:ext cx="11563349" cy="46166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>
            <a:lvl1pPr indent="2368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575945"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据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史记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记载，秦王逐客是导火线是“郑国渠”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事件：</a:t>
            </a:r>
            <a:endParaRPr lang="en-US" altLang="zh-CN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秦国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为了统一天下，广揽人才。韩国为了削弱秦国的势力，趁秦国招揽人才之际，派水利专家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郑国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入秦，企图通过让秦国修灌渠的方式来耗费财力，从而削弱秦国的军事实力。计谋败露之后，秦国的宗室大臣污蔑客卿都不可靠，纷纷要求秦王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驱逐客卿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公元前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237</a:t>
            </a:r>
            <a:r>
              <a:rPr lang="zh-CN" alt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年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</a:rPr>
              <a:t>，秦王下令驱逐在秦的六国客卿，李斯亦在被逐之列。于是，李斯写下了《谏逐客书》一文。秦王看后，采纳了李斯的意见，收回了逐客令，并恢复了李斯的官职</a:t>
            </a:r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背景探寻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8201"/>
            <a:ext cx="12192000" cy="2352675"/>
          </a:xfrm>
          <a:prstGeom prst="rect">
            <a:avLst/>
          </a:prstGeom>
        </p:spPr>
      </p:pic>
      <p:sp>
        <p:nvSpPr>
          <p:cNvPr id="11" name="矩形 9"/>
          <p:cNvSpPr/>
          <p:nvPr/>
        </p:nvSpPr>
        <p:spPr>
          <a:xfrm>
            <a:off x="177420" y="177421"/>
            <a:ext cx="11808253" cy="653286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rgbClr val="957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8630" name="Rectangle 1"/>
          <p:cNvSpPr>
            <a:spLocks noChangeArrowheads="1"/>
          </p:cNvSpPr>
          <p:nvPr/>
        </p:nvSpPr>
        <p:spPr bwMode="auto">
          <a:xfrm>
            <a:off x="1637071" y="569331"/>
            <a:ext cx="9394723" cy="45735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>
            <a:lvl1pPr indent="2368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谏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官的五种工作</a:t>
            </a: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方式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讽谏</a:t>
            </a:r>
            <a:r>
              <a:rPr lang="en-US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以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婉言隐语进行劝谏，这种提意见的方式往往引用典故说明现实中的问题；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顺</a:t>
            </a: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谏</a:t>
            </a:r>
            <a:r>
              <a:rPr lang="en-US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用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恭顺的语言表达听起来顺耳的意见；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规谏</a:t>
            </a:r>
            <a:r>
              <a:rPr lang="en-US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以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正义之道劝谏；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指</a:t>
            </a: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谏</a:t>
            </a:r>
            <a:r>
              <a:rPr lang="en-US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指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陈事实而进谏；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直谏</a:t>
            </a:r>
            <a:r>
              <a:rPr lang="en-US" altLang="zh-CN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——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当面</a:t>
            </a: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  <a:cs typeface="+mn-ea"/>
              </a:rPr>
              <a:t>直言得失，想说什么就说什么</a:t>
            </a:r>
            <a:r>
              <a:rPr lang="zh-CN" altLang="zh-CN" sz="320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endParaRPr lang="zh-CN" altLang="zh-CN" sz="32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知识链接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963" y="1470962"/>
            <a:ext cx="1400442" cy="2020529"/>
            <a:chOff x="326963" y="1470962"/>
            <a:chExt cx="1400442" cy="2020529"/>
          </a:xfrm>
        </p:grpSpPr>
        <p:sp>
          <p:nvSpPr>
            <p:cNvPr id="2" name="左大括号 1"/>
            <p:cNvSpPr/>
            <p:nvPr/>
          </p:nvSpPr>
          <p:spPr>
            <a:xfrm>
              <a:off x="1498805" y="1470962"/>
              <a:ext cx="228600" cy="2020529"/>
            </a:xfrm>
            <a:prstGeom prst="leftBrace">
              <a:avLst>
                <a:gd name="adj1" fmla="val 38333"/>
                <a:gd name="adj2" fmla="val 49270"/>
              </a:avLst>
            </a:prstGeom>
            <a:ln w="222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326963" y="1633329"/>
              <a:ext cx="1114692" cy="12926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2800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rPr>
                <a:t>委婉</a:t>
              </a:r>
              <a:endPara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sz="2800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rPr>
                <a:t>巧妙</a:t>
              </a:r>
              <a:endPara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sz="28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rPr>
                <a:t>讲策略</a:t>
              </a:r>
              <a:endPara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6963" y="3897305"/>
            <a:ext cx="1448374" cy="1044000"/>
            <a:chOff x="326963" y="3897305"/>
            <a:chExt cx="1448374" cy="1044000"/>
          </a:xfrm>
        </p:grpSpPr>
        <p:sp>
          <p:nvSpPr>
            <p:cNvPr id="7" name="左大括号 6"/>
            <p:cNvSpPr/>
            <p:nvPr/>
          </p:nvSpPr>
          <p:spPr>
            <a:xfrm>
              <a:off x="1591199" y="3897305"/>
              <a:ext cx="184138" cy="1044000"/>
            </a:xfrm>
            <a:prstGeom prst="leftBrace">
              <a:avLst>
                <a:gd name="adj1" fmla="val 38333"/>
                <a:gd name="adj2" fmla="val 49270"/>
              </a:avLst>
            </a:prstGeom>
            <a:ln w="222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326963" y="4156071"/>
              <a:ext cx="1114692" cy="43088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2800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rPr>
                <a:t>直接</a:t>
              </a:r>
              <a:endPara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486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10"/>
          <p:cNvGrpSpPr/>
          <p:nvPr/>
        </p:nvGrpSpPr>
        <p:grpSpPr>
          <a:xfrm>
            <a:off x="3209571" y="577480"/>
            <a:ext cx="6276975" cy="1061752"/>
            <a:chOff x="845900" y="1039206"/>
            <a:chExt cx="6277978" cy="1061901"/>
          </a:xfrm>
        </p:grpSpPr>
        <p:cxnSp>
          <p:nvCxnSpPr>
            <p:cNvPr id="3145728" name="直接连接符 11"/>
            <p:cNvCxnSpPr/>
            <p:nvPr/>
          </p:nvCxnSpPr>
          <p:spPr>
            <a:xfrm flipH="1">
              <a:off x="845900" y="2101107"/>
              <a:ext cx="6277978" cy="0"/>
            </a:xfrm>
            <a:prstGeom prst="line">
              <a:avLst/>
            </a:prstGeom>
            <a:ln>
              <a:solidFill>
                <a:srgbClr val="6F6F6F">
                  <a:alpha val="3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3" name="文本框 12"/>
            <p:cNvSpPr txBox="1"/>
            <p:nvPr/>
          </p:nvSpPr>
          <p:spPr>
            <a:xfrm>
              <a:off x="1483993" y="1039206"/>
              <a:ext cx="4973012" cy="10158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60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谏逐客书</a:t>
              </a:r>
              <a:endParaRPr lang="zh-CN" altLang="en-US" sz="6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720554" y="108400"/>
            <a:ext cx="3255010" cy="492125"/>
          </a:xfrm>
          <a:prstGeom prst="rect">
            <a:avLst/>
          </a:prstGeom>
          <a:solidFill>
            <a:srgbClr val="F64D28"/>
          </a:solidFill>
          <a:ln>
            <a:noFill/>
          </a:ln>
        </p:spPr>
        <p:txBody>
          <a:bodyPr wrap="square" lIns="180000" tIns="0" rIns="180000" bIns="0" anchor="ctr">
            <a:spAutoFit/>
          </a:bodyPr>
          <a:lstStyle/>
          <a:p>
            <a:pPr algn="dist" eaLnBrk="1" hangingPunct="1"/>
            <a:r>
              <a:rPr lang="zh-CN" altLang="en-US" sz="32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解题</a:t>
            </a:r>
            <a:endParaRPr lang="zh-CN" altLang="en-US" sz="32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0291" y="1616187"/>
            <a:ext cx="8756072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谏</a:t>
            </a:r>
            <a:r>
              <a:rPr lang="en-US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下</a:t>
            </a:r>
            <a:r>
              <a:rPr lang="zh-CN" altLang="zh-CN" sz="3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对上进行劝诫的用语，即用言语规劝君王或尊长改正错误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3200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ct val="0"/>
              </a:spcAft>
            </a:pPr>
            <a:r>
              <a:rPr lang="zh-CN" altLang="en-US" sz="3200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逐客</a:t>
            </a:r>
            <a:r>
              <a:rPr lang="en-US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驱逐客卿</a:t>
            </a:r>
            <a:endParaRPr lang="en-US" altLang="zh-CN" sz="3200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3200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书</a:t>
            </a:r>
            <a:r>
              <a:rPr lang="en-US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上书，</a:t>
            </a:r>
            <a:r>
              <a:rPr lang="zh-CN" altLang="en-US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奏章，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古代</a:t>
            </a:r>
            <a:r>
              <a:rPr lang="zh-CN" altLang="zh-CN" sz="3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臣下向君王陈述意见的一种文体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3200" kern="10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ct val="0"/>
              </a:spcAft>
            </a:pPr>
            <a:r>
              <a:rPr lang="zh-CN" altLang="en-US" sz="3200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谏逐客书</a:t>
            </a:r>
            <a:r>
              <a:rPr lang="en-US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选</a:t>
            </a:r>
            <a:r>
              <a:rPr lang="zh-CN" altLang="zh-CN" sz="3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自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《史记</a:t>
            </a:r>
            <a:r>
              <a:rPr lang="en-US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·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李斯列传》</a:t>
            </a:r>
            <a:r>
              <a:rPr lang="zh-CN" altLang="zh-CN" sz="3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，是李斯为劝谏秦王不要驱逐客卿而写的一篇奏章</a:t>
            </a:r>
            <a:r>
              <a:rPr lang="zh-CN" altLang="zh-CN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zh-CN" altLang="en-US" sz="32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犀利深刻、论辨雄健，富有</a:t>
            </a:r>
            <a:r>
              <a:rPr lang="zh-CN" altLang="en-US" sz="3200" kern="10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气势。</a:t>
            </a:r>
            <a:endParaRPr lang="zh-CN" altLang="zh-CN" sz="32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2277"/>
            <a:ext cx="3083076" cy="3812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5" uiExpand="1" build="p"/>
    </p:bldLst>
  </p:timing>
</p:sld>
</file>

<file path=ppt/tags/tag1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2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7459</Words>
  <Application>WPS 演示</Application>
  <PresentationFormat/>
  <Paragraphs>720</Paragraphs>
  <Slides>40</Slides>
  <Notes>13</Notes>
  <HiddenSlides>3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隶书</vt:lpstr>
      <vt:lpstr>微软雅黑</vt:lpstr>
      <vt:lpstr>楷体</vt:lpstr>
      <vt:lpstr>Times New Roman</vt:lpstr>
      <vt:lpstr>等线</vt:lpstr>
      <vt:lpstr>Arial Unicode MS</vt:lpstr>
      <vt:lpstr>等线 Light</vt:lpstr>
      <vt:lpstr>楷体_GB2312</vt:lpstr>
      <vt:lpstr>等线</vt:lpstr>
      <vt:lpstr>黑体</vt:lpstr>
      <vt:lpstr>汉仪细秀体简 L</vt:lpstr>
      <vt:lpstr>方正粗黑宋简体</vt:lpstr>
      <vt:lpstr>Courier New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一、开门见山表明观点，指出逐客是错误的</vt:lpstr>
      <vt:lpstr>三、类比论证：重物轻人</vt:lpstr>
      <vt:lpstr>五、总结分析：逐客必将造成秦国的危亡。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2021-04-06T09:50:00Z</cp:lastPrinted>
  <dcterms:created xsi:type="dcterms:W3CDTF">2021-04-06T09:50:00Z</dcterms:created>
  <dcterms:modified xsi:type="dcterms:W3CDTF">2021-04-19T07:36:15Z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