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72" r:id="rId3"/>
    <p:sldId id="274" r:id="rId4"/>
    <p:sldId id="296" r:id="rId5"/>
    <p:sldId id="275" r:id="rId6"/>
    <p:sldId id="278" r:id="rId7"/>
    <p:sldId id="276" r:id="rId8"/>
    <p:sldId id="277" r:id="rId9"/>
    <p:sldId id="257" r:id="rId10"/>
    <p:sldId id="265" r:id="rId11"/>
    <p:sldId id="297" r:id="rId12"/>
    <p:sldId id="266" r:id="rId13"/>
    <p:sldId id="267" r:id="rId14"/>
    <p:sldId id="283" r:id="rId15"/>
    <p:sldId id="281" r:id="rId16"/>
  </p:sldIdLst>
  <p:sldSz cx="12192000" cy="6858000"/>
  <p:notesSz cx="7103745" cy="10234295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tags" Target="tags/tag1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slide" Target="slides/slide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/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406400"/>
            <a:ext cx="27432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406400"/>
            <a:ext cx="8070573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>
            <a:alphaModFix amt="7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412875"/>
            <a:ext cx="10972800" cy="4714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403860"/>
            <a:ext cx="10363200" cy="6050280"/>
          </a:xfrm>
        </p:spPr>
        <p:txBody>
          <a:bodyPr/>
          <a:lstStyle/>
          <a:p>
            <a:pPr algn="ctr"/>
            <a:r>
              <a:rPr lang="zh-CN" altLang="zh-CN" sz="9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五石之瓠</a:t>
            </a:r>
            <a:br>
              <a:rPr lang="zh-CN" altLang="zh-CN" sz="9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6600" b="1">
                <a:solidFill>
                  <a:schemeClr val="tx1"/>
                </a:solidFill>
                <a:effectLst/>
                <a:sym typeface="+mn-ea"/>
              </a:rPr>
              <a:t>《庄子》</a:t>
            </a:r>
            <a:endParaRPr lang="zh-CN" altLang="en-US" sz="66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255" y="168910"/>
            <a:ext cx="11888470" cy="66167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惠子用五石之瓠（大葫芦）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盛水浆，剖为瓢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，庄子用之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浮于江湖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，请思考各自体现的深意？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altLang="en-US" sz="4000" b="1">
                <a:solidFill>
                  <a:srgbClr val="1D1DF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4400" b="1">
                <a:solidFill>
                  <a:srgbClr val="1D1DF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惠子立足于现实生活，</a:t>
            </a:r>
            <a:r>
              <a:rPr lang="zh-CN" altLang="en-US" sz="4400" b="1" smtClean="0">
                <a:solidFill>
                  <a:srgbClr val="1D1DF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有才能，讲究物的实用性，</a:t>
            </a:r>
            <a:r>
              <a:rPr lang="zh-CN" altLang="en-US" sz="4400" b="1">
                <a:solidFill>
                  <a:srgbClr val="1D1DF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以世俗功利观念来思考问题，体现功利主义思想。</a:t>
            </a:r>
          </a:p>
          <a:p>
            <a:pPr marL="0" indent="0"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庄子立足自然，摒弃世俗价值，</a:t>
            </a:r>
            <a:r>
              <a:rPr lang="zh-CN" altLang="en-US" sz="4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有智慧、善辩，不拘于外物，主张物我融合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，追求无用之大用。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1037590" y="238760"/>
            <a:ext cx="10116185" cy="63804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buNone/>
            </a:pPr>
            <a:r>
              <a:rPr lang="zh-CN" altLang="en-US" sz="44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这个寓言告诉我们什么道理</a:t>
            </a:r>
            <a:r>
              <a:rPr lang="en-US" sz="44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br>
              <a:rPr lang="en-US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</a:p>
          <a:p>
            <a:pPr marL="0" indent="0">
              <a:buNone/>
            </a:pPr>
            <a:endParaRPr lang="en-US" altLang="en-US" sz="4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4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万物皆有所用，同样一件东西</a:t>
            </a:r>
            <a:r>
              <a:rPr lang="en-US" sz="44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44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由于人们的眼光和见识不同，它所发挥的作用也不一样。</a:t>
            </a:r>
            <a:endParaRPr lang="zh-CN" altLang="en-US" sz="4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9230" y="212725"/>
            <a:ext cx="11760200" cy="655002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0">
              <a:buNone/>
            </a:pPr>
            <a:r>
              <a:rPr lang="en-US" altLang="zh-CN" sz="3600" b="1">
                <a:solidFill>
                  <a:schemeClr val="accent4"/>
                </a:solidFill>
              </a:rPr>
              <a:t>      </a:t>
            </a:r>
            <a:r>
              <a:rPr lang="en-US" altLang="zh-CN" sz="4000" b="1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4000" b="1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五石之瓠在惠子手中被击碎，在庄子手中却可用来浮于江湖，截然不同的结局，给你什么思考？</a:t>
            </a:r>
            <a:endParaRPr lang="zh-CN" altLang="en-US" sz="4000">
              <a:solidFill>
                <a:schemeClr val="accent4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400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1.人才，人知之，方可用之。 如孔子，孟子，千里马。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“志士仁人莫怨嗟，古来才大难为用”---杜甫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2.人才要找到适合自己的位置。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3.处理问题，善于变换角度和思路。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4.要提高自己的境界，才能通透地处理问题。</a:t>
            </a:r>
          </a:p>
          <a:p>
            <a:pPr marL="0" indent="0">
              <a:buNone/>
            </a:pPr>
            <a:r>
              <a:rPr lang="zh-CN" altLang="en-US" sz="4000">
                <a:solidFill>
                  <a:schemeClr val="accent4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5.价值的尺度是多元的</a:t>
            </a:r>
          </a:p>
          <a:p>
            <a:endParaRPr lang="zh-CN" altLang="en-US" sz="4000">
              <a:solidFill>
                <a:schemeClr val="accent4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6845" y="282575"/>
            <a:ext cx="11835130" cy="64058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>
                <a:solidFill>
                  <a:schemeClr val="tx1"/>
                </a:solidFill>
                <a:effectLst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effectLst/>
              </a:rPr>
              <a:t>《道德经》和《庄子》语言上各有什么特色？</a:t>
            </a:r>
          </a:p>
          <a:p>
            <a:pPr marL="0" indent="0">
              <a:buNone/>
            </a:pPr>
            <a:r>
              <a:rPr lang="zh-CN" altLang="en-US" sz="4000" b="1">
                <a:effectLst/>
              </a:rPr>
              <a:t>      </a:t>
            </a:r>
          </a:p>
          <a:p>
            <a:pPr marL="0" indent="0">
              <a:buNone/>
            </a:pPr>
            <a:r>
              <a:rPr lang="zh-CN" altLang="en-US" sz="4000" b="1">
                <a:effectLst/>
              </a:rPr>
              <a:t>   </a:t>
            </a:r>
            <a:r>
              <a:rPr lang="zh-CN" altLang="en-US" sz="4400" b="1">
                <a:effectLst/>
              </a:rPr>
              <a:t>句式上：老子句式整齐，整散结合，错落有致。  </a:t>
            </a:r>
          </a:p>
          <a:p>
            <a:pPr marL="0" indent="0">
              <a:buNone/>
            </a:pPr>
            <a:r>
              <a:rPr lang="zh-CN" altLang="en-US" sz="4400" b="1">
                <a:effectLst/>
              </a:rPr>
              <a:t>                  庄子句式灵活，开阖自如。</a:t>
            </a:r>
          </a:p>
          <a:p>
            <a:pPr marL="0" indent="0">
              <a:buNone/>
            </a:pPr>
            <a:r>
              <a:rPr lang="zh-CN" altLang="en-US" sz="4400" b="1">
                <a:effectLst/>
              </a:rPr>
              <a:t>    语言上：老子朴素平实，深刻隽永。</a:t>
            </a:r>
          </a:p>
          <a:p>
            <a:pPr marL="0" indent="0">
              <a:buNone/>
            </a:pPr>
            <a:r>
              <a:rPr lang="zh-CN" altLang="en-US" sz="4400" b="1">
                <a:effectLst/>
              </a:rPr>
              <a:t>                  庄子善用譬喻寓言，说理生动。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80340" y="1228725"/>
            <a:ext cx="1183132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/>
              <a:t>        </a:t>
            </a:r>
            <a:r>
              <a:rPr lang="zh-CN" altLang="en-US" sz="4000"/>
              <a:t>庄子与惠子游于濠梁之上。庄子曰：“鲦鱼出游从容，是鱼乐也。”惠子曰：“子非鱼，安知鱼之乐？”庄子曰：“子非我，安知我不知鱼之乐？”惠子曰：“我非子，固不知子矣，子固非鱼也，子不知鱼之乐，全矣。”庄子曰：“请循其本。子曰汝安知鱼乐云者，既已知吾知之而问我，我知之濠上也。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0340" y="227330"/>
            <a:ext cx="222504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smtClean="0">
                <a:effectLst/>
                <a:sym typeface="+mn-ea"/>
              </a:rPr>
              <a:t>庄子轶事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                         </a:t>
            </a:r>
            <a:endParaRPr lang="zh-CN" altLang="zh-CN" sz="54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7670" y="423545"/>
            <a:ext cx="1137666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庄子和同乡的朋友惠施在濠水的一座桥梁上散步。庄子看着水里的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鲦鱼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说：“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鲦鱼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在水里悠然自得，这是鱼的快乐啊。”</a:t>
            </a: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惠子说：“你不是鱼，怎么知道鱼的快乐呢？”</a:t>
            </a: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庄子说：“你不是我，怎么知道我不知道鱼的快乐呢？”</a:t>
            </a: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惠子说：“我不是你，固然不知道你；你不是鱼，你不知道鱼儿的快乐，也是完全可以断定的。”</a:t>
            </a: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庄子说：“请回到我们开头的话题。你说：‘你怎么知道鱼快乐’这句话，就是已经知道了我知道鱼的快乐而问我，而我是在濠水河边上知道的。”</a:t>
            </a:r>
          </a:p>
        </p:txBody>
      </p:sp>
      <p:pic>
        <p:nvPicPr>
          <p:cNvPr id="7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2293600" y="11785600"/>
            <a:ext cx="304800" cy="330200"/>
          </a:xfrm>
          <a:prstGeom prst="cube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69700" y="101727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1455592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0335" y="158115"/>
            <a:ext cx="4350385" cy="65951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710" y="158115"/>
            <a:ext cx="7667625" cy="659511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US" altLang="zh-CN" sz="3600">
                <a:solidFill>
                  <a:schemeClr val="accent4"/>
                </a:solidFill>
                <a:effectLst/>
              </a:rPr>
              <a:t>   </a:t>
            </a:r>
            <a:r>
              <a:rPr lang="en-US" altLang="zh-CN" sz="3600" b="1">
                <a:solidFill>
                  <a:schemeClr val="accent4"/>
                </a:solidFill>
                <a:effectLst/>
              </a:rPr>
              <a:t>   </a:t>
            </a:r>
            <a:r>
              <a:rPr lang="zh-CN" altLang="en-US" sz="3600" b="1">
                <a:solidFill>
                  <a:schemeClr val="accent4"/>
                </a:solidFill>
                <a:effectLst/>
              </a:rPr>
              <a:t>庄子，</a:t>
            </a:r>
            <a:r>
              <a:rPr lang="zh-CN" altLang="en-US" sz="3600" b="1">
                <a:solidFill>
                  <a:schemeClr val="accent4"/>
                </a:solidFill>
                <a:effectLst/>
                <a:sym typeface="+mn-ea"/>
              </a:rPr>
              <a:t>名周</a:t>
            </a:r>
            <a:r>
              <a:rPr lang="zh-CN" altLang="en-US" sz="3600" b="1">
                <a:solidFill>
                  <a:schemeClr val="accent4"/>
                </a:solidFill>
                <a:effectLst/>
              </a:rPr>
              <a:t>（约前369－前286），</a:t>
            </a:r>
            <a:r>
              <a:rPr lang="zh-CN" altLang="en-US" sz="3600" b="1">
                <a:solidFill>
                  <a:srgbClr val="1D1DF3"/>
                </a:solidFill>
                <a:effectLst/>
              </a:rPr>
              <a:t>战国时期宋国蒙人，战国中期道家学派代表人物，思想家、哲学家、文学家，</a:t>
            </a:r>
            <a:r>
              <a:rPr lang="zh-CN" altLang="en-US" sz="3600" b="1">
                <a:effectLst/>
              </a:rPr>
              <a:t>庄学的创立者，</a:t>
            </a:r>
            <a:r>
              <a:rPr lang="zh-CN" altLang="en-US" sz="3600" b="1">
                <a:solidFill>
                  <a:schemeClr val="accent4"/>
                </a:solidFill>
                <a:effectLst/>
              </a:rPr>
              <a:t>与道家始祖老子并称为“</a:t>
            </a:r>
            <a:r>
              <a:rPr lang="zh-CN" altLang="en-US" sz="3600" b="1">
                <a:solidFill>
                  <a:srgbClr val="FF0000"/>
                </a:solidFill>
                <a:effectLst/>
              </a:rPr>
              <a:t>老庄</a:t>
            </a:r>
            <a:r>
              <a:rPr lang="zh-CN" altLang="en-US" sz="3600" b="1">
                <a:solidFill>
                  <a:schemeClr val="accent4"/>
                </a:solidFill>
                <a:effectLst/>
              </a:rPr>
              <a:t>”，他们的哲学思想体系，被尊为“老庄哲学”，代表作</a:t>
            </a:r>
            <a:r>
              <a:rPr lang="zh-CN" altLang="en-US" sz="3600" b="1">
                <a:solidFill>
                  <a:srgbClr val="1D1DF3"/>
                </a:solidFill>
                <a:effectLst/>
              </a:rPr>
              <a:t>《庄子》，其中名篇有《逍遥游》《齐物论》《养生主》。</a:t>
            </a:r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3600" b="1">
                <a:solidFill>
                  <a:schemeClr val="accent4"/>
                </a:solidFill>
                <a:effectLst/>
              </a:rPr>
              <a:t>    据传庄子尝隐居南华山，卒葬南华山，故唐玄宗天宝初，被诏封为南华真人，其书《庄子》被奉为《南华真经》 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p4YBAFuo0UGAW0x7AAMQc8S1rIg761_b"/>
          <p:cNvPicPr>
            <a:picLocks noChangeAspect="1"/>
          </p:cNvPicPr>
          <p:nvPr/>
        </p:nvPicPr>
        <p:blipFill>
          <a:blip r:embed="rId2"/>
          <a:srcRect r="27344"/>
          <a:stretch>
            <a:fillRect/>
          </a:stretch>
        </p:blipFill>
        <p:spPr>
          <a:xfrm>
            <a:off x="8622665" y="104140"/>
            <a:ext cx="3569335" cy="662876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45" y="104140"/>
            <a:ext cx="8555355" cy="662940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3600"/>
              <a:t>    </a:t>
            </a:r>
            <a:r>
              <a:rPr lang="zh-CN" altLang="en-US" sz="3600" b="1"/>
              <a:t>《庄子》书分</a:t>
            </a:r>
            <a:r>
              <a:rPr lang="zh-CN" altLang="en-US" sz="3600" b="1">
                <a:solidFill>
                  <a:srgbClr val="1D1DF3"/>
                </a:solidFill>
              </a:rPr>
              <a:t>内、外、杂</a:t>
            </a:r>
            <a:r>
              <a:rPr lang="zh-CN" altLang="en-US" sz="3600" b="1"/>
              <a:t>篇，</a:t>
            </a:r>
            <a:r>
              <a:rPr lang="zh-CN" altLang="en-US" sz="3600" b="1">
                <a:sym typeface="+mn-ea"/>
              </a:rPr>
              <a:t>目前所传三十三</a:t>
            </a:r>
            <a:r>
              <a:rPr lang="zh-CN" altLang="en-US" sz="3600" b="1"/>
              <a:t>篇，乃由战国中晚期逐步流传、揉杂、附益，至西汉大致成形，</a:t>
            </a:r>
            <a:r>
              <a:rPr lang="zh-CN" altLang="en-US" sz="3600" b="1">
                <a:solidFill>
                  <a:srgbClr val="1D1DF3"/>
                </a:solidFill>
              </a:rPr>
              <a:t>内篇大体可代表战国时期庄子思想核心</a:t>
            </a:r>
            <a:r>
              <a:rPr lang="zh-CN" altLang="en-US" sz="3600" b="1"/>
              <a:t>，而外、杂篇发展则纵横百余年，参杂黄老学说、庄子后学形成复杂的体系。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600" b="1">
                <a:sym typeface="+mn-ea"/>
              </a:rPr>
              <a:t>《逍遥游》被列为道家经典《庄子·内篇》的首篇，</a:t>
            </a:r>
            <a:r>
              <a:rPr lang="zh-CN" altLang="en-US" sz="3600" b="1">
                <a:solidFill>
                  <a:srgbClr val="1D1DF3"/>
                </a:solidFill>
                <a:sym typeface="+mn-ea"/>
              </a:rPr>
              <a:t>在思想上和艺术上都可作为《庄子》一书的代表</a:t>
            </a:r>
            <a:r>
              <a:rPr lang="zh-CN" altLang="en-US" sz="3600" b="1">
                <a:sym typeface="+mn-ea"/>
              </a:rPr>
              <a:t>。此文主题是</a:t>
            </a:r>
            <a:r>
              <a:rPr lang="zh-CN" altLang="en-US" sz="3600" b="1">
                <a:solidFill>
                  <a:srgbClr val="1D1DF3"/>
                </a:solidFill>
                <a:sym typeface="+mn-ea"/>
              </a:rPr>
              <a:t>追求一种绝对自由的人生观，</a:t>
            </a:r>
            <a:r>
              <a:rPr lang="zh-CN" altLang="en-US" sz="3600" b="1">
                <a:solidFill>
                  <a:schemeClr val="tx1"/>
                </a:solidFill>
                <a:sym typeface="+mn-ea"/>
              </a:rPr>
              <a:t>全文想象丰富，构思新颖，雄奇怪诞，汪洋恣肆，字里行间里洋溢着浪漫主义精神。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519430"/>
            <a:ext cx="1212532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</a:t>
            </a:r>
            <a:r>
              <a:rPr lang="zh-CN" altLang="en-US" sz="3600" b="1"/>
              <a:t>     惠子，</a:t>
            </a:r>
            <a:r>
              <a:rPr lang="zh-CN" altLang="en-US" sz="3600" b="1">
                <a:sym typeface="+mn-ea"/>
              </a:rPr>
              <a:t>战国中期宋国（今河南商丘）人</a:t>
            </a:r>
            <a:r>
              <a:rPr lang="zh-CN" altLang="en-US" sz="3600" b="1"/>
              <a:t>，姓惠名施，</a:t>
            </a:r>
            <a:r>
              <a:rPr lang="zh-CN" altLang="en-US" sz="3600" b="1">
                <a:solidFill>
                  <a:srgbClr val="1D1DF3"/>
                </a:solidFill>
                <a:sym typeface="+mn-ea"/>
              </a:rPr>
              <a:t>著名的政治家、哲学家，</a:t>
            </a:r>
            <a:r>
              <a:rPr lang="zh-CN" altLang="en-US" sz="3600" b="1">
                <a:sym typeface="+mn-ea"/>
              </a:rPr>
              <a:t>是</a:t>
            </a:r>
            <a:r>
              <a:rPr lang="zh-CN" altLang="en-US" sz="3600" b="1">
                <a:solidFill>
                  <a:srgbClr val="1D1DF3"/>
                </a:solidFill>
                <a:sym typeface="+mn-ea"/>
              </a:rPr>
              <a:t>名家学派的开山鼻祖和主要代表人物，</a:t>
            </a:r>
            <a:r>
              <a:rPr lang="zh-CN" altLang="en-US" sz="3600" b="1"/>
              <a:t>做过梁惠王的相。</a:t>
            </a:r>
            <a:r>
              <a:rPr lang="zh-CN" altLang="en-US" sz="3600" b="1">
                <a:sym typeface="+mn-ea"/>
              </a:rPr>
              <a:t>惠子是合纵抗秦最主要的组织人和支持者，他主张魏国、齐国和楚国联合起来对抗秦国，并建议齐、魏互尊为王。作为合纵的组织人，他在当时各个国家里都享有很高的声誉。</a:t>
            </a:r>
            <a:endParaRPr lang="zh-CN" altLang="en-US" sz="3600" b="1"/>
          </a:p>
          <a:p>
            <a:r>
              <a:rPr lang="zh-CN" altLang="en-US" sz="3600" b="1"/>
              <a:t>       惠施本是庄子的朋友，为先秦名家代表，但本篇及以下许多篇章中所写惠施与庄子的故事，多为寓言性质，并不真正反映惠施的思想。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640" y="127000"/>
            <a:ext cx="11920855" cy="655066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惠子谓庄子曰：“魏王贻我大</a:t>
            </a:r>
            <a:r>
              <a:rPr lang="zh-CN" altLang="en-US" sz="4000">
                <a:solidFill>
                  <a:srgbClr val="1D1DF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瓠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之种，我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树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之成而实五石。以盛水浆，其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坚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不能自举也。剖之以为瓢，则</a:t>
            </a:r>
            <a:r>
              <a:rPr lang="zh-CN" altLang="en-US" sz="4000">
                <a:solidFill>
                  <a:srgbClr val="1D1DF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瓠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落无所容。非不</a:t>
            </a:r>
            <a:r>
              <a:rPr lang="zh-CN" altLang="en-US" sz="4000">
                <a:solidFill>
                  <a:srgbClr val="1D1DF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呺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然大也，吾为其无用而掊之。</a:t>
            </a:r>
            <a:r>
              <a:rPr lang="zh-CN" altLang="en-US" sz="4000"/>
              <a:t>”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瓠（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hù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）：葫芦   瓠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(huó)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落：宽大空廓的样子   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呺（xi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ā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o）然：庞大而又中空的样子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树：名词作动词，种植。坚：形容词作名词，硬度。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惠子对庄子说：“魏王送我一种大葫芦的种子，我把它种在地里，成长而结出的葫芦有五石的容量；用来盛水，它的坚硬程度太小不能胜任；把它锯开来做瓢，却又没有那么大的水缸可以容纳。不是这葫芦不够内中空虚宽大，我认为他它没有什么用处，就把它砸碎了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760" y="0"/>
            <a:ext cx="12011025" cy="6858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3600">
                <a:sym typeface="+mn-ea"/>
              </a:rPr>
              <a:t>       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庄子曰：“夫子固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拙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于用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矣。宋人有善为不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龟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手之药者，世世以</a:t>
            </a:r>
            <a:r>
              <a:rPr lang="zh-CN" altLang="en-US" sz="3600">
                <a:solidFill>
                  <a:srgbClr val="1D1DF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洴澼絖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为事。客闻之，请买其方百金。聚族而谋之曰：‘我世世为洴澼絖，不过数金。今一朝而</a:t>
            </a:r>
            <a:r>
              <a:rPr lang="zh-CN" altLang="en-US" sz="3600">
                <a:solidFill>
                  <a:srgbClr val="1D1DF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鬻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技百金，请与之。’    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龟：同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皲</a:t>
            </a:r>
            <a:r>
              <a:rPr lang="en-US" altLang="zh-CN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，皮肤冻裂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洴（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píng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）：浮。</a:t>
            </a:r>
            <a:r>
              <a:rPr lang="zh-CN" altLang="en-US" sz="3600" spc="-100"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鬻（</a:t>
            </a:r>
            <a:r>
              <a:rPr lang="en-US" altLang="zh-CN" sz="3600" spc="-100"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yù</a:t>
            </a:r>
            <a:r>
              <a:rPr lang="zh-CN" altLang="en-US" sz="3600" spc="-100"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）：卖。</a:t>
            </a:r>
            <a:r>
              <a:rPr lang="zh-CN" altLang="en-US" sz="36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澼</a:t>
            </a:r>
            <a:r>
              <a:rPr lang="en-US" altLang="zh-CN" sz="36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(pì)</a:t>
            </a:r>
            <a:r>
              <a:rPr lang="zh-CN" altLang="en-US" sz="36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：在水中漂洗。 絖</a:t>
            </a:r>
            <a:r>
              <a:rPr lang="en-US" altLang="zh-CN" sz="36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(kuàng)</a:t>
            </a:r>
            <a:r>
              <a:rPr lang="zh-CN" altLang="en-US" sz="36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：同</a:t>
            </a:r>
            <a:r>
              <a:rPr lang="en-US" altLang="zh-CN" sz="36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纩</a:t>
            </a:r>
            <a:r>
              <a:rPr lang="en-US" altLang="zh-CN" sz="36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，丝绵絮。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600" b="1" spc="-10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大：形容词作名词，大的东西。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600"/>
              <a:t>       </a:t>
            </a:r>
            <a:r>
              <a:rPr lang="zh-CN" altLang="en-US" sz="3600" b="1"/>
              <a:t>庄子说：“这是你不会使用大的东西啊！宋国有一个人，善于制造不龟裂手的药物，他家世世代代以漂丝絮为业。有个客人听说了，愿意出百金收买他的药方。于是集合全家人来商量说：‘我家世世代代以漂丝絮为业，所得不过数金；现今卖出这个药方，立刻可得百金，我看还是卖了吧。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410" y="161925"/>
            <a:ext cx="11983720" cy="656209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4000">
                <a:solidFill>
                  <a:schemeClr val="accent4"/>
                </a:solidFill>
                <a:sym typeface="+mn-ea"/>
              </a:rPr>
              <a:t>        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客得之，以说吴王。越有难，吴王使之将。冬，与越人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水</a:t>
            </a:r>
            <a:r>
              <a:rPr lang="zh-CN" altLang="en-US" sz="4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战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，大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败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越人，裂地而封之。能不龟手一也，或以封，或不免于洴澼絖，则所用之异也。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水：名词作状语，在水上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败：使动用法，使</a:t>
            </a:r>
            <a:r>
              <a:rPr lang="en-US" altLang="zh-CN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··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打败</a:t>
            </a: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4000">
                <a:solidFill>
                  <a:schemeClr val="accent4"/>
                </a:solidFill>
                <a:effectLst/>
                <a:sym typeface="+mn-ea"/>
              </a:rPr>
              <a:t>       </a:t>
            </a:r>
            <a:r>
              <a:rPr lang="zh-CN" altLang="en-US" sz="4000" b="1">
                <a:solidFill>
                  <a:schemeClr val="accent4"/>
                </a:solidFill>
                <a:effectLst/>
                <a:sym typeface="+mn-ea"/>
              </a:rPr>
              <a:t>这位客人得了这个药方，去游说吴王。这时越国正有困难，吴王就派他为将，率兵在冬天跟越国水战，因为有不龟裂手的药，大败越国；吴王就划分了土地封赏给他。同是一个不龟裂手的药方，有人因此得到封赏，有人却只是用来漂洗丝絮，这就是使用方法的不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015" y="76200"/>
            <a:ext cx="11952605" cy="6781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>
                <a:solidFill>
                  <a:schemeClr val="accent4"/>
                </a:solidFill>
                <a:sym typeface="+mn-ea"/>
              </a:rPr>
              <a:t>      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今子有五石之瓠，何不虑以为大樽而浮乎江湖，而忧其瓠落无所容？则夫子犹有蓬之心也夫！”</a:t>
            </a:r>
          </a:p>
          <a:p>
            <a:pPr marL="0" indent="0"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何不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虑</a:t>
            </a:r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以为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大樽而</a:t>
            </a:r>
            <a:r>
              <a:rPr lang="zh-CN" altLang="en-US" sz="4000" b="1">
                <a:solidFill>
                  <a:srgbClr val="1D1DF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浮乎江湖</a:t>
            </a: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虑，古义：用绳结缀  今义：思考；担忧；发愁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省略句，以（之）为</a:t>
            </a:r>
          </a:p>
          <a:p>
            <a:pPr marL="0" indent="0">
              <a:buNone/>
            </a:pPr>
            <a:r>
              <a:rPr lang="zh-CN" altLang="en-US" sz="4000" b="1">
                <a:solidFill>
                  <a:srgbClr val="1D1DF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状语后置，乎江湖浮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>
                <a:solidFill>
                  <a:schemeClr val="accent4"/>
                </a:solidFill>
                <a:effectLst/>
                <a:sym typeface="+mn-ea"/>
              </a:rPr>
              <a:t>       </a:t>
            </a:r>
            <a:r>
              <a:rPr lang="zh-CN" altLang="en-US" sz="4000" b="1">
                <a:solidFill>
                  <a:schemeClr val="accent4"/>
                </a:solidFill>
                <a:effectLst/>
                <a:sym typeface="+mn-ea"/>
              </a:rPr>
              <a:t> 现在你有五石容量的葫芦，为什么就不想到把它用绳结缀在腰间充当大樽而在江湖之上漂浮？只是愁它大得无处容纳，可见先生还是见识浅薄不能通晓大道理啊！”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2"/>
          <p:cNvSpPr>
            <a:spLocks noGrp="1"/>
          </p:cNvSpPr>
          <p:nvPr/>
        </p:nvSpPr>
        <p:spPr>
          <a:xfrm>
            <a:off x="116205" y="205105"/>
            <a:ext cx="11959590" cy="622681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buNone/>
            </a:pPr>
            <a:r>
              <a:rPr lang="en-US" altLang="zh-CN" sz="4000" b="1" smtClean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400" b="1" smtClean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这则寓言里，惠子和庄子各自引用了“大瓠之种”</a:t>
            </a:r>
            <a:r>
              <a:rPr lang="en-US" sz="4400" b="1" smtClean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r>
              <a:rPr lang="zh-CN" altLang="en-US" sz="4400" b="1" smtClean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和“不龟手之药”的事例，有什么用意</a:t>
            </a:r>
            <a:r>
              <a:rPr lang="en-US" sz="4400" b="1" smtClean="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4400" b="1" smtClean="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4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惠子用“大瓠之种”的事例，意在讥讽庄子的学说</a:t>
            </a:r>
            <a:r>
              <a:rPr lang="zh-CN" altLang="en-US" sz="4400" b="1" smtClean="0">
                <a:solidFill>
                  <a:srgbClr val="1D1DF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大而无用</a:t>
            </a:r>
            <a:r>
              <a:rPr lang="zh-CN" altLang="en-US" sz="44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44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庄子用“不龟手之药”的事例，意在证明自己的学说</a:t>
            </a:r>
            <a:r>
              <a:rPr lang="zh-CN" altLang="en-US" sz="4400" b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大而有用</a:t>
            </a:r>
            <a:r>
              <a:rPr lang="zh-CN" altLang="en-US" sz="4400" b="1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，只是惠子不能通晓领悟。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55</Paragraphs>
  <Slides>15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16">
      <vt:lpstr>城市剪影</vt:lpstr>
      <vt:lpstr>五石之瓠《庄子》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2020-10-15T08:54:52.856</cp:lastPrinted>
  <dcterms:created xsi:type="dcterms:W3CDTF">2020-10-15T08:54:52Z</dcterms:created>
  <dcterms:modified xsi:type="dcterms:W3CDTF">2020-10-15T00:54:54Z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