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handoutMasterIdLst>
    <p:handoutMasterId r:id="rId50"/>
  </p:handoutMasterIdLst>
  <p:sldIdLst>
    <p:sldId id="1520" r:id="rId2"/>
    <p:sldId id="1782" r:id="rId3"/>
    <p:sldId id="1784" r:id="rId4"/>
    <p:sldId id="1786" r:id="rId5"/>
    <p:sldId id="1820" r:id="rId6"/>
    <p:sldId id="1787" r:id="rId7"/>
    <p:sldId id="1296" r:id="rId8"/>
    <p:sldId id="1360" r:id="rId9"/>
    <p:sldId id="856" r:id="rId10"/>
    <p:sldId id="1788" r:id="rId11"/>
    <p:sldId id="1790" r:id="rId12"/>
    <p:sldId id="1792" r:id="rId13"/>
    <p:sldId id="1821" r:id="rId14"/>
    <p:sldId id="1802" r:id="rId15"/>
    <p:sldId id="1822" r:id="rId16"/>
    <p:sldId id="1794" r:id="rId17"/>
    <p:sldId id="1804" r:id="rId18"/>
    <p:sldId id="1823" r:id="rId19"/>
    <p:sldId id="1805" r:id="rId20"/>
    <p:sldId id="1824" r:id="rId21"/>
    <p:sldId id="1806" r:id="rId22"/>
    <p:sldId id="1807" r:id="rId23"/>
    <p:sldId id="1808" r:id="rId24"/>
    <p:sldId id="1809" r:id="rId25"/>
    <p:sldId id="1789" r:id="rId26"/>
    <p:sldId id="1810" r:id="rId27"/>
    <p:sldId id="1384" r:id="rId28"/>
    <p:sldId id="1755" r:id="rId29"/>
    <p:sldId id="1825" r:id="rId30"/>
    <p:sldId id="1811" r:id="rId31"/>
    <p:sldId id="1813" r:id="rId32"/>
    <p:sldId id="1814" r:id="rId33"/>
    <p:sldId id="1815" r:id="rId34"/>
    <p:sldId id="1816" r:id="rId35"/>
    <p:sldId id="1817" r:id="rId36"/>
    <p:sldId id="1818" r:id="rId37"/>
    <p:sldId id="1756" r:id="rId38"/>
    <p:sldId id="1746" r:id="rId39"/>
    <p:sldId id="1770" r:id="rId40"/>
    <p:sldId id="1778" r:id="rId41"/>
    <p:sldId id="1771" r:id="rId42"/>
    <p:sldId id="1827" r:id="rId43"/>
    <p:sldId id="1819" r:id="rId44"/>
    <p:sldId id="1826" r:id="rId45"/>
    <p:sldId id="1779" r:id="rId46"/>
    <p:sldId id="1828" r:id="rId47"/>
    <p:sldId id="1519" r:id="rId48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0000CC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 varScale="1">
        <p:scale>
          <a:sx n="89" d="100"/>
          <a:sy n="89" d="100"/>
        </p:scale>
        <p:origin x="-228" y="-9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8.xml"/><Relationship Id="rId4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用！！！\风景图片\5D188W0RBOQ7_1000x500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标题 2"/>
          <p:cNvSpPr txBox="1">
            <a:spLocks/>
          </p:cNvSpPr>
          <p:nvPr/>
        </p:nvSpPr>
        <p:spPr>
          <a:xfrm>
            <a:off x="2825342" y="3861842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孟子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6" name="标题 2"/>
          <p:cNvSpPr txBox="1">
            <a:spLocks/>
          </p:cNvSpPr>
          <p:nvPr/>
        </p:nvSpPr>
        <p:spPr>
          <a:xfrm>
            <a:off x="2897350" y="4346759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latin typeface="Times New Roman"/>
                <a:ea typeface="微软雅黑" pitchFamily="34" charset="-122"/>
                <a:cs typeface="Times New Roman"/>
              </a:rPr>
              <a:t>一、王好战，请以战喻</a:t>
            </a:r>
            <a:endParaRPr lang="zh-CN" altLang="zh-CN" sz="3600" b="1" kern="100" dirty="0">
              <a:latin typeface="Times New Roman"/>
              <a:ea typeface="宋体" pitchFamily="2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7364" y="189434"/>
            <a:ext cx="11223676" cy="57246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本课选录了《孟子》中的四则文章，第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则选文记载了孟子和梁惠王的一次对话，围绕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民不加多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的问题展开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了讨论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，阐述了孟子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的具体内容。第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则用寓言的形式，形象地描述了一个齐人靠乞讨残羹冷炙以求一饱，却又在妻妾面前假充阔佬，竭力炫耀欺骗的故事，讽刺了那些不顾礼义廉耻，以卑鄙的手段追求富贵利达的人。第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则用偷鸡者的故事，证明了知错不改的荒谬，阐明了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如知其非义，斯速已矣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的道理。第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则孟子以久旱禾苗逢雨蓬勃生长为喻，对梁襄王讲述了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不嗜杀人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才能统一天下的道理，宣传自己的仁政思想。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86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333450"/>
            <a:ext cx="1144927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望民之多于邻国也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白者不负戴于道路矣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有饿莩而不知发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从良人之所之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则必餍酒肉而后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 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然问曰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 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民归之，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水之就下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31110" y="17016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2555" y="17184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不要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1109" y="24025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99262" y="24025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斑白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15363" y="29977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5206" y="29977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道路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0790" y="36458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4926" y="36266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早晨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11307" y="42938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迤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35166" y="42938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斜行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39022" y="49419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35166" y="49419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回来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98862" y="55180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00307" y="55900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突然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71070" y="61792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00507" y="62189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好比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328" y="139516"/>
            <a:ext cx="11478502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19754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兵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6579" y="693490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弃甲曳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走：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草木皆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256716" y="901274"/>
            <a:ext cx="169654" cy="113752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06574" y="347860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86694" y="2277666"/>
            <a:ext cx="102971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口之家可以无饥矣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罟不入洿池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愿令得补黑衣之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扶苏以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谏故，上使外将兵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339153" y="2480275"/>
            <a:ext cx="169654" cy="249660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96251" y="8183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兵器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76171" y="14135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士兵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87094" y="24025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几，若干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50990" y="30505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32355" y="36986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数目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01813" y="4274726"/>
            <a:ext cx="2299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读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shuò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，屡次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119754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686" y="541104"/>
            <a:ext cx="89150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涂有饿莩而不知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闾左谪戍渔阳九百人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256716" y="701055"/>
            <a:ext cx="169654" cy="172766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5057" y="374473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86694" y="2853730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不百步耳，是亦走也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中通外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，不蔓不枝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系向牛头充炭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339153" y="2940839"/>
            <a:ext cx="169654" cy="19275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02680" y="62148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开仓赈济饥民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6894" y="12695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发射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47134" y="18984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派遣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10353" y="29785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只，仅仅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3118" y="362665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不弯曲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05143" y="420271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值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，价钱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0295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0485" y="230149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胜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2718" y="897895"/>
            <a:ext cx="102971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谷与鱼鳖不可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食也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十旬休假，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友如云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童子何知，躬逢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予观夫巴陵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状，在洞庭一湖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驴不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怒，蹄之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533064" y="1107785"/>
            <a:ext cx="169654" cy="30161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75126" y="9815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5126" y="162959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才华出众的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8490" y="22776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盛大的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77538" y="293655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优美的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1888" y="35738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忍得住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846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456469" y="256569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顾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58702" y="477466"/>
            <a:ext cx="108012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而之他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君臣相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，泣下沾襟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岁贯女，莫我肯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蹈死不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将军宜枉驾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人之立志，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不如蜀鄙之僧哉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吾念之，强秦不敢加兵于赵者，徒以吾两人在也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en-US" sz="2800" dirty="0"/>
          </a:p>
        </p:txBody>
      </p:sp>
      <p:sp>
        <p:nvSpPr>
          <p:cNvPr id="31" name="左大括号 30"/>
          <p:cNvSpPr/>
          <p:nvPr/>
        </p:nvSpPr>
        <p:spPr>
          <a:xfrm>
            <a:off x="1414686" y="577054"/>
            <a:ext cx="169654" cy="458093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84096" y="60231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回头看、环视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118" y="12503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看，视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31110" y="18984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顾念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36211" y="25465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顾惜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7225" y="314176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看望，拜访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04563" y="37898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反而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86656" y="4437906"/>
            <a:ext cx="2185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</a:rPr>
              <a:t>只是，只不过</a:t>
            </a:r>
            <a:endParaRPr lang="zh-CN" altLang="en-US" sz="2800" kern="100" spc="-2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00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125233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河内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义：越南首都。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是使民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养生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丧死无憾也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今义：保养身体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仰望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而终身也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今义：抬着头向上看；敬仰而有所期望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7197" y="147163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指春秋战国时黄河以北地区。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585198" y="336301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供养活着的人。</a:t>
            </a:r>
          </a:p>
        </p:txBody>
      </p:sp>
      <p:sp>
        <p:nvSpPr>
          <p:cNvPr id="7" name="矩形 6"/>
          <p:cNvSpPr/>
          <p:nvPr/>
        </p:nvSpPr>
        <p:spPr>
          <a:xfrm>
            <a:off x="1558702" y="530200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依靠、指望。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252668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8582" y="229975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58702" y="1041911"/>
            <a:ext cx="102971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孰能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嬴而不助五国也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日月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逝矣，岁不我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玉斗一双，欲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亚父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1" name="左大括号 30"/>
          <p:cNvSpPr/>
          <p:nvPr/>
        </p:nvSpPr>
        <p:spPr>
          <a:xfrm>
            <a:off x="1414686" y="1226573"/>
            <a:ext cx="169654" cy="298631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30910" y="11362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亲附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35257" y="177361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结交，交好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64203" y="24216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赞成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31110" y="30697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等待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67305" y="369866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给予，授予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91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5" grpId="0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2598" y="197627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02718" y="825887"/>
            <a:ext cx="102971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之而不见所畏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焉：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此人可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见，不可屈致也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荆轲遂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车而去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连辟公府不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河海不择细流，故能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2" name="左大括号 31"/>
          <p:cNvSpPr/>
          <p:nvPr/>
        </p:nvSpPr>
        <p:spPr>
          <a:xfrm>
            <a:off x="1555177" y="893297"/>
            <a:ext cx="169654" cy="3076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4363" y="9095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接近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198" y="155758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趋，赴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3038" y="22532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上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28299" y="28345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赴任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16531" y="35018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成就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34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117426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之以桑：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庠序之教：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五十者可以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帛矣：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岁，斯天下之民至焉：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然而不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者，未之有也：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其妻妾：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其妻妾不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也而不相泣者：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56500" y="890350"/>
            <a:ext cx="5814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名词作动词，击鼓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710830" y="1485578"/>
            <a:ext cx="5814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名词作动词，种植、栽植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3070869" y="2133650"/>
            <a:ext cx="7674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形容词作动词，小心办好、认真做好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4150990" y="2778063"/>
            <a:ext cx="7674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名词作动词，穿　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5519143" y="3410630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名词作动词，归咎、归罪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4901810" y="4005858"/>
            <a:ext cx="6923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名词作动词，称王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2822902" y="470677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形容词作动词，轻视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59102" y="528283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形容词作动词，感到羞耻</a:t>
            </a:r>
          </a:p>
        </p:txBody>
      </p:sp>
    </p:spTree>
    <p:extLst>
      <p:ext uri="{BB962C8B-B14F-4D97-AF65-F5344CB8AC3E}">
        <p14:creationId xmlns:p14="http://schemas.microsoft.com/office/powerpoint/2010/main" xmlns="" val="33303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2" grpId="0"/>
      <p:bldP spid="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860" y="165927"/>
            <a:ext cx="11597986" cy="64551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66050" y="127215"/>
            <a:ext cx="11422252" cy="668695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作者简介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约前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372—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，战国时伟大思想家，战国中期儒家的主要代表人物。名轲，字子舆，邹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今山东邹城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人。被尊奉为仅次于孔子的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亚圣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，又与孔子并称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性善论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养气说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是孟子的重要哲学思想。孟子继承和发展了孔子的思想，提出一套完整的思想体系，对后世产生了极大的影响，被尊奉为仅次于孔子的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亚圣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。孟子继承和发展了孔子的德治思想，发展为仁政学说，成为其政治思想的核心。孟子把孔子的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发展为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的学说。他被认为是孔子学说的继承者，有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亚圣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之称。《孟子》是儒家经典之一，记载了孟子及其弟子的政治、教育、哲学、伦理等思想观点和政治活动，为研究孟子的主要材料。宋代把它和《论语》《大学》《中庸》合称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701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566" y="1048238"/>
            <a:ext cx="116345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去关市之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今兹未能；请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今有人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攘其邻之鸡者：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44532" y="1125538"/>
            <a:ext cx="5814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动词作名词，征收的赋税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078982" y="1761382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轻，减轻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4910167" y="240251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名词作状语，每天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655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5" grpId="0"/>
      <p:bldP spid="5" grpId="1"/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328796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直不百步耳，是亦走也！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养生丧死无憾，王道之始也。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非我也，岁也。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非我也，兵也。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此其为餍足之道也。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良人者，所仰望而终身也。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是非君子之道。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以五十步笑百步，则何如？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99062" y="105353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47134" y="172677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93162" y="24025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93162" y="29785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41234" y="362665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21354" y="42747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58902" y="49227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31110" y="55708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688198"/>
            <a:ext cx="1163455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然而不王者，未之有也！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而良人未之知也。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则无望民之多于邻国也。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 smtClean="0"/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五亩之宅，树之以桑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105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申之以孝悌之义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颁白者不负戴于道路矣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是何异于刺人而杀之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而相泣于中庭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35257" y="7463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</a:t>
            </a:r>
          </a:p>
        </p:txBody>
      </p:sp>
      <p:sp>
        <p:nvSpPr>
          <p:cNvPr id="8" name="矩形 7"/>
          <p:cNvSpPr/>
          <p:nvPr/>
        </p:nvSpPr>
        <p:spPr>
          <a:xfrm>
            <a:off x="3862958" y="14135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</a:t>
            </a:r>
          </a:p>
        </p:txBody>
      </p:sp>
      <p:sp>
        <p:nvSpPr>
          <p:cNvPr id="4" name="矩形 3"/>
          <p:cNvSpPr/>
          <p:nvPr/>
        </p:nvSpPr>
        <p:spPr>
          <a:xfrm>
            <a:off x="5054183" y="206164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27054" y="273726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46071" y="333862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53215" y="393385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7054" y="463476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05095" y="52299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14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4" grpId="0"/>
      <p:bldP spid="4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45418"/>
            <a:ext cx="116345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养生丧死无憾，王道之始也。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狗彘食人食而不知检，涂有饿莩而不知发。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蚤起，施从良人之所之，遍国中无与立谈者。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</a:p>
        </p:txBody>
      </p:sp>
      <p:sp>
        <p:nvSpPr>
          <p:cNvPr id="4" name="矩形 3"/>
          <p:cNvSpPr/>
          <p:nvPr/>
        </p:nvSpPr>
        <p:spPr>
          <a:xfrm>
            <a:off x="498852" y="1269554"/>
            <a:ext cx="1063691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           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百姓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供养家人或者给死去的人办理丧事没有遗憾，这是行王道的开端。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973" y="3213770"/>
            <a:ext cx="1063691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养的猪狗吃着人吃的东西，却不知道约束，道路上有饿死的尸体，却不知道开仓赈济。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582" y="5079714"/>
            <a:ext cx="1063691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第二天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清早起来，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妻子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便斜行着跟踪丈夫所去的地方，整个都城里没有一个站住跟他说话的。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8622" y="538272"/>
            <a:ext cx="10636914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天油然作云，沛然下雨，则苗浡然兴之矣。其如是，孰能御之？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8622" y="1125538"/>
            <a:ext cx="10427325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天上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突然布满乌云，降下了滂沱大雨，禾苗就又蓬勃地挺立起来了。那禾苗像这样，谁能阻止它呢？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75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</a:t>
            </a: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1525023"/>
            <a:ext cx="11478502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亩之宅，树之以桑，五十者可以衣帛矣。鸡豚狗彘之畜，无失其时，七十者可以食肉矣。百亩之田，勿夺其时，数口之家可以无饥矣。谨庠序之教，申之以孝悌之义，颁白者不负戴于道路矣。七十者衣帛食肉，黎民不饥不寒，然而不王者，未之有也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士贵立志，志不立则无成。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不以规矩，不能成方圆。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大匠诲人，必以规矩。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穷则独善其身，达则兼善天下。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8582" y="584465"/>
            <a:ext cx="11140921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选文第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《王好战，请以战喻》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中，孟子在说明梁惠王移民移粟的措施与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邻国之政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并无本质区别时，为什么要以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王好战，请以战喻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622598" y="270971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4564" y="194851"/>
            <a:ext cx="11615478" cy="61872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可喻的事物很多，之所以用打仗为喻，是因为梁惠王喜欢打仗，用他熟悉的事例设喻，让他领悟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五十步笑百步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的不对，比较容易。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王好战，请以战喻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总提一句，然后举出两个逃兵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弃甲曳兵而走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的两种情况。根据败逃距离的远近，提出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以五十步笑百步，则何如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的反问，进一步启发，诱使对方在不知不觉中说出否定自己的话：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不可。直不百步耳，是亦走也！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最后以子之矛攻子之盾，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王如知此，则无望民之多于邻国也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。这两句忽然转入正题，既回答了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民不加多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的原因，又揭示了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五十步笑百步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的寓意：梁惠王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移民移粟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跟邻国统治者的治国不尽心，实质上没有什么区别，只是形式上、数量上不同而已。这里暗示着梁惠王搞小恩小惠并不能使民加多；要使民加多，必须施仁政、行王道。这就为孟子提出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王道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顺理成章地铺平了道路。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841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408" y="569134"/>
            <a:ext cx="11256890" cy="53966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2921" y="595589"/>
            <a:ext cx="10867880" cy="535274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背景扫描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孟子为了实现自己的政治理想，到过梁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、齐、宋、滕、鲁等国家，游说过齐威王、宋王偃、滕文公、梁惠王、齐宣王等国君。齐宣王、梁惠王尽管对他十分礼遇，但终因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迂阔而疏于事情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不为诸侯所用，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退而与万章之徒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著书论事。孟子一生主张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，主张实行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，而当时社会流行的却是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霸道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，即君主凭借武力、刑法、权势等进行统治。凡是法家主张，讲求耕战，富国强兵，便取得胜利，而孟子的仁政王道说，在当时却行不通。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2376" y="58446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则选文看，孟子所宣扬的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思想的核心是什么？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12376" y="14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312376" y="2061642"/>
            <a:ext cx="11615478" cy="25950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从第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则选文看，孟子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王道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思想的核心内容是：先要采取措施，保证百姓最基本的生存条件，使之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养生丧死无憾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；接下来是要采取措施，使百姓发展桑蚕生产，发展家庭养殖，发展农业生产，保证百姓有较高的生活水平；再接着就是发展学校教育，促使百姓完善德行。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孟子在表述自己的观点时，表现了高超的论辩技巧。结合选文，谈谈孟子的说理艺术。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39000" y="198963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9525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524486" y="766199"/>
            <a:ext cx="11162246" cy="38877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的主要说理特点是层层递进，步步紧逼，先驳后立，破中有立，从正反两方面展开论证，使用比喻、类比、反诘等修辞手法，强化论辩力与说服力。例如选文第一则，先是梁惠王提出疑惑，接着是孟子设喻解惑，最后是孟子提出自己的仁政主张，环环相扣，层层推进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寡人之民不加多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则无望民之多于邻国也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斯天下之民至焉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相互呼应，更使文章结构严谨而完整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475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412306" y="690709"/>
            <a:ext cx="11386607" cy="4534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用寓言说理，委婉形象，耐人寻味。孟子利用寓言说理，使自己的思想得到了戏剧化的显示：或者更有力地凸显了事件的本质，如用五十步笑百步来显示魏国政治与邻国政治的差别；或者使可鄙的更见其可鄙，如用齐人乞讨于坟墓之间来显示追逐富贵利达者蝇营狗苟；或使荒谬者更见其荒谬，如用偷鸡者知道了自己的行为不合道义却不停止，来显示宋国君臣知道赋税苛重不合道义，却要等到来年才改变措施的极端荒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寓言使孟子的文章放射出更加耀眼的光彩。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482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本文四则选文分别讲了哪些寓言故事？各说明了什么道理？这样写有什么好处？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509353" y="206164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2645071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412306" y="405458"/>
            <a:ext cx="11500473" cy="6151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8286828"/>
              </p:ext>
            </p:extLst>
          </p:nvPr>
        </p:nvGraphicFramePr>
        <p:xfrm>
          <a:off x="694606" y="847470"/>
          <a:ext cx="10919743" cy="5120640"/>
        </p:xfrm>
        <a:graphic>
          <a:graphicData uri="http://schemas.openxmlformats.org/drawingml/2006/table">
            <a:tbl>
              <a:tblPr/>
              <a:tblGrid>
                <a:gridCol w="1584176"/>
                <a:gridCol w="9335567"/>
              </a:tblGrid>
              <a:tr h="196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寓　言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道　理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五十步笑百步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说明了统治者应反省自己，清除虐政，施行仁政的道理。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齐人乞墦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指责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了社会上那些用龌龊的手段谋求富贵显达、连妻妾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都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他感到无地自容的人。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邻人攘鸡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偷鸡者知道自己的行为不符合道义却不能停止，来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讽刺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宋国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君臣知道赋税苛重不符合道义却要等到明年才改变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行为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，揭示宋国君臣不施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仁政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，不关心民生的道理。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0564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55373" y="581432"/>
            <a:ext cx="11500473" cy="51209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7704936"/>
              </p:ext>
            </p:extLst>
          </p:nvPr>
        </p:nvGraphicFramePr>
        <p:xfrm>
          <a:off x="720079" y="1086524"/>
          <a:ext cx="10919743" cy="1920240"/>
        </p:xfrm>
        <a:graphic>
          <a:graphicData uri="http://schemas.openxmlformats.org/drawingml/2006/table">
            <a:tbl>
              <a:tblPr/>
              <a:tblGrid>
                <a:gridCol w="3037334"/>
                <a:gridCol w="7882409"/>
              </a:tblGrid>
              <a:tr h="11811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禾苗遇旱枯槁，遇雨而兴盛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隐喻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了百姓遇暴政而痛苦、遇仁政而归之的道理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反映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了孟子主张要用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仁政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来获得民心，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从而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统一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天下的仁政思想。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1091" marR="21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60005" y="3132302"/>
            <a:ext cx="11068815" cy="19536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好处：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化抽象为具体，深入浅出，容易让人理解和接受；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人物形象鲜明，情节曲折生动，易于引人入胜，使人在不知不觉中受到感染从而接受作者的观点和主张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6388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621482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孟子的理想虽当时没能实现但对我们当代意义重大，你觉得主要表现在哪些方面？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995898"/>
            <a:ext cx="11539275" cy="45348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仁义是最大的利益，有仁义，相关者都会有利益；无仁无义，所有人都不会有利益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以德治国，诚信社会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人不能肆意役使自然，而是要尊重自然，通过与自然的交往性互动，使人与自然协调发展，实现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可持续发展，绿色食品、绿色产业，和谐社会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发展经济，振兴教育，加强教化，使物质文明和精神文明双丰收，并形成社会、国家和民族的凝聚力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科教兴国，科技是第一生产力，百年大计教育为本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实现天下安宁太平，是人心所向的条件之一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一国两制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78782" y="14855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89434"/>
            <a:ext cx="11478502" cy="230445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放下虚荣，笑傲江湖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这篇文章在拟题上有哪些值得学习的地方？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79382" y="167198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7" name="矩形 6"/>
          <p:cNvSpPr/>
          <p:nvPr/>
        </p:nvSpPr>
        <p:spPr>
          <a:xfrm>
            <a:off x="478582" y="2258502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放下虚荣，笑傲江湖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揭示了文章中心，简洁凝练明确。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860" y="212348"/>
            <a:ext cx="11597986" cy="62652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86648" y="239032"/>
            <a:ext cx="11309160" cy="599907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单元导读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本单元共有七课，每一课都围绕一个主题编排，所选择的语料主要是学习古代汉语的经典篇章，并具有很高的认识和鉴赏价值。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王好战，请以战喻》中的四篇短文讲了为人君施行仁政的重要性，借用形象的事例说明只有找到合适的方法，才能达到目的，否则只会缘木求鱼。《王何必曰利》讲了维持国家要靠什么，需要的是义而不是利，说明了只顾求利的危害，现在以德治国可谓有孟子思想的影响。这一话题分析得细致且通透，明确地告诫为政者一定要掌握好这一原则。《民为贵》显现了孟子的思想高度，以人为本，国君把人民放在心上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那么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9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7432" y="377147"/>
            <a:ext cx="1103061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谁不想采撷成功之树上的硕果，谁不想获得成功桂冠上的明珠。有些人总是在得到硕果和明珠后，大肆炫耀，如同那个不可一世、死爱面子、爱慕虚荣的泰利斯一样，用钢铁长城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铁骑，来练就集体舞蹈，向世人传递着好大喜功的特质，但最终被如死亡一般的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旋律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击败，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身死人手，为他人笑者，何也？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强烈的虚荣心在作怪。因此，无论何时何人，只有放下虚荣，才能真正笑傲江湖，傲视苍穹，成为实际上的强者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43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9383" y="117426"/>
            <a:ext cx="11364853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下虚荣，以务实的心态迎接挑战。大千世界，芸芸众生，不过是白云苍狗。上苍赋予人类的不是夸夸其谈，追随虚荣，自我炫耀，而是脚踏实地务实开拓。何氏眼科创始人何伟博士，头顶九州大学十大杰出学生称号，但依旧平易近人。在作报告时，他向全场师生三鞠躬，赢得经久不息的掌声。头顶无数荣誉光环，身拥巨大产业的他，没有趾高气昂，没有盛气凌人，这都源自于他放下虚荣心，以坦诚务实的精神，不懈地开创和进取，赢得了属于自己的一片天地。如果，何伟在赢得成功后不愿面对新的挑战，热衷于虚荣浮华，带着闪光的头衔到处炫耀，医术就会停滞不前，管理就会出现混乱，还能有经得起市场的考验、做大做强创造辉煌的何氏眼科吗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624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9383" y="544937"/>
            <a:ext cx="1136485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文章是怎样提出中心论点的？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383" y="1376553"/>
            <a:ext cx="11364853" cy="1333161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运用泰利斯的事例，并用《六国论》中的名句进一步印证，并顺势分析，自然得出中心论点。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13138" y="80788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2136035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9383" y="117426"/>
            <a:ext cx="11364853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下虚荣，用理性智慧来展示强大。或许，今天有人会在你面前炫耀名牌服饰，明天有人会在你面前展示新买的山地车，后天在你面前秀秀流行的手机、平板电脑之类，你的爱慕虚荣之心会不会在不经意间悄然生起呢？请放下虚荣，回到现实看看：教室里面的莘莘学子，埋头苦读，发奋用功。他们倾其所能地拼搏，用理性和智慧，应对着人生的挑战，清楚目前自己肩上的责任和人生要义。他们锁定目标，以顽强的毅力坚持追求，放弃华丽外表的包装，摒弃高科技物品的诱惑。用时间和成绩，向家长、学校和老师证明自己，用一种令人敬畏的自尊、自重使自己站立，成就最本色、最耀眼的人生。实践证明，这样有责任感和担当精神的人，才是最强大的不能被打败的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23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9383" y="117426"/>
            <a:ext cx="11364853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放下虚荣，用坚毅果敢来超越梦想。虚荣只能阻止人们的进步，不能谱写华美的乐章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在当今多元的社会中，人心越发趋于浮躁，越发去追求物质享受，而导致心理上的空虚，精神的虚荣，有的人甚至变得虚荣心膨胀。因参与网络赌球输掉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亿余元的郭美美刚刚被捕，她多次卖弄和炒作自己，极力为自己营造虚荣的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上流神话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以证明自己的存在，对这种不正确的价值观必须予以匡正。放下虚荣，回归本心，积蓄正能量，超越美好的梦想，为中国梦谱写新的乐章吧！假如，你能静下心来，回归本心，总有一天，你会看到云层背后的光亮，你会发现，那个叫作虚荣的东西，就如浮云般悄悄跑掉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1008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378888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这篇文章的主体部分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段在思路安排上有何特点？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582" y="129799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06575" y="2022175"/>
            <a:ext cx="11593287" cy="1364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effectLst/>
                <a:latin typeface="宋体"/>
                <a:cs typeface="Courier New"/>
              </a:rPr>
              <a:t>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7631" y="1989634"/>
            <a:ext cx="1137283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中间用三个分论点统帅，用并列式结构文章。观点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结论，使文章层次清晰，结构严谨，论述有力。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225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378888"/>
            <a:ext cx="1147850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亲爱的朋友，让我们懂得，放下虚荣，脚踏实地，一步一个脚印地前进，才能笑傲江湖，成为时代的开拓者，成为社会真正的强者。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文章的结尾在用语上有什么特点？结尾在文中的作用是什么？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9000" y="249369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339000" y="3126172"/>
            <a:ext cx="11478502" cy="13117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effectLst/>
                <a:latin typeface="宋体"/>
                <a:cs typeface="Courier New"/>
              </a:rPr>
              <a:t>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000" y="3044068"/>
            <a:ext cx="1137283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用语亲切，富有亲和力，使作者的观点获得广泛的认同感。结尾与文题及开头照应，深化中心，简洁明快。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7375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Administrator\Desktop\用！！！\风景图片\5D188W0RBOQ7_1000x500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860" y="212348"/>
            <a:ext cx="11597986" cy="62652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06574" y="239032"/>
            <a:ext cx="11197188" cy="594008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百姓就有归宿感，就会竭尽全力地为君王服务，也就成为我们盼望的和谐社会。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民为贵，社稷次之，君为轻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这一观点演化为我们今天的立政为民、公平公正民主的精神。《乐民之乐，忧民之忧》体现了孟子的政治理想，与百姓同忧乐，时刻把人民放在心中。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吾王庶几无疾病与，何以能田猎也？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这样的政治环境，则会集四方之民如水之归下，在当时能有这样的远见，的确精深。《人和》这一话题谈了内部团结一致的重要性。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爱人者，人恒爱之。敬人者，人恒敬之。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文章运用对偶、排比的修辞手法和对比的表现手法，使得表意异常酣畅，让人深信不疑。《我善养吾浩然之气》高屋建瓴，谈了大丈夫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5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940" y="423114"/>
            <a:ext cx="11256890" cy="5343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87622" y="477466"/>
            <a:ext cx="10760277" cy="529375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一般人的不同：心存道义，能够经受一切考验，在磨难中成就自我，提升自我。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这一观点更为精深，它是我们现在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终身学习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观点的本源。《仁义礼智，我固有之》运用对比的表现手法，说了人与非人的不同，这一话题的文章多在反面用墨，明确而警醒，数千年来华夏儿女都在接受着它的警示与监督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学习本单元的文章，首先要注意把握孟子的思想要义，其次要注意体会孟子文章的雄浑气势，学习其说理善用比喻、行文多铺排的艺术特点，注意体会其表达效果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487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837506"/>
            <a:ext cx="11449272" cy="57246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王好战，请以战喻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梁惠王上》中的一句话。在这一章中孟子为了回答梁惠王的提问，并借机宣扬自己的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，就用战争作喻，讲述了一个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五十步笑百步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的寓言故事，形象地揭示了梁惠王的政治跟邻国并没有本质上的差异，巧妙地解答了梁惠王心中的疑惑，得出了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则无望民之多于邻国也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的结论。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王好战，请以战喻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为题，目的在于引导我们把握孟子善于用生动、诱人的形式，特别是善用设喻取譬的手法来解释说明道理的技巧。所选的四篇短文，都是这一技巧运用的典型篇章。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6606</TotalTime>
  <Words>6326</Words>
  <Application>Microsoft Office PowerPoint</Application>
  <PresentationFormat>自定义</PresentationFormat>
  <Paragraphs>324</Paragraphs>
  <Slides>47</Slides>
  <Notes>0</Notes>
  <HiddenSlides>5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