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0" r:id="rId1"/>
  </p:sldMasterIdLst>
  <p:sldIdLst>
    <p:sldId id="273" r:id="rId2"/>
    <p:sldId id="387" r:id="rId3"/>
    <p:sldId id="595" r:id="rId4"/>
    <p:sldId id="596" r:id="rId5"/>
    <p:sldId id="597" r:id="rId6"/>
    <p:sldId id="291" r:id="rId7"/>
    <p:sldId id="293" r:id="rId8"/>
    <p:sldId id="294" r:id="rId9"/>
    <p:sldId id="302" r:id="rId10"/>
    <p:sldId id="303" r:id="rId11"/>
    <p:sldId id="329" r:id="rId12"/>
    <p:sldId id="307" r:id="rId13"/>
    <p:sldId id="308" r:id="rId14"/>
    <p:sldId id="330" r:id="rId15"/>
    <p:sldId id="598" r:id="rId16"/>
    <p:sldId id="599" r:id="rId17"/>
    <p:sldId id="604" r:id="rId18"/>
    <p:sldId id="600" r:id="rId19"/>
    <p:sldId id="388" r:id="rId20"/>
    <p:sldId id="310" r:id="rId21"/>
    <p:sldId id="312" r:id="rId22"/>
    <p:sldId id="313" r:id="rId23"/>
    <p:sldId id="331" r:id="rId24"/>
    <p:sldId id="332" r:id="rId25"/>
    <p:sldId id="315" r:id="rId26"/>
    <p:sldId id="333" r:id="rId27"/>
    <p:sldId id="311" r:id="rId28"/>
    <p:sldId id="601" r:id="rId29"/>
    <p:sldId id="602" r:id="rId30"/>
    <p:sldId id="603" r:id="rId31"/>
    <p:sldId id="605" r:id="rId32"/>
    <p:sldId id="389" r:id="rId33"/>
    <p:sldId id="316" r:id="rId34"/>
    <p:sldId id="318" r:id="rId35"/>
    <p:sldId id="319" r:id="rId36"/>
    <p:sldId id="335" r:id="rId37"/>
    <p:sldId id="320" r:id="rId38"/>
    <p:sldId id="321" r:id="rId39"/>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86191"/>
    <a:srgbClr val="B7DDF7"/>
    <a:srgbClr val="B7E3F7"/>
    <a:srgbClr val="2BA7E0"/>
    <a:srgbClr val="5D1B79"/>
    <a:srgbClr val="7D4794"/>
    <a:srgbClr val="AE8EBD"/>
    <a:srgbClr val="008D3F"/>
    <a:srgbClr val="006A00"/>
    <a:srgbClr val="00532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014" autoAdjust="0"/>
    <p:restoredTop sz="90462" autoAdjust="0"/>
  </p:normalViewPr>
  <p:slideViewPr>
    <p:cSldViewPr snapToGrid="0">
      <p:cViewPr>
        <p:scale>
          <a:sx n="75" d="100"/>
          <a:sy n="75" d="100"/>
        </p:scale>
        <p:origin x="-1854" y="-606"/>
      </p:cViewPr>
      <p:guideLst>
        <p:guide orient="horz" pos="1620"/>
        <p:guide pos="2880"/>
      </p:guideLst>
    </p:cSldViewPr>
  </p:slideViewPr>
  <p:notesTextViewPr>
    <p:cViewPr>
      <p:scale>
        <a:sx n="1" d="1"/>
        <a:sy n="1" d="1"/>
      </p:scale>
      <p:origin x="0" y="0"/>
    </p:cViewPr>
  </p:notesTextViewPr>
  <p:sorterViewPr>
    <p:cViewPr>
      <p:scale>
        <a:sx n="66" d="100"/>
        <a:sy n="66" d="100"/>
      </p:scale>
      <p:origin x="0" y="489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7.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a:xfrm>
            <a:off x="628650" y="1369219"/>
            <a:ext cx="78867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628650" y="4767263"/>
            <a:ext cx="2057400" cy="273844"/>
          </a:xfrm>
        </p:spPr>
        <p:txBody>
          <a:bodyPr/>
          <a:lstStyle/>
          <a:p>
            <a:fld id="{B1AA9239-D668-474B-AEC1-AED18A126247}" type="datetimeFigureOut">
              <a:rPr lang="zh-CN" altLang="en-US" smtClean="0"/>
              <a:pPr/>
              <a:t>2019/1/3</a:t>
            </a:fld>
            <a:endParaRPr lang="zh-CN" altLang="en-US"/>
          </a:p>
        </p:txBody>
      </p:sp>
      <p:sp>
        <p:nvSpPr>
          <p:cNvPr id="5" name="Footer Placeholder 4"/>
          <p:cNvSpPr>
            <a:spLocks noGrp="1"/>
          </p:cNvSpPr>
          <p:nvPr>
            <p:ph type="ftr" sz="quarter" idx="11"/>
          </p:nvPr>
        </p:nvSpPr>
        <p:spPr>
          <a:xfrm>
            <a:off x="3028950" y="4767263"/>
            <a:ext cx="3086100" cy="273844"/>
          </a:xfr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p:spPr>
        <p:txBody>
          <a:bodyPr/>
          <a:lstStyle/>
          <a:p>
            <a:fld id="{3D5D4752-0CE7-4497-9789-8CD18D74C975}"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a:lum/>
          </a:blip>
          <a:srcRect/>
          <a:stretch>
            <a:fillRect t="-25000" b="-25000"/>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Lst>
  <p:transition spd="med">
    <p:fade/>
  </p:transition>
  <p:timing>
    <p:tnLst>
      <p:par>
        <p:cTn id="1" dur="indefinite" restart="never" nodeType="tmRoot"/>
      </p:par>
    </p:tnLst>
  </p:timing>
  <p:txStyles>
    <p:titleStyle>
      <a:lvl1pPr algn="l" defTabSz="514350" rtl="0" eaLnBrk="1" fontAlgn="base" hangingPunct="1">
        <a:lnSpc>
          <a:spcPct val="90000"/>
        </a:lnSpc>
        <a:spcBef>
          <a:spcPct val="0"/>
        </a:spcBef>
        <a:spcAft>
          <a:spcPct val="0"/>
        </a:spcAft>
        <a:defRPr sz="2400" b="1" kern="1200">
          <a:solidFill>
            <a:schemeClr val="bg1"/>
          </a:solidFill>
          <a:latin typeface="Arial" pitchFamily="34" charset="0"/>
          <a:ea typeface="+mj-ea"/>
          <a:cs typeface="+mj-cs"/>
        </a:defRPr>
      </a:lvl1pPr>
      <a:lvl2pPr algn="l" defTabSz="514350" rtl="0" eaLnBrk="1" fontAlgn="base" hangingPunct="1">
        <a:lnSpc>
          <a:spcPct val="90000"/>
        </a:lnSpc>
        <a:spcBef>
          <a:spcPct val="0"/>
        </a:spcBef>
        <a:spcAft>
          <a:spcPct val="0"/>
        </a:spcAft>
        <a:defRPr sz="2400" b="1">
          <a:solidFill>
            <a:schemeClr val="bg1"/>
          </a:solidFill>
          <a:latin typeface="Arial" pitchFamily="34" charset="0"/>
          <a:ea typeface="华文中宋" panose="02010600040101010101" pitchFamily="2" charset="-122"/>
        </a:defRPr>
      </a:lvl2pPr>
      <a:lvl3pPr algn="l" defTabSz="514350" rtl="0" eaLnBrk="1" fontAlgn="base" hangingPunct="1">
        <a:lnSpc>
          <a:spcPct val="90000"/>
        </a:lnSpc>
        <a:spcBef>
          <a:spcPct val="0"/>
        </a:spcBef>
        <a:spcAft>
          <a:spcPct val="0"/>
        </a:spcAft>
        <a:defRPr sz="2400" b="1">
          <a:solidFill>
            <a:schemeClr val="bg1"/>
          </a:solidFill>
          <a:latin typeface="Arial" pitchFamily="34" charset="0"/>
          <a:ea typeface="华文中宋" panose="02010600040101010101" pitchFamily="2" charset="-122"/>
        </a:defRPr>
      </a:lvl3pPr>
      <a:lvl4pPr algn="l" defTabSz="514350" rtl="0" eaLnBrk="1" fontAlgn="base" hangingPunct="1">
        <a:lnSpc>
          <a:spcPct val="90000"/>
        </a:lnSpc>
        <a:spcBef>
          <a:spcPct val="0"/>
        </a:spcBef>
        <a:spcAft>
          <a:spcPct val="0"/>
        </a:spcAft>
        <a:defRPr sz="2400" b="1">
          <a:solidFill>
            <a:schemeClr val="bg1"/>
          </a:solidFill>
          <a:latin typeface="Arial" pitchFamily="34" charset="0"/>
          <a:ea typeface="华文中宋" panose="02010600040101010101" pitchFamily="2" charset="-122"/>
        </a:defRPr>
      </a:lvl4pPr>
      <a:lvl5pPr algn="l" defTabSz="514350" rtl="0" eaLnBrk="1" fontAlgn="base" hangingPunct="1">
        <a:lnSpc>
          <a:spcPct val="90000"/>
        </a:lnSpc>
        <a:spcBef>
          <a:spcPct val="0"/>
        </a:spcBef>
        <a:spcAft>
          <a:spcPct val="0"/>
        </a:spcAft>
        <a:defRPr sz="2400" b="1">
          <a:solidFill>
            <a:schemeClr val="bg1"/>
          </a:solidFill>
          <a:latin typeface="Arial" pitchFamily="34" charset="0"/>
          <a:ea typeface="华文中宋" panose="02010600040101010101" pitchFamily="2" charset="-122"/>
        </a:defRPr>
      </a:lvl5pPr>
      <a:lvl6pPr marL="457200" algn="l" defTabSz="514350" rtl="0" eaLnBrk="1" fontAlgn="base" hangingPunct="1">
        <a:lnSpc>
          <a:spcPct val="90000"/>
        </a:lnSpc>
        <a:spcBef>
          <a:spcPct val="0"/>
        </a:spcBef>
        <a:spcAft>
          <a:spcPct val="0"/>
        </a:spcAft>
        <a:defRPr sz="2400" b="1">
          <a:solidFill>
            <a:schemeClr val="bg1"/>
          </a:solidFill>
          <a:latin typeface="华文中宋" panose="02010600040101010101" pitchFamily="2" charset="-122"/>
          <a:ea typeface="华文中宋" panose="02010600040101010101" pitchFamily="2" charset="-122"/>
        </a:defRPr>
      </a:lvl6pPr>
      <a:lvl7pPr marL="914400" algn="l" defTabSz="514350" rtl="0" eaLnBrk="1" fontAlgn="base" hangingPunct="1">
        <a:lnSpc>
          <a:spcPct val="90000"/>
        </a:lnSpc>
        <a:spcBef>
          <a:spcPct val="0"/>
        </a:spcBef>
        <a:spcAft>
          <a:spcPct val="0"/>
        </a:spcAft>
        <a:defRPr sz="2400" b="1">
          <a:solidFill>
            <a:schemeClr val="bg1"/>
          </a:solidFill>
          <a:latin typeface="华文中宋" panose="02010600040101010101" pitchFamily="2" charset="-122"/>
          <a:ea typeface="华文中宋" panose="02010600040101010101" pitchFamily="2" charset="-122"/>
        </a:defRPr>
      </a:lvl7pPr>
      <a:lvl8pPr marL="1371600" algn="l" defTabSz="514350" rtl="0" eaLnBrk="1" fontAlgn="base" hangingPunct="1">
        <a:lnSpc>
          <a:spcPct val="90000"/>
        </a:lnSpc>
        <a:spcBef>
          <a:spcPct val="0"/>
        </a:spcBef>
        <a:spcAft>
          <a:spcPct val="0"/>
        </a:spcAft>
        <a:defRPr sz="2400" b="1">
          <a:solidFill>
            <a:schemeClr val="bg1"/>
          </a:solidFill>
          <a:latin typeface="华文中宋" panose="02010600040101010101" pitchFamily="2" charset="-122"/>
          <a:ea typeface="华文中宋" panose="02010600040101010101" pitchFamily="2" charset="-122"/>
        </a:defRPr>
      </a:lvl8pPr>
      <a:lvl9pPr marL="1828800" algn="l" defTabSz="514350" rtl="0" eaLnBrk="1" fontAlgn="base" hangingPunct="1">
        <a:lnSpc>
          <a:spcPct val="90000"/>
        </a:lnSpc>
        <a:spcBef>
          <a:spcPct val="0"/>
        </a:spcBef>
        <a:spcAft>
          <a:spcPct val="0"/>
        </a:spcAft>
        <a:defRPr sz="2400" b="1">
          <a:solidFill>
            <a:schemeClr val="bg1"/>
          </a:solidFill>
          <a:latin typeface="华文中宋" panose="02010600040101010101" pitchFamily="2" charset="-122"/>
          <a:ea typeface="华文中宋" panose="02010600040101010101" pitchFamily="2" charset="-122"/>
        </a:defRPr>
      </a:lvl9pPr>
    </p:titleStyle>
    <p:bodyStyle>
      <a:lvl1pPr marL="271463" indent="-271463" algn="just" defTabSz="514350" rtl="0" eaLnBrk="1" fontAlgn="base" hangingPunct="1">
        <a:lnSpc>
          <a:spcPct val="110000"/>
        </a:lnSpc>
        <a:spcBef>
          <a:spcPts val="900"/>
        </a:spcBef>
        <a:spcAft>
          <a:spcPct val="0"/>
        </a:spcAft>
        <a:buClr>
          <a:schemeClr val="accent1"/>
        </a:buClr>
        <a:buSzPct val="60000"/>
        <a:buFont typeface="Wingdings" pitchFamily="2" charset="2"/>
        <a:buChar char="u"/>
        <a:defRPr lang="zh-CN" altLang="en-US" kern="1200" dirty="0">
          <a:solidFill>
            <a:schemeClr val="accent1"/>
          </a:solidFill>
          <a:latin typeface="Arial" pitchFamily="34" charset="0"/>
          <a:ea typeface="+mn-ea"/>
          <a:cs typeface="+mn-cs"/>
        </a:defRPr>
      </a:lvl1pPr>
      <a:lvl2pPr marL="271463" indent="-271463" algn="just" defTabSz="514350" rtl="0" eaLnBrk="1" fontAlgn="base" hangingPunct="1">
        <a:lnSpc>
          <a:spcPct val="120000"/>
        </a:lnSpc>
        <a:spcBef>
          <a:spcPct val="0"/>
        </a:spcBef>
        <a:spcAft>
          <a:spcPts val="900"/>
        </a:spcAft>
        <a:buClr>
          <a:srgbClr val="ECA280"/>
        </a:buClr>
        <a:buFont typeface="幼圆" pitchFamily="49" charset="-122"/>
        <a:buChar char=" "/>
        <a:defRPr sz="1300" kern="1200">
          <a:solidFill>
            <a:schemeClr val="tx1"/>
          </a:solidFill>
          <a:latin typeface="Arial" pitchFamily="34" charset="0"/>
          <a:ea typeface="+mn-ea"/>
          <a:cs typeface="+mn-cs"/>
        </a:defRPr>
      </a:lvl2pPr>
      <a:lvl3pPr marL="642938" indent="-128588" algn="l" defTabSz="514350" rtl="0" eaLnBrk="1" fontAlgn="base" hangingPunct="1">
        <a:lnSpc>
          <a:spcPct val="90000"/>
        </a:lnSpc>
        <a:spcBef>
          <a:spcPts val="275"/>
        </a:spcBef>
        <a:spcAft>
          <a:spcPct val="0"/>
        </a:spcAft>
        <a:buFont typeface="Arial" pitchFamily="34" charset="0"/>
        <a:buChar char="•"/>
        <a:defRPr sz="1100" kern="1200">
          <a:solidFill>
            <a:schemeClr val="tx1"/>
          </a:solidFill>
          <a:latin typeface="Arial" pitchFamily="34" charset="0"/>
          <a:ea typeface="+mn-ea"/>
          <a:cs typeface="+mn-cs"/>
        </a:defRPr>
      </a:lvl3pPr>
      <a:lvl4pPr marL="900113" indent="-128588" algn="l" defTabSz="514350" rtl="0" eaLnBrk="1" fontAlgn="base" hangingPunct="1">
        <a:lnSpc>
          <a:spcPct val="90000"/>
        </a:lnSpc>
        <a:spcBef>
          <a:spcPts val="275"/>
        </a:spcBef>
        <a:spcAft>
          <a:spcPct val="0"/>
        </a:spcAft>
        <a:buFont typeface="Arial" pitchFamily="34" charset="0"/>
        <a:buChar char="•"/>
        <a:defRPr sz="1000" kern="1200">
          <a:solidFill>
            <a:schemeClr val="tx1"/>
          </a:solidFill>
          <a:latin typeface="Arial" pitchFamily="34" charset="0"/>
          <a:ea typeface="+mn-ea"/>
          <a:cs typeface="+mn-cs"/>
        </a:defRPr>
      </a:lvl4pPr>
      <a:lvl5pPr marL="1157288" indent="-128588" algn="l" defTabSz="514350" rtl="0" eaLnBrk="1" fontAlgn="base" hangingPunct="1">
        <a:lnSpc>
          <a:spcPct val="90000"/>
        </a:lnSpc>
        <a:spcBef>
          <a:spcPts val="275"/>
        </a:spcBef>
        <a:spcAft>
          <a:spcPct val="0"/>
        </a:spcAft>
        <a:buFont typeface="Arial" pitchFamily="34" charset="0"/>
        <a:buChar char="•"/>
        <a:defRPr sz="1000" kern="1200">
          <a:solidFill>
            <a:schemeClr val="tx1"/>
          </a:solidFill>
          <a:latin typeface="Arial" pitchFamily="34" charset="0"/>
          <a:ea typeface="+mn-ea"/>
          <a:cs typeface="+mn-cs"/>
        </a:defRPr>
      </a:lvl5pPr>
      <a:lvl6pPr marL="141446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63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8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package" Target="../embeddings/Microsoft_Office_Word___3.docx"/><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package" Target="../embeddings/Microsoft_Office_Word___4.docx"/><Relationship Id="rId2" Type="http://schemas.openxmlformats.org/officeDocument/2006/relationships/slideLayout" Target="../slideLayouts/slideLayout2.xml"/><Relationship Id="rId1" Type="http://schemas.openxmlformats.org/officeDocument/2006/relationships/vmlDrawing" Target="../drawings/vmlDrawing4.v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package" Target="../embeddings/Microsoft_Office_Word___5.docx"/><Relationship Id="rId2" Type="http://schemas.openxmlformats.org/officeDocument/2006/relationships/slideLayout" Target="../slideLayouts/slideLayout2.xml"/><Relationship Id="rId1" Type="http://schemas.openxmlformats.org/officeDocument/2006/relationships/vmlDrawing" Target="../drawings/vmlDrawing5.v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1681481" y="1689710"/>
            <a:ext cx="3954929" cy="584775"/>
          </a:xfrm>
          <a:prstGeom prst="rect">
            <a:avLst/>
          </a:prstGeom>
          <a:noFill/>
        </p:spPr>
        <p:txBody>
          <a:bodyPr wrap="none" rtlCol="0">
            <a:spAutoFit/>
          </a:bodyPr>
          <a:lstStyle/>
          <a:p>
            <a:r>
              <a:rPr lang="zh-CN" altLang="en-US" sz="3200" b="1" dirty="0">
                <a:solidFill>
                  <a:srgbClr val="2BA7E0"/>
                </a:solidFill>
                <a:latin typeface="微软雅黑" panose="020B0503020204020204" pitchFamily="34" charset="-122"/>
                <a:ea typeface="微软雅黑" panose="020B0503020204020204" pitchFamily="34" charset="-122"/>
              </a:rPr>
              <a:t>专题一</a:t>
            </a:r>
            <a:r>
              <a:rPr lang="zh-CN" altLang="en-US" sz="3200" b="1" spc="100" dirty="0">
                <a:latin typeface="微软雅黑" panose="020B0503020204020204" pitchFamily="34" charset="-122"/>
                <a:ea typeface="微软雅黑" panose="020B0503020204020204" pitchFamily="34" charset="-122"/>
              </a:rPr>
              <a:t>　</a:t>
            </a:r>
            <a:r>
              <a:rPr lang="zh-CN" altLang="en-US" sz="3200" b="1" spc="100" dirty="0" smtClean="0">
                <a:latin typeface="微软雅黑" panose="020B0503020204020204" pitchFamily="34" charset="-122"/>
                <a:ea typeface="微软雅黑" panose="020B0503020204020204" pitchFamily="34" charset="-122"/>
              </a:rPr>
              <a:t>文言文阅读</a:t>
            </a:r>
            <a:endPar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6"/>
                                        </p:tgtEl>
                                      </p:cBhvr>
                                    </p:animEffect>
                                    <p:animScale>
                                      <p:cBhvr>
                                        <p:cTn id="7"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73226" y="794826"/>
            <a:ext cx="8021780" cy="3304357"/>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答题思路</a:t>
            </a:r>
            <a:r>
              <a:rPr lang="en-US" altLang="zh-CN" sz="1400" dirty="0" smtClean="0">
                <a:solidFill>
                  <a:srgbClr val="2BA7E0"/>
                </a:solidFill>
                <a:latin typeface="微软雅黑" panose="020B0503020204020204" pitchFamily="34" charset="-122"/>
                <a:ea typeface="微软雅黑" panose="020B0503020204020204" pitchFamily="34" charset="-122"/>
              </a:rPr>
              <a:t>】</a:t>
            </a:r>
            <a:endParaRPr lang="en-US" altLang="zh-CN" sz="1400" dirty="0">
              <a:solidFill>
                <a:srgbClr val="2BA7E0"/>
              </a:solidFill>
              <a:latin typeface="微软雅黑" panose="020B0503020204020204" pitchFamily="34" charset="-122"/>
              <a:ea typeface="微软雅黑" panose="020B0503020204020204" pitchFamily="34" charset="-122"/>
            </a:endParaRPr>
          </a:p>
          <a:p>
            <a:pPr>
              <a:lnSpc>
                <a:spcPct val="150000"/>
              </a:lnSpc>
            </a:pPr>
            <a:r>
              <a:rPr lang="en-US" altLang="zh-CN" sz="1400" b="1" dirty="0" smtClean="0">
                <a:latin typeface="微软雅黑" panose="020B0503020204020204" pitchFamily="34" charset="-122"/>
                <a:ea typeface="微软雅黑" panose="020B0503020204020204" pitchFamily="34" charset="-122"/>
              </a:rPr>
              <a:t>1.</a:t>
            </a:r>
            <a:r>
              <a:rPr lang="zh-CN" altLang="zh-CN" sz="1400" b="1" dirty="0" smtClean="0">
                <a:latin typeface="微软雅黑" panose="020B0503020204020204" pitchFamily="34" charset="-122"/>
                <a:ea typeface="微软雅黑" panose="020B0503020204020204" pitchFamily="34" charset="-122"/>
              </a:rPr>
              <a:t>句意分析</a:t>
            </a:r>
          </a:p>
          <a:p>
            <a:pPr>
              <a:lnSpc>
                <a:spcPct val="150000"/>
              </a:lnSpc>
            </a:pPr>
            <a:r>
              <a:rPr lang="zh-CN" altLang="zh-CN" sz="1400" dirty="0" smtClean="0">
                <a:latin typeface="微软雅黑" panose="020B0503020204020204" pitchFamily="34" charset="-122"/>
                <a:ea typeface="微软雅黑" panose="020B0503020204020204" pitchFamily="34" charset="-122"/>
              </a:rPr>
              <a:t>　　根据句子的大意推断虚词在文中的意义和用法。</a:t>
            </a:r>
          </a:p>
          <a:p>
            <a:pPr>
              <a:lnSpc>
                <a:spcPct val="150000"/>
              </a:lnSpc>
            </a:pPr>
            <a:r>
              <a:rPr lang="en-US" altLang="zh-CN" sz="1400" b="1" dirty="0" smtClean="0">
                <a:latin typeface="微软雅黑" panose="020B0503020204020204" pitchFamily="34" charset="-122"/>
                <a:ea typeface="微软雅黑" panose="020B0503020204020204" pitchFamily="34" charset="-122"/>
              </a:rPr>
              <a:t>2.</a:t>
            </a:r>
            <a:r>
              <a:rPr lang="zh-CN" altLang="zh-CN" sz="1400" b="1" dirty="0" smtClean="0">
                <a:latin typeface="微软雅黑" panose="020B0503020204020204" pitchFamily="34" charset="-122"/>
                <a:ea typeface="微软雅黑" panose="020B0503020204020204" pitchFamily="34" charset="-122"/>
              </a:rPr>
              <a:t>交换理解</a:t>
            </a:r>
          </a:p>
          <a:p>
            <a:pPr>
              <a:lnSpc>
                <a:spcPct val="150000"/>
              </a:lnSpc>
            </a:pPr>
            <a:r>
              <a:rPr lang="zh-CN" altLang="zh-CN" sz="1400" dirty="0" smtClean="0">
                <a:latin typeface="微软雅黑" panose="020B0503020204020204" pitchFamily="34" charset="-122"/>
                <a:ea typeface="微软雅黑" panose="020B0503020204020204" pitchFamily="34" charset="-122"/>
              </a:rPr>
              <a:t>　　如果给出两个句子</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让判断句中某个虚词的用法是否相同</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可以将其中能确定的一句中的虚词意义和用法代入另一句来理解</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看句子是否讲得通。如果讲得通</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那意义和用法就是一样的</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如果讲不通</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意义和用法就不一样。</a:t>
            </a:r>
            <a:r>
              <a:rPr lang="en-US" altLang="zh-CN" sz="1400"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b="1" dirty="0" smtClean="0">
                <a:latin typeface="微软雅黑" panose="020B0503020204020204" pitchFamily="34" charset="-122"/>
                <a:ea typeface="微软雅黑" panose="020B0503020204020204" pitchFamily="34" charset="-122"/>
              </a:rPr>
              <a:t>3.</a:t>
            </a:r>
            <a:r>
              <a:rPr lang="zh-CN" altLang="zh-CN" sz="1400" b="1" dirty="0" smtClean="0">
                <a:latin typeface="微软雅黑" panose="020B0503020204020204" pitchFamily="34" charset="-122"/>
                <a:ea typeface="微软雅黑" panose="020B0503020204020204" pitchFamily="34" charset="-122"/>
              </a:rPr>
              <a:t>词性界定</a:t>
            </a:r>
          </a:p>
          <a:p>
            <a:pPr>
              <a:lnSpc>
                <a:spcPct val="150000"/>
              </a:lnSpc>
            </a:pPr>
            <a:r>
              <a:rPr lang="zh-CN" altLang="zh-CN" sz="1400" dirty="0" smtClean="0">
                <a:latin typeface="微软雅黑" panose="020B0503020204020204" pitchFamily="34" charset="-122"/>
                <a:ea typeface="微软雅黑" panose="020B0503020204020204" pitchFamily="34" charset="-122"/>
              </a:rPr>
              <a:t>　　有些文言词语兼有实词和虚词的双重性质</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有些文言虚词也往往兼有多种词性</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根据上下文的语境</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只要能推断出其词性不一样</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那么</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其用法肯定也不同。</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73226" y="794826"/>
            <a:ext cx="8021780" cy="1688530"/>
          </a:xfrm>
          <a:prstGeom prst="rect">
            <a:avLst/>
          </a:prstGeom>
          <a:noFill/>
        </p:spPr>
        <p:txBody>
          <a:bodyPr wrap="square" lIns="36000" tIns="36000" rIns="36000" bIns="36000" rtlCol="0">
            <a:spAutoFit/>
          </a:bodyPr>
          <a:lstStyle/>
          <a:p>
            <a:pPr>
              <a:lnSpc>
                <a:spcPct val="150000"/>
              </a:lnSpc>
            </a:pPr>
            <a:r>
              <a:rPr lang="en-US" altLang="zh-CN" sz="1400" b="1" dirty="0" smtClean="0">
                <a:latin typeface="微软雅黑" panose="020B0503020204020204" pitchFamily="34" charset="-122"/>
                <a:ea typeface="微软雅黑" panose="020B0503020204020204" pitchFamily="34" charset="-122"/>
              </a:rPr>
              <a:t>4.</a:t>
            </a:r>
            <a:r>
              <a:rPr lang="zh-CN" altLang="zh-CN" sz="1400" b="1" dirty="0" smtClean="0">
                <a:latin typeface="微软雅黑" panose="020B0503020204020204" pitchFamily="34" charset="-122"/>
                <a:ea typeface="微软雅黑" panose="020B0503020204020204" pitchFamily="34" charset="-122"/>
              </a:rPr>
              <a:t>代入检验</a:t>
            </a:r>
          </a:p>
          <a:p>
            <a:pPr>
              <a:lnSpc>
                <a:spcPct val="150000"/>
              </a:lnSpc>
            </a:pPr>
            <a:r>
              <a:rPr lang="zh-CN" altLang="zh-CN" sz="1400" dirty="0" smtClean="0">
                <a:latin typeface="微软雅黑" panose="020B0503020204020204" pitchFamily="34" charset="-122"/>
                <a:ea typeface="微软雅黑" panose="020B0503020204020204" pitchFamily="34" charset="-122"/>
              </a:rPr>
              <a:t>　　如果我们知道某个虚词的基本意义和用法</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解题时就可将它的每个用法代入句子去理解</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挑选其中讲得通的一项</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从而获得正确的答案。因为中考虚词的考查多采用课内外相结合的方式</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课内的例句多是一些较典型的用法</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应是考生熟知的</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所以我们只要知道课内例句中虚词的用法</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将它代入另一句中去检验</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就可以推断用法是否相同。</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561237" y="983293"/>
            <a:ext cx="5987062"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3</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zh-CN" sz="1600" b="1" spc="200" dirty="0" smtClean="0">
                <a:solidFill>
                  <a:schemeClr val="bg1">
                    <a:lumMod val="50000"/>
                  </a:schemeClr>
                </a:solidFill>
                <a:latin typeface="微软雅黑" panose="020B0503020204020204" pitchFamily="34" charset="-122"/>
                <a:ea typeface="微软雅黑" panose="020B0503020204020204" pitchFamily="34" charset="-122"/>
              </a:rPr>
              <a:t>理解文章内容</a:t>
            </a:r>
            <a:endParaRPr lang="zh-CN" altLang="en-US" sz="1600" b="1" spc="2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617217" y="1399728"/>
            <a:ext cx="1094096" cy="288147"/>
            <a:chOff x="2074963" y="4295094"/>
            <a:chExt cx="2558949" cy="673937"/>
          </a:xfrm>
        </p:grpSpPr>
        <p:pic>
          <p:nvPicPr>
            <p:cNvPr id="8"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9" name="矩形 8"/>
            <p:cNvSpPr/>
            <p:nvPr/>
          </p:nvSpPr>
          <p:spPr>
            <a:xfrm>
              <a:off x="2347554" y="4295094"/>
              <a:ext cx="2089643" cy="673937"/>
            </a:xfrm>
            <a:prstGeom prst="rect">
              <a:avLst/>
            </a:prstGeom>
          </p:spPr>
          <p:txBody>
            <a:bodyPr wrap="none" lIns="36000" tIns="36000" rIns="36000" bIns="36000">
              <a:spAutoFit/>
            </a:bodyPr>
            <a:lstStyle/>
            <a:p>
              <a:r>
                <a:rPr lang="zh-CN" altLang="en-US" sz="1400" spc="200" dirty="0">
                  <a:solidFill>
                    <a:schemeClr val="bg1"/>
                  </a:solidFill>
                  <a:latin typeface="微软雅黑" panose="020B0503020204020204" pitchFamily="34" charset="-122"/>
                  <a:ea typeface="微软雅黑" panose="020B0503020204020204" pitchFamily="34" charset="-122"/>
                </a:rPr>
                <a:t>技法精讲</a:t>
              </a:r>
            </a:p>
          </p:txBody>
        </p:sp>
      </p:grpSp>
      <p:sp>
        <p:nvSpPr>
          <p:cNvPr id="10" name="文本框 6"/>
          <p:cNvSpPr txBox="1"/>
          <p:nvPr/>
        </p:nvSpPr>
        <p:spPr>
          <a:xfrm>
            <a:off x="561237" y="1861194"/>
            <a:ext cx="8021780" cy="2334861"/>
          </a:xfrm>
          <a:prstGeom prst="rect">
            <a:avLst/>
          </a:prstGeom>
          <a:noFill/>
        </p:spPr>
        <p:txBody>
          <a:bodyPr wrap="square" lIns="36000" tIns="36000" rIns="36000" bIns="36000" rtlCol="0">
            <a:spAutoFit/>
          </a:bodyPr>
          <a:lstStyle/>
          <a:p>
            <a:pPr>
              <a:lnSpc>
                <a:spcPct val="150000"/>
              </a:lnSpc>
            </a:pPr>
            <a:r>
              <a:rPr lang="en-US" altLang="zh-CN" sz="1400" dirty="0">
                <a:solidFill>
                  <a:srgbClr val="2BA7E0"/>
                </a:solidFill>
                <a:latin typeface="微软雅黑" panose="020B0503020204020204" pitchFamily="34" charset="-122"/>
                <a:ea typeface="微软雅黑" panose="020B0503020204020204" pitchFamily="34" charset="-122"/>
              </a:rPr>
              <a:t>【</a:t>
            </a:r>
            <a:r>
              <a:rPr lang="zh-CN" altLang="en-US" sz="1400" dirty="0">
                <a:solidFill>
                  <a:srgbClr val="2BA7E0"/>
                </a:solidFill>
                <a:latin typeface="微软雅黑" panose="020B0503020204020204" pitchFamily="34" charset="-122"/>
                <a:ea typeface="微软雅黑" panose="020B0503020204020204" pitchFamily="34" charset="-122"/>
              </a:rPr>
              <a:t>常见题型</a:t>
            </a:r>
            <a:r>
              <a:rPr lang="en-US" altLang="zh-CN" sz="1400" dirty="0">
                <a:solidFill>
                  <a:srgbClr val="2BA7E0"/>
                </a:solidFill>
                <a:latin typeface="微软雅黑" panose="020B0503020204020204" pitchFamily="34" charset="-122"/>
                <a:ea typeface="微软雅黑" panose="020B0503020204020204" pitchFamily="34" charset="-122"/>
              </a:rPr>
              <a:t>】</a:t>
            </a:r>
          </a:p>
          <a:p>
            <a:pPr>
              <a:lnSpc>
                <a:spcPct val="150000"/>
              </a:lnSpc>
            </a:pPr>
            <a:r>
              <a:rPr lang="en-US" altLang="zh-CN" sz="1400" b="1" dirty="0" smtClean="0">
                <a:latin typeface="微软雅黑" panose="020B0503020204020204" pitchFamily="34" charset="-122"/>
                <a:ea typeface="微软雅黑" panose="020B0503020204020204" pitchFamily="34" charset="-122"/>
              </a:rPr>
              <a:t>1.</a:t>
            </a:r>
            <a:r>
              <a:rPr lang="zh-CN" altLang="zh-CN" sz="1400" b="1" dirty="0" smtClean="0">
                <a:latin typeface="微软雅黑" panose="020B0503020204020204" pitchFamily="34" charset="-122"/>
                <a:ea typeface="微软雅黑" panose="020B0503020204020204" pitchFamily="34" charset="-122"/>
              </a:rPr>
              <a:t>隐性考查</a:t>
            </a:r>
          </a:p>
          <a:p>
            <a:pPr>
              <a:lnSpc>
                <a:spcPct val="150000"/>
              </a:lnSpc>
            </a:pPr>
            <a:r>
              <a:rPr lang="zh-CN" altLang="zh-CN" sz="1400" dirty="0" smtClean="0">
                <a:latin typeface="微软雅黑" panose="020B0503020204020204" pitchFamily="34" charset="-122"/>
                <a:ea typeface="微软雅黑" panose="020B0503020204020204" pitchFamily="34" charset="-122"/>
              </a:rPr>
              <a:t>　　即把对“作者在文中的观点态度”的分析融进“归纳内容要点</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概括中心思想”或“筛选文章信息”的考查中</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这种情形较为多见。</a:t>
            </a:r>
          </a:p>
          <a:p>
            <a:pPr>
              <a:lnSpc>
                <a:spcPct val="150000"/>
              </a:lnSpc>
            </a:pPr>
            <a:r>
              <a:rPr lang="en-US" altLang="zh-CN" sz="1400" b="1" dirty="0" smtClean="0">
                <a:latin typeface="微软雅黑" panose="020B0503020204020204" pitchFamily="34" charset="-122"/>
                <a:ea typeface="微软雅黑" panose="020B0503020204020204" pitchFamily="34" charset="-122"/>
              </a:rPr>
              <a:t>2.</a:t>
            </a:r>
            <a:r>
              <a:rPr lang="zh-CN" altLang="zh-CN" sz="1400" b="1" dirty="0" smtClean="0">
                <a:latin typeface="微软雅黑" panose="020B0503020204020204" pitchFamily="34" charset="-122"/>
                <a:ea typeface="微软雅黑" panose="020B0503020204020204" pitchFamily="34" charset="-122"/>
              </a:rPr>
              <a:t>直接考查</a:t>
            </a:r>
          </a:p>
          <a:p>
            <a:pPr>
              <a:lnSpc>
                <a:spcPct val="150000"/>
              </a:lnSpc>
            </a:pPr>
            <a:r>
              <a:rPr lang="zh-CN" altLang="zh-CN" sz="1400" dirty="0" smtClean="0">
                <a:latin typeface="微软雅黑" panose="020B0503020204020204" pitchFamily="34" charset="-122"/>
                <a:ea typeface="微软雅黑" panose="020B0503020204020204" pitchFamily="34" charset="-122"/>
              </a:rPr>
              <a:t>　　即专门设题或设项要求“分析概括作者在文中的观点态度”</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这种情形以前相对少见</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但这种考查形式有增加的趋势</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这正是语文注重人文性和阅读注重整体把握的必然要求。</a:t>
            </a:r>
            <a:endParaRPr lang="zh-CN" altLang="en-US" sz="14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73226" y="719527"/>
            <a:ext cx="8021780" cy="3912600"/>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答题思路</a:t>
            </a:r>
            <a:r>
              <a:rPr lang="en-US" altLang="zh-CN" sz="1400" dirty="0" smtClean="0">
                <a:solidFill>
                  <a:srgbClr val="2BA7E0"/>
                </a:solidFill>
                <a:latin typeface="微软雅黑" panose="020B0503020204020204" pitchFamily="34" charset="-122"/>
                <a:ea typeface="微软雅黑" panose="020B0503020204020204" pitchFamily="34" charset="-122"/>
              </a:rPr>
              <a:t>】</a:t>
            </a:r>
            <a:endParaRPr lang="en-US" altLang="zh-CN" sz="1400" dirty="0">
              <a:solidFill>
                <a:srgbClr val="2BA7E0"/>
              </a:solidFill>
              <a:latin typeface="微软雅黑" panose="020B0503020204020204" pitchFamily="34" charset="-122"/>
              <a:ea typeface="微软雅黑" panose="020B0503020204020204" pitchFamily="34" charset="-122"/>
            </a:endParaRPr>
          </a:p>
          <a:p>
            <a:pPr>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概览全文</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整体把握</a:t>
            </a:r>
          </a:p>
          <a:p>
            <a:pPr>
              <a:lnSpc>
                <a:spcPct val="150000"/>
              </a:lnSpc>
            </a:pPr>
            <a:r>
              <a:rPr lang="zh-CN" altLang="zh-CN" sz="1400" dirty="0" smtClean="0">
                <a:latin typeface="微软雅黑" panose="020B0503020204020204" pitchFamily="34" charset="-122"/>
                <a:ea typeface="微软雅黑" panose="020B0503020204020204" pitchFamily="34" charset="-122"/>
              </a:rPr>
              <a:t>　　首先</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一定要有整体阅读的意识。在阅读过程中</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即使碰到个别词义或句意一时把握不准的情况</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也应毫不犹豫地读下去</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一遍不行</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就读两遍、三遍。在反复阅读中</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问题往往会迎刃而解。然后</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在此基础上</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再去思考阅读时产生的一个个具体的问题</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这样就可以比较准确地把握主旨了。</a:t>
            </a:r>
          </a:p>
          <a:p>
            <a:pPr>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筛选文章的关键信息</a:t>
            </a:r>
          </a:p>
          <a:p>
            <a:pPr>
              <a:lnSpc>
                <a:spcPct val="150000"/>
              </a:lnSpc>
            </a:pPr>
            <a:r>
              <a:rPr lang="zh-CN" altLang="zh-CN" sz="1400" dirty="0" smtClean="0">
                <a:latin typeface="微软雅黑" panose="020B0503020204020204" pitchFamily="34" charset="-122"/>
                <a:ea typeface="微软雅黑" panose="020B0503020204020204" pitchFamily="34" charset="-122"/>
              </a:rPr>
              <a:t>　　首先</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是检索性筛选</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对一些相对显性的语言材料能够准确地提取信息。如“在《曹刿论战》中‘忠之属也’具体是指</a:t>
            </a:r>
            <a:r>
              <a:rPr lang="en-US" altLang="zh-CN" sz="1400" dirty="0" smtClean="0">
                <a:latin typeface="微软雅黑" panose="020B0503020204020204" pitchFamily="34" charset="-122"/>
                <a:ea typeface="微软雅黑" panose="020B0503020204020204" pitchFamily="34" charset="-122"/>
              </a:rPr>
              <a:t>:</a:t>
            </a:r>
            <a:r>
              <a:rPr lang="zh-CN" altLang="zh-CN" sz="1400" u="sng"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”一题中</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我们可以在“忠之属也”一句的前后</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用推断的方法去寻找</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这样即可确定是“小大之狱</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虽不能察</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必以情”。</a:t>
            </a:r>
            <a:r>
              <a:rPr lang="en-US" altLang="zh-CN" sz="1400"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zh-CN" altLang="zh-CN" sz="1400" dirty="0" smtClean="0">
                <a:latin typeface="微软雅黑" panose="020B0503020204020204" pitchFamily="34" charset="-122"/>
                <a:ea typeface="微软雅黑" panose="020B0503020204020204" pitchFamily="34" charset="-122"/>
              </a:rPr>
              <a:t>　　其次</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是理解性筛选。例如“上文通过列数字的方法说明了核舟的</a:t>
            </a:r>
            <a:r>
              <a:rPr lang="zh-CN" altLang="zh-CN" sz="1400" u="sng"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赞美了雕刻者的技艺精湛”一题</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如果仅仅理解为是为了说明核舟的“小”那就只是浅层的理解了。其实</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作者意在强调小小核舟上竟然有那么多的人物、物件、题字等</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从而说明核舟的“精致”程度。</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8"/>
          <p:cNvSpPr txBox="1"/>
          <p:nvPr/>
        </p:nvSpPr>
        <p:spPr>
          <a:xfrm>
            <a:off x="561109" y="827390"/>
            <a:ext cx="8021779" cy="418888"/>
          </a:xfrm>
          <a:prstGeom prst="rect">
            <a:avLst/>
          </a:prstGeom>
          <a:noFill/>
        </p:spPr>
        <p:txBody>
          <a:bodyPr wrap="square" lIns="36000" tIns="36000" rIns="36000" bIns="36000" rtlCol="0">
            <a:spAutoFit/>
          </a:bodyPr>
          <a:lstStyle/>
          <a:p>
            <a:pPr algn="ctr">
              <a:lnSpc>
                <a:spcPct val="150000"/>
              </a:lnSpc>
            </a:pPr>
            <a:r>
              <a:rPr lang="zh-CN" altLang="en-US" sz="1700" b="1" dirty="0" smtClean="0">
                <a:solidFill>
                  <a:schemeClr val="tx1">
                    <a:lumMod val="75000"/>
                    <a:lumOff val="25000"/>
                  </a:schemeClr>
                </a:solidFill>
                <a:latin typeface="微软雅黑" panose="020B0503020204020204" pitchFamily="34" charset="-122"/>
                <a:ea typeface="微软雅黑" panose="020B0503020204020204" pitchFamily="34" charset="-122"/>
              </a:rPr>
              <a:t>第</a:t>
            </a:r>
            <a:r>
              <a:rPr lang="en-US" altLang="zh-CN" sz="1700" b="1"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1700" b="1" dirty="0" smtClean="0">
                <a:solidFill>
                  <a:schemeClr val="tx1">
                    <a:lumMod val="75000"/>
                    <a:lumOff val="25000"/>
                  </a:schemeClr>
                </a:solidFill>
                <a:latin typeface="微软雅黑" panose="020B0503020204020204" pitchFamily="34" charset="-122"/>
                <a:ea typeface="微软雅黑" panose="020B0503020204020204" pitchFamily="34" charset="-122"/>
              </a:rPr>
              <a:t>讲</a:t>
            </a:r>
            <a:r>
              <a:rPr lang="zh-CN" altLang="en-US" sz="17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zh-CN" sz="1700" b="1" dirty="0" smtClean="0">
                <a:solidFill>
                  <a:schemeClr val="tx1">
                    <a:lumMod val="75000"/>
                    <a:lumOff val="25000"/>
                  </a:schemeClr>
                </a:solidFill>
                <a:latin typeface="微软雅黑" panose="020B0503020204020204" pitchFamily="34" charset="-122"/>
                <a:ea typeface="微软雅黑" panose="020B0503020204020204" pitchFamily="34" charset="-122"/>
              </a:rPr>
              <a:t>课外文言文阅读</a:t>
            </a:r>
            <a:endParaRPr lang="zh-CN" altLang="en-US" sz="17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文本框 3"/>
          <p:cNvSpPr txBox="1"/>
          <p:nvPr/>
        </p:nvSpPr>
        <p:spPr>
          <a:xfrm>
            <a:off x="551454" y="2130024"/>
            <a:ext cx="8021780" cy="1688530"/>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2BA7E0"/>
                </a:solidFill>
                <a:latin typeface="微软雅黑" panose="020B0503020204020204" pitchFamily="34" charset="-122"/>
                <a:ea typeface="微软雅黑" panose="020B0503020204020204" pitchFamily="34" charset="-122"/>
              </a:rPr>
              <a:t>[2018</a:t>
            </a:r>
            <a:r>
              <a:rPr lang="zh-CN" altLang="zh-CN" sz="1400" dirty="0" smtClean="0">
                <a:solidFill>
                  <a:srgbClr val="2BA7E0"/>
                </a:solidFill>
                <a:latin typeface="微软雅黑" panose="020B0503020204020204" pitchFamily="34" charset="-122"/>
                <a:ea typeface="微软雅黑" panose="020B0503020204020204" pitchFamily="34" charset="-122"/>
              </a:rPr>
              <a:t>·绥化</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阅读文言文《亭林先生》</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回答问题。</a:t>
            </a:r>
            <a:r>
              <a:rPr lang="en-US" altLang="zh-CN" sz="1400" dirty="0" smtClean="0">
                <a:latin typeface="微软雅黑" panose="020B0503020204020204" pitchFamily="34" charset="-122"/>
                <a:ea typeface="微软雅黑" panose="020B0503020204020204" pitchFamily="34" charset="-122"/>
              </a:rPr>
              <a:t>	(5</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zh-CN" altLang="zh-CN" sz="1400" dirty="0" smtClean="0">
                <a:latin typeface="微软雅黑" panose="020B0503020204020204" pitchFamily="34" charset="-122"/>
                <a:ea typeface="微软雅黑" panose="020B0503020204020204" pitchFamily="34" charset="-122"/>
              </a:rPr>
              <a:t>　　亭林先生自少至老手不释书</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出门则以一骡二马捆书自随。遇边塞亭障</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呼老兵诣道边酒垆</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对坐痛饮</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咨其风土</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考其区域。若与平生所闻不合</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发书详正</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必无所疑乃已。马上无事</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辄据鞍默诵诸经注疏。遇故友</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若不相识</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或颠坠崖谷</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亦无悔也。精勤至此</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宜所诣渊涵博大</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莫与抗衡与</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r">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节选自《清朝艺苑》</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grpSp>
        <p:nvGrpSpPr>
          <p:cNvPr id="13" name="组合 12"/>
          <p:cNvGrpSpPr/>
          <p:nvPr/>
        </p:nvGrpSpPr>
        <p:grpSpPr>
          <a:xfrm>
            <a:off x="565041" y="1585067"/>
            <a:ext cx="7997526" cy="318924"/>
            <a:chOff x="565041" y="1828895"/>
            <a:chExt cx="7997526" cy="318924"/>
          </a:xfrm>
        </p:grpSpPr>
        <p:sp>
          <p:nvSpPr>
            <p:cNvPr id="14" name="矩形 13"/>
            <p:cNvSpPr/>
            <p:nvPr/>
          </p:nvSpPr>
          <p:spPr>
            <a:xfrm>
              <a:off x="4069673" y="1828895"/>
              <a:ext cx="996033" cy="318924"/>
            </a:xfrm>
            <a:prstGeom prst="rect">
              <a:avLst/>
            </a:prstGeom>
          </p:spPr>
          <p:txBody>
            <a:bodyPr wrap="none" lIns="36000" tIns="36000" rIns="36000" bIns="36000">
              <a:spAutoFit/>
            </a:bodyPr>
            <a:lstStyle/>
            <a:p>
              <a:r>
                <a:rPr lang="zh-CN" altLang="en-US" sz="1600" b="1" spc="200" dirty="0" smtClean="0">
                  <a:solidFill>
                    <a:srgbClr val="286191"/>
                  </a:solidFill>
                  <a:latin typeface="微软雅黑" panose="020B0503020204020204" pitchFamily="34" charset="-122"/>
                  <a:ea typeface="微软雅黑" panose="020B0503020204020204" pitchFamily="34" charset="-122"/>
                </a:rPr>
                <a:t>真题体验</a:t>
              </a:r>
              <a:endParaRPr lang="zh-CN" altLang="en-US" sz="1600" b="1" spc="200" dirty="0">
                <a:solidFill>
                  <a:srgbClr val="286191"/>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565041" y="2126827"/>
              <a:ext cx="7997526" cy="0"/>
            </a:xfrm>
            <a:prstGeom prst="line">
              <a:avLst/>
            </a:prstGeom>
            <a:ln w="12700">
              <a:prstDash val="sysDot"/>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nvGraphicFramePr>
        <p:xfrm>
          <a:off x="841375" y="908050"/>
          <a:ext cx="6056493" cy="1778023"/>
        </p:xfrm>
        <a:graphic>
          <a:graphicData uri="http://schemas.openxmlformats.org/presentationml/2006/ole">
            <p:oleObj spid="_x0000_s323585" name="文档" r:id="rId3" imgW="6056493" imgH="1778023" progId="Word.Document.12">
              <p:embed/>
            </p:oleObj>
          </a:graphicData>
        </a:graphic>
      </p:graphicFrame>
      <p:sp>
        <p:nvSpPr>
          <p:cNvPr id="5" name="矩形 4"/>
          <p:cNvSpPr/>
          <p:nvPr/>
        </p:nvSpPr>
        <p:spPr>
          <a:xfrm>
            <a:off x="685800" y="2264229"/>
            <a:ext cx="7898321" cy="204651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6" name="文本框 7"/>
          <p:cNvSpPr txBox="1"/>
          <p:nvPr/>
        </p:nvSpPr>
        <p:spPr>
          <a:xfrm>
            <a:off x="685800" y="2292319"/>
            <a:ext cx="7767735" cy="395869"/>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】(1)</a:t>
            </a:r>
            <a:r>
              <a:rPr lang="zh-CN" altLang="zh-CN" sz="1400" dirty="0" smtClean="0">
                <a:solidFill>
                  <a:srgbClr val="C00000"/>
                </a:solidFill>
                <a:latin typeface="微软雅黑" panose="020B0503020204020204" pitchFamily="34" charset="-122"/>
                <a:ea typeface="微软雅黑" panose="020B0503020204020204" pitchFamily="34" charset="-122"/>
              </a:rPr>
              <a:t>停止　</a:t>
            </a:r>
            <a:r>
              <a:rPr lang="en-US" altLang="zh-CN" sz="1400" dirty="0" smtClean="0">
                <a:solidFill>
                  <a:srgbClr val="C00000"/>
                </a:solidFill>
                <a:latin typeface="微软雅黑" panose="020B0503020204020204" pitchFamily="34" charset="-122"/>
                <a:ea typeface="微软雅黑" panose="020B0503020204020204" pitchFamily="34" charset="-122"/>
              </a:rPr>
              <a:t>(2)</a:t>
            </a:r>
            <a:r>
              <a:rPr lang="zh-CN" altLang="zh-CN" sz="1400" dirty="0" smtClean="0">
                <a:solidFill>
                  <a:srgbClr val="C00000"/>
                </a:solidFill>
                <a:latin typeface="微软雅黑" panose="020B0503020204020204" pitchFamily="34" charset="-122"/>
                <a:ea typeface="微软雅黑" panose="020B0503020204020204" pitchFamily="34" charset="-122"/>
              </a:rPr>
              <a:t>如果</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
        <p:nvSpPr>
          <p:cNvPr id="7" name="文本框 7"/>
          <p:cNvSpPr txBox="1"/>
          <p:nvPr/>
        </p:nvSpPr>
        <p:spPr>
          <a:xfrm>
            <a:off x="674914" y="2782176"/>
            <a:ext cx="7767735" cy="1365365"/>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本题考查文言词语释义。对于解释课外文言词语</a:t>
            </a:r>
            <a:r>
              <a:rPr lang="zh-CN" altLang="en-US"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要回顾、联系课内相关词语的意思</a:t>
            </a:r>
            <a:r>
              <a:rPr lang="zh-CN" altLang="en-US"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将这种意思代入课外语段中</a:t>
            </a:r>
            <a:r>
              <a:rPr lang="zh-CN" altLang="en-US"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看是否一致</a:t>
            </a:r>
            <a:r>
              <a:rPr lang="zh-CN" altLang="en-US"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然后加以判断。如</a:t>
            </a:r>
            <a:r>
              <a:rPr lang="en-US" altLang="zh-CN" sz="1400" dirty="0" smtClean="0">
                <a:solidFill>
                  <a:srgbClr val="C00000"/>
                </a:solidFill>
                <a:latin typeface="微软雅黑" panose="020B0503020204020204" pitchFamily="34" charset="-122"/>
                <a:ea typeface="微软雅黑" panose="020B0503020204020204" pitchFamily="34" charset="-122"/>
              </a:rPr>
              <a:t>(1)</a:t>
            </a:r>
            <a:r>
              <a:rPr lang="zh-CN" altLang="zh-CN" sz="1400" dirty="0" smtClean="0">
                <a:solidFill>
                  <a:srgbClr val="C00000"/>
                </a:solidFill>
                <a:latin typeface="微软雅黑" panose="020B0503020204020204" pitchFamily="34" charset="-122"/>
                <a:ea typeface="微软雅黑" panose="020B0503020204020204" pitchFamily="34" charset="-122"/>
              </a:rPr>
              <a:t>题“已”可联系课内《河中石兽》中的“转转不已”</a:t>
            </a:r>
            <a:r>
              <a:rPr lang="zh-CN" altLang="en-US"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再结合上下文语境</a:t>
            </a:r>
            <a:r>
              <a:rPr lang="zh-CN" altLang="en-US"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可判定其意为“停止”</a:t>
            </a:r>
            <a:r>
              <a:rPr lang="zh-CN" altLang="en-US" sz="1400" dirty="0" smtClean="0">
                <a:solidFill>
                  <a:srgbClr val="C00000"/>
                </a:solidFill>
                <a:latin typeface="微软雅黑" panose="020B0503020204020204" pitchFamily="34" charset="-122"/>
                <a:ea typeface="微软雅黑" panose="020B0503020204020204" pitchFamily="34" charset="-122"/>
              </a:rPr>
              <a:t>；</a:t>
            </a:r>
            <a:r>
              <a:rPr lang="en-US" altLang="zh-CN" sz="1400" dirty="0" smtClean="0">
                <a:solidFill>
                  <a:srgbClr val="C00000"/>
                </a:solidFill>
                <a:latin typeface="微软雅黑" panose="020B0503020204020204" pitchFamily="34" charset="-122"/>
                <a:ea typeface="微软雅黑" panose="020B0503020204020204" pitchFamily="34" charset="-122"/>
              </a:rPr>
              <a:t>(2)</a:t>
            </a:r>
            <a:r>
              <a:rPr lang="zh-CN" altLang="zh-CN" sz="1400" dirty="0" smtClean="0">
                <a:solidFill>
                  <a:srgbClr val="C00000"/>
                </a:solidFill>
                <a:latin typeface="微软雅黑" panose="020B0503020204020204" pitchFamily="34" charset="-122"/>
                <a:ea typeface="微软雅黑" panose="020B0503020204020204" pitchFamily="34" charset="-122"/>
              </a:rPr>
              <a:t>题“若”可联系课内《唐雎不辱使命》中的“若士必怒</a:t>
            </a:r>
            <a:r>
              <a:rPr lang="zh-CN" altLang="en-US"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伏尸二人”</a:t>
            </a:r>
            <a:r>
              <a:rPr lang="zh-CN" altLang="en-US"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再结合上下文语境</a:t>
            </a:r>
            <a:r>
              <a:rPr lang="zh-CN" altLang="en-US"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可判定其意为“如果”。</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6">
                                            <p:txEl>
                                              <p:pRg st="0" end="0"/>
                                            </p:txEl>
                                          </p:spTgt>
                                        </p:tgtEl>
                                        <p:attrNameLst>
                                          <p:attrName>style.visibility</p:attrName>
                                        </p:attrNameLst>
                                      </p:cBhvr>
                                      <p:to>
                                        <p:strVal val="visible"/>
                                      </p:to>
                                    </p:set>
                                    <p:animEffect transition="in" filter="fade">
                                      <p:cBhvr>
                                        <p:cTn id="16" dur="500"/>
                                        <p:tgtEl>
                                          <p:spTgt spid="6">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73226" y="815959"/>
            <a:ext cx="3897174" cy="3304357"/>
          </a:xfrm>
          <a:prstGeom prst="rect">
            <a:avLst/>
          </a:prstGeom>
          <a:noFill/>
        </p:spPr>
        <p:txBody>
          <a:bodyPr wrap="square" lIns="36000" tIns="36000" rIns="36000" bIns="36000" rtlCol="0">
            <a:spAutoFit/>
          </a:bodyPr>
          <a:lstStyle/>
          <a:p>
            <a:pPr>
              <a:lnSpc>
                <a:spcPct val="150000"/>
              </a:lnSpc>
            </a:pPr>
            <a:r>
              <a:rPr lang="zh-CN" altLang="zh-CN" sz="1400" dirty="0" smtClean="0">
                <a:latin typeface="微软雅黑" panose="020B0503020204020204" pitchFamily="34" charset="-122"/>
                <a:ea typeface="微软雅黑" panose="020B0503020204020204" pitchFamily="34" charset="-122"/>
              </a:rPr>
              <a:t>【考点四】　朗读停顿</a:t>
            </a:r>
          </a:p>
          <a:p>
            <a:pPr>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”给下面的句子划分朗读节奏。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只划一处</a:t>
            </a:r>
            <a:r>
              <a:rPr lang="en-US" altLang="zh-CN" sz="1400" dirty="0" smtClean="0">
                <a:latin typeface="微软雅黑" panose="020B0503020204020204" pitchFamily="34" charset="-122"/>
                <a:ea typeface="微软雅黑" panose="020B0503020204020204" pitchFamily="34" charset="-122"/>
              </a:rPr>
              <a:t>)	(1</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a:p>
            <a:pPr>
              <a:lnSpc>
                <a:spcPct val="150000"/>
              </a:lnSpc>
            </a:pPr>
            <a:r>
              <a:rPr lang="zh-CN" altLang="zh-CN" sz="1400" dirty="0" smtClean="0">
                <a:latin typeface="微软雅黑" panose="020B0503020204020204" pitchFamily="34" charset="-122"/>
                <a:ea typeface="微软雅黑" panose="020B0503020204020204" pitchFamily="34" charset="-122"/>
              </a:rPr>
              <a:t>出 门 则 以 一 骡 二 马 捆 书 自 随</a:t>
            </a:r>
            <a:endParaRPr lang="en-US" altLang="zh-CN" sz="1400" dirty="0">
              <a:latin typeface="微软雅黑" panose="020B0503020204020204" pitchFamily="34" charset="-122"/>
              <a:ea typeface="微软雅黑" panose="020B0503020204020204" pitchFamily="34" charset="-122"/>
            </a:endParaRPr>
          </a:p>
          <a:p>
            <a:pPr>
              <a:lnSpc>
                <a:spcPct val="150000"/>
              </a:lnSpc>
            </a:pPr>
            <a:endParaRPr lang="en-US" altLang="zh-CN" sz="1400" dirty="0" smtClean="0">
              <a:latin typeface="微软雅黑" panose="020B0503020204020204" pitchFamily="34" charset="-122"/>
              <a:ea typeface="微软雅黑" panose="020B0503020204020204" pitchFamily="34" charset="-122"/>
            </a:endParaRPr>
          </a:p>
          <a:p>
            <a:pPr>
              <a:lnSpc>
                <a:spcPct val="150000"/>
              </a:lnSpc>
            </a:pP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zh-CN" altLang="zh-CN" sz="1400" dirty="0" smtClean="0">
                <a:latin typeface="微软雅黑" panose="020B0503020204020204" pitchFamily="34" charset="-122"/>
                <a:ea typeface="微软雅黑" panose="020B0503020204020204" pitchFamily="34" charset="-122"/>
              </a:rPr>
              <a:t>【考点五】　翻译句子</a:t>
            </a:r>
          </a:p>
          <a:p>
            <a:pPr>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用现代汉语翻译下面的句子。</a:t>
            </a: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zh-CN" altLang="zh-CN" sz="1400" dirty="0" smtClean="0">
                <a:latin typeface="微软雅黑" panose="020B0503020204020204" pitchFamily="34" charset="-122"/>
                <a:ea typeface="微软雅黑" panose="020B0503020204020204" pitchFamily="34" charset="-122"/>
              </a:rPr>
              <a:t>亭林先生自少至老手不释书。</a:t>
            </a:r>
            <a:r>
              <a:rPr lang="en-US" altLang="zh-CN" sz="1400" dirty="0" smtClean="0">
                <a:latin typeface="微软雅黑" panose="020B0503020204020204" pitchFamily="34" charset="-122"/>
                <a:ea typeface="微软雅黑" panose="020B0503020204020204" pitchFamily="34" charset="-122"/>
              </a:rPr>
              <a:t>  </a:t>
            </a:r>
            <a:r>
              <a:rPr lang="en-US" altLang="zh-CN" sz="1400" u="sng" dirty="0" smtClean="0">
                <a:latin typeface="微软雅黑" panose="020B0503020204020204" pitchFamily="34" charset="-122"/>
                <a:ea typeface="微软雅黑" panose="020B0503020204020204" pitchFamily="34" charset="-122"/>
              </a:rPr>
              <a:t>                                                     </a:t>
            </a:r>
          </a:p>
        </p:txBody>
      </p:sp>
      <p:sp>
        <p:nvSpPr>
          <p:cNvPr id="7" name="文本框 3"/>
          <p:cNvSpPr txBox="1"/>
          <p:nvPr/>
        </p:nvSpPr>
        <p:spPr>
          <a:xfrm>
            <a:off x="4639733" y="815959"/>
            <a:ext cx="4058057" cy="2011695"/>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出门</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则以一骡二马捆书自</a:t>
            </a:r>
            <a:r>
              <a:rPr lang="zh-CN" altLang="zh-CN" sz="1400" dirty="0" smtClean="0">
                <a:solidFill>
                  <a:srgbClr val="C00000"/>
                </a:solidFill>
                <a:latin typeface="微软雅黑" panose="020B0503020204020204" pitchFamily="34" charset="-122"/>
                <a:ea typeface="微软雅黑" panose="020B0503020204020204" pitchFamily="34" charset="-122"/>
              </a:rPr>
              <a:t>随</a:t>
            </a:r>
            <a:endParaRPr lang="en-US" altLang="zh-CN" sz="1400" dirty="0" smtClean="0">
              <a:solidFill>
                <a:srgbClr val="C00000"/>
              </a:solidFill>
              <a:latin typeface="微软雅黑" panose="020B0503020204020204" pitchFamily="34" charset="-122"/>
              <a:ea typeface="微软雅黑" panose="020B0503020204020204" pitchFamily="34" charset="-122"/>
            </a:endParaRPr>
          </a:p>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本题</a:t>
            </a:r>
            <a:r>
              <a:rPr lang="zh-CN" altLang="en-US" sz="1400" dirty="0">
                <a:solidFill>
                  <a:srgbClr val="C00000"/>
                </a:solidFill>
                <a:latin typeface="微软雅黑" panose="020B0503020204020204" pitchFamily="34" charset="-122"/>
                <a:ea typeface="微软雅黑" panose="020B0503020204020204" pitchFamily="34" charset="-122"/>
              </a:rPr>
              <a:t>考查文言语句断句。此题要求只断一处</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可结合意思进行断句。这句话的意思为</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出门就带一两匹驮着书的骡子或马随身。“则”表动作的顺承</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其前可断。故断句为</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出门</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则以一骡二马捆书自随</a:t>
            </a:r>
            <a:r>
              <a:rPr lang="zh-CN" altLang="en-US"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p:txBody>
      </p:sp>
      <p:sp>
        <p:nvSpPr>
          <p:cNvPr id="8" name="文本框 3"/>
          <p:cNvSpPr txBox="1"/>
          <p:nvPr/>
        </p:nvSpPr>
        <p:spPr>
          <a:xfrm>
            <a:off x="4639733" y="2836366"/>
            <a:ext cx="4058057" cy="1365365"/>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亭林先生</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顾炎武先生</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从小到老手都没放下过书</a:t>
            </a:r>
            <a:r>
              <a:rPr lang="zh-CN" altLang="zh-CN" sz="1400" dirty="0" smtClean="0">
                <a:solidFill>
                  <a:srgbClr val="C00000"/>
                </a:solidFill>
                <a:latin typeface="微软雅黑" panose="020B0503020204020204" pitchFamily="34" charset="-122"/>
                <a:ea typeface="微软雅黑" panose="020B0503020204020204" pitchFamily="34" charset="-122"/>
              </a:rPr>
              <a:t>。</a:t>
            </a:r>
            <a:endParaRPr lang="en-US" altLang="zh-CN" sz="1400" dirty="0" smtClean="0">
              <a:solidFill>
                <a:srgbClr val="C00000"/>
              </a:solidFill>
              <a:latin typeface="微软雅黑" panose="020B0503020204020204" pitchFamily="34" charset="-122"/>
              <a:ea typeface="微软雅黑" panose="020B0503020204020204" pitchFamily="34" charset="-122"/>
            </a:endParaRPr>
          </a:p>
          <a:p>
            <a:pPr>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解析</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本题</a:t>
            </a:r>
            <a:r>
              <a:rPr lang="zh-CN" altLang="en-US" sz="1400" dirty="0">
                <a:solidFill>
                  <a:srgbClr val="C00000"/>
                </a:solidFill>
                <a:latin typeface="微软雅黑" panose="020B0503020204020204" pitchFamily="34" charset="-122"/>
                <a:ea typeface="微软雅黑" panose="020B0503020204020204" pitchFamily="34" charset="-122"/>
              </a:rPr>
              <a:t>考查翻译文言语句。注意文中关键词的翻译</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如“自”译为“从”</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释”译为“放下”</a:t>
            </a:r>
            <a:r>
              <a:rPr lang="zh-CN" altLang="en-US"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fade">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animEffect transition="in" filter="fade">
                                      <p:cBhvr>
                                        <p:cTn id="17" dur="500"/>
                                        <p:tgtEl>
                                          <p:spTgt spid="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fade">
                                      <p:cBhvr>
                                        <p:cTn id="22" dur="500"/>
                                        <p:tgtEl>
                                          <p:spTgt spid="8">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8">
                                            <p:txEl>
                                              <p:pRg st="1" end="1"/>
                                            </p:txEl>
                                          </p:spTgt>
                                        </p:tgtEl>
                                        <p:attrNameLst>
                                          <p:attrName>style.visibility</p:attrName>
                                        </p:attrNameLst>
                                      </p:cBhvr>
                                      <p:to>
                                        <p:strVal val="visible"/>
                                      </p:to>
                                    </p:set>
                                    <p:animEffect transition="in" filter="fade">
                                      <p:cBhvr>
                                        <p:cTn id="27"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73226" y="998830"/>
            <a:ext cx="3829441" cy="719034"/>
          </a:xfrm>
          <a:prstGeom prst="rect">
            <a:avLst/>
          </a:prstGeom>
          <a:noFill/>
        </p:spPr>
        <p:txBody>
          <a:bodyPr wrap="square" lIns="36000" tIns="36000" rIns="36000" bIns="36000" rtlCol="0">
            <a:spAutoFit/>
          </a:bodyPr>
          <a:lstStyle/>
          <a:p>
            <a:pPr>
              <a:lnSpc>
                <a:spcPct val="150000"/>
              </a:lnSpc>
            </a:pPr>
            <a:r>
              <a:rPr lang="zh-CN" altLang="zh-CN" sz="1400" dirty="0" smtClean="0">
                <a:latin typeface="微软雅黑" panose="020B0503020204020204" pitchFamily="34" charset="-122"/>
                <a:ea typeface="微软雅黑" panose="020B0503020204020204" pitchFamily="34" charset="-122"/>
              </a:rPr>
              <a:t>【考点六】　分析人物形象</a:t>
            </a:r>
          </a:p>
          <a:p>
            <a:pPr>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亭林先生的哪些品质值得你学习</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     </a:t>
            </a:r>
            <a:r>
              <a:rPr lang="en-US" altLang="zh-CN" sz="1400" u="sng"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       </a:t>
            </a:r>
            <a:endParaRPr lang="zh-CN" altLang="zh-CN" sz="1400" u="sng" dirty="0">
              <a:latin typeface="微软雅黑" panose="020B0503020204020204" pitchFamily="34" charset="-122"/>
              <a:ea typeface="微软雅黑" panose="020B0503020204020204" pitchFamily="34" charset="-122"/>
            </a:endParaRPr>
          </a:p>
        </p:txBody>
      </p:sp>
      <p:sp>
        <p:nvSpPr>
          <p:cNvPr id="7" name="文本框 3"/>
          <p:cNvSpPr txBox="1"/>
          <p:nvPr/>
        </p:nvSpPr>
        <p:spPr>
          <a:xfrm>
            <a:off x="4639733" y="998830"/>
            <a:ext cx="4058057" cy="3304357"/>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亭林先生勤奋好学、注重实地考察、治学严谨、学习专注的品质值得我学习。</a:t>
            </a:r>
          </a:p>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解析</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本题考查对人物形象的把握分析。解题时需在文中找出亭林先生的言行来分析作答。文中</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“亭林先生自少至老手不释书</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出门则以一骡二马捆书自随”表现了亭林先生的勤奋好学</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“呼老兵诣道边酒垆……考其区域”可见亭林先生注重实地考察</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“若与平生所闻不合</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发书详正</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必无所疑乃已”表现了亭林先生治学严谨</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“遇故友</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若不相识</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或颠坠崖谷</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亦无悔也”表现了亭林先生对待学习的专注</a:t>
            </a:r>
            <a:r>
              <a:rPr lang="zh-CN" altLang="zh-CN" sz="1400" dirty="0"/>
              <a:t>。</a:t>
            </a:r>
            <a:endParaRPr lang="zh-CN" altLang="zh-CN" sz="14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fade">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animEffect transition="in" filter="fade">
                                      <p:cBhvr>
                                        <p:cTn id="17"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73226" y="1056993"/>
            <a:ext cx="8021780" cy="2011695"/>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参考译文</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亭林先生</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顾炎武先生</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从小到老手都没放下过书</a:t>
            </a:r>
            <a:r>
              <a:rPr lang="zh-CN" altLang="en-US"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出门就带一两匹驮着书的骡子或马随身。有时候到了边塞亭障</a:t>
            </a:r>
            <a:r>
              <a:rPr lang="zh-CN" altLang="en-US"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就找老兵到路边的小酒店</a:t>
            </a:r>
            <a:r>
              <a:rPr lang="zh-CN" altLang="en-US"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一起畅饮</a:t>
            </a:r>
            <a:r>
              <a:rPr lang="zh-CN" altLang="en-US"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询问当地的风土人情</a:t>
            </a:r>
            <a:r>
              <a:rPr lang="zh-CN" altLang="en-US"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考查其地域。如果和自己知道的不同</a:t>
            </a:r>
            <a:r>
              <a:rPr lang="zh-CN" altLang="en-US"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就翻开书详细地订正</a:t>
            </a:r>
            <a:r>
              <a:rPr lang="zh-CN" altLang="en-US"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一定要没有疑惑才停止。骑在马上没有事情的时候</a:t>
            </a:r>
            <a:r>
              <a:rPr lang="zh-CN" altLang="en-US"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就跨着马鞍默默背诵四书五经等经典和对它们的注释文。即使遇到亲朋好友就好像不认识</a:t>
            </a:r>
            <a:r>
              <a:rPr lang="zh-CN" altLang="en-US"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有的时候因为太专注而掉到山谷中</a:t>
            </a:r>
            <a:r>
              <a:rPr lang="zh-CN" altLang="en-US"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也不后悔。认真仔细到这种程度</a:t>
            </a:r>
            <a:r>
              <a:rPr lang="zh-CN" altLang="en-US"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他的学问博大精深</a:t>
            </a:r>
            <a:r>
              <a:rPr lang="zh-CN" altLang="en-US"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没有能与他相比的</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矩形 10"/>
          <p:cNvSpPr/>
          <p:nvPr/>
        </p:nvSpPr>
        <p:spPr>
          <a:xfrm>
            <a:off x="571065" y="1152011"/>
            <a:ext cx="3788284"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4</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zh-CN" sz="1600" b="1" spc="200" dirty="0" smtClean="0">
                <a:solidFill>
                  <a:schemeClr val="bg1">
                    <a:lumMod val="50000"/>
                  </a:schemeClr>
                </a:solidFill>
                <a:latin typeface="微软雅黑" panose="020B0503020204020204" pitchFamily="34" charset="-122"/>
                <a:ea typeface="微软雅黑" panose="020B0503020204020204" pitchFamily="34" charset="-122"/>
              </a:rPr>
              <a:t>朗读停顿</a:t>
            </a:r>
            <a:endParaRPr lang="zh-CN" altLang="en-US" sz="1600" b="1" spc="2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 name="组合 22"/>
          <p:cNvGrpSpPr/>
          <p:nvPr/>
        </p:nvGrpSpPr>
        <p:grpSpPr>
          <a:xfrm>
            <a:off x="563896" y="1676507"/>
            <a:ext cx="1094096" cy="288147"/>
            <a:chOff x="2074963" y="4295094"/>
            <a:chExt cx="2558949" cy="673937"/>
          </a:xfrm>
        </p:grpSpPr>
        <p:pic>
          <p:nvPicPr>
            <p:cNvPr id="24"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25" name="矩形 24"/>
            <p:cNvSpPr/>
            <p:nvPr/>
          </p:nvSpPr>
          <p:spPr>
            <a:xfrm>
              <a:off x="2347554" y="4295094"/>
              <a:ext cx="2089643" cy="673937"/>
            </a:xfrm>
            <a:prstGeom prst="rect">
              <a:avLst/>
            </a:prstGeom>
          </p:spPr>
          <p:txBody>
            <a:bodyPr wrap="none" lIns="36000" tIns="36000" rIns="36000" bIns="36000">
              <a:spAutoFit/>
            </a:bodyPr>
            <a:lstStyle/>
            <a:p>
              <a:r>
                <a:rPr lang="zh-CN" altLang="en-US" sz="1400" spc="200" dirty="0">
                  <a:solidFill>
                    <a:schemeClr val="bg1"/>
                  </a:solidFill>
                  <a:latin typeface="微软雅黑" panose="020B0503020204020204" pitchFamily="34" charset="-122"/>
                  <a:ea typeface="微软雅黑" panose="020B0503020204020204" pitchFamily="34" charset="-122"/>
                </a:rPr>
                <a:t>技法精讲</a:t>
              </a:r>
            </a:p>
          </p:txBody>
        </p:sp>
      </p:grpSp>
      <p:sp>
        <p:nvSpPr>
          <p:cNvPr id="26" name="文本框 6"/>
          <p:cNvSpPr txBox="1"/>
          <p:nvPr/>
        </p:nvSpPr>
        <p:spPr>
          <a:xfrm>
            <a:off x="449781" y="2158772"/>
            <a:ext cx="8021780" cy="1042199"/>
          </a:xfrm>
          <a:prstGeom prst="rect">
            <a:avLst/>
          </a:prstGeom>
          <a:noFill/>
        </p:spPr>
        <p:txBody>
          <a:bodyPr wrap="square" lIns="36000" tIns="36000" rIns="36000" bIns="36000" rtlCol="0">
            <a:spAutoFit/>
          </a:bodyPr>
          <a:lstStyle/>
          <a:p>
            <a:pPr>
              <a:lnSpc>
                <a:spcPct val="150000"/>
              </a:lnSpc>
            </a:pPr>
            <a:r>
              <a:rPr lang="en-US" altLang="zh-CN" sz="1400" dirty="0">
                <a:solidFill>
                  <a:srgbClr val="2BA7E0"/>
                </a:solidFill>
                <a:latin typeface="微软雅黑" panose="020B0503020204020204" pitchFamily="34" charset="-122"/>
                <a:ea typeface="微软雅黑" panose="020B0503020204020204" pitchFamily="34" charset="-122"/>
              </a:rPr>
              <a:t>【</a:t>
            </a:r>
            <a:r>
              <a:rPr lang="zh-CN" altLang="en-US" sz="1400" dirty="0">
                <a:solidFill>
                  <a:srgbClr val="2BA7E0"/>
                </a:solidFill>
                <a:latin typeface="微软雅黑" panose="020B0503020204020204" pitchFamily="34" charset="-122"/>
                <a:ea typeface="微软雅黑" panose="020B0503020204020204" pitchFamily="34" charset="-122"/>
              </a:rPr>
              <a:t>常见题型</a:t>
            </a:r>
            <a:r>
              <a:rPr lang="en-US" altLang="zh-CN" sz="1400" dirty="0">
                <a:solidFill>
                  <a:srgbClr val="2BA7E0"/>
                </a:solidFill>
                <a:latin typeface="微软雅黑" panose="020B0503020204020204" pitchFamily="34" charset="-122"/>
                <a:ea typeface="微软雅黑" panose="020B0503020204020204" pitchFamily="34" charset="-122"/>
              </a:rPr>
              <a:t>】</a:t>
            </a:r>
          </a:p>
          <a:p>
            <a:pPr>
              <a:lnSpc>
                <a:spcPct val="150000"/>
              </a:lnSpc>
            </a:pPr>
            <a:r>
              <a:rPr lang="zh-CN" altLang="en-US" sz="1400" dirty="0">
                <a:solidFill>
                  <a:srgbClr val="2BA7E0"/>
                </a:solidFill>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”给下面的句子断句。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处</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dirty="0" smtClean="0">
                <a:latin typeface="微软雅黑" panose="020B0503020204020204" pitchFamily="34" charset="-122"/>
                <a:ea typeface="微软雅黑" panose="020B0503020204020204" pitchFamily="34" charset="-122"/>
              </a:rPr>
              <a:t>       (2)</a:t>
            </a:r>
            <a:r>
              <a:rPr lang="zh-CN" altLang="zh-CN" sz="1400" dirty="0" smtClean="0">
                <a:latin typeface="微软雅黑" panose="020B0503020204020204" pitchFamily="34" charset="-122"/>
                <a:ea typeface="微软雅黑" panose="020B0503020204020204" pitchFamily="34" charset="-122"/>
              </a:rPr>
              <a:t>为文中画线的语句断句</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正确的一项是。</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6"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2BA7E0"/>
                  </a:solidFill>
                  <a:latin typeface="微软雅黑" panose="020B0503020204020204" pitchFamily="34" charset="-122"/>
                  <a:ea typeface="微软雅黑" panose="020B0503020204020204" pitchFamily="34" charset="-122"/>
                </a:rPr>
                <a:t>考点技法突破</a:t>
              </a: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0" name="文本框 9"/>
          <p:cNvSpPr txBox="1"/>
          <p:nvPr/>
        </p:nvSpPr>
        <p:spPr>
          <a:xfrm>
            <a:off x="548994" y="1221028"/>
            <a:ext cx="8021780" cy="420299"/>
          </a:xfrm>
          <a:prstGeom prst="rect">
            <a:avLst/>
          </a:prstGeom>
          <a:noFill/>
        </p:spPr>
        <p:txBody>
          <a:bodyPr wrap="square" lIns="36000" tIns="36000" rIns="36000" bIns="36000" rtlCol="0">
            <a:spAutoFit/>
          </a:bodyPr>
          <a:lstStyle/>
          <a:p>
            <a:pPr>
              <a:lnSpc>
                <a:spcPct val="150000"/>
              </a:lnSpc>
            </a:pPr>
            <a:endParaRPr lang="en-US" altLang="zh-CN" sz="800" dirty="0">
              <a:solidFill>
                <a:prstClr val="black"/>
              </a:solidFill>
              <a:latin typeface="微软雅黑" panose="020B0503020204020204" pitchFamily="34" charset="-122"/>
              <a:ea typeface="微软雅黑" panose="020B0503020204020204" pitchFamily="34" charset="-122"/>
            </a:endParaRPr>
          </a:p>
          <a:p>
            <a:pPr>
              <a:lnSpc>
                <a:spcPct val="150000"/>
              </a:lnSpc>
            </a:pPr>
            <a:endParaRPr lang="en-US" altLang="zh-CN" sz="800" dirty="0">
              <a:latin typeface="微软雅黑" panose="020B0503020204020204" pitchFamily="34" charset="-122"/>
              <a:ea typeface="微软雅黑" panose="020B0503020204020204" pitchFamily="34" charset="-122"/>
            </a:endParaRPr>
          </a:p>
        </p:txBody>
      </p:sp>
      <p:sp>
        <p:nvSpPr>
          <p:cNvPr id="9" name="文本框 8"/>
          <p:cNvSpPr txBox="1"/>
          <p:nvPr/>
        </p:nvSpPr>
        <p:spPr>
          <a:xfrm>
            <a:off x="561109" y="1157013"/>
            <a:ext cx="8021779" cy="418888"/>
          </a:xfrm>
          <a:prstGeom prst="rect">
            <a:avLst/>
          </a:prstGeom>
          <a:noFill/>
        </p:spPr>
        <p:txBody>
          <a:bodyPr wrap="square" lIns="36000" tIns="36000" rIns="36000" bIns="36000" rtlCol="0">
            <a:spAutoFit/>
          </a:bodyPr>
          <a:lstStyle/>
          <a:p>
            <a:pPr algn="ctr">
              <a:lnSpc>
                <a:spcPct val="150000"/>
              </a:lnSpc>
            </a:pPr>
            <a:r>
              <a:rPr lang="zh-CN" altLang="en-US" sz="1700" b="1" dirty="0">
                <a:solidFill>
                  <a:schemeClr val="tx1">
                    <a:lumMod val="75000"/>
                    <a:lumOff val="25000"/>
                  </a:schemeClr>
                </a:solidFill>
                <a:latin typeface="微软雅黑" panose="020B0503020204020204" pitchFamily="34" charset="-122"/>
                <a:ea typeface="微软雅黑" panose="020B0503020204020204" pitchFamily="34" charset="-122"/>
              </a:rPr>
              <a:t>第</a:t>
            </a:r>
            <a:r>
              <a:rPr lang="en-US" altLang="zh-CN" sz="1700" b="1"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700" b="1" dirty="0">
                <a:solidFill>
                  <a:schemeClr val="tx1">
                    <a:lumMod val="75000"/>
                    <a:lumOff val="25000"/>
                  </a:schemeClr>
                </a:solidFill>
                <a:latin typeface="微软雅黑" panose="020B0503020204020204" pitchFamily="34" charset="-122"/>
                <a:ea typeface="微软雅黑" panose="020B0503020204020204" pitchFamily="34" charset="-122"/>
              </a:rPr>
              <a:t>讲　</a:t>
            </a:r>
            <a:r>
              <a:rPr lang="zh-CN" altLang="zh-CN" sz="1700" b="1" dirty="0" smtClean="0">
                <a:solidFill>
                  <a:schemeClr val="tx1">
                    <a:lumMod val="75000"/>
                    <a:lumOff val="25000"/>
                  </a:schemeClr>
                </a:solidFill>
                <a:latin typeface="微软雅黑" panose="020B0503020204020204" pitchFamily="34" charset="-122"/>
                <a:ea typeface="微软雅黑" panose="020B0503020204020204" pitchFamily="34" charset="-122"/>
              </a:rPr>
              <a:t>课内文言文阅读</a:t>
            </a:r>
            <a:endParaRPr lang="zh-CN" altLang="en-US" sz="17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文本框 3"/>
          <p:cNvSpPr txBox="1"/>
          <p:nvPr/>
        </p:nvSpPr>
        <p:spPr>
          <a:xfrm>
            <a:off x="548993" y="2248204"/>
            <a:ext cx="8122256" cy="2011695"/>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2BA7E0"/>
                </a:solidFill>
                <a:latin typeface="微软雅黑" panose="020B0503020204020204" pitchFamily="34" charset="-122"/>
                <a:ea typeface="微软雅黑" panose="020B0503020204020204" pitchFamily="34" charset="-122"/>
              </a:rPr>
              <a:t>[2018</a:t>
            </a:r>
            <a:r>
              <a:rPr lang="zh-CN" altLang="zh-CN" sz="1400" dirty="0" smtClean="0">
                <a:solidFill>
                  <a:srgbClr val="2BA7E0"/>
                </a:solidFill>
                <a:latin typeface="微软雅黑" panose="020B0503020204020204" pitchFamily="34" charset="-122"/>
                <a:ea typeface="微软雅黑" panose="020B0503020204020204" pitchFamily="34" charset="-122"/>
              </a:rPr>
              <a:t>·兰州</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阅读《出师表》选段</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完成问题。</a:t>
            </a:r>
            <a:r>
              <a:rPr lang="en-US" altLang="zh-CN" sz="1400" dirty="0" smtClean="0">
                <a:latin typeface="微软雅黑" panose="020B0503020204020204" pitchFamily="34" charset="-122"/>
                <a:ea typeface="微软雅黑" panose="020B0503020204020204" pitchFamily="34" charset="-122"/>
              </a:rPr>
              <a:t>	(10</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zh-CN" altLang="zh-CN" sz="1400" dirty="0" smtClean="0">
                <a:latin typeface="微软雅黑" panose="020B0503020204020204" pitchFamily="34" charset="-122"/>
                <a:ea typeface="微软雅黑" panose="020B0503020204020204" pitchFamily="34" charset="-122"/>
              </a:rPr>
              <a:t>　　先帝知臣谨慎</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故临崩寄臣以大事也。受命以来</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夙夜忧叹</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恐托付不效</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以伤先帝之明</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故五月渡泸</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深入不毛。今南方已定</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兵甲已足</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当奖率三军</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北定中原</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庶竭驽钝</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攘除奸凶</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兴复汉室</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还于旧都。此臣所以报先帝而忠陛下之职分也。至于斟酌损益</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进尽忠言</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则攸之、祎、允之任也。</a:t>
            </a:r>
          </a:p>
          <a:p>
            <a:pPr>
              <a:lnSpc>
                <a:spcPct val="150000"/>
              </a:lnSpc>
            </a:pPr>
            <a:r>
              <a:rPr lang="zh-CN" altLang="zh-CN" sz="1400" dirty="0" smtClean="0">
                <a:latin typeface="微软雅黑" panose="020B0503020204020204" pitchFamily="34" charset="-122"/>
                <a:ea typeface="微软雅黑" panose="020B0503020204020204" pitchFamily="34" charset="-122"/>
              </a:rPr>
              <a:t>　　愿陛下托臣以讨贼兴复之效</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不效</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则治臣之罪</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以告先帝之灵。若无兴德之言</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则责攸之、祎、允等之慢</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以彰其咎。陛下亦宜自谋</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以咨诹善道</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察纳雅言</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深追先帝遗诏。臣不胜受恩感激。</a:t>
            </a:r>
            <a:endParaRPr lang="zh-CN" altLang="zh-CN" sz="1400" dirty="0">
              <a:latin typeface="微软雅黑" panose="020B0503020204020204" pitchFamily="34" charset="-122"/>
              <a:ea typeface="微软雅黑" panose="020B0503020204020204" pitchFamily="34" charset="-122"/>
            </a:endParaRPr>
          </a:p>
        </p:txBody>
      </p:sp>
      <p:grpSp>
        <p:nvGrpSpPr>
          <p:cNvPr id="8" name="组合 7"/>
          <p:cNvGrpSpPr/>
          <p:nvPr/>
        </p:nvGrpSpPr>
        <p:grpSpPr>
          <a:xfrm>
            <a:off x="565041" y="1788257"/>
            <a:ext cx="7997526" cy="318924"/>
            <a:chOff x="565041" y="1828895"/>
            <a:chExt cx="7997526" cy="318924"/>
          </a:xfrm>
        </p:grpSpPr>
        <p:sp>
          <p:nvSpPr>
            <p:cNvPr id="17" name="矩形 16"/>
            <p:cNvSpPr/>
            <p:nvPr/>
          </p:nvSpPr>
          <p:spPr>
            <a:xfrm>
              <a:off x="4069673" y="1828895"/>
              <a:ext cx="996033" cy="318924"/>
            </a:xfrm>
            <a:prstGeom prst="rect">
              <a:avLst/>
            </a:prstGeom>
          </p:spPr>
          <p:txBody>
            <a:bodyPr wrap="none" lIns="36000" tIns="36000" rIns="36000" bIns="36000">
              <a:spAutoFit/>
            </a:bodyPr>
            <a:lstStyle/>
            <a:p>
              <a:r>
                <a:rPr lang="zh-CN" altLang="en-US" sz="1600" b="1" spc="200" dirty="0" smtClean="0">
                  <a:solidFill>
                    <a:srgbClr val="286191"/>
                  </a:solidFill>
                  <a:latin typeface="微软雅黑" panose="020B0503020204020204" pitchFamily="34" charset="-122"/>
                  <a:ea typeface="微软雅黑" panose="020B0503020204020204" pitchFamily="34" charset="-122"/>
                </a:rPr>
                <a:t>真题体验</a:t>
              </a:r>
              <a:endParaRPr lang="zh-CN" altLang="en-US" sz="1600" b="1" spc="200" dirty="0">
                <a:solidFill>
                  <a:srgbClr val="286191"/>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565041" y="2126827"/>
              <a:ext cx="7997526" cy="0"/>
            </a:xfrm>
            <a:prstGeom prst="line">
              <a:avLst/>
            </a:prstGeom>
            <a:ln w="12700">
              <a:prstDash val="sysDot"/>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nodePh="1">
                                  <p:stCondLst>
                                    <p:cond delay="0"/>
                                  </p:stCondLst>
                                  <p:endCondLst>
                                    <p:cond evt="begin" delay="0">
                                      <p:tn val="24"/>
                                    </p:cond>
                                  </p:end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73226" y="719527"/>
            <a:ext cx="8021780" cy="3304357"/>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答题思路</a:t>
            </a:r>
            <a:r>
              <a:rPr lang="en-US" altLang="zh-CN" sz="1400" dirty="0" smtClean="0">
                <a:solidFill>
                  <a:srgbClr val="2BA7E0"/>
                </a:solidFill>
                <a:latin typeface="微软雅黑" panose="020B0503020204020204" pitchFamily="34" charset="-122"/>
                <a:ea typeface="微软雅黑" panose="020B0503020204020204" pitchFamily="34" charset="-122"/>
              </a:rPr>
              <a:t>】</a:t>
            </a:r>
            <a:endParaRPr lang="en-US" altLang="zh-CN" sz="1400" dirty="0">
              <a:solidFill>
                <a:srgbClr val="2BA7E0"/>
              </a:solidFill>
              <a:latin typeface="微软雅黑" panose="020B0503020204020204" pitchFamily="34" charset="-122"/>
              <a:ea typeface="微软雅黑" panose="020B0503020204020204" pitchFamily="34" charset="-122"/>
            </a:endParaRPr>
          </a:p>
          <a:p>
            <a:pPr>
              <a:lnSpc>
                <a:spcPct val="150000"/>
              </a:lnSpc>
            </a:pPr>
            <a:r>
              <a:rPr lang="zh-CN" altLang="en-US" sz="1400" dirty="0" smtClean="0">
                <a:solidFill>
                  <a:srgbClr val="2BA7E0"/>
                </a:solidFill>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“断句”属于句间停顿</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解答此类题</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需先读全文</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了解大意</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理清人、事、物、景之间关系</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然后尝试理解句子的大意</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在此基础上可依据下面技巧准确断句。</a:t>
            </a: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借助“曰”“云”“谓”断句</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这些表示“说”的词语后往往要断开。</a:t>
            </a: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借助名词断句。名词作主语要在其前断开</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作宾语要在其后断开。</a:t>
            </a: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借助虚词断句。一些虚词往往用于句首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如“夫”“至若”“盖”“若夫”等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或句尾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如“也”“乎”“耳”“焉”等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a:t>
            </a: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借助句式断句。如对偶句、排比句等。</a:t>
            </a: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按文言句式特点划分。如倒装句、省略句、判断句、被动句、固定结构句等</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划分停顿时须维护其古代语言特点和意义的完整。</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573225" y="983293"/>
            <a:ext cx="3669911"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5</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zh-CN" sz="1600" b="1" spc="200" dirty="0" smtClean="0">
                <a:solidFill>
                  <a:schemeClr val="bg1">
                    <a:lumMod val="50000"/>
                  </a:schemeClr>
                </a:solidFill>
                <a:latin typeface="微软雅黑" panose="020B0503020204020204" pitchFamily="34" charset="-122"/>
                <a:ea typeface="微软雅黑" panose="020B0503020204020204" pitchFamily="34" charset="-122"/>
              </a:rPr>
              <a:t>翻译句子</a:t>
            </a:r>
            <a:endParaRPr lang="zh-CN" altLang="en-US" sz="1600" b="1" spc="2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563896" y="1747780"/>
            <a:ext cx="1094096" cy="288147"/>
            <a:chOff x="2074963" y="4295094"/>
            <a:chExt cx="2558949" cy="673937"/>
          </a:xfrm>
        </p:grpSpPr>
        <p:pic>
          <p:nvPicPr>
            <p:cNvPr id="8"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9" name="矩形 8"/>
            <p:cNvSpPr/>
            <p:nvPr/>
          </p:nvSpPr>
          <p:spPr>
            <a:xfrm>
              <a:off x="2347554" y="4295094"/>
              <a:ext cx="2089643" cy="673937"/>
            </a:xfrm>
            <a:prstGeom prst="rect">
              <a:avLst/>
            </a:prstGeom>
          </p:spPr>
          <p:txBody>
            <a:bodyPr wrap="none" lIns="36000" tIns="36000" rIns="36000" bIns="36000">
              <a:spAutoFit/>
            </a:bodyPr>
            <a:lstStyle/>
            <a:p>
              <a:r>
                <a:rPr lang="zh-CN" altLang="en-US" sz="1400" spc="200" dirty="0">
                  <a:solidFill>
                    <a:schemeClr val="bg1"/>
                  </a:solidFill>
                  <a:latin typeface="微软雅黑" panose="020B0503020204020204" pitchFamily="34" charset="-122"/>
                  <a:ea typeface="微软雅黑" panose="020B0503020204020204" pitchFamily="34" charset="-122"/>
                </a:rPr>
                <a:t>技法精讲</a:t>
              </a:r>
            </a:p>
          </p:txBody>
        </p:sp>
      </p:grpSp>
      <p:sp>
        <p:nvSpPr>
          <p:cNvPr id="10" name="文本框 6"/>
          <p:cNvSpPr txBox="1"/>
          <p:nvPr/>
        </p:nvSpPr>
        <p:spPr>
          <a:xfrm>
            <a:off x="459111" y="2229792"/>
            <a:ext cx="8021780" cy="1042199"/>
          </a:xfrm>
          <a:prstGeom prst="rect">
            <a:avLst/>
          </a:prstGeom>
          <a:noFill/>
        </p:spPr>
        <p:txBody>
          <a:bodyPr wrap="square" lIns="36000" tIns="36000" rIns="36000" bIns="36000" rtlCol="0">
            <a:spAutoFit/>
          </a:bodyPr>
          <a:lstStyle/>
          <a:p>
            <a:pPr>
              <a:lnSpc>
                <a:spcPct val="150000"/>
              </a:lnSpc>
            </a:pPr>
            <a:r>
              <a:rPr lang="en-US" altLang="zh-CN" sz="1400" dirty="0">
                <a:solidFill>
                  <a:srgbClr val="2BA7E0"/>
                </a:solidFill>
                <a:latin typeface="微软雅黑" panose="020B0503020204020204" pitchFamily="34" charset="-122"/>
                <a:ea typeface="微软雅黑" panose="020B0503020204020204" pitchFamily="34" charset="-122"/>
              </a:rPr>
              <a:t>【</a:t>
            </a:r>
            <a:r>
              <a:rPr lang="zh-CN" altLang="en-US" sz="1400" dirty="0">
                <a:solidFill>
                  <a:srgbClr val="2BA7E0"/>
                </a:solidFill>
                <a:latin typeface="微软雅黑" panose="020B0503020204020204" pitchFamily="34" charset="-122"/>
                <a:ea typeface="微软雅黑" panose="020B0503020204020204" pitchFamily="34" charset="-122"/>
              </a:rPr>
              <a:t>常见题型</a:t>
            </a:r>
            <a:r>
              <a:rPr lang="en-US" altLang="zh-CN" sz="1400" dirty="0">
                <a:solidFill>
                  <a:srgbClr val="2BA7E0"/>
                </a:solidFill>
                <a:latin typeface="微软雅黑" panose="020B0503020204020204" pitchFamily="34" charset="-122"/>
                <a:ea typeface="微软雅黑" panose="020B0503020204020204" pitchFamily="34" charset="-122"/>
              </a:rPr>
              <a:t>】</a:t>
            </a:r>
          </a:p>
          <a:p>
            <a:pPr>
              <a:lnSpc>
                <a:spcPct val="150000"/>
              </a:lnSpc>
            </a:pPr>
            <a:r>
              <a:rPr lang="zh-CN" altLang="en-US" sz="1400" dirty="0">
                <a:solidFill>
                  <a:srgbClr val="2BA7E0"/>
                </a:solidFill>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要求直接翻译画线句</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以主观题的形式考查。</a:t>
            </a:r>
          </a:p>
          <a:p>
            <a:pPr>
              <a:lnSpc>
                <a:spcPct val="150000"/>
              </a:lnSpc>
            </a:pPr>
            <a:r>
              <a:rPr lang="en-US" altLang="zh-CN" sz="1400" dirty="0" smtClean="0">
                <a:latin typeface="微软雅黑" panose="020B0503020204020204" pitchFamily="34" charset="-122"/>
                <a:ea typeface="微软雅黑" panose="020B0503020204020204" pitchFamily="34" charset="-122"/>
              </a:rPr>
              <a:t>       (2)</a:t>
            </a:r>
            <a:r>
              <a:rPr lang="zh-CN" altLang="zh-CN" sz="1400" dirty="0" smtClean="0">
                <a:latin typeface="微软雅黑" panose="020B0503020204020204" pitchFamily="34" charset="-122"/>
                <a:ea typeface="微软雅黑" panose="020B0503020204020204" pitchFamily="34" charset="-122"/>
              </a:rPr>
              <a:t>要求选出翻译正确的一项</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以选择题的形式考查。</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73226" y="719527"/>
            <a:ext cx="8021780" cy="3627522"/>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答题思路</a:t>
            </a:r>
            <a:r>
              <a:rPr lang="en-US" altLang="zh-CN" sz="1400" dirty="0" smtClean="0">
                <a:solidFill>
                  <a:srgbClr val="2BA7E0"/>
                </a:solidFill>
                <a:latin typeface="微软雅黑" panose="020B0503020204020204" pitchFamily="34" charset="-122"/>
                <a:ea typeface="微软雅黑" panose="020B0503020204020204" pitchFamily="34" charset="-122"/>
              </a:rPr>
              <a:t>】</a:t>
            </a:r>
            <a:endParaRPr lang="en-US" altLang="zh-CN" sz="1400" dirty="0">
              <a:solidFill>
                <a:srgbClr val="2BA7E0"/>
              </a:solidFill>
              <a:latin typeface="微软雅黑" panose="020B0503020204020204" pitchFamily="34" charset="-122"/>
              <a:ea typeface="微软雅黑" panose="020B0503020204020204" pitchFamily="34" charset="-122"/>
            </a:endParaRPr>
          </a:p>
          <a:p>
            <a:pPr>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文言文翻译句子的原则</a:t>
            </a:r>
          </a:p>
          <a:p>
            <a:pPr>
              <a:lnSpc>
                <a:spcPct val="150000"/>
              </a:lnSpc>
            </a:pPr>
            <a:r>
              <a:rPr lang="zh-CN" altLang="zh-CN" sz="1400" dirty="0" smtClean="0">
                <a:latin typeface="微软雅黑" panose="020B0503020204020204" pitchFamily="34" charset="-122"/>
                <a:ea typeface="微软雅黑" panose="020B0503020204020204" pitchFamily="34" charset="-122"/>
              </a:rPr>
              <a:t>　　信——准确</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直译为主</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意译为辅。</a:t>
            </a:r>
          </a:p>
          <a:p>
            <a:pPr>
              <a:lnSpc>
                <a:spcPct val="150000"/>
              </a:lnSpc>
            </a:pPr>
            <a:r>
              <a:rPr lang="zh-CN" altLang="zh-CN" sz="1400" dirty="0" smtClean="0">
                <a:latin typeface="微软雅黑" panose="020B0503020204020204" pitchFamily="34" charset="-122"/>
                <a:ea typeface="微软雅黑" panose="020B0503020204020204" pitchFamily="34" charset="-122"/>
              </a:rPr>
              <a:t>　　达——通畅</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语意流畅</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没有语病。</a:t>
            </a:r>
          </a:p>
          <a:p>
            <a:pPr>
              <a:lnSpc>
                <a:spcPct val="150000"/>
              </a:lnSpc>
            </a:pPr>
            <a:r>
              <a:rPr lang="zh-CN" altLang="zh-CN" sz="1400" dirty="0" smtClean="0">
                <a:latin typeface="微软雅黑" panose="020B0503020204020204" pitchFamily="34" charset="-122"/>
                <a:ea typeface="微软雅黑" panose="020B0503020204020204" pitchFamily="34" charset="-122"/>
              </a:rPr>
              <a:t>　　雅——有文采</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符合现代汉语习惯</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文笔优美。</a:t>
            </a:r>
          </a:p>
          <a:p>
            <a:pPr>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文言文翻译句子的方法及示例</a:t>
            </a: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对。把原文中单音节词对译为双音节词或多音节词。如《口技》“宾客意少舒</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稍稍正坐”</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“意”应理解为“心情”</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“舒”应理解为“松弛、放松”</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另外“少”理解为“稍微”</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“稍稍”理解为“渐渐”</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在翻译时一定不能丢落。</a:t>
            </a: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换。找意思相同的词来替换。如《醉翁亭记》“其西南诸峰</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林壑尤美”</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加点词语分别理解为“许多”“山峰”“树林”“山谷”“特别”“美丽”</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串在一起也就是整句话的翻译了。</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73226" y="1102299"/>
            <a:ext cx="8021780" cy="2658026"/>
          </a:xfrm>
          <a:prstGeom prst="rect">
            <a:avLst/>
          </a:prstGeom>
          <a:noFill/>
        </p:spPr>
        <p:txBody>
          <a:bodyPr wrap="square" lIns="36000" tIns="36000" rIns="36000" bIns="36000" rtlCol="0">
            <a:spAutoFit/>
          </a:bodyPr>
          <a:lstStyle/>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    (3)</a:t>
            </a:r>
            <a:r>
              <a:rPr lang="zh-CN" altLang="zh-CN" sz="1400" dirty="0" smtClean="0">
                <a:latin typeface="微软雅黑" panose="020B0503020204020204" pitchFamily="34" charset="-122"/>
                <a:ea typeface="微软雅黑" panose="020B0503020204020204" pitchFamily="34" charset="-122"/>
              </a:rPr>
              <a:t>留。人名、地名、书名、物名、年号、国号等要保留。如《岳阳楼记》“庆历四年春”就可直接译为“庆历四年的春天”。</a:t>
            </a: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删。去掉结构助词、语气助词等不必翻译的词语。如《陋室铭》“无丝竹之乱耳</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无案牍之劳形”中的两个“之”字就不用翻译。</a:t>
            </a: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补。文中省略的部分</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如主语、介词等</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翻译时要补上。如《桃花源记》中“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见渔人</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乃大惊</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所从来”翻译时依次要补上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村中人、渔人。</a:t>
            </a: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(6)</a:t>
            </a:r>
            <a:r>
              <a:rPr lang="zh-CN" altLang="zh-CN" sz="1400" dirty="0" smtClean="0">
                <a:latin typeface="微软雅黑" panose="020B0503020204020204" pitchFamily="34" charset="-122"/>
                <a:ea typeface="微软雅黑" panose="020B0503020204020204" pitchFamily="34" charset="-122"/>
              </a:rPr>
              <a:t>调。倒装语序的句子</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要注意调整语序和现代汉语表达习惯一致。如《曹刿论战》中“何以战”是宾语前置</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翻译时应理解为“以何战”</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译为“凭借什么作战”。</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573225" y="983293"/>
            <a:ext cx="3669911"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6</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zh-CN" sz="1600" b="1" spc="200" dirty="0" smtClean="0">
                <a:solidFill>
                  <a:schemeClr val="bg1">
                    <a:lumMod val="50000"/>
                  </a:schemeClr>
                </a:solidFill>
                <a:latin typeface="微软雅黑" panose="020B0503020204020204" pitchFamily="34" charset="-122"/>
                <a:ea typeface="微软雅黑" panose="020B0503020204020204" pitchFamily="34" charset="-122"/>
              </a:rPr>
              <a:t>分析人物形象</a:t>
            </a:r>
            <a:endParaRPr lang="zh-CN" altLang="en-US" sz="1600" b="1" spc="2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608391" y="1523860"/>
            <a:ext cx="1094096" cy="288147"/>
            <a:chOff x="2074963" y="4295094"/>
            <a:chExt cx="2558949" cy="673937"/>
          </a:xfrm>
        </p:grpSpPr>
        <p:pic>
          <p:nvPicPr>
            <p:cNvPr id="8"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9" name="矩形 8"/>
            <p:cNvSpPr/>
            <p:nvPr/>
          </p:nvSpPr>
          <p:spPr>
            <a:xfrm>
              <a:off x="2347554" y="4295094"/>
              <a:ext cx="2089643" cy="673937"/>
            </a:xfrm>
            <a:prstGeom prst="rect">
              <a:avLst/>
            </a:prstGeom>
          </p:spPr>
          <p:txBody>
            <a:bodyPr wrap="none" lIns="36000" tIns="36000" rIns="36000" bIns="36000">
              <a:spAutoFit/>
            </a:bodyPr>
            <a:lstStyle/>
            <a:p>
              <a:r>
                <a:rPr lang="zh-CN" altLang="en-US" sz="1400" spc="200" dirty="0">
                  <a:solidFill>
                    <a:schemeClr val="bg1"/>
                  </a:solidFill>
                  <a:latin typeface="微软雅黑" panose="020B0503020204020204" pitchFamily="34" charset="-122"/>
                  <a:ea typeface="微软雅黑" panose="020B0503020204020204" pitchFamily="34" charset="-122"/>
                </a:rPr>
                <a:t>技法精讲</a:t>
              </a:r>
            </a:p>
          </p:txBody>
        </p:sp>
      </p:grpSp>
      <p:sp>
        <p:nvSpPr>
          <p:cNvPr id="10" name="文本框 6"/>
          <p:cNvSpPr txBox="1"/>
          <p:nvPr/>
        </p:nvSpPr>
        <p:spPr>
          <a:xfrm>
            <a:off x="521311" y="2005872"/>
            <a:ext cx="8021780" cy="2011695"/>
          </a:xfrm>
          <a:prstGeom prst="rect">
            <a:avLst/>
          </a:prstGeom>
          <a:noFill/>
        </p:spPr>
        <p:txBody>
          <a:bodyPr wrap="square" lIns="36000" tIns="36000" rIns="36000" bIns="36000" rtlCol="0">
            <a:spAutoFit/>
          </a:bodyPr>
          <a:lstStyle/>
          <a:p>
            <a:pPr>
              <a:lnSpc>
                <a:spcPct val="150000"/>
              </a:lnSpc>
            </a:pPr>
            <a:r>
              <a:rPr lang="en-US" altLang="zh-CN" sz="1400" dirty="0">
                <a:solidFill>
                  <a:srgbClr val="2BA7E0"/>
                </a:solidFill>
                <a:latin typeface="微软雅黑" panose="020B0503020204020204" pitchFamily="34" charset="-122"/>
                <a:ea typeface="微软雅黑" panose="020B0503020204020204" pitchFamily="34" charset="-122"/>
              </a:rPr>
              <a:t>【</a:t>
            </a:r>
            <a:r>
              <a:rPr lang="zh-CN" altLang="en-US" sz="1400" dirty="0">
                <a:solidFill>
                  <a:srgbClr val="2BA7E0"/>
                </a:solidFill>
                <a:latin typeface="微软雅黑" panose="020B0503020204020204" pitchFamily="34" charset="-122"/>
                <a:ea typeface="微软雅黑" panose="020B0503020204020204" pitchFamily="34" charset="-122"/>
              </a:rPr>
              <a:t>常见题型</a:t>
            </a:r>
            <a:r>
              <a:rPr lang="en-US" altLang="zh-CN" sz="1400" dirty="0" smtClean="0">
                <a:solidFill>
                  <a:srgbClr val="2BA7E0"/>
                </a:solidFill>
                <a:latin typeface="微软雅黑" panose="020B0503020204020204" pitchFamily="34" charset="-122"/>
                <a:ea typeface="微软雅黑" panose="020B0503020204020204" pitchFamily="34" charset="-122"/>
              </a:rPr>
              <a:t>】</a:t>
            </a:r>
          </a:p>
          <a:p>
            <a:pPr>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选文表现了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怎样的品质</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的哪些……让人感动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钦佩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请根据选文第</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段用自己的话简要概括。</a:t>
            </a:r>
          </a:p>
          <a:p>
            <a:pPr>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简要分析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是一个什么样的人。</a:t>
            </a:r>
          </a:p>
          <a:p>
            <a:pPr>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选文表现了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的哪些特点</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本文中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还有什么突出之处受人推崇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请简要分析。</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73226" y="719527"/>
            <a:ext cx="8021780" cy="2981192"/>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答题思路</a:t>
            </a:r>
            <a:r>
              <a:rPr lang="en-US" altLang="zh-CN" sz="1400" dirty="0" smtClean="0">
                <a:solidFill>
                  <a:srgbClr val="2BA7E0"/>
                </a:solidFill>
                <a:latin typeface="微软雅黑" panose="020B0503020204020204" pitchFamily="34" charset="-122"/>
                <a:ea typeface="微软雅黑" panose="020B0503020204020204" pitchFamily="34" charset="-122"/>
              </a:rPr>
              <a:t>】</a:t>
            </a:r>
            <a:endParaRPr lang="en-US" altLang="zh-CN" sz="1400" dirty="0">
              <a:solidFill>
                <a:srgbClr val="2BA7E0"/>
              </a:solidFill>
              <a:latin typeface="微软雅黑" panose="020B0503020204020204" pitchFamily="34" charset="-122"/>
              <a:ea typeface="微软雅黑" panose="020B0503020204020204" pitchFamily="34" charset="-122"/>
            </a:endParaRPr>
          </a:p>
          <a:p>
            <a:pPr>
              <a:lnSpc>
                <a:spcPct val="150000"/>
              </a:lnSpc>
            </a:pPr>
            <a:r>
              <a:rPr lang="zh-CN" altLang="en-US" sz="1400" dirty="0" smtClean="0">
                <a:solidFill>
                  <a:srgbClr val="2BA7E0"/>
                </a:solidFill>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分析人物形象</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要抓住描写人物形象的事件</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从人物行为举止、思想主张、性格情趣、志向抱负、评价议论等方面</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筛选提取关键信息</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进行评价。可以从下面几方面入手</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从直接描写分析人物。通过直接描写人物的肖像、行动、 语言、心理等</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揭示人物思想品质和性格特点</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反映文章的主题。 </a:t>
            </a: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从侧面描写分析人物。侧面描写就是通过其他人物的言行或景物烘托的方法来写主要人物。其他人物的言行或景物烘托往往可以帮助我们认识主要人物。</a:t>
            </a: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从评价性句子分析人物。 我们还可以从评价性的句子</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尤其是作者的评论来分析人物。</a:t>
            </a: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通过剖析事件分析人物。</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73226" y="1102299"/>
            <a:ext cx="8021780" cy="3304357"/>
          </a:xfrm>
          <a:prstGeom prst="rect">
            <a:avLst/>
          </a:prstGeom>
          <a:noFill/>
        </p:spPr>
        <p:txBody>
          <a:bodyPr wrap="square" lIns="36000" tIns="36000" rIns="36000" bIns="36000" rtlCol="0">
            <a:spAutoFit/>
          </a:bodyPr>
          <a:lstStyle/>
          <a:p>
            <a:pPr>
              <a:lnSpc>
                <a:spcPct val="150000"/>
              </a:lnSpc>
            </a:pPr>
            <a:r>
              <a:rPr lang="zh-CN" altLang="zh-CN" sz="1400" dirty="0" smtClean="0">
                <a:latin typeface="微软雅黑" panose="020B0503020204020204" pitchFamily="34" charset="-122"/>
                <a:ea typeface="微软雅黑" panose="020B0503020204020204" pitchFamily="34" charset="-122"/>
              </a:rPr>
              <a:t>另外</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下面积累了一批分析人物的词语</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zh-CN" altLang="zh-CN" sz="1400" b="1" dirty="0" smtClean="0">
                <a:latin typeface="微软雅黑" panose="020B0503020204020204" pitchFamily="34" charset="-122"/>
                <a:ea typeface="微软雅黑" panose="020B0503020204020204" pitchFamily="34" charset="-122"/>
              </a:rPr>
              <a:t>正面人物</a:t>
            </a:r>
          </a:p>
          <a:p>
            <a:pPr>
              <a:lnSpc>
                <a:spcPct val="150000"/>
              </a:lnSpc>
            </a:pPr>
            <a:r>
              <a:rPr lang="zh-CN" altLang="zh-CN" sz="1400" dirty="0" smtClean="0">
                <a:latin typeface="微软雅黑" panose="020B0503020204020204" pitchFamily="34" charset="-122"/>
                <a:ea typeface="微软雅黑" panose="020B0503020204020204" pitchFamily="34" charset="-122"/>
              </a:rPr>
              <a:t>　　君王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善于纳谏、知人善用、体贴民情、爱民如子 </a:t>
            </a:r>
          </a:p>
          <a:p>
            <a:pPr>
              <a:lnSpc>
                <a:spcPct val="150000"/>
              </a:lnSpc>
            </a:pPr>
            <a:r>
              <a:rPr lang="zh-CN" altLang="zh-CN" sz="1400" dirty="0" smtClean="0">
                <a:latin typeface="微软雅黑" panose="020B0503020204020204" pitchFamily="34" charset="-122"/>
                <a:ea typeface="微软雅黑" panose="020B0503020204020204" pitchFamily="34" charset="-122"/>
              </a:rPr>
              <a:t>　　臣子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敢于进谏、忠君爱国、机智勇敢、能言善辩、精于谋划、以死卫国、为人谦让、破案如神</a:t>
            </a:r>
          </a:p>
          <a:p>
            <a:pPr>
              <a:lnSpc>
                <a:spcPct val="150000"/>
              </a:lnSpc>
            </a:pPr>
            <a:r>
              <a:rPr lang="zh-CN" altLang="zh-CN" sz="1400" dirty="0" smtClean="0">
                <a:latin typeface="微软雅黑" panose="020B0503020204020204" pitchFamily="34" charset="-122"/>
                <a:ea typeface="微软雅黑" panose="020B0503020204020204" pitchFamily="34" charset="-122"/>
              </a:rPr>
              <a:t>　　名士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情趣高雅、超凡脱俗、桀骜不羁、多才多艺、机智果断</a:t>
            </a:r>
          </a:p>
          <a:p>
            <a:pPr>
              <a:lnSpc>
                <a:spcPct val="150000"/>
              </a:lnSpc>
            </a:pPr>
            <a:r>
              <a:rPr lang="zh-CN" altLang="zh-CN" sz="1400" dirty="0" smtClean="0">
                <a:latin typeface="微软雅黑" panose="020B0503020204020204" pitchFamily="34" charset="-122"/>
                <a:ea typeface="微软雅黑" panose="020B0503020204020204" pitchFamily="34" charset="-122"/>
              </a:rPr>
              <a:t>　　父母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教子有方、爱子情深、深明大义、重视教育、教导有方 </a:t>
            </a:r>
          </a:p>
          <a:p>
            <a:pPr>
              <a:lnSpc>
                <a:spcPct val="150000"/>
              </a:lnSpc>
            </a:pPr>
            <a:r>
              <a:rPr lang="zh-CN" altLang="zh-CN" sz="1400" dirty="0" smtClean="0">
                <a:latin typeface="微软雅黑" panose="020B0503020204020204" pitchFamily="34" charset="-122"/>
                <a:ea typeface="微软雅黑" panose="020B0503020204020204" pitchFamily="34" charset="-122"/>
              </a:rPr>
              <a:t>　　小孩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机智聪慧、好学上进、孝敬长辈、口齿伶俐、勤奋刻苦、 专心致志 </a:t>
            </a:r>
          </a:p>
          <a:p>
            <a:pPr>
              <a:lnSpc>
                <a:spcPct val="150000"/>
              </a:lnSpc>
            </a:pPr>
            <a:r>
              <a:rPr lang="zh-CN" altLang="zh-CN" sz="1400" b="1" dirty="0" smtClean="0">
                <a:latin typeface="微软雅黑" panose="020B0503020204020204" pitchFamily="34" charset="-122"/>
                <a:ea typeface="微软雅黑" panose="020B0503020204020204" pitchFamily="34" charset="-122"/>
              </a:rPr>
              <a:t>反面人物</a:t>
            </a:r>
          </a:p>
          <a:p>
            <a:pPr>
              <a:lnSpc>
                <a:spcPct val="150000"/>
              </a:lnSpc>
            </a:pPr>
            <a:r>
              <a:rPr lang="zh-CN" altLang="zh-CN" sz="1400" dirty="0" smtClean="0">
                <a:latin typeface="微软雅黑" panose="020B0503020204020204" pitchFamily="34" charset="-122"/>
                <a:ea typeface="微软雅黑" panose="020B0503020204020204" pitchFamily="34" charset="-122"/>
              </a:rPr>
              <a:t>　　狡诈贪婪、趋炎附势、背信弃义、沽名钓誉、恃强凌弱、见风使舵、蛮横专断、表里不一、口蜜腹剑、无恶不作、忘恩负义、油嘴滑舌、卑鄙无耻、落井下石、投机取巧、乘人之危</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8"/>
          <p:cNvSpPr txBox="1"/>
          <p:nvPr/>
        </p:nvSpPr>
        <p:spPr>
          <a:xfrm>
            <a:off x="551778" y="667949"/>
            <a:ext cx="8021779" cy="421196"/>
          </a:xfrm>
          <a:prstGeom prst="rect">
            <a:avLst/>
          </a:prstGeom>
          <a:noFill/>
        </p:spPr>
        <p:txBody>
          <a:bodyPr wrap="square" lIns="36000" tIns="36000" rIns="36000" bIns="36000" rtlCol="0">
            <a:spAutoFit/>
          </a:bodyPr>
          <a:lstStyle/>
          <a:p>
            <a:pPr algn="ctr">
              <a:lnSpc>
                <a:spcPct val="150000"/>
              </a:lnSpc>
            </a:pPr>
            <a:r>
              <a:rPr lang="zh-CN" altLang="en-US" sz="1700" b="1" dirty="0" smtClean="0">
                <a:solidFill>
                  <a:schemeClr val="tx1">
                    <a:lumMod val="75000"/>
                    <a:lumOff val="25000"/>
                  </a:schemeClr>
                </a:solidFill>
                <a:latin typeface="微软雅黑" panose="020B0503020204020204" pitchFamily="34" charset="-122"/>
                <a:ea typeface="微软雅黑" panose="020B0503020204020204" pitchFamily="34" charset="-122"/>
              </a:rPr>
              <a:t>第</a:t>
            </a:r>
            <a:r>
              <a:rPr lang="en-US" altLang="zh-CN" sz="1700" b="1"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1700" b="1" dirty="0" smtClean="0">
                <a:solidFill>
                  <a:schemeClr val="tx1">
                    <a:lumMod val="75000"/>
                    <a:lumOff val="25000"/>
                  </a:schemeClr>
                </a:solidFill>
                <a:latin typeface="微软雅黑" panose="020B0503020204020204" pitchFamily="34" charset="-122"/>
                <a:ea typeface="微软雅黑" panose="020B0503020204020204" pitchFamily="34" charset="-122"/>
              </a:rPr>
              <a:t>讲</a:t>
            </a:r>
            <a:r>
              <a:rPr lang="zh-CN" altLang="en-US" sz="17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zh-CN" sz="1700" b="1" dirty="0" smtClean="0">
                <a:solidFill>
                  <a:schemeClr val="tx1">
                    <a:lumMod val="75000"/>
                    <a:lumOff val="25000"/>
                  </a:schemeClr>
                </a:solidFill>
                <a:latin typeface="微软雅黑" panose="020B0503020204020204" pitchFamily="34" charset="-122"/>
                <a:ea typeface="微软雅黑" panose="020B0503020204020204" pitchFamily="34" charset="-122"/>
              </a:rPr>
              <a:t>文言文对比阅读</a:t>
            </a:r>
            <a:endParaRPr lang="zh-CN" altLang="en-US" sz="17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1" name="对象 10"/>
          <p:cNvGraphicFramePr>
            <a:graphicFrameLocks noChangeAspect="1"/>
          </p:cNvGraphicFramePr>
          <p:nvPr/>
        </p:nvGraphicFramePr>
        <p:xfrm>
          <a:off x="556015" y="1571138"/>
          <a:ext cx="8169483" cy="3209378"/>
        </p:xfrm>
        <a:graphic>
          <a:graphicData uri="http://schemas.openxmlformats.org/presentationml/2006/ole">
            <p:oleObj spid="_x0000_s16398" name="文档" r:id="rId3" imgW="8169483" imgH="3209378" progId="Word.Document.12">
              <p:embed/>
            </p:oleObj>
          </a:graphicData>
        </a:graphic>
      </p:graphicFrame>
      <p:grpSp>
        <p:nvGrpSpPr>
          <p:cNvPr id="7" name="组合 6"/>
          <p:cNvGrpSpPr/>
          <p:nvPr/>
        </p:nvGrpSpPr>
        <p:grpSpPr>
          <a:xfrm>
            <a:off x="565041" y="1178687"/>
            <a:ext cx="7997526" cy="318924"/>
            <a:chOff x="565041" y="1828895"/>
            <a:chExt cx="7997526" cy="318924"/>
          </a:xfrm>
        </p:grpSpPr>
        <p:sp>
          <p:nvSpPr>
            <p:cNvPr id="13" name="矩形 12"/>
            <p:cNvSpPr/>
            <p:nvPr/>
          </p:nvSpPr>
          <p:spPr>
            <a:xfrm>
              <a:off x="4069673" y="1828895"/>
              <a:ext cx="996033" cy="318924"/>
            </a:xfrm>
            <a:prstGeom prst="rect">
              <a:avLst/>
            </a:prstGeom>
          </p:spPr>
          <p:txBody>
            <a:bodyPr wrap="none" lIns="36000" tIns="36000" rIns="36000" bIns="36000">
              <a:spAutoFit/>
            </a:bodyPr>
            <a:lstStyle/>
            <a:p>
              <a:r>
                <a:rPr lang="zh-CN" altLang="en-US" sz="1600" b="1" spc="200" dirty="0" smtClean="0">
                  <a:solidFill>
                    <a:srgbClr val="286191"/>
                  </a:solidFill>
                  <a:latin typeface="微软雅黑" panose="020B0503020204020204" pitchFamily="34" charset="-122"/>
                  <a:ea typeface="微软雅黑" panose="020B0503020204020204" pitchFamily="34" charset="-122"/>
                </a:rPr>
                <a:t>真题体验</a:t>
              </a:r>
              <a:endParaRPr lang="zh-CN" altLang="en-US" sz="1600" b="1" spc="200" dirty="0">
                <a:solidFill>
                  <a:srgbClr val="286191"/>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565041" y="2126827"/>
              <a:ext cx="7997526" cy="0"/>
            </a:xfrm>
            <a:prstGeom prst="line">
              <a:avLst/>
            </a:prstGeom>
            <a:ln w="12700">
              <a:prstDash val="sysDot"/>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41328" y="974708"/>
            <a:ext cx="8021780" cy="2011695"/>
          </a:xfrm>
          <a:prstGeom prst="rect">
            <a:avLst/>
          </a:prstGeom>
          <a:noFill/>
        </p:spPr>
        <p:txBody>
          <a:bodyPr wrap="square" lIns="36000" tIns="36000" rIns="36000" bIns="36000" rtlCol="0">
            <a:spAutoFit/>
          </a:bodyPr>
          <a:lstStyle/>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登南昌滕王阁</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赣大水西来注北</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阁与水称</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杰</a:t>
            </a:r>
            <a:r>
              <a:rPr lang="en-US" altLang="zh-CN" sz="1400" baseline="30000" dirty="0" smtClean="0">
                <a:latin typeface="微软雅黑" panose="020B0503020204020204" pitchFamily="34" charset="-122"/>
                <a:ea typeface="微软雅黑" panose="020B0503020204020204" pitchFamily="34" charset="-122"/>
              </a:rPr>
              <a:t>①</a:t>
            </a:r>
            <a:r>
              <a:rPr lang="zh-CN" altLang="zh-CN" sz="1400" dirty="0" smtClean="0">
                <a:latin typeface="微软雅黑" panose="020B0503020204020204" pitchFamily="34" charset="-122"/>
                <a:ea typeface="微软雅黑" panose="020B0503020204020204" pitchFamily="34" charset="-122"/>
              </a:rPr>
              <a:t>然大观。然不若武昌黄鹤楼。虽水与滕王来去不殊</a:t>
            </a:r>
            <a:r>
              <a:rPr lang="en-US" altLang="zh-CN" sz="1400" baseline="30000" dirty="0" smtClean="0">
                <a:latin typeface="微软雅黑" panose="020B0503020204020204" pitchFamily="34" charset="-122"/>
                <a:ea typeface="微软雅黑" panose="020B0503020204020204" pitchFamily="34" charset="-122"/>
              </a:rPr>
              <a:t>②</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而楼制工巧奇丽</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立黄鹄矶上</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且三面临水</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又西对晴川楼、汉阳城为佳。总之又不如岳州岳阳楼。君山一发</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洞庭万顷</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水天一色</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杳无际涯</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非若滕王、黄鹤眼界</a:t>
            </a:r>
            <a:r>
              <a:rPr lang="en-US" altLang="zh-CN" sz="1400" baseline="30000" dirty="0" smtClean="0">
                <a:latin typeface="微软雅黑" panose="020B0503020204020204" pitchFamily="34" charset="-122"/>
                <a:ea typeface="微软雅黑" panose="020B0503020204020204" pitchFamily="34" charset="-122"/>
              </a:rPr>
              <a:t>③</a:t>
            </a:r>
            <a:r>
              <a:rPr lang="zh-CN" altLang="zh-CN" sz="1400" dirty="0" smtClean="0">
                <a:latin typeface="微软雅黑" panose="020B0503020204020204" pitchFamily="34" charset="-122"/>
                <a:ea typeface="微软雅黑" panose="020B0503020204020204" pitchFamily="34" charset="-122"/>
              </a:rPr>
              <a:t>可指</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故其胜为最</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三楼皆西向</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岳阳更雄。</a:t>
            </a:r>
          </a:p>
          <a:p>
            <a:pPr algn="r">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节选自王士性《广游志》</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注释</a:t>
            </a:r>
            <a:r>
              <a:rPr lang="en-US" altLang="zh-CN" sz="1400" dirty="0" smtClean="0">
                <a:latin typeface="微软雅黑" panose="020B0503020204020204" pitchFamily="34" charset="-122"/>
                <a:ea typeface="微软雅黑" panose="020B0503020204020204" pitchFamily="34" charset="-122"/>
              </a:rPr>
              <a:t>] ①</a:t>
            </a:r>
            <a:r>
              <a:rPr lang="zh-CN" altLang="zh-CN" sz="1400" dirty="0" smtClean="0">
                <a:latin typeface="微软雅黑" panose="020B0503020204020204" pitchFamily="34" charset="-122"/>
                <a:ea typeface="微软雅黑" panose="020B0503020204020204" pitchFamily="34" charset="-122"/>
              </a:rPr>
              <a:t>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高大。</a:t>
            </a:r>
            <a:r>
              <a:rPr lang="en-US" altLang="zh-CN" sz="1400" dirty="0" smtClean="0">
                <a:latin typeface="微软雅黑" panose="020B0503020204020204" pitchFamily="34" charset="-122"/>
                <a:ea typeface="微软雅黑" panose="020B0503020204020204" pitchFamily="34" charset="-122"/>
              </a:rPr>
              <a:t>②</a:t>
            </a:r>
            <a:r>
              <a:rPr lang="zh-CN" altLang="zh-CN" sz="1400" dirty="0" smtClean="0">
                <a:latin typeface="微软雅黑" panose="020B0503020204020204" pitchFamily="34" charset="-122"/>
                <a:ea typeface="微软雅黑" panose="020B0503020204020204" pitchFamily="34" charset="-122"/>
              </a:rPr>
              <a:t>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差别。</a:t>
            </a:r>
            <a:r>
              <a:rPr lang="en-US" altLang="zh-CN" sz="1400" dirty="0" smtClean="0">
                <a:latin typeface="微软雅黑" panose="020B0503020204020204" pitchFamily="34" charset="-122"/>
                <a:ea typeface="微软雅黑" panose="020B0503020204020204" pitchFamily="34" charset="-122"/>
              </a:rPr>
              <a:t>③</a:t>
            </a:r>
            <a:r>
              <a:rPr lang="zh-CN" altLang="zh-CN" sz="1400" dirty="0" smtClean="0">
                <a:latin typeface="微软雅黑" panose="020B0503020204020204" pitchFamily="34" charset="-122"/>
                <a:ea typeface="微软雅黑" panose="020B0503020204020204" pitchFamily="34" charset="-122"/>
              </a:rPr>
              <a:t>眼界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视力所能看到的范围。</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nvGraphicFramePr>
        <p:xfrm>
          <a:off x="687388" y="1425528"/>
          <a:ext cx="4745037" cy="1914525"/>
        </p:xfrm>
        <a:graphic>
          <a:graphicData uri="http://schemas.openxmlformats.org/presentationml/2006/ole">
            <p:oleObj spid="_x0000_s346113" name="文档" r:id="rId3" imgW="5299931" imgH="2134653" progId="Word.Document.12">
              <p:embed/>
            </p:oleObj>
          </a:graphicData>
        </a:graphic>
      </p:graphicFrame>
      <p:sp>
        <p:nvSpPr>
          <p:cNvPr id="6" name="文本框 7"/>
          <p:cNvSpPr txBox="1"/>
          <p:nvPr/>
        </p:nvSpPr>
        <p:spPr>
          <a:xfrm>
            <a:off x="5430416" y="1456797"/>
            <a:ext cx="3271934" cy="719034"/>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】B</a:t>
            </a:r>
          </a:p>
          <a:p>
            <a:pPr>
              <a:lnSpc>
                <a:spcPct val="150000"/>
              </a:lnSpc>
            </a:pPr>
            <a:endParaRPr lang="zh-CN" altLang="zh-CN" sz="1400" dirty="0">
              <a:solidFill>
                <a:srgbClr val="C00000"/>
              </a:solidFill>
              <a:latin typeface="微软雅黑" panose="020B0503020204020204" pitchFamily="34" charset="-122"/>
              <a:ea typeface="微软雅黑" panose="020B0503020204020204" pitchFamily="34" charset="-122"/>
            </a:endParaRPr>
          </a:p>
        </p:txBody>
      </p:sp>
      <p:sp>
        <p:nvSpPr>
          <p:cNvPr id="7" name="文本框 7"/>
          <p:cNvSpPr txBox="1"/>
          <p:nvPr/>
        </p:nvSpPr>
        <p:spPr>
          <a:xfrm>
            <a:off x="5430416" y="1946654"/>
            <a:ext cx="3271934" cy="1042199"/>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 B</a:t>
            </a:r>
            <a:r>
              <a:rPr lang="zh-CN" altLang="zh-CN" sz="1400" dirty="0" smtClean="0">
                <a:solidFill>
                  <a:srgbClr val="C00000"/>
                </a:solidFill>
                <a:latin typeface="微软雅黑" panose="020B0503020204020204" pitchFamily="34" charset="-122"/>
                <a:ea typeface="微软雅黑" panose="020B0503020204020204" pitchFamily="34" charset="-122"/>
              </a:rPr>
              <a:t>选项“浊浪排空”中的“排空”是冲向天空的意思。</a:t>
            </a:r>
            <a:endParaRPr lang="en-US" altLang="zh-CN" sz="1400" dirty="0" smtClean="0">
              <a:solidFill>
                <a:srgbClr val="C00000"/>
              </a:solidFill>
              <a:latin typeface="微软雅黑" panose="020B0503020204020204" pitchFamily="34" charset="-122"/>
              <a:ea typeface="微软雅黑" panose="020B0503020204020204" pitchFamily="34" charset="-122"/>
            </a:endParaRPr>
          </a:p>
          <a:p>
            <a:pPr>
              <a:lnSpc>
                <a:spcPct val="150000"/>
              </a:lnSpc>
            </a:pP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500"/>
                                        <p:tgtEl>
                                          <p:spTgt spid="6">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7">
                                            <p:txEl>
                                              <p:pRg st="0" end="0"/>
                                            </p:txEl>
                                          </p:spTgt>
                                        </p:tgtEl>
                                        <p:attrNameLst>
                                          <p:attrName>style.visibility</p:attrName>
                                        </p:attrNameLst>
                                      </p:cBhvr>
                                      <p:to>
                                        <p:strVal val="visible"/>
                                      </p:to>
                                    </p:set>
                                    <p:animEffect transition="in" filter="fade">
                                      <p:cBhvr>
                                        <p:cTn id="16"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nvGraphicFramePr>
        <p:xfrm>
          <a:off x="674688" y="793750"/>
          <a:ext cx="7827962" cy="2082800"/>
        </p:xfrm>
        <a:graphic>
          <a:graphicData uri="http://schemas.openxmlformats.org/presentationml/2006/ole">
            <p:oleObj spid="_x0000_s307217" name="文档" r:id="rId3" imgW="7866856" imgH="2095861" progId="Word.Document.12">
              <p:embed/>
            </p:oleObj>
          </a:graphicData>
        </a:graphic>
      </p:graphicFrame>
      <p:sp>
        <p:nvSpPr>
          <p:cNvPr id="5" name="矩形 4"/>
          <p:cNvSpPr/>
          <p:nvPr/>
        </p:nvSpPr>
        <p:spPr>
          <a:xfrm>
            <a:off x="597160" y="2808515"/>
            <a:ext cx="7918580" cy="16266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6" name="文本框 7"/>
          <p:cNvSpPr txBox="1"/>
          <p:nvPr/>
        </p:nvSpPr>
        <p:spPr>
          <a:xfrm>
            <a:off x="629820" y="2833495"/>
            <a:ext cx="7898321" cy="395869"/>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】(1)</a:t>
            </a:r>
            <a:r>
              <a:rPr lang="zh-CN" altLang="zh-CN" sz="1400" dirty="0" smtClean="0">
                <a:solidFill>
                  <a:srgbClr val="C00000"/>
                </a:solidFill>
                <a:latin typeface="微软雅黑" panose="020B0503020204020204" pitchFamily="34" charset="-122"/>
                <a:ea typeface="微软雅黑" panose="020B0503020204020204" pitchFamily="34" charset="-122"/>
              </a:rPr>
              <a:t>早</a:t>
            </a:r>
            <a:r>
              <a:rPr lang="zh-CN" altLang="en-US"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早晨　</a:t>
            </a:r>
            <a:r>
              <a:rPr lang="en-US" altLang="zh-CN" sz="1400" dirty="0" smtClean="0">
                <a:solidFill>
                  <a:srgbClr val="C00000"/>
                </a:solidFill>
                <a:latin typeface="微软雅黑" panose="020B0503020204020204" pitchFamily="34" charset="-122"/>
                <a:ea typeface="微软雅黑" panose="020B0503020204020204" pitchFamily="34" charset="-122"/>
              </a:rPr>
              <a:t>(2)</a:t>
            </a:r>
            <a:r>
              <a:rPr lang="zh-CN" altLang="zh-CN" sz="1400" dirty="0" smtClean="0">
                <a:solidFill>
                  <a:srgbClr val="C00000"/>
                </a:solidFill>
                <a:latin typeface="微软雅黑" panose="020B0503020204020204" pitchFamily="34" charset="-122"/>
                <a:ea typeface="微软雅黑" panose="020B0503020204020204" pitchFamily="34" charset="-122"/>
              </a:rPr>
              <a:t>减少　</a:t>
            </a:r>
            <a:r>
              <a:rPr lang="en-US" altLang="zh-CN" sz="1400" dirty="0" smtClean="0">
                <a:solidFill>
                  <a:srgbClr val="C00000"/>
                </a:solidFill>
                <a:latin typeface="微软雅黑" panose="020B0503020204020204" pitchFamily="34" charset="-122"/>
                <a:ea typeface="微软雅黑" panose="020B0503020204020204" pitchFamily="34" charset="-122"/>
              </a:rPr>
              <a:t>(3)</a:t>
            </a:r>
            <a:r>
              <a:rPr lang="zh-CN" altLang="zh-CN" sz="1400" dirty="0" smtClean="0">
                <a:solidFill>
                  <a:srgbClr val="C00000"/>
                </a:solidFill>
                <a:latin typeface="微软雅黑" panose="020B0503020204020204" pitchFamily="34" charset="-122"/>
                <a:ea typeface="微软雅黑" panose="020B0503020204020204" pitchFamily="34" charset="-122"/>
              </a:rPr>
              <a:t>询问</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
        <p:nvSpPr>
          <p:cNvPr id="7" name="文本框 7"/>
          <p:cNvSpPr txBox="1"/>
          <p:nvPr/>
        </p:nvSpPr>
        <p:spPr>
          <a:xfrm>
            <a:off x="618934" y="3323352"/>
            <a:ext cx="7828380" cy="1042199"/>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本题考查对文言文实词的掌握。“夙夜”连用是强调忧虑的时间长</a:t>
            </a:r>
            <a:r>
              <a:rPr lang="zh-CN" altLang="en-US"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“夙”是“早晨”的意思</a:t>
            </a:r>
            <a:r>
              <a:rPr lang="zh-CN" altLang="en-US"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“斟酌损益”是“斟酌情理、考虑得失”。“损”是“减少”</a:t>
            </a:r>
            <a:r>
              <a:rPr lang="zh-CN" altLang="en-US"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“咨诹”是同义复词</a:t>
            </a:r>
            <a:r>
              <a:rPr lang="zh-CN" altLang="en-US"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“诹”也是“询问”的意思。</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6">
                                            <p:txEl>
                                              <p:pRg st="0" end="0"/>
                                            </p:txEl>
                                          </p:spTgt>
                                        </p:tgtEl>
                                        <p:attrNameLst>
                                          <p:attrName>style.visibility</p:attrName>
                                        </p:attrNameLst>
                                      </p:cBhvr>
                                      <p:to>
                                        <p:strVal val="visible"/>
                                      </p:to>
                                    </p:set>
                                    <p:animEffect transition="in" filter="fade">
                                      <p:cBhvr>
                                        <p:cTn id="16" dur="500"/>
                                        <p:tgtEl>
                                          <p:spTgt spid="6">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60786" y="828399"/>
            <a:ext cx="3896067" cy="2981192"/>
          </a:xfrm>
          <a:prstGeom prst="rect">
            <a:avLst/>
          </a:prstGeom>
          <a:noFill/>
        </p:spPr>
        <p:txBody>
          <a:bodyPr wrap="square" lIns="36000" tIns="36000" rIns="36000" bIns="36000" rtlCol="0">
            <a:spAutoFit/>
          </a:bodyPr>
          <a:lstStyle/>
          <a:p>
            <a:pPr>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把语段</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中画横线的句子翻译成现代汉语。</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zh-CN" altLang="zh-CN" sz="1400" dirty="0" smtClean="0">
                <a:latin typeface="微软雅黑" panose="020B0503020204020204" pitchFamily="34" charset="-122"/>
                <a:ea typeface="微软雅黑" panose="020B0503020204020204" pitchFamily="34" charset="-122"/>
              </a:rPr>
              <a:t>予观夫巴陵胜状</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在洞庭一湖。</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u="sng"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 </a:t>
            </a:r>
          </a:p>
          <a:p>
            <a:pPr>
              <a:lnSpc>
                <a:spcPct val="150000"/>
              </a:lnSpc>
            </a:pPr>
            <a:endParaRPr lang="en-US" altLang="zh-CN" sz="1400" dirty="0">
              <a:latin typeface="微软雅黑" panose="020B0503020204020204" pitchFamily="34" charset="-122"/>
              <a:ea typeface="微软雅黑" panose="020B0503020204020204" pitchFamily="34" charset="-122"/>
            </a:endParaRPr>
          </a:p>
          <a:p>
            <a:pPr>
              <a:lnSpc>
                <a:spcPct val="150000"/>
              </a:lnSpc>
            </a:pPr>
            <a:r>
              <a:rPr lang="zh-CN" altLang="zh-CN" sz="1400" dirty="0" smtClean="0">
                <a:latin typeface="微软雅黑" panose="020B0503020204020204" pitchFamily="34" charset="-122"/>
                <a:ea typeface="微软雅黑" panose="020B0503020204020204" pitchFamily="34" charset="-122"/>
              </a:rPr>
              <a:t>【考点七】　把握人物的情感态度</a:t>
            </a:r>
          </a:p>
          <a:p>
            <a:pPr>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语段</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中</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迁客骚人的“悲”从何而来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请简要分析。</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u="sng" dirty="0" smtClean="0">
                <a:latin typeface="微软雅黑" panose="020B0503020204020204" pitchFamily="34" charset="-122"/>
                <a:ea typeface="微软雅黑" panose="020B0503020204020204" pitchFamily="34" charset="-122"/>
              </a:rPr>
              <a:t>                                                            </a:t>
            </a:r>
          </a:p>
        </p:txBody>
      </p:sp>
      <p:sp>
        <p:nvSpPr>
          <p:cNvPr id="7" name="文本框 7"/>
          <p:cNvSpPr txBox="1"/>
          <p:nvPr/>
        </p:nvSpPr>
        <p:spPr>
          <a:xfrm>
            <a:off x="4693920" y="828399"/>
            <a:ext cx="3995991" cy="1365365"/>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我</a:t>
            </a:r>
            <a:r>
              <a:rPr lang="zh-CN" altLang="zh-CN" sz="1400" dirty="0">
                <a:solidFill>
                  <a:srgbClr val="C00000"/>
                </a:solidFill>
                <a:latin typeface="微软雅黑" panose="020B0503020204020204" pitchFamily="34" charset="-122"/>
                <a:ea typeface="微软雅黑" panose="020B0503020204020204" pitchFamily="34" charset="-122"/>
              </a:rPr>
              <a:t>看那巴陵的美好情状</a:t>
            </a:r>
            <a:r>
              <a:rPr lang="zh-CN" altLang="en-US"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全在洞庭湖上</a:t>
            </a:r>
            <a:r>
              <a:rPr lang="zh-CN" altLang="zh-CN" sz="1400" dirty="0" smtClean="0">
                <a:solidFill>
                  <a:srgbClr val="C00000"/>
                </a:solidFill>
                <a:latin typeface="微软雅黑" panose="020B0503020204020204" pitchFamily="34" charset="-122"/>
                <a:ea typeface="微软雅黑" panose="020B0503020204020204" pitchFamily="34" charset="-122"/>
              </a:rPr>
              <a:t>。</a:t>
            </a:r>
            <a:endParaRPr lang="en-US" altLang="zh-CN" sz="1400" dirty="0" smtClean="0">
              <a:solidFill>
                <a:srgbClr val="C00000"/>
              </a:solidFill>
              <a:latin typeface="微软雅黑" panose="020B0503020204020204" pitchFamily="34" charset="-122"/>
              <a:ea typeface="微软雅黑" panose="020B0503020204020204" pitchFamily="34" charset="-122"/>
            </a:endParaRPr>
          </a:p>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此题考查的是文言文句子的翻译。答题时注意“夫”是指示代词</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译为“那”</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胜状”译为“美景”</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一”译为“全”。</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
        <p:nvSpPr>
          <p:cNvPr id="5" name="文本框 7"/>
          <p:cNvSpPr txBox="1"/>
          <p:nvPr/>
        </p:nvSpPr>
        <p:spPr>
          <a:xfrm>
            <a:off x="4693920" y="2355726"/>
            <a:ext cx="3995991" cy="1688530"/>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看到</a:t>
            </a:r>
            <a:r>
              <a:rPr lang="zh-CN" altLang="zh-CN" sz="1400" dirty="0">
                <a:solidFill>
                  <a:srgbClr val="C00000"/>
                </a:solidFill>
                <a:latin typeface="微软雅黑" panose="020B0503020204020204" pitchFamily="34" charset="-122"/>
                <a:ea typeface="微软雅黑" panose="020B0503020204020204" pitchFamily="34" charset="-122"/>
              </a:rPr>
              <a:t>阴惨可怖的景象</a:t>
            </a:r>
            <a:r>
              <a:rPr lang="zh-CN" altLang="en-US"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联想到自己身在异乡、人生坎坷</a:t>
            </a:r>
            <a:r>
              <a:rPr lang="zh-CN" altLang="en-US"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于是心生悲情</a:t>
            </a:r>
            <a:r>
              <a:rPr lang="zh-CN" altLang="zh-CN" sz="1400" dirty="0" smtClean="0">
                <a:solidFill>
                  <a:srgbClr val="C00000"/>
                </a:solidFill>
                <a:latin typeface="微软雅黑" panose="020B0503020204020204" pitchFamily="34" charset="-122"/>
                <a:ea typeface="微软雅黑" panose="020B0503020204020204" pitchFamily="34" charset="-122"/>
              </a:rPr>
              <a:t>。</a:t>
            </a:r>
            <a:endParaRPr lang="en-US" altLang="zh-CN" sz="1400" dirty="0" smtClean="0">
              <a:solidFill>
                <a:srgbClr val="C00000"/>
              </a:solidFill>
              <a:latin typeface="微软雅黑" panose="020B0503020204020204" pitchFamily="34" charset="-122"/>
              <a:ea typeface="微软雅黑" panose="020B0503020204020204" pitchFamily="34" charset="-122"/>
            </a:endParaRPr>
          </a:p>
          <a:p>
            <a:pPr>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解析</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本题</a:t>
            </a:r>
            <a:r>
              <a:rPr lang="zh-CN" altLang="en-US" sz="1400" dirty="0">
                <a:solidFill>
                  <a:srgbClr val="C00000"/>
                </a:solidFill>
                <a:latin typeface="微软雅黑" panose="020B0503020204020204" pitchFamily="34" charset="-122"/>
                <a:ea typeface="微软雅黑" panose="020B0503020204020204" pitchFamily="34" charset="-122"/>
              </a:rPr>
              <a:t>考查文段内涵的理解。阅读文章</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根据“则有去国怀乡</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忧谗畏讥</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满目萧然</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感极而悲者矣”等语句组织答案。</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fade">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animEffect transition="in" filter="fade">
                                      <p:cBhvr>
                                        <p:cTn id="17" dur="500"/>
                                        <p:tgtEl>
                                          <p:spTgt spid="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fade">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xEl>
                                              <p:pRg st="1" end="1"/>
                                            </p:txEl>
                                          </p:spTgt>
                                        </p:tgtEl>
                                        <p:attrNameLst>
                                          <p:attrName>style.visibility</p:attrName>
                                        </p:attrNameLst>
                                      </p:cBhvr>
                                      <p:to>
                                        <p:strVal val="visible"/>
                                      </p:to>
                                    </p:set>
                                    <p:animEffect transition="in" filter="fade">
                                      <p:cBhvr>
                                        <p:cTn id="2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60787" y="828399"/>
            <a:ext cx="3889294" cy="2334861"/>
          </a:xfrm>
          <a:prstGeom prst="rect">
            <a:avLst/>
          </a:prstGeom>
          <a:noFill/>
        </p:spPr>
        <p:txBody>
          <a:bodyPr wrap="square" lIns="36000" tIns="36000" rIns="36000" bIns="36000" rtlCol="0">
            <a:spAutoFit/>
          </a:bodyPr>
          <a:lstStyle/>
          <a:p>
            <a:pPr>
              <a:lnSpc>
                <a:spcPct val="150000"/>
              </a:lnSpc>
            </a:pPr>
            <a:r>
              <a:rPr lang="zh-CN" altLang="zh-CN" sz="1400" dirty="0" smtClean="0">
                <a:latin typeface="微软雅黑" panose="020B0503020204020204" pitchFamily="34" charset="-122"/>
                <a:ea typeface="微软雅黑" panose="020B0503020204020204" pitchFamily="34" charset="-122"/>
              </a:rPr>
              <a:t>【考点八】　比较异同</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zh-CN" altLang="zh-CN" sz="1400" dirty="0" smtClean="0">
                <a:latin typeface="微软雅黑" panose="020B0503020204020204" pitchFamily="34" charset="-122"/>
                <a:ea typeface="微软雅黑" panose="020B0503020204020204" pitchFamily="34" charset="-122"/>
              </a:rPr>
              <a:t>【考点九】　分析写作手法</a:t>
            </a:r>
          </a:p>
          <a:p>
            <a:pPr>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语段</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是怎样写岳阳楼的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它写岳阳楼的目的与语段</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有什么不同</a:t>
            </a: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u="sng"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u="sng" dirty="0" smtClean="0">
                <a:latin typeface="微软雅黑" panose="020B0503020204020204" pitchFamily="34" charset="-122"/>
                <a:ea typeface="微软雅黑" panose="020B0503020204020204" pitchFamily="34" charset="-122"/>
              </a:rPr>
              <a:t>                                                                       </a:t>
            </a:r>
            <a:endParaRPr lang="zh-CN" altLang="zh-CN" sz="1400" dirty="0">
              <a:latin typeface="微软雅黑" panose="020B0503020204020204" pitchFamily="34" charset="-122"/>
              <a:ea typeface="微软雅黑" panose="020B0503020204020204" pitchFamily="34" charset="-122"/>
            </a:endParaRPr>
          </a:p>
        </p:txBody>
      </p:sp>
      <p:sp>
        <p:nvSpPr>
          <p:cNvPr id="7" name="文本框 7"/>
          <p:cNvSpPr txBox="1"/>
          <p:nvPr/>
        </p:nvSpPr>
        <p:spPr>
          <a:xfrm>
            <a:off x="4612640" y="828399"/>
            <a:ext cx="4077270" cy="2981192"/>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用</a:t>
            </a:r>
            <a:r>
              <a:rPr lang="zh-CN" altLang="zh-CN" sz="1400" dirty="0">
                <a:solidFill>
                  <a:srgbClr val="C00000"/>
                </a:solidFill>
                <a:latin typeface="微软雅黑" panose="020B0503020204020204" pitchFamily="34" charset="-122"/>
                <a:ea typeface="微软雅黑" panose="020B0503020204020204" pitchFamily="34" charset="-122"/>
              </a:rPr>
              <a:t>滕王阁、黄鹤楼层层铺垫</a:t>
            </a:r>
            <a:r>
              <a:rPr lang="zh-CN" altLang="en-US"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衬托岳阳楼。语段</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二</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目的就在写岳阳楼本身</a:t>
            </a:r>
            <a:r>
              <a:rPr lang="zh-CN" altLang="en-US"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意在突出岳阳楼景最美、楼最雄。语段</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一</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目的不在写岳阳楼本身</a:t>
            </a:r>
            <a:r>
              <a:rPr lang="zh-CN" altLang="en-US"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而是由岳阳楼引起下文</a:t>
            </a:r>
            <a:r>
              <a:rPr lang="zh-CN" altLang="en-US"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表达作者的情感</a:t>
            </a:r>
            <a:r>
              <a:rPr lang="zh-CN" altLang="zh-CN" sz="1400" dirty="0" smtClean="0">
                <a:solidFill>
                  <a:srgbClr val="C00000"/>
                </a:solidFill>
                <a:latin typeface="微软雅黑" panose="020B0503020204020204" pitchFamily="34" charset="-122"/>
                <a:ea typeface="微软雅黑" panose="020B0503020204020204" pitchFamily="34" charset="-122"/>
              </a:rPr>
              <a:t>。</a:t>
            </a:r>
            <a:endParaRPr lang="en-US" altLang="zh-CN" sz="1400" dirty="0" smtClean="0">
              <a:solidFill>
                <a:srgbClr val="C00000"/>
              </a:solidFill>
              <a:latin typeface="微软雅黑" panose="020B0503020204020204" pitchFamily="34" charset="-122"/>
              <a:ea typeface="微软雅黑" panose="020B0503020204020204" pitchFamily="34" charset="-122"/>
            </a:endParaRPr>
          </a:p>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本题第一问考查写作手法的鉴赏</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第二问考查比较能力。语段</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二</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写岳阳楼的时候</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写到南昌滕王阁和武昌黄鹤楼</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用它们与岳阳楼做对比</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进行描写</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重在展现岳阳楼之美景</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而语段</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一</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描写岳阳楼美景是为了抒情</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展现自己“不以物喜</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不以己悲”的胸襟。</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fade">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animEffect transition="in" filter="fade">
                                      <p:cBhvr>
                                        <p:cTn id="17"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矩形 10"/>
          <p:cNvSpPr/>
          <p:nvPr/>
        </p:nvSpPr>
        <p:spPr>
          <a:xfrm>
            <a:off x="571065" y="900091"/>
            <a:ext cx="4490033"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7</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zh-CN" sz="1600" b="1" spc="200" dirty="0" smtClean="0">
                <a:solidFill>
                  <a:schemeClr val="bg1">
                    <a:lumMod val="50000"/>
                  </a:schemeClr>
                </a:solidFill>
                <a:latin typeface="微软雅黑" panose="020B0503020204020204" pitchFamily="34" charset="-122"/>
                <a:ea typeface="微软雅黑" panose="020B0503020204020204" pitchFamily="34" charset="-122"/>
              </a:rPr>
              <a:t>把握人物的情感态度</a:t>
            </a:r>
            <a:endParaRPr lang="zh-CN" altLang="en-US" sz="1600" b="1" spc="2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 name="组合 22"/>
          <p:cNvGrpSpPr/>
          <p:nvPr/>
        </p:nvGrpSpPr>
        <p:grpSpPr>
          <a:xfrm>
            <a:off x="563896" y="1490397"/>
            <a:ext cx="1094096" cy="288147"/>
            <a:chOff x="2074963" y="4295094"/>
            <a:chExt cx="2558949" cy="673937"/>
          </a:xfrm>
        </p:grpSpPr>
        <p:pic>
          <p:nvPicPr>
            <p:cNvPr id="24"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25" name="矩形 24"/>
            <p:cNvSpPr/>
            <p:nvPr/>
          </p:nvSpPr>
          <p:spPr>
            <a:xfrm>
              <a:off x="2347554" y="4295094"/>
              <a:ext cx="2089643" cy="673937"/>
            </a:xfrm>
            <a:prstGeom prst="rect">
              <a:avLst/>
            </a:prstGeom>
          </p:spPr>
          <p:txBody>
            <a:bodyPr wrap="none" lIns="36000" tIns="36000" rIns="36000" bIns="36000">
              <a:spAutoFit/>
            </a:bodyPr>
            <a:lstStyle/>
            <a:p>
              <a:r>
                <a:rPr lang="zh-CN" altLang="en-US" sz="1400" spc="200" dirty="0">
                  <a:solidFill>
                    <a:schemeClr val="bg1"/>
                  </a:solidFill>
                  <a:latin typeface="微软雅黑" panose="020B0503020204020204" pitchFamily="34" charset="-122"/>
                  <a:ea typeface="微软雅黑" panose="020B0503020204020204" pitchFamily="34" charset="-122"/>
                </a:rPr>
                <a:t>技法精讲</a:t>
              </a:r>
            </a:p>
          </p:txBody>
        </p:sp>
      </p:grpSp>
      <p:sp>
        <p:nvSpPr>
          <p:cNvPr id="26" name="文本框 6"/>
          <p:cNvSpPr txBox="1"/>
          <p:nvPr/>
        </p:nvSpPr>
        <p:spPr>
          <a:xfrm>
            <a:off x="566739" y="2040218"/>
            <a:ext cx="8021780" cy="1688530"/>
          </a:xfrm>
          <a:prstGeom prst="rect">
            <a:avLst/>
          </a:prstGeom>
          <a:noFill/>
        </p:spPr>
        <p:txBody>
          <a:bodyPr wrap="square" lIns="36000" tIns="36000" rIns="36000" bIns="36000" rtlCol="0">
            <a:spAutoFit/>
          </a:bodyPr>
          <a:lstStyle/>
          <a:p>
            <a:pPr>
              <a:lnSpc>
                <a:spcPct val="150000"/>
              </a:lnSpc>
            </a:pPr>
            <a:r>
              <a:rPr lang="en-US" altLang="zh-CN" sz="1400" dirty="0">
                <a:solidFill>
                  <a:srgbClr val="2BA7E0"/>
                </a:solidFill>
                <a:latin typeface="微软雅黑" panose="020B0503020204020204" pitchFamily="34" charset="-122"/>
                <a:ea typeface="微软雅黑" panose="020B0503020204020204" pitchFamily="34" charset="-122"/>
              </a:rPr>
              <a:t>【</a:t>
            </a:r>
            <a:r>
              <a:rPr lang="zh-CN" altLang="en-US" sz="1400" dirty="0">
                <a:solidFill>
                  <a:srgbClr val="2BA7E0"/>
                </a:solidFill>
                <a:latin typeface="微软雅黑" panose="020B0503020204020204" pitchFamily="34" charset="-122"/>
                <a:ea typeface="微软雅黑" panose="020B0503020204020204" pitchFamily="34" charset="-122"/>
              </a:rPr>
              <a:t>常见题型</a:t>
            </a:r>
            <a:r>
              <a:rPr lang="en-US" altLang="zh-CN" sz="1400" dirty="0" smtClean="0">
                <a:solidFill>
                  <a:srgbClr val="2BA7E0"/>
                </a:solidFill>
                <a:latin typeface="微软雅黑" panose="020B0503020204020204" pitchFamily="34" charset="-122"/>
                <a:ea typeface="微软雅黑" panose="020B0503020204020204" pitchFamily="34" charset="-122"/>
              </a:rPr>
              <a:t>】</a:t>
            </a:r>
          </a:p>
          <a:p>
            <a:pPr>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本文……表达了作者怎样的思想感情</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文中画线句子蕴含了作者怎样的情感</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对……</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作者为什么会……</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激动、忧愤等</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阅读第</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段</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说说作者为什么对……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赞扬、否定</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6"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41328" y="887628"/>
            <a:ext cx="8021780" cy="3304357"/>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答题思路</a:t>
            </a:r>
            <a:r>
              <a:rPr lang="en-US" altLang="zh-CN" sz="1400" dirty="0" smtClean="0">
                <a:solidFill>
                  <a:srgbClr val="2BA7E0"/>
                </a:solidFill>
                <a:latin typeface="微软雅黑" panose="020B0503020204020204" pitchFamily="34" charset="-122"/>
                <a:ea typeface="微软雅黑" panose="020B0503020204020204" pitchFamily="34" charset="-122"/>
              </a:rPr>
              <a:t>】</a:t>
            </a:r>
            <a:endParaRPr lang="en-US" altLang="zh-CN" sz="1400" dirty="0">
              <a:solidFill>
                <a:srgbClr val="2BA7E0"/>
              </a:solidFill>
              <a:latin typeface="微软雅黑" panose="020B0503020204020204" pitchFamily="34" charset="-122"/>
              <a:ea typeface="微软雅黑" panose="020B0503020204020204" pitchFamily="34" charset="-122"/>
            </a:endParaRPr>
          </a:p>
          <a:p>
            <a:pPr>
              <a:lnSpc>
                <a:spcPct val="150000"/>
              </a:lnSpc>
            </a:pPr>
            <a:r>
              <a:rPr lang="zh-CN" altLang="en-US" sz="1400" dirty="0" smtClean="0">
                <a:solidFill>
                  <a:srgbClr val="2BA7E0"/>
                </a:solidFill>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 (1)</a:t>
            </a:r>
            <a:r>
              <a:rPr lang="zh-CN" altLang="zh-CN" sz="1400" dirty="0" smtClean="0">
                <a:latin typeface="微软雅黑" panose="020B0503020204020204" pitchFamily="34" charset="-122"/>
                <a:ea typeface="微软雅黑" panose="020B0503020204020204" pitchFamily="34" charset="-122"/>
              </a:rPr>
              <a:t>通读文章</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整体感知作者的情感态度。</a:t>
            </a: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抓住表现感情的关键词语和句子。比如“喜”“忧”“悲”“欣然”等词语</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往往是作者情感变化的标志</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通过这些词语</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我们可以轻易地感悟出作者的思想感情。</a:t>
            </a: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有的文言文</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作者的情感和态度是借助抒情、议论的语句直接表达出来的</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带有明显的赞颂或批评、肯定或否定的倾向</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这从文章的关键句中就能体现出来。</a:t>
            </a: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有的文言文</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作者的观点和态度是通过对人、事、物、景的描述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说明、议论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显现出来的</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其观点和态度比较隐蔽地分散在各部分之中</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这就需要我们在领悟、分析、比较的基础上去综合概括作者的观点和态度。注意从选文的开头句、中心句、结尾句入手</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把作者对原文中的人、事、物的评价或对事理的分析的句子找出</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并以此为突破口</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把握作者的观点和态度。</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573226" y="902433"/>
            <a:ext cx="1840816"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8</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zh-CN" sz="1600" b="1" spc="200" dirty="0" smtClean="0">
                <a:solidFill>
                  <a:schemeClr val="bg1">
                    <a:lumMod val="50000"/>
                  </a:schemeClr>
                </a:solidFill>
                <a:latin typeface="微软雅黑" panose="020B0503020204020204" pitchFamily="34" charset="-122"/>
                <a:ea typeface="微软雅黑" panose="020B0503020204020204" pitchFamily="34" charset="-122"/>
              </a:rPr>
              <a:t>比较异同</a:t>
            </a:r>
            <a:endParaRPr lang="zh-CN" altLang="en-US" sz="1600" b="1" spc="2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563896" y="1382612"/>
            <a:ext cx="1094096" cy="288147"/>
            <a:chOff x="2074963" y="4295094"/>
            <a:chExt cx="2558949" cy="673937"/>
          </a:xfrm>
        </p:grpSpPr>
        <p:pic>
          <p:nvPicPr>
            <p:cNvPr id="8"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9" name="矩形 8"/>
            <p:cNvSpPr/>
            <p:nvPr/>
          </p:nvSpPr>
          <p:spPr>
            <a:xfrm>
              <a:off x="2347554" y="4295094"/>
              <a:ext cx="2089643" cy="673937"/>
            </a:xfrm>
            <a:prstGeom prst="rect">
              <a:avLst/>
            </a:prstGeom>
          </p:spPr>
          <p:txBody>
            <a:bodyPr wrap="none" lIns="36000" tIns="36000" rIns="36000" bIns="36000">
              <a:spAutoFit/>
            </a:bodyPr>
            <a:lstStyle/>
            <a:p>
              <a:r>
                <a:rPr lang="zh-CN" altLang="en-US" sz="1400" spc="200" dirty="0">
                  <a:solidFill>
                    <a:schemeClr val="bg1"/>
                  </a:solidFill>
                  <a:latin typeface="微软雅黑" panose="020B0503020204020204" pitchFamily="34" charset="-122"/>
                  <a:ea typeface="微软雅黑" panose="020B0503020204020204" pitchFamily="34" charset="-122"/>
                </a:rPr>
                <a:t>技法精讲</a:t>
              </a:r>
            </a:p>
          </p:txBody>
        </p:sp>
      </p:grpSp>
      <p:graphicFrame>
        <p:nvGraphicFramePr>
          <p:cNvPr id="7" name="表格 6"/>
          <p:cNvGraphicFramePr>
            <a:graphicFrameLocks noGrp="1"/>
          </p:cNvGraphicFramePr>
          <p:nvPr/>
        </p:nvGraphicFramePr>
        <p:xfrm>
          <a:off x="605805" y="1849157"/>
          <a:ext cx="7965921" cy="2394986"/>
        </p:xfrm>
        <a:graphic>
          <a:graphicData uri="http://schemas.openxmlformats.org/drawingml/2006/table">
            <a:tbl>
              <a:tblPr/>
              <a:tblGrid>
                <a:gridCol w="1054581"/>
                <a:gridCol w="623677"/>
                <a:gridCol w="6287663"/>
              </a:tblGrid>
              <a:tr h="289135">
                <a:tc>
                  <a:txBody>
                    <a:bodyPr/>
                    <a:lstStyle/>
                    <a:p>
                      <a:pPr algn="ctr">
                        <a:lnSpc>
                          <a:spcPct val="150000"/>
                        </a:lnSpc>
                        <a:spcAft>
                          <a:spcPts val="0"/>
                        </a:spcAft>
                      </a:pP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考查角度</a:t>
                      </a:r>
                      <a:endPar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rgbClr val="B7DDF7"/>
                    </a:solidFill>
                  </a:tcPr>
                </a:tc>
                <a:tc gridSpan="2">
                  <a:txBody>
                    <a:bodyPr/>
                    <a:lstStyle/>
                    <a:p>
                      <a:pPr algn="ctr">
                        <a:lnSpc>
                          <a:spcPct val="150000"/>
                        </a:lnSpc>
                        <a:spcAft>
                          <a:spcPts val="0"/>
                        </a:spcAft>
                      </a:pP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应考策略</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rgbClr val="B7DDF7"/>
                    </a:solidFill>
                  </a:tcPr>
                </a:tc>
                <a:tc hMerge="1">
                  <a:txBody>
                    <a:bodyPr/>
                    <a:lstStyle/>
                    <a:p>
                      <a:endParaRPr lang="zh-CN"/>
                    </a:p>
                  </a:txBody>
                  <a:tcPr/>
                </a:tc>
              </a:tr>
              <a:tr h="738189">
                <a:tc rowSpan="2">
                  <a:txBody>
                    <a:bodyPr/>
                    <a:lstStyle/>
                    <a:p>
                      <a:pPr algn="ctr">
                        <a:lnSpc>
                          <a:spcPct val="150000"/>
                        </a:lnSpc>
                        <a:spcAft>
                          <a:spcPts val="0"/>
                        </a:spcAft>
                      </a:pP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比较</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文章</a:t>
                      </a:r>
                      <a:endParaRPr lang="en-US" alt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内容异同</a:t>
                      </a:r>
                      <a:endPar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常考</a:t>
                      </a:r>
                    </a:p>
                    <a:p>
                      <a:pPr algn="ctr">
                        <a:lnSpc>
                          <a:spcPct val="150000"/>
                        </a:lnSpc>
                        <a:spcAft>
                          <a:spcPts val="0"/>
                        </a:spcAft>
                      </a:pP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题型</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甲乙两段文字所谈的都是</a:t>
                      </a:r>
                      <a:r>
                        <a:rPr lang="en-US"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共同</a:t>
                      </a: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之处有哪些</a:t>
                      </a:r>
                    </a:p>
                    <a:p>
                      <a:pPr>
                        <a:lnSpc>
                          <a:spcPct val="150000"/>
                        </a:lnSpc>
                        <a:spcAft>
                          <a:spcPts val="0"/>
                        </a:spcAft>
                      </a:pP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甲乙两文都谈到了</a:t>
                      </a:r>
                      <a:r>
                        <a:rPr lang="en-US"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不同</a:t>
                      </a: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的</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是</a:t>
                      </a:r>
                      <a:r>
                        <a:rPr lang="en-US"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乙</a:t>
                      </a: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文还谈到了</a:t>
                      </a:r>
                      <a:r>
                        <a:rPr lang="en-US"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359617">
                <a:tc vMerge="1">
                  <a:txBody>
                    <a:bodyPr/>
                    <a:lstStyle/>
                    <a:p>
                      <a:endParaRPr lang="zh-CN"/>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答题</a:t>
                      </a:r>
                    </a:p>
                    <a:p>
                      <a:pPr algn="ctr">
                        <a:lnSpc>
                          <a:spcPct val="150000"/>
                        </a:lnSpc>
                        <a:spcAft>
                          <a:spcPts val="0"/>
                        </a:spcAft>
                      </a:pP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思路</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整体把握。在准确理解句、段、篇含义的基础</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上</a:t>
                      </a:r>
                      <a:r>
                        <a:rPr lang="en-US"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初步</a:t>
                      </a: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感知作者的情感及态度</a:t>
                      </a:r>
                    </a:p>
                    <a:p>
                      <a:pPr>
                        <a:lnSpc>
                          <a:spcPct val="150000"/>
                        </a:lnSpc>
                        <a:spcAft>
                          <a:spcPts val="0"/>
                        </a:spcAft>
                      </a:pP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具体分析。在归纳内容要点</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时</a:t>
                      </a:r>
                      <a:r>
                        <a:rPr lang="en-US"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首先</a:t>
                      </a: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要把握文</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意</a:t>
                      </a:r>
                      <a:r>
                        <a:rPr lang="en-US"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筛选</a:t>
                      </a: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、提炼信息。记叙类</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文章</a:t>
                      </a:r>
                      <a:r>
                        <a:rPr lang="en-US"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要</a:t>
                      </a: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明确“何时何地何人做了</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何事</a:t>
                      </a:r>
                      <a:r>
                        <a:rPr lang="en-US"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结果</a:t>
                      </a: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如何</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写景</a:t>
                      </a: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类</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文章</a:t>
                      </a:r>
                      <a:r>
                        <a:rPr lang="en-US"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要</a:t>
                      </a: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指出是什么</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景色</a:t>
                      </a:r>
                      <a:r>
                        <a:rPr lang="en-US"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有</a:t>
                      </a: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什么特点</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553616" y="757238"/>
          <a:ext cx="7949682" cy="3712039"/>
        </p:xfrm>
        <a:graphic>
          <a:graphicData uri="http://schemas.openxmlformats.org/drawingml/2006/table">
            <a:tbl>
              <a:tblPr/>
              <a:tblGrid>
                <a:gridCol w="763555"/>
                <a:gridCol w="478972"/>
                <a:gridCol w="6707155"/>
              </a:tblGrid>
              <a:tr h="310488">
                <a:tc>
                  <a:txBody>
                    <a:bodyPr/>
                    <a:lstStyle/>
                    <a:p>
                      <a:pPr algn="ctr">
                        <a:lnSpc>
                          <a:spcPct val="150000"/>
                        </a:lnSpc>
                        <a:spcAft>
                          <a:spcPts val="0"/>
                        </a:spcAft>
                      </a:pP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考查角度</a:t>
                      </a:r>
                      <a:endPar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rgbClr val="B7DDF7"/>
                    </a:solidFill>
                  </a:tcPr>
                </a:tc>
                <a:tc gridSpan="2">
                  <a:txBody>
                    <a:bodyPr/>
                    <a:lstStyle/>
                    <a:p>
                      <a:pPr algn="ctr">
                        <a:lnSpc>
                          <a:spcPct val="150000"/>
                        </a:lnSpc>
                        <a:spcAft>
                          <a:spcPts val="0"/>
                        </a:spcAft>
                      </a:pP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应考策略</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rgbClr val="B7DDF7"/>
                    </a:solidFill>
                  </a:tcPr>
                </a:tc>
                <a:tc hMerge="1">
                  <a:txBody>
                    <a:bodyPr/>
                    <a:lstStyle/>
                    <a:p>
                      <a:endParaRPr lang="zh-CN"/>
                    </a:p>
                  </a:txBody>
                  <a:tcPr/>
                </a:tc>
              </a:tr>
              <a:tr h="624225">
                <a:tc rowSpan="2">
                  <a:txBody>
                    <a:bodyPr/>
                    <a:lstStyle/>
                    <a:p>
                      <a:pPr algn="ctr">
                        <a:lnSpc>
                          <a:spcPct val="150000"/>
                        </a:lnSpc>
                        <a:spcAft>
                          <a:spcPts val="0"/>
                        </a:spcAft>
                      </a:pPr>
                      <a:r>
                        <a:rPr lang="zh-CN" sz="1300" kern="100">
                          <a:solidFill>
                            <a:srgbClr val="000000"/>
                          </a:solidFill>
                          <a:latin typeface="微软雅黑" panose="020B0503020204020204" pitchFamily="34" charset="-122"/>
                          <a:ea typeface="微软雅黑" panose="020B0503020204020204" pitchFamily="34" charset="-122"/>
                          <a:cs typeface="Times New Roman" panose="02020603050405020304"/>
                        </a:rPr>
                        <a:t>比较主</a:t>
                      </a:r>
                    </a:p>
                    <a:p>
                      <a:pPr algn="ctr">
                        <a:lnSpc>
                          <a:spcPct val="150000"/>
                        </a:lnSpc>
                        <a:spcAft>
                          <a:spcPts val="0"/>
                        </a:spcAft>
                      </a:pPr>
                      <a:r>
                        <a:rPr lang="zh-CN" sz="1300" kern="100">
                          <a:solidFill>
                            <a:srgbClr val="000000"/>
                          </a:solidFill>
                          <a:latin typeface="微软雅黑" panose="020B0503020204020204" pitchFamily="34" charset="-122"/>
                          <a:ea typeface="微软雅黑" panose="020B0503020204020204" pitchFamily="34" charset="-122"/>
                          <a:cs typeface="Times New Roman" panose="02020603050405020304"/>
                        </a:rPr>
                        <a:t>旨情感</a:t>
                      </a:r>
                    </a:p>
                    <a:p>
                      <a:pPr algn="ctr">
                        <a:lnSpc>
                          <a:spcPct val="150000"/>
                        </a:lnSpc>
                        <a:spcAft>
                          <a:spcPts val="0"/>
                        </a:spcAft>
                      </a:pPr>
                      <a:r>
                        <a:rPr lang="zh-CN" sz="1300" kern="100">
                          <a:solidFill>
                            <a:srgbClr val="000000"/>
                          </a:solidFill>
                          <a:latin typeface="微软雅黑" panose="020B0503020204020204" pitchFamily="34" charset="-122"/>
                          <a:ea typeface="微软雅黑" panose="020B0503020204020204" pitchFamily="34" charset="-122"/>
                          <a:cs typeface="Times New Roman" panose="02020603050405020304"/>
                        </a:rPr>
                        <a:t>异同</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常考</a:t>
                      </a:r>
                    </a:p>
                    <a:p>
                      <a:pPr algn="ctr">
                        <a:lnSpc>
                          <a:spcPct val="150000"/>
                        </a:lnSpc>
                        <a:spcAft>
                          <a:spcPts val="0"/>
                        </a:spcAft>
                      </a:pP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题型</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甲文写于</a:t>
                      </a:r>
                      <a:r>
                        <a:rPr lang="en-US"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期间</a:t>
                      </a:r>
                      <a:r>
                        <a:rPr lang="en-US"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抒发</a:t>
                      </a: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了</a:t>
                      </a:r>
                      <a:r>
                        <a:rPr lang="en-US"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的</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思想感情</a:t>
                      </a:r>
                      <a:r>
                        <a:rPr lang="en-US"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乙</a:t>
                      </a: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文作者</a:t>
                      </a:r>
                      <a:r>
                        <a:rPr lang="en-US"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表达</a:t>
                      </a: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了作者</a:t>
                      </a:r>
                      <a:r>
                        <a:rPr lang="en-US"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的情怀</a:t>
                      </a:r>
                    </a:p>
                    <a:p>
                      <a:pPr>
                        <a:lnSpc>
                          <a:spcPct val="150000"/>
                        </a:lnSpc>
                        <a:spcAft>
                          <a:spcPts val="0"/>
                        </a:spcAft>
                      </a:pP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甲乙两文都是情景交融的美</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文</a:t>
                      </a:r>
                      <a:r>
                        <a:rPr lang="en-US"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但</a:t>
                      </a: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表达的情感</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有所不同</a:t>
                      </a:r>
                      <a:r>
                        <a:rPr lang="en-US"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请</a:t>
                      </a: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作具体分析</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914400">
                <a:tc vMerge="1">
                  <a:txBody>
                    <a:bodyPr/>
                    <a:lstStyle/>
                    <a:p>
                      <a:endParaRPr lang="zh-CN"/>
                    </a:p>
                  </a:txBody>
                  <a:tcPr/>
                </a:tc>
                <a:tc>
                  <a:txBody>
                    <a:bodyPr/>
                    <a:lstStyle/>
                    <a:p>
                      <a:pPr algn="ctr">
                        <a:lnSpc>
                          <a:spcPct val="150000"/>
                        </a:lnSpc>
                        <a:spcAft>
                          <a:spcPts val="0"/>
                        </a:spcAft>
                      </a:pPr>
                      <a:r>
                        <a:rPr lang="zh-CN" sz="1300" kern="100">
                          <a:solidFill>
                            <a:srgbClr val="000000"/>
                          </a:solidFill>
                          <a:latin typeface="微软雅黑" panose="020B0503020204020204" pitchFamily="34" charset="-122"/>
                          <a:ea typeface="微软雅黑" panose="020B0503020204020204" pitchFamily="34" charset="-122"/>
                          <a:cs typeface="Times New Roman" panose="02020603050405020304"/>
                        </a:rPr>
                        <a:t>答题</a:t>
                      </a:r>
                    </a:p>
                    <a:p>
                      <a:pPr algn="ctr">
                        <a:lnSpc>
                          <a:spcPct val="150000"/>
                        </a:lnSpc>
                        <a:spcAft>
                          <a:spcPts val="0"/>
                        </a:spcAft>
                      </a:pPr>
                      <a:r>
                        <a:rPr lang="zh-CN" sz="1300" kern="100">
                          <a:solidFill>
                            <a:srgbClr val="000000"/>
                          </a:solidFill>
                          <a:latin typeface="微软雅黑" panose="020B0503020204020204" pitchFamily="34" charset="-122"/>
                          <a:ea typeface="微软雅黑" panose="020B0503020204020204" pitchFamily="34" charset="-122"/>
                          <a:cs typeface="Times New Roman" panose="02020603050405020304"/>
                        </a:rPr>
                        <a:t>思路</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正确翻译</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句子</a:t>
                      </a:r>
                      <a:r>
                        <a:rPr lang="en-US"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对</a:t>
                      </a: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文章有一个整体感知</a:t>
                      </a:r>
                    </a:p>
                    <a:p>
                      <a:pPr>
                        <a:lnSpc>
                          <a:spcPct val="150000"/>
                        </a:lnSpc>
                        <a:spcAft>
                          <a:spcPts val="0"/>
                        </a:spcAft>
                      </a:pP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通过对人物的言行举止和所做之事及文章内容等方面的</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分析</a:t>
                      </a:r>
                      <a:r>
                        <a:rPr lang="en-US"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得出</a:t>
                      </a: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启示或总结道理</a:t>
                      </a:r>
                    </a:p>
                    <a:p>
                      <a:pPr>
                        <a:lnSpc>
                          <a:spcPct val="150000"/>
                        </a:lnSpc>
                        <a:spcAft>
                          <a:spcPts val="0"/>
                        </a:spcAft>
                      </a:pP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把结论与相关的内容结合起来写成答案</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931463">
                <a:tc rowSpan="2">
                  <a:txBody>
                    <a:bodyPr/>
                    <a:lstStyle/>
                    <a:p>
                      <a:pPr algn="ctr">
                        <a:lnSpc>
                          <a:spcPct val="150000"/>
                        </a:lnSpc>
                        <a:spcAft>
                          <a:spcPts val="0"/>
                        </a:spcAft>
                      </a:pPr>
                      <a:r>
                        <a:rPr lang="zh-CN" sz="1300" kern="100">
                          <a:solidFill>
                            <a:srgbClr val="000000"/>
                          </a:solidFill>
                          <a:latin typeface="微软雅黑" panose="020B0503020204020204" pitchFamily="34" charset="-122"/>
                          <a:ea typeface="微软雅黑" panose="020B0503020204020204" pitchFamily="34" charset="-122"/>
                          <a:cs typeface="Times New Roman" panose="02020603050405020304"/>
                        </a:rPr>
                        <a:t>比较人</a:t>
                      </a:r>
                    </a:p>
                    <a:p>
                      <a:pPr algn="ctr">
                        <a:lnSpc>
                          <a:spcPct val="150000"/>
                        </a:lnSpc>
                        <a:spcAft>
                          <a:spcPts val="0"/>
                        </a:spcAft>
                      </a:pPr>
                      <a:r>
                        <a:rPr lang="zh-CN" sz="1300" kern="100">
                          <a:solidFill>
                            <a:srgbClr val="000000"/>
                          </a:solidFill>
                          <a:latin typeface="微软雅黑" panose="020B0503020204020204" pitchFamily="34" charset="-122"/>
                          <a:ea typeface="微软雅黑" panose="020B0503020204020204" pitchFamily="34" charset="-122"/>
                          <a:cs typeface="Times New Roman" panose="02020603050405020304"/>
                        </a:rPr>
                        <a:t>物形象</a:t>
                      </a:r>
                    </a:p>
                    <a:p>
                      <a:pPr algn="ctr">
                        <a:lnSpc>
                          <a:spcPct val="150000"/>
                        </a:lnSpc>
                        <a:spcAft>
                          <a:spcPts val="0"/>
                        </a:spcAft>
                      </a:pPr>
                      <a:r>
                        <a:rPr lang="zh-CN" sz="1300" kern="100">
                          <a:solidFill>
                            <a:srgbClr val="000000"/>
                          </a:solidFill>
                          <a:latin typeface="微软雅黑" panose="020B0503020204020204" pitchFamily="34" charset="-122"/>
                          <a:ea typeface="微软雅黑" panose="020B0503020204020204" pitchFamily="34" charset="-122"/>
                          <a:cs typeface="Times New Roman" panose="02020603050405020304"/>
                        </a:rPr>
                        <a:t>异同</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300" kern="100">
                          <a:solidFill>
                            <a:srgbClr val="000000"/>
                          </a:solidFill>
                          <a:latin typeface="微软雅黑" panose="020B0503020204020204" pitchFamily="34" charset="-122"/>
                          <a:ea typeface="微软雅黑" panose="020B0503020204020204" pitchFamily="34" charset="-122"/>
                          <a:cs typeface="Times New Roman" panose="02020603050405020304"/>
                        </a:rPr>
                        <a:t>常考</a:t>
                      </a:r>
                    </a:p>
                    <a:p>
                      <a:pPr algn="ctr">
                        <a:lnSpc>
                          <a:spcPct val="150000"/>
                        </a:lnSpc>
                        <a:spcAft>
                          <a:spcPts val="0"/>
                        </a:spcAft>
                      </a:pPr>
                      <a:r>
                        <a:rPr lang="zh-CN" sz="1300" kern="100">
                          <a:solidFill>
                            <a:srgbClr val="000000"/>
                          </a:solidFill>
                          <a:latin typeface="微软雅黑" panose="020B0503020204020204" pitchFamily="34" charset="-122"/>
                          <a:ea typeface="微软雅黑" panose="020B0503020204020204" pitchFamily="34" charset="-122"/>
                          <a:cs typeface="Times New Roman" panose="02020603050405020304"/>
                        </a:rPr>
                        <a:t>题型</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请根据文</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意</a:t>
                      </a:r>
                      <a:r>
                        <a:rPr lang="en-US"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简要</a:t>
                      </a: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概括</a:t>
                      </a:r>
                      <a:r>
                        <a:rPr lang="en-US"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和</a:t>
                      </a:r>
                      <a:r>
                        <a:rPr lang="en-US"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的性格特点</a:t>
                      </a:r>
                    </a:p>
                    <a:p>
                      <a:pPr>
                        <a:lnSpc>
                          <a:spcPct val="150000"/>
                        </a:lnSpc>
                        <a:spcAft>
                          <a:spcPts val="0"/>
                        </a:spcAft>
                      </a:pP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甲文表现了</a:t>
                      </a:r>
                      <a:r>
                        <a:rPr lang="en-US"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的</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心境</a:t>
                      </a:r>
                      <a:r>
                        <a:rPr lang="en-US"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还</a:t>
                      </a: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流露出作者怎样的情绪</a:t>
                      </a:r>
                      <a:r>
                        <a:rPr lang="en-US"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乙文记述了作者</a:t>
                      </a:r>
                      <a:r>
                        <a:rPr lang="en-US"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的</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事迹</a:t>
                      </a:r>
                      <a:r>
                        <a:rPr lang="en-US"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表现</a:t>
                      </a: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了他怎样的精神品质</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931463">
                <a:tc vMerge="1">
                  <a:txBody>
                    <a:bodyPr/>
                    <a:lstStyle/>
                    <a:p>
                      <a:endParaRPr lang="zh-CN"/>
                    </a:p>
                  </a:txBody>
                  <a:tcPr/>
                </a:tc>
                <a:tc>
                  <a:txBody>
                    <a:bodyPr/>
                    <a:lstStyle/>
                    <a:p>
                      <a:pPr algn="ctr">
                        <a:lnSpc>
                          <a:spcPct val="150000"/>
                        </a:lnSpc>
                        <a:spcAft>
                          <a:spcPts val="0"/>
                        </a:spcAft>
                      </a:pPr>
                      <a:r>
                        <a:rPr lang="zh-CN" sz="1300" kern="100">
                          <a:solidFill>
                            <a:srgbClr val="000000"/>
                          </a:solidFill>
                          <a:latin typeface="微软雅黑" panose="020B0503020204020204" pitchFamily="34" charset="-122"/>
                          <a:ea typeface="微软雅黑" panose="020B0503020204020204" pitchFamily="34" charset="-122"/>
                          <a:cs typeface="Times New Roman" panose="02020603050405020304"/>
                        </a:rPr>
                        <a:t>答题</a:t>
                      </a:r>
                    </a:p>
                    <a:p>
                      <a:pPr algn="ctr">
                        <a:lnSpc>
                          <a:spcPct val="150000"/>
                        </a:lnSpc>
                        <a:spcAft>
                          <a:spcPts val="0"/>
                        </a:spcAft>
                      </a:pPr>
                      <a:r>
                        <a:rPr lang="zh-CN" sz="1300" kern="100">
                          <a:solidFill>
                            <a:srgbClr val="000000"/>
                          </a:solidFill>
                          <a:latin typeface="微软雅黑" panose="020B0503020204020204" pitchFamily="34" charset="-122"/>
                          <a:ea typeface="微软雅黑" panose="020B0503020204020204" pitchFamily="34" charset="-122"/>
                          <a:cs typeface="Times New Roman" panose="02020603050405020304"/>
                        </a:rPr>
                        <a:t>思路</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　从正面描写入手</a:t>
                      </a:r>
                      <a:r>
                        <a:rPr lang="en-US"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人物的具体</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事件</a:t>
                      </a:r>
                      <a:r>
                        <a:rPr lang="en-US"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人物</a:t>
                      </a: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的语言、动作、心理描写</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等</a:t>
                      </a:r>
                      <a:r>
                        <a:rPr lang="en-US"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文</a:t>
                      </a: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段中简洁的人物特征概括语句</a:t>
                      </a:r>
                    </a:p>
                    <a:p>
                      <a:pPr>
                        <a:lnSpc>
                          <a:spcPct val="150000"/>
                        </a:lnSpc>
                        <a:spcAft>
                          <a:spcPts val="0"/>
                        </a:spcAft>
                      </a:pP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　从侧面描写入手</a:t>
                      </a:r>
                      <a:r>
                        <a:rPr lang="en-US"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第三者的语言</a:t>
                      </a:r>
                      <a:r>
                        <a:rPr lang="en-US"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评价</a:t>
                      </a:r>
                      <a:r>
                        <a:rPr lang="en-US"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作者</a:t>
                      </a: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的评论等</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598714" y="835480"/>
          <a:ext cx="7966788" cy="3574789"/>
        </p:xfrm>
        <a:graphic>
          <a:graphicData uri="http://schemas.openxmlformats.org/drawingml/2006/table">
            <a:tbl>
              <a:tblPr/>
              <a:tblGrid>
                <a:gridCol w="718457"/>
                <a:gridCol w="609600"/>
                <a:gridCol w="6638731"/>
              </a:tblGrid>
              <a:tr h="0">
                <a:tc>
                  <a:txBody>
                    <a:bodyPr/>
                    <a:lstStyle/>
                    <a:p>
                      <a:pPr algn="ctr">
                        <a:lnSpc>
                          <a:spcPct val="150000"/>
                        </a:lnSpc>
                        <a:spcAft>
                          <a:spcPts val="0"/>
                        </a:spcAft>
                      </a:pP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考查角度</a:t>
                      </a:r>
                      <a:endPar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rgbClr val="B7DDF7"/>
                    </a:solidFill>
                  </a:tcPr>
                </a:tc>
                <a:tc gridSpan="2">
                  <a:txBody>
                    <a:bodyPr/>
                    <a:lstStyle/>
                    <a:p>
                      <a:pPr algn="ctr">
                        <a:lnSpc>
                          <a:spcPct val="150000"/>
                        </a:lnSpc>
                        <a:spcAft>
                          <a:spcPts val="0"/>
                        </a:spcAft>
                      </a:pP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应考策略</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rgbClr val="B7DDF7"/>
                    </a:solidFill>
                  </a:tcPr>
                </a:tc>
                <a:tc hMerge="1">
                  <a:txBody>
                    <a:bodyPr/>
                    <a:lstStyle/>
                    <a:p>
                      <a:endParaRPr lang="zh-CN"/>
                    </a:p>
                  </a:txBody>
                  <a:tcPr/>
                </a:tc>
              </a:tr>
              <a:tr h="675208">
                <a:tc rowSpan="2">
                  <a:txBody>
                    <a:bodyPr/>
                    <a:lstStyle/>
                    <a:p>
                      <a:pPr algn="ctr">
                        <a:lnSpc>
                          <a:spcPct val="150000"/>
                        </a:lnSpc>
                        <a:spcAft>
                          <a:spcPts val="0"/>
                        </a:spcAft>
                      </a:pPr>
                      <a:r>
                        <a:rPr lang="zh-CN" sz="1300" kern="100">
                          <a:solidFill>
                            <a:srgbClr val="000000"/>
                          </a:solidFill>
                          <a:latin typeface="微软雅黑" panose="020B0503020204020204" pitchFamily="34" charset="-122"/>
                          <a:ea typeface="微软雅黑" panose="020B0503020204020204" pitchFamily="34" charset="-122"/>
                          <a:cs typeface="Times New Roman" panose="02020603050405020304"/>
                        </a:rPr>
                        <a:t>比较写</a:t>
                      </a:r>
                    </a:p>
                    <a:p>
                      <a:pPr algn="ctr">
                        <a:lnSpc>
                          <a:spcPct val="150000"/>
                        </a:lnSpc>
                        <a:spcAft>
                          <a:spcPts val="0"/>
                        </a:spcAft>
                      </a:pPr>
                      <a:r>
                        <a:rPr lang="zh-CN" sz="1300" kern="100">
                          <a:solidFill>
                            <a:srgbClr val="000000"/>
                          </a:solidFill>
                          <a:latin typeface="微软雅黑" panose="020B0503020204020204" pitchFamily="34" charset="-122"/>
                          <a:ea typeface="微软雅黑" panose="020B0503020204020204" pitchFamily="34" charset="-122"/>
                          <a:cs typeface="Times New Roman" panose="02020603050405020304"/>
                        </a:rPr>
                        <a:t>作手法</a:t>
                      </a:r>
                    </a:p>
                    <a:p>
                      <a:pPr algn="ctr">
                        <a:lnSpc>
                          <a:spcPct val="150000"/>
                        </a:lnSpc>
                        <a:spcAft>
                          <a:spcPts val="0"/>
                        </a:spcAft>
                      </a:pPr>
                      <a:r>
                        <a:rPr lang="zh-CN" sz="1300" kern="100">
                          <a:solidFill>
                            <a:srgbClr val="000000"/>
                          </a:solidFill>
                          <a:latin typeface="微软雅黑" panose="020B0503020204020204" pitchFamily="34" charset="-122"/>
                          <a:ea typeface="微软雅黑" panose="020B0503020204020204" pitchFamily="34" charset="-122"/>
                          <a:cs typeface="Times New Roman" panose="02020603050405020304"/>
                        </a:rPr>
                        <a:t>异同</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300" kern="100">
                          <a:solidFill>
                            <a:srgbClr val="000000"/>
                          </a:solidFill>
                          <a:latin typeface="微软雅黑" panose="020B0503020204020204" pitchFamily="34" charset="-122"/>
                          <a:ea typeface="微软雅黑" panose="020B0503020204020204" pitchFamily="34" charset="-122"/>
                          <a:cs typeface="Times New Roman" panose="02020603050405020304"/>
                        </a:rPr>
                        <a:t>常考</a:t>
                      </a:r>
                    </a:p>
                    <a:p>
                      <a:pPr algn="ctr">
                        <a:lnSpc>
                          <a:spcPct val="150000"/>
                        </a:lnSpc>
                        <a:spcAft>
                          <a:spcPts val="0"/>
                        </a:spcAft>
                      </a:pPr>
                      <a:r>
                        <a:rPr lang="zh-CN" sz="1300" kern="100">
                          <a:solidFill>
                            <a:srgbClr val="000000"/>
                          </a:solidFill>
                          <a:latin typeface="微软雅黑" panose="020B0503020204020204" pitchFamily="34" charset="-122"/>
                          <a:ea typeface="微软雅黑" panose="020B0503020204020204" pitchFamily="34" charset="-122"/>
                          <a:cs typeface="Times New Roman" panose="02020603050405020304"/>
                        </a:rPr>
                        <a:t>题型</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甲乙两文都用了</a:t>
                      </a:r>
                      <a:r>
                        <a:rPr lang="en-US"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手法</a:t>
                      </a:r>
                      <a:r>
                        <a:rPr lang="en-US"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试</a:t>
                      </a: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结合文章作简要说明</a:t>
                      </a:r>
                    </a:p>
                    <a:p>
                      <a:pPr>
                        <a:lnSpc>
                          <a:spcPct val="150000"/>
                        </a:lnSpc>
                        <a:spcAft>
                          <a:spcPts val="0"/>
                        </a:spcAft>
                      </a:pP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甲乙两文都采用了</a:t>
                      </a:r>
                      <a:r>
                        <a:rPr lang="en-US"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的表现手法。请从乙文中举一个例子并说说这样写的好处</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957943">
                <a:tc vMerge="1">
                  <a:txBody>
                    <a:bodyPr/>
                    <a:lstStyle/>
                    <a:p>
                      <a:endParaRPr lang="zh-CN"/>
                    </a:p>
                  </a:txBody>
                  <a:tcPr/>
                </a:tc>
                <a:tc>
                  <a:txBody>
                    <a:bodyPr/>
                    <a:lstStyle/>
                    <a:p>
                      <a:pPr algn="ctr">
                        <a:lnSpc>
                          <a:spcPct val="150000"/>
                        </a:lnSpc>
                        <a:spcAft>
                          <a:spcPts val="0"/>
                        </a:spcAft>
                      </a:pP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答题</a:t>
                      </a:r>
                    </a:p>
                    <a:p>
                      <a:pPr algn="ctr">
                        <a:lnSpc>
                          <a:spcPct val="150000"/>
                        </a:lnSpc>
                        <a:spcAft>
                          <a:spcPts val="0"/>
                        </a:spcAft>
                      </a:pP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思路</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　首先要明确刻画人物的方法及作用。其次要明确常见的写人叙事的手法。答题的基本形式是</a:t>
                      </a:r>
                      <a:r>
                        <a:rPr lang="en-US"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使用了</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形象</a:t>
                      </a: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地</a:t>
                      </a:r>
                      <a:r>
                        <a:rPr lang="en-US"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好处</a:t>
                      </a:r>
                      <a:r>
                        <a:rPr lang="en-US"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写出了</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突出</a:t>
                      </a: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了……的主旨。也就是从“写法”“好处”“内容”“主旨”四个方面组织答案即可</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78025">
                <a:tc rowSpan="2">
                  <a:txBody>
                    <a:bodyPr/>
                    <a:lstStyle/>
                    <a:p>
                      <a:pPr algn="ctr">
                        <a:lnSpc>
                          <a:spcPct val="150000"/>
                        </a:lnSpc>
                        <a:spcAft>
                          <a:spcPts val="0"/>
                        </a:spcAft>
                      </a:pPr>
                      <a:r>
                        <a:rPr lang="zh-CN" sz="1300" kern="100">
                          <a:solidFill>
                            <a:srgbClr val="000000"/>
                          </a:solidFill>
                          <a:latin typeface="微软雅黑" panose="020B0503020204020204" pitchFamily="34" charset="-122"/>
                          <a:ea typeface="微软雅黑" panose="020B0503020204020204" pitchFamily="34" charset="-122"/>
                          <a:cs typeface="Times New Roman" panose="02020603050405020304"/>
                        </a:rPr>
                        <a:t>比较探</a:t>
                      </a:r>
                    </a:p>
                    <a:p>
                      <a:pPr algn="ctr">
                        <a:lnSpc>
                          <a:spcPct val="150000"/>
                        </a:lnSpc>
                        <a:spcAft>
                          <a:spcPts val="0"/>
                        </a:spcAft>
                      </a:pPr>
                      <a:r>
                        <a:rPr lang="zh-CN" sz="1300" kern="100">
                          <a:solidFill>
                            <a:srgbClr val="000000"/>
                          </a:solidFill>
                          <a:latin typeface="微软雅黑" panose="020B0503020204020204" pitchFamily="34" charset="-122"/>
                          <a:ea typeface="微软雅黑" panose="020B0503020204020204" pitchFamily="34" charset="-122"/>
                          <a:cs typeface="Times New Roman" panose="02020603050405020304"/>
                        </a:rPr>
                        <a:t>究启示</a:t>
                      </a:r>
                    </a:p>
                    <a:p>
                      <a:pPr algn="ctr">
                        <a:lnSpc>
                          <a:spcPct val="150000"/>
                        </a:lnSpc>
                        <a:spcAft>
                          <a:spcPts val="0"/>
                        </a:spcAft>
                      </a:pPr>
                      <a:r>
                        <a:rPr lang="zh-CN" sz="1300" kern="100">
                          <a:solidFill>
                            <a:srgbClr val="000000"/>
                          </a:solidFill>
                          <a:latin typeface="微软雅黑" panose="020B0503020204020204" pitchFamily="34" charset="-122"/>
                          <a:ea typeface="微软雅黑" panose="020B0503020204020204" pitchFamily="34" charset="-122"/>
                          <a:cs typeface="Times New Roman" panose="02020603050405020304"/>
                        </a:rPr>
                        <a:t>异同</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300" kern="100">
                          <a:solidFill>
                            <a:srgbClr val="000000"/>
                          </a:solidFill>
                          <a:latin typeface="微软雅黑" panose="020B0503020204020204" pitchFamily="34" charset="-122"/>
                          <a:ea typeface="微软雅黑" panose="020B0503020204020204" pitchFamily="34" charset="-122"/>
                          <a:cs typeface="Times New Roman" panose="02020603050405020304"/>
                        </a:rPr>
                        <a:t>常考</a:t>
                      </a:r>
                    </a:p>
                    <a:p>
                      <a:pPr algn="ctr">
                        <a:lnSpc>
                          <a:spcPct val="150000"/>
                        </a:lnSpc>
                        <a:spcAft>
                          <a:spcPts val="0"/>
                        </a:spcAft>
                      </a:pPr>
                      <a:r>
                        <a:rPr lang="zh-CN" sz="1300" kern="100">
                          <a:solidFill>
                            <a:srgbClr val="000000"/>
                          </a:solidFill>
                          <a:latin typeface="微软雅黑" panose="020B0503020204020204" pitchFamily="34" charset="-122"/>
                          <a:ea typeface="微软雅黑" panose="020B0503020204020204" pitchFamily="34" charset="-122"/>
                          <a:cs typeface="Times New Roman" panose="02020603050405020304"/>
                        </a:rPr>
                        <a:t>题型</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结合甲乙两段</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文字</a:t>
                      </a:r>
                      <a:r>
                        <a:rPr lang="en-US"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写出</a:t>
                      </a: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你在学习上得到的两点启示</a:t>
                      </a:r>
                    </a:p>
                    <a:p>
                      <a:pPr>
                        <a:lnSpc>
                          <a:spcPct val="150000"/>
                        </a:lnSpc>
                        <a:spcAft>
                          <a:spcPts val="0"/>
                        </a:spcAft>
                      </a:pP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联系学习和生活</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实际</a:t>
                      </a:r>
                      <a:r>
                        <a:rPr lang="en-US"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简要</a:t>
                      </a: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谈谈甲乙两文对你走向成才之路有哪些启发</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966433">
                <a:tc vMerge="1">
                  <a:txBody>
                    <a:bodyPr/>
                    <a:lstStyle/>
                    <a:p>
                      <a:endParaRPr lang="zh-CN"/>
                    </a:p>
                  </a:txBody>
                  <a:tcPr/>
                </a:tc>
                <a:tc>
                  <a:txBody>
                    <a:bodyPr/>
                    <a:lstStyle/>
                    <a:p>
                      <a:pPr algn="ctr">
                        <a:lnSpc>
                          <a:spcPct val="150000"/>
                        </a:lnSpc>
                        <a:spcAft>
                          <a:spcPts val="0"/>
                        </a:spcAft>
                      </a:pPr>
                      <a:r>
                        <a:rPr lang="zh-CN" sz="1300" kern="100">
                          <a:solidFill>
                            <a:srgbClr val="000000"/>
                          </a:solidFill>
                          <a:latin typeface="微软雅黑" panose="020B0503020204020204" pitchFamily="34" charset="-122"/>
                          <a:ea typeface="微软雅黑" panose="020B0503020204020204" pitchFamily="34" charset="-122"/>
                          <a:cs typeface="Times New Roman" panose="02020603050405020304"/>
                        </a:rPr>
                        <a:t>答题</a:t>
                      </a:r>
                    </a:p>
                    <a:p>
                      <a:pPr algn="ctr">
                        <a:lnSpc>
                          <a:spcPct val="150000"/>
                        </a:lnSpc>
                        <a:spcAft>
                          <a:spcPts val="0"/>
                        </a:spcAft>
                      </a:pPr>
                      <a:r>
                        <a:rPr lang="zh-CN" sz="1300" kern="100">
                          <a:solidFill>
                            <a:srgbClr val="000000"/>
                          </a:solidFill>
                          <a:latin typeface="微软雅黑" panose="020B0503020204020204" pitchFamily="34" charset="-122"/>
                          <a:ea typeface="微软雅黑" panose="020B0503020204020204" pitchFamily="34" charset="-122"/>
                          <a:cs typeface="Times New Roman" panose="02020603050405020304"/>
                        </a:rPr>
                        <a:t>思路</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首先</a:t>
                      </a:r>
                      <a:r>
                        <a:rPr lang="en-US"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要</a:t>
                      </a: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准确、深刻地领会作品的内容、思想和情感</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倾向</a:t>
                      </a:r>
                      <a:r>
                        <a:rPr lang="en-US"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其次</a:t>
                      </a:r>
                      <a:r>
                        <a:rPr lang="en-US"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要</a:t>
                      </a: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从作品本身</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出发</a:t>
                      </a:r>
                      <a:r>
                        <a:rPr lang="en-US"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紧</a:t>
                      </a: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扣题目所问进行</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感悟</a:t>
                      </a:r>
                      <a:r>
                        <a:rPr lang="en-US"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再次</a:t>
                      </a:r>
                      <a:r>
                        <a:rPr lang="en-US"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感悟</a:t>
                      </a: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一定要</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联系实际</a:t>
                      </a:r>
                      <a:r>
                        <a:rPr lang="en-US"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尽量</a:t>
                      </a: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从自己的真实感受</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出发</a:t>
                      </a:r>
                      <a:r>
                        <a:rPr lang="en-US"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贴近生活</a:t>
                      </a:r>
                      <a:r>
                        <a:rPr lang="en-US"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紧跟时代</a:t>
                      </a:r>
                      <a:r>
                        <a:rPr lang="en-US"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有新意</a:t>
                      </a:r>
                      <a:r>
                        <a:rPr lang="en-US"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最后</a:t>
                      </a:r>
                      <a:r>
                        <a:rPr lang="en-US"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要言之有理</a:t>
                      </a:r>
                      <a:r>
                        <a:rPr lang="en-US"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言之有据</a:t>
                      </a:r>
                      <a:r>
                        <a:rPr lang="en-US"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使</a:t>
                      </a: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观点经得起</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推敲</a:t>
                      </a:r>
                      <a:r>
                        <a:rPr lang="en-US"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3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令人</a:t>
                      </a:r>
                      <a:r>
                        <a:rPr lang="zh-CN" sz="1300" kern="100" dirty="0">
                          <a:solidFill>
                            <a:srgbClr val="000000"/>
                          </a:solidFill>
                          <a:latin typeface="微软雅黑" panose="020B0503020204020204" pitchFamily="34" charset="-122"/>
                          <a:ea typeface="微软雅黑" panose="020B0503020204020204" pitchFamily="34" charset="-122"/>
                          <a:cs typeface="Times New Roman" panose="02020603050405020304"/>
                        </a:rPr>
                        <a:t>信服</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573226" y="983293"/>
            <a:ext cx="2850458"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9</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zh-CN" sz="1600" b="1" spc="200" dirty="0" smtClean="0">
                <a:solidFill>
                  <a:schemeClr val="bg1">
                    <a:lumMod val="50000"/>
                  </a:schemeClr>
                </a:solidFill>
                <a:latin typeface="微软雅黑" panose="020B0503020204020204" pitchFamily="34" charset="-122"/>
                <a:ea typeface="微软雅黑" panose="020B0503020204020204" pitchFamily="34" charset="-122"/>
              </a:rPr>
              <a:t>分析写作手法</a:t>
            </a:r>
            <a:endParaRPr lang="zh-CN" altLang="en-US" sz="1600" b="1" spc="2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563896" y="1477301"/>
            <a:ext cx="1094096" cy="288147"/>
            <a:chOff x="2074963" y="4295094"/>
            <a:chExt cx="2558949" cy="673937"/>
          </a:xfrm>
        </p:grpSpPr>
        <p:pic>
          <p:nvPicPr>
            <p:cNvPr id="8"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9" name="矩形 8"/>
            <p:cNvSpPr/>
            <p:nvPr/>
          </p:nvSpPr>
          <p:spPr>
            <a:xfrm>
              <a:off x="2347554" y="4295094"/>
              <a:ext cx="2089643" cy="673937"/>
            </a:xfrm>
            <a:prstGeom prst="rect">
              <a:avLst/>
            </a:prstGeom>
          </p:spPr>
          <p:txBody>
            <a:bodyPr wrap="none" lIns="36000" tIns="36000" rIns="36000" bIns="36000">
              <a:spAutoFit/>
            </a:bodyPr>
            <a:lstStyle/>
            <a:p>
              <a:r>
                <a:rPr lang="zh-CN" altLang="en-US" sz="1400" spc="200" dirty="0">
                  <a:solidFill>
                    <a:schemeClr val="bg1"/>
                  </a:solidFill>
                  <a:latin typeface="微软雅黑" panose="020B0503020204020204" pitchFamily="34" charset="-122"/>
                  <a:ea typeface="微软雅黑" panose="020B0503020204020204" pitchFamily="34" charset="-122"/>
                </a:rPr>
                <a:t>技法精讲</a:t>
              </a:r>
            </a:p>
          </p:txBody>
        </p:sp>
      </p:grpSp>
      <p:sp>
        <p:nvSpPr>
          <p:cNvPr id="10" name="文本框 6"/>
          <p:cNvSpPr txBox="1"/>
          <p:nvPr/>
        </p:nvSpPr>
        <p:spPr>
          <a:xfrm>
            <a:off x="549953" y="1941828"/>
            <a:ext cx="8021780" cy="1688530"/>
          </a:xfrm>
          <a:prstGeom prst="rect">
            <a:avLst/>
          </a:prstGeom>
          <a:noFill/>
        </p:spPr>
        <p:txBody>
          <a:bodyPr wrap="square" lIns="36000" tIns="36000" rIns="36000" bIns="36000" rtlCol="0">
            <a:spAutoFit/>
          </a:bodyPr>
          <a:lstStyle/>
          <a:p>
            <a:pPr>
              <a:lnSpc>
                <a:spcPct val="150000"/>
              </a:lnSpc>
            </a:pPr>
            <a:r>
              <a:rPr lang="en-US" altLang="zh-CN" sz="1400" dirty="0">
                <a:solidFill>
                  <a:srgbClr val="2BA7E0"/>
                </a:solidFill>
                <a:latin typeface="微软雅黑" panose="020B0503020204020204" pitchFamily="34" charset="-122"/>
                <a:ea typeface="微软雅黑" panose="020B0503020204020204" pitchFamily="34" charset="-122"/>
              </a:rPr>
              <a:t>【</a:t>
            </a:r>
            <a:r>
              <a:rPr lang="zh-CN" altLang="en-US" sz="1400" dirty="0">
                <a:solidFill>
                  <a:srgbClr val="2BA7E0"/>
                </a:solidFill>
                <a:latin typeface="微软雅黑" panose="020B0503020204020204" pitchFamily="34" charset="-122"/>
                <a:ea typeface="微软雅黑" panose="020B0503020204020204" pitchFamily="34" charset="-122"/>
              </a:rPr>
              <a:t>常见题型</a:t>
            </a:r>
            <a:r>
              <a:rPr lang="en-US" altLang="zh-CN" sz="1400" dirty="0" smtClean="0">
                <a:solidFill>
                  <a:srgbClr val="2BA7E0"/>
                </a:solidFill>
                <a:latin typeface="微软雅黑" panose="020B0503020204020204" pitchFamily="34" charset="-122"/>
                <a:ea typeface="微软雅黑" panose="020B0503020204020204" pitchFamily="34" charset="-122"/>
              </a:rPr>
              <a:t>】</a:t>
            </a:r>
          </a:p>
          <a:p>
            <a:pPr>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本文开头从……说起</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有什么好处</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文章是怎样写……的</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第</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段运用了什么修辞方法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描写手法</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选文是怎样表现……的</a:t>
            </a:r>
            <a:r>
              <a:rPr lang="en-US" altLang="zh-CN" sz="1400" dirty="0" smtClean="0">
                <a:latin typeface="微软雅黑" panose="020B0503020204020204" pitchFamily="34" charset="-122"/>
                <a:ea typeface="微软雅黑" panose="020B0503020204020204" pitchFamily="34" charset="-122"/>
              </a:rPr>
              <a:t>?</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73226" y="719527"/>
            <a:ext cx="8021780" cy="4558931"/>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答题思路</a:t>
            </a:r>
            <a:r>
              <a:rPr lang="en-US" altLang="zh-CN" sz="1400" dirty="0" smtClean="0">
                <a:solidFill>
                  <a:srgbClr val="2BA7E0"/>
                </a:solidFill>
                <a:latin typeface="微软雅黑" panose="020B0503020204020204" pitchFamily="34" charset="-122"/>
                <a:ea typeface="微软雅黑" panose="020B0503020204020204" pitchFamily="34" charset="-122"/>
              </a:rPr>
              <a:t>】</a:t>
            </a:r>
            <a:endParaRPr lang="en-US" altLang="zh-CN" sz="1400" dirty="0">
              <a:solidFill>
                <a:srgbClr val="2BA7E0"/>
              </a:solidFill>
              <a:latin typeface="微软雅黑" panose="020B0503020204020204" pitchFamily="34" charset="-122"/>
              <a:ea typeface="微软雅黑" panose="020B0503020204020204" pitchFamily="34" charset="-122"/>
            </a:endParaRPr>
          </a:p>
          <a:p>
            <a:pPr>
              <a:lnSpc>
                <a:spcPct val="150000"/>
              </a:lnSpc>
            </a:pPr>
            <a:r>
              <a:rPr lang="zh-CN" altLang="en-US"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文言文写作手法是难度较大的考点之一。文言文中的写作手法</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与现代文基本相同</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两者可互为补充。解答文言文写作手法题的基本方法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首先</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要精读文本</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这是答题之源</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否则答案就是空中楼阁</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其次</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要熟悉文言文的各种表现手法以及它们的表达效果</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这样才能有的放矢</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提高答题的准确性</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第三</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要认真组织语言</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做到文从字顺。</a:t>
            </a:r>
          </a:p>
          <a:p>
            <a:pPr>
              <a:lnSpc>
                <a:spcPct val="150000"/>
              </a:lnSpc>
            </a:pPr>
            <a:r>
              <a:rPr lang="zh-CN" altLang="zh-CN" sz="1400" dirty="0" smtClean="0">
                <a:latin typeface="微软雅黑" panose="020B0503020204020204" pitchFamily="34" charset="-122"/>
                <a:ea typeface="微软雅黑" panose="020B0503020204020204" pitchFamily="34" charset="-122"/>
              </a:rPr>
              <a:t>　　涉及写作手法的内容主要有</a:t>
            </a:r>
            <a:r>
              <a:rPr lang="en-US" altLang="zh-CN" sz="1400"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分析常见修辞方法的作用。平时注意掌握常见的修辞方法</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如比喻、比拟、借代、夸张、对偶、排比、设问、反问等</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答题时只要联系具体的语句作答就行了。</a:t>
            </a: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掌握常用的表达方式。了解表达方式的特点及作用</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如描写、叙述、抒情、议论、说明等</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当然也要联系具体的语境来回答。</a:t>
            </a: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明确表现手法。常见的手法如托物言志、借景抒情、叙事抒情、直抒胸臆、对比、衬托、卒章显志、象征、想象、联想、照应、寓情于景、托物起兴、渲染、虚实结合、侧面描写、正面描写等</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对这些知识要做到心中有数</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同时一定要结合具体内容来理解。</a:t>
            </a:r>
          </a:p>
          <a:p>
            <a:pPr>
              <a:lnSpc>
                <a:spcPct val="150000"/>
              </a:lnSpc>
            </a:pPr>
            <a:r>
              <a:rPr lang="en-US" altLang="zh-CN" sz="1400" dirty="0" smtClean="0">
                <a:latin typeface="微软雅黑" panose="020B0503020204020204" pitchFamily="34" charset="-122"/>
                <a:ea typeface="微软雅黑" panose="020B0503020204020204" pitchFamily="34" charset="-122"/>
              </a:rPr>
              <a:t> </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nvGraphicFramePr>
        <p:xfrm>
          <a:off x="674688" y="793750"/>
          <a:ext cx="7861300" cy="2443163"/>
        </p:xfrm>
        <a:graphic>
          <a:graphicData uri="http://schemas.openxmlformats.org/presentationml/2006/ole">
            <p:oleObj spid="_x0000_s322561" name="文档" r:id="rId3" imgW="7918313" imgH="2457304" progId="Word.Document.12">
              <p:embed/>
            </p:oleObj>
          </a:graphicData>
        </a:graphic>
      </p:graphicFrame>
      <p:sp>
        <p:nvSpPr>
          <p:cNvPr id="4" name="矩形 3"/>
          <p:cNvSpPr/>
          <p:nvPr/>
        </p:nvSpPr>
        <p:spPr>
          <a:xfrm>
            <a:off x="685800" y="3113323"/>
            <a:ext cx="7898321" cy="122765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5" name="文本框 7"/>
          <p:cNvSpPr txBox="1"/>
          <p:nvPr/>
        </p:nvSpPr>
        <p:spPr>
          <a:xfrm>
            <a:off x="685800" y="3132083"/>
            <a:ext cx="7792616" cy="395869"/>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】C</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
        <p:nvSpPr>
          <p:cNvPr id="6" name="文本框 7"/>
          <p:cNvSpPr txBox="1"/>
          <p:nvPr/>
        </p:nvSpPr>
        <p:spPr>
          <a:xfrm>
            <a:off x="674914" y="3621940"/>
            <a:ext cx="7792616" cy="719034"/>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本题考查对文言文虚词的掌握。</a:t>
            </a:r>
            <a:r>
              <a:rPr lang="en-US" altLang="zh-CN" sz="1400" dirty="0" smtClean="0">
                <a:solidFill>
                  <a:srgbClr val="C00000"/>
                </a:solidFill>
                <a:latin typeface="微软雅黑" panose="020B0503020204020204" pitchFamily="34" charset="-122"/>
                <a:ea typeface="微软雅黑" panose="020B0503020204020204" pitchFamily="34" charset="-122"/>
              </a:rPr>
              <a:t>A</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zh-CN" altLang="en-US"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把</a:t>
            </a:r>
            <a:r>
              <a:rPr lang="zh-CN" altLang="en-US"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拿</a:t>
            </a:r>
            <a:r>
              <a:rPr lang="zh-CN" altLang="en-US"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因为。</a:t>
            </a:r>
            <a:r>
              <a:rPr lang="en-US" altLang="zh-CN" sz="1400" dirty="0" smtClean="0">
                <a:solidFill>
                  <a:srgbClr val="C00000"/>
                </a:solidFill>
                <a:latin typeface="微软雅黑" panose="020B0503020204020204" pitchFamily="34" charset="-122"/>
                <a:ea typeface="微软雅黑" panose="020B0503020204020204" pitchFamily="34" charset="-122"/>
              </a:rPr>
              <a:t>B</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zh-CN" altLang="en-US"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到</a:t>
            </a:r>
            <a:r>
              <a:rPr lang="zh-CN" altLang="en-US"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从。</a:t>
            </a:r>
            <a:r>
              <a:rPr lang="en-US" altLang="zh-CN" sz="1400" dirty="0" smtClean="0">
                <a:solidFill>
                  <a:srgbClr val="C00000"/>
                </a:solidFill>
                <a:latin typeface="微软雅黑" panose="020B0503020204020204" pitchFamily="34" charset="-122"/>
                <a:ea typeface="微软雅黑" panose="020B0503020204020204" pitchFamily="34" charset="-122"/>
              </a:rPr>
              <a:t>C</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zh-CN" altLang="en-US"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他们的。</a:t>
            </a:r>
            <a:r>
              <a:rPr lang="en-US" altLang="zh-CN" sz="1400" dirty="0" smtClean="0">
                <a:solidFill>
                  <a:srgbClr val="C00000"/>
                </a:solidFill>
                <a:latin typeface="微软雅黑" panose="020B0503020204020204" pitchFamily="34" charset="-122"/>
                <a:ea typeface="微软雅黑" panose="020B0503020204020204" pitchFamily="34" charset="-122"/>
              </a:rPr>
              <a:t>D</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zh-CN" altLang="en-US"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助词</a:t>
            </a:r>
            <a:r>
              <a:rPr lang="zh-CN" altLang="en-US"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a:t>
            </a:r>
            <a:r>
              <a:rPr lang="zh-CN" altLang="en-US"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代词。</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5">
                                            <p:txEl>
                                              <p:pRg st="0" end="0"/>
                                            </p:txEl>
                                          </p:spTgt>
                                        </p:tgtEl>
                                        <p:attrNameLst>
                                          <p:attrName>style.visibility</p:attrName>
                                        </p:attrNameLst>
                                      </p:cBhvr>
                                      <p:to>
                                        <p:strVal val="visible"/>
                                      </p:to>
                                    </p:set>
                                    <p:animEffect transition="in" filter="fade">
                                      <p:cBhvr>
                                        <p:cTn id="16" dur="500"/>
                                        <p:tgtEl>
                                          <p:spTgt spid="5">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Effect transition="in" filter="fade">
                                      <p:cBhvr>
                                        <p:cTn id="21"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73226" y="1018119"/>
            <a:ext cx="8021780" cy="1042199"/>
          </a:xfrm>
          <a:prstGeom prst="rect">
            <a:avLst/>
          </a:prstGeom>
          <a:noFill/>
        </p:spPr>
        <p:txBody>
          <a:bodyPr wrap="square" lIns="36000" tIns="36000" rIns="36000" bIns="36000" rtlCol="0">
            <a:spAutoFit/>
          </a:bodyPr>
          <a:lstStyle/>
          <a:p>
            <a:pPr>
              <a:lnSpc>
                <a:spcPct val="150000"/>
              </a:lnSpc>
            </a:pPr>
            <a:r>
              <a:rPr lang="zh-CN" altLang="zh-CN" sz="1400" dirty="0" smtClean="0">
                <a:latin typeface="微软雅黑" panose="020B0503020204020204" pitchFamily="34" charset="-122"/>
                <a:ea typeface="微软雅黑" panose="020B0503020204020204" pitchFamily="34" charset="-122"/>
              </a:rPr>
              <a:t>【考点三】</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理解文章内容</a:t>
            </a:r>
          </a:p>
          <a:p>
            <a:pPr>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选文中</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诸葛亮为说明出师的理由</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多次提到“先帝”</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其用意是什么</a:t>
            </a: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u="sng" dirty="0" smtClean="0">
                <a:latin typeface="微软雅黑" panose="020B0503020204020204" pitchFamily="34" charset="-122"/>
                <a:ea typeface="微软雅黑" panose="020B0503020204020204" pitchFamily="34" charset="-122"/>
              </a:rPr>
              <a:t>                                                                                                                                                     </a:t>
            </a:r>
            <a:endParaRPr lang="zh-CN" altLang="zh-CN" sz="1400" dirty="0">
              <a:latin typeface="微软雅黑" panose="020B0503020204020204" pitchFamily="34" charset="-122"/>
              <a:ea typeface="微软雅黑" panose="020B0503020204020204" pitchFamily="34" charset="-122"/>
            </a:endParaRPr>
          </a:p>
        </p:txBody>
      </p:sp>
      <p:sp>
        <p:nvSpPr>
          <p:cNvPr id="3" name="文本框 7"/>
          <p:cNvSpPr txBox="1"/>
          <p:nvPr/>
        </p:nvSpPr>
        <p:spPr>
          <a:xfrm>
            <a:off x="573226" y="2376299"/>
            <a:ext cx="8021780" cy="395869"/>
          </a:xfrm>
          <a:prstGeom prst="rect">
            <a:avLst/>
          </a:prstGeom>
          <a:noFill/>
        </p:spPr>
        <p:txBody>
          <a:bodyPr wrap="square" lIns="36000" tIns="36000" rIns="36000" bIns="36000" rtlCol="0">
            <a:spAutoFit/>
          </a:bodyPr>
          <a:lstStyle/>
          <a:p>
            <a:pPr>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a:solidFill>
                  <a:srgbClr val="C00000"/>
                </a:solidFill>
                <a:latin typeface="微软雅黑" panose="020B0503020204020204" pitchFamily="34" charset="-122"/>
                <a:ea typeface="微软雅黑" panose="020B0503020204020204" pitchFamily="34" charset="-122"/>
              </a:rPr>
              <a:t>】 ①</a:t>
            </a:r>
            <a:r>
              <a:rPr lang="zh-CN" altLang="zh-CN" sz="1400" dirty="0" smtClean="0">
                <a:solidFill>
                  <a:srgbClr val="C00000"/>
                </a:solidFill>
                <a:latin typeface="微软雅黑" panose="020B0503020204020204" pitchFamily="34" charset="-122"/>
                <a:ea typeface="微软雅黑" panose="020B0503020204020204" pitchFamily="34" charset="-122"/>
              </a:rPr>
              <a:t>说明出师伐魏是为了完成先帝遗诏</a:t>
            </a:r>
            <a:r>
              <a:rPr lang="zh-CN" altLang="en-US" sz="1400" dirty="0" smtClean="0">
                <a:solidFill>
                  <a:srgbClr val="C00000"/>
                </a:solidFill>
                <a:latin typeface="微软雅黑" panose="020B0503020204020204" pitchFamily="34" charset="-122"/>
                <a:ea typeface="微软雅黑" panose="020B0503020204020204" pitchFamily="34" charset="-122"/>
              </a:rPr>
              <a:t>；</a:t>
            </a:r>
            <a:r>
              <a:rPr lang="en-US" altLang="zh-CN" sz="1400" dirty="0" smtClean="0">
                <a:solidFill>
                  <a:srgbClr val="C00000"/>
                </a:solidFill>
                <a:latin typeface="微软雅黑" panose="020B0503020204020204" pitchFamily="34" charset="-122"/>
                <a:ea typeface="微软雅黑" panose="020B0503020204020204" pitchFamily="34" charset="-122"/>
              </a:rPr>
              <a:t>②</a:t>
            </a:r>
            <a:r>
              <a:rPr lang="zh-CN" altLang="zh-CN" sz="1400" dirty="0" smtClean="0">
                <a:solidFill>
                  <a:srgbClr val="C00000"/>
                </a:solidFill>
                <a:latin typeface="微软雅黑" panose="020B0503020204020204" pitchFamily="34" charset="-122"/>
                <a:ea typeface="微软雅黑" panose="020B0503020204020204" pitchFamily="34" charset="-122"/>
              </a:rPr>
              <a:t>情感上打动君主刘禅</a:t>
            </a:r>
            <a:r>
              <a:rPr lang="zh-CN" altLang="en-US"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使其认同出师伐魏的决策。</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
        <p:nvSpPr>
          <p:cNvPr id="5" name="文本框 7"/>
          <p:cNvSpPr txBox="1"/>
          <p:nvPr/>
        </p:nvSpPr>
        <p:spPr>
          <a:xfrm>
            <a:off x="573226" y="2931790"/>
            <a:ext cx="8021780" cy="719034"/>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 </a:t>
            </a:r>
            <a:r>
              <a:rPr lang="zh-CN" altLang="en-US" sz="1400" dirty="0" smtClean="0">
                <a:solidFill>
                  <a:srgbClr val="C00000"/>
                </a:solidFill>
                <a:latin typeface="微软雅黑" panose="020B0503020204020204" pitchFamily="34" charset="-122"/>
                <a:ea typeface="微软雅黑" panose="020B0503020204020204" pitchFamily="34" charset="-122"/>
              </a:rPr>
              <a:t>本题考查对文言文内容的阅读能力</a:t>
            </a:r>
            <a:r>
              <a:rPr lang="zh-CN"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多次提到先帝，是因为引先帝所说的话更能说服刘禅，同时也希望刘禅能继承先帝遗志。顾其主面，又表臣心，凸显出诸葛亮的高明。</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fade">
                                      <p:cBhvr>
                                        <p:cTn id="1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文本框 9"/>
          <p:cNvSpPr txBox="1"/>
          <p:nvPr/>
        </p:nvSpPr>
        <p:spPr>
          <a:xfrm>
            <a:off x="548994" y="1221028"/>
            <a:ext cx="8021780" cy="420299"/>
          </a:xfrm>
          <a:prstGeom prst="rect">
            <a:avLst/>
          </a:prstGeom>
          <a:noFill/>
        </p:spPr>
        <p:txBody>
          <a:bodyPr wrap="square" lIns="36000" tIns="36000" rIns="36000" bIns="36000" rtlCol="0">
            <a:spAutoFit/>
          </a:bodyPr>
          <a:lstStyle/>
          <a:p>
            <a:pPr>
              <a:lnSpc>
                <a:spcPct val="150000"/>
              </a:lnSpc>
            </a:pPr>
            <a:endParaRPr lang="en-US" altLang="zh-CN" sz="800" dirty="0">
              <a:solidFill>
                <a:prstClr val="black"/>
              </a:solidFill>
              <a:latin typeface="微软雅黑" panose="020B0503020204020204" pitchFamily="34" charset="-122"/>
              <a:ea typeface="微软雅黑" panose="020B0503020204020204" pitchFamily="34" charset="-122"/>
            </a:endParaRPr>
          </a:p>
          <a:p>
            <a:pPr>
              <a:lnSpc>
                <a:spcPct val="150000"/>
              </a:lnSpc>
            </a:pPr>
            <a:endParaRPr lang="en-US" altLang="zh-CN" sz="800" dirty="0">
              <a:latin typeface="微软雅黑" panose="020B0503020204020204" pitchFamily="34" charset="-122"/>
              <a:ea typeface="微软雅黑" panose="020B0503020204020204" pitchFamily="34" charset="-122"/>
            </a:endParaRPr>
          </a:p>
        </p:txBody>
      </p:sp>
      <p:sp>
        <p:nvSpPr>
          <p:cNvPr id="11" name="矩形 10"/>
          <p:cNvSpPr/>
          <p:nvPr/>
        </p:nvSpPr>
        <p:spPr>
          <a:xfrm>
            <a:off x="571065" y="902104"/>
            <a:ext cx="3788284" cy="318924"/>
          </a:xfrm>
          <a:prstGeom prst="rect">
            <a:avLst/>
          </a:prstGeom>
        </p:spPr>
        <p:txBody>
          <a:bodyPr wrap="square" lIns="36000" tIns="36000" rIns="36000" bIns="36000">
            <a:spAutoFit/>
          </a:bodyPr>
          <a:lstStyle/>
          <a:p>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a:solidFill>
                  <a:schemeClr val="bg1">
                    <a:lumMod val="50000"/>
                  </a:schemeClr>
                </a:solidFill>
                <a:latin typeface="微软雅黑" panose="020B0503020204020204" pitchFamily="34" charset="-122"/>
                <a:ea typeface="微软雅黑" panose="020B0503020204020204" pitchFamily="34" charset="-122"/>
              </a:rPr>
              <a:t>1</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zh-CN" sz="1600" b="1" spc="200" dirty="0" smtClean="0">
                <a:solidFill>
                  <a:schemeClr val="bg1">
                    <a:lumMod val="50000"/>
                  </a:schemeClr>
                </a:solidFill>
                <a:latin typeface="微软雅黑" panose="020B0503020204020204" pitchFamily="34" charset="-122"/>
                <a:ea typeface="微软雅黑" panose="020B0503020204020204" pitchFamily="34" charset="-122"/>
              </a:rPr>
              <a:t>理解文言实词的含义</a:t>
            </a:r>
            <a:endParaRPr lang="zh-CN" altLang="en-US" sz="1600" b="1" spc="2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563896" y="1353180"/>
            <a:ext cx="1094096" cy="288147"/>
            <a:chOff x="2074963" y="4295094"/>
            <a:chExt cx="2558949" cy="673937"/>
          </a:xfrm>
        </p:grpSpPr>
        <p:pic>
          <p:nvPicPr>
            <p:cNvPr id="24"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25" name="矩形 24"/>
            <p:cNvSpPr/>
            <p:nvPr/>
          </p:nvSpPr>
          <p:spPr>
            <a:xfrm>
              <a:off x="2347554" y="4295094"/>
              <a:ext cx="2089643" cy="673937"/>
            </a:xfrm>
            <a:prstGeom prst="rect">
              <a:avLst/>
            </a:prstGeom>
          </p:spPr>
          <p:txBody>
            <a:bodyPr wrap="none" lIns="36000" tIns="36000" rIns="36000" bIns="36000">
              <a:spAutoFit/>
            </a:bodyPr>
            <a:lstStyle/>
            <a:p>
              <a:r>
                <a:rPr lang="zh-CN" altLang="en-US" sz="1400" spc="200" dirty="0">
                  <a:solidFill>
                    <a:schemeClr val="bg1"/>
                  </a:solidFill>
                  <a:latin typeface="微软雅黑" panose="020B0503020204020204" pitchFamily="34" charset="-122"/>
                  <a:ea typeface="微软雅黑" panose="020B0503020204020204" pitchFamily="34" charset="-122"/>
                </a:rPr>
                <a:t>技法精讲</a:t>
              </a:r>
            </a:p>
          </p:txBody>
        </p:sp>
      </p:grpSp>
      <p:sp>
        <p:nvSpPr>
          <p:cNvPr id="26" name="文本框 6"/>
          <p:cNvSpPr txBox="1"/>
          <p:nvPr/>
        </p:nvSpPr>
        <p:spPr>
          <a:xfrm>
            <a:off x="449780" y="1835261"/>
            <a:ext cx="8120993" cy="2334861"/>
          </a:xfrm>
          <a:prstGeom prst="rect">
            <a:avLst/>
          </a:prstGeom>
          <a:noFill/>
        </p:spPr>
        <p:txBody>
          <a:bodyPr wrap="square" lIns="36000" tIns="36000" rIns="36000" bIns="36000" rtlCol="0">
            <a:spAutoFit/>
          </a:bodyPr>
          <a:lstStyle/>
          <a:p>
            <a:pPr>
              <a:lnSpc>
                <a:spcPct val="150000"/>
              </a:lnSpc>
            </a:pPr>
            <a:r>
              <a:rPr lang="en-US" altLang="zh-CN" sz="1400" dirty="0">
                <a:solidFill>
                  <a:srgbClr val="2BA7E0"/>
                </a:solidFill>
                <a:latin typeface="微软雅黑" panose="020B0503020204020204" pitchFamily="34" charset="-122"/>
                <a:ea typeface="微软雅黑" panose="020B0503020204020204" pitchFamily="34" charset="-122"/>
              </a:rPr>
              <a:t>【</a:t>
            </a:r>
            <a:r>
              <a:rPr lang="zh-CN" altLang="en-US" sz="1400" dirty="0">
                <a:solidFill>
                  <a:srgbClr val="2BA7E0"/>
                </a:solidFill>
                <a:latin typeface="微软雅黑" panose="020B0503020204020204" pitchFamily="34" charset="-122"/>
                <a:ea typeface="微软雅黑" panose="020B0503020204020204" pitchFamily="34" charset="-122"/>
              </a:rPr>
              <a:t>常见题型</a:t>
            </a:r>
            <a:r>
              <a:rPr lang="en-US" altLang="zh-CN" sz="1400" dirty="0">
                <a:solidFill>
                  <a:srgbClr val="2BA7E0"/>
                </a:solidFill>
                <a:latin typeface="微软雅黑" panose="020B0503020204020204" pitchFamily="34" charset="-122"/>
                <a:ea typeface="微软雅黑" panose="020B0503020204020204" pitchFamily="34" charset="-122"/>
              </a:rPr>
              <a:t>】</a:t>
            </a:r>
          </a:p>
          <a:p>
            <a:pPr>
              <a:lnSpc>
                <a:spcPct val="150000"/>
              </a:lnSpc>
            </a:pPr>
            <a:r>
              <a:rPr lang="zh-CN" altLang="en-US" sz="1400" dirty="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文言实词的考查主要有填空题和选择题两种题型</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选择题一般考查一词多义现象。</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dirty="0">
                <a:solidFill>
                  <a:srgbClr val="2BA7E0"/>
                </a:solidFill>
                <a:latin typeface="微软雅黑" panose="020B0503020204020204" pitchFamily="34" charset="-122"/>
                <a:ea typeface="微软雅黑" panose="020B0503020204020204" pitchFamily="34" charset="-122"/>
              </a:rPr>
              <a:t>【</a:t>
            </a:r>
            <a:r>
              <a:rPr lang="zh-CN" altLang="en-US" sz="1400" dirty="0">
                <a:solidFill>
                  <a:srgbClr val="2BA7E0"/>
                </a:solidFill>
                <a:latin typeface="微软雅黑" panose="020B0503020204020204" pitchFamily="34" charset="-122"/>
                <a:ea typeface="微软雅黑" panose="020B0503020204020204" pitchFamily="34" charset="-122"/>
              </a:rPr>
              <a:t>答题思路</a:t>
            </a:r>
            <a:r>
              <a:rPr lang="en-US" altLang="zh-CN" sz="1400" dirty="0">
                <a:solidFill>
                  <a:srgbClr val="2BA7E0"/>
                </a:solidFill>
                <a:latin typeface="微软雅黑" panose="020B0503020204020204" pitchFamily="34" charset="-122"/>
                <a:ea typeface="微软雅黑" panose="020B0503020204020204" pitchFamily="34" charset="-122"/>
              </a:rPr>
              <a:t>】</a:t>
            </a:r>
          </a:p>
          <a:p>
            <a:pPr>
              <a:lnSpc>
                <a:spcPct val="150000"/>
              </a:lnSpc>
            </a:pPr>
            <a:r>
              <a:rPr lang="zh-CN" altLang="en-US" sz="1400" dirty="0">
                <a:solidFill>
                  <a:srgbClr val="2BA7E0"/>
                </a:solidFill>
                <a:latin typeface="微软雅黑" panose="020B0503020204020204" pitchFamily="34" charset="-122"/>
                <a:ea typeface="微软雅黑" panose="020B0503020204020204" pitchFamily="34" charset="-122"/>
              </a:rPr>
              <a:t>　</a:t>
            </a:r>
            <a:r>
              <a:rPr lang="zh-CN" altLang="en-US" sz="1400" dirty="0">
                <a:latin typeface="微软雅黑" panose="020B0503020204020204" pitchFamily="34" charset="-122"/>
                <a:ea typeface="微软雅黑" panose="020B0503020204020204" pitchFamily="34" charset="-122"/>
              </a:rPr>
              <a:t>　</a:t>
            </a:r>
            <a:r>
              <a:rPr lang="zh-CN" altLang="zh-CN" sz="1400" dirty="0">
                <a:latin typeface="微软雅黑" panose="020B0503020204020204" pitchFamily="34" charset="-122"/>
                <a:ea typeface="微软雅黑" panose="020B0503020204020204" pitchFamily="34" charset="-122"/>
              </a:rPr>
              <a:t>第一</a:t>
            </a:r>
            <a:r>
              <a:rPr lang="zh-CN" altLang="en-US" sz="1400" dirty="0">
                <a:latin typeface="微软雅黑" panose="020B0503020204020204" pitchFamily="34" charset="-122"/>
                <a:ea typeface="微软雅黑" panose="020B0503020204020204" pitchFamily="34" charset="-122"/>
              </a:rPr>
              <a:t>，</a:t>
            </a:r>
            <a:r>
              <a:rPr lang="zh-CN" altLang="zh-CN" sz="1400" dirty="0">
                <a:latin typeface="微软雅黑" panose="020B0503020204020204" pitchFamily="34" charset="-122"/>
                <a:ea typeface="微软雅黑" panose="020B0503020204020204" pitchFamily="34" charset="-122"/>
              </a:rPr>
              <a:t>掌握文言文中通假字、一词多义、古今异义、词类活用的语言现象</a:t>
            </a:r>
            <a:r>
              <a:rPr lang="zh-CN" altLang="en-US" sz="1400" dirty="0">
                <a:latin typeface="微软雅黑" panose="020B0503020204020204" pitchFamily="34" charset="-122"/>
                <a:ea typeface="微软雅黑" panose="020B0503020204020204" pitchFamily="34" charset="-122"/>
              </a:rPr>
              <a:t>，</a:t>
            </a:r>
            <a:r>
              <a:rPr lang="zh-CN" altLang="zh-CN" sz="1400" dirty="0">
                <a:latin typeface="微软雅黑" panose="020B0503020204020204" pitchFamily="34" charset="-122"/>
                <a:ea typeface="微软雅黑" panose="020B0503020204020204" pitchFamily="34" charset="-122"/>
              </a:rPr>
              <a:t>在复习文言文课文时进一步积累词汇。</a:t>
            </a:r>
          </a:p>
          <a:p>
            <a:pPr>
              <a:lnSpc>
                <a:spcPct val="150000"/>
              </a:lnSpc>
            </a:pPr>
            <a:r>
              <a:rPr lang="zh-CN" altLang="zh-CN" sz="1400" dirty="0">
                <a:latin typeface="微软雅黑" panose="020B0503020204020204" pitchFamily="34" charset="-122"/>
                <a:ea typeface="微软雅黑" panose="020B0503020204020204" pitchFamily="34" charset="-122"/>
              </a:rPr>
              <a:t>　　第二</a:t>
            </a:r>
            <a:r>
              <a:rPr lang="zh-CN" altLang="en-US" sz="1400" dirty="0">
                <a:latin typeface="微软雅黑" panose="020B0503020204020204" pitchFamily="34" charset="-122"/>
                <a:ea typeface="微软雅黑" panose="020B0503020204020204" pitchFamily="34" charset="-122"/>
              </a:rPr>
              <a:t>，</a:t>
            </a:r>
            <a:r>
              <a:rPr lang="zh-CN" altLang="zh-CN" sz="1400" dirty="0">
                <a:latin typeface="微软雅黑" panose="020B0503020204020204" pitchFamily="34" charset="-122"/>
                <a:ea typeface="微软雅黑" panose="020B0503020204020204" pitchFamily="34" charset="-122"/>
              </a:rPr>
              <a:t>针对课外文言文阅读</a:t>
            </a:r>
            <a:r>
              <a:rPr lang="zh-CN" altLang="en-US" sz="1400" dirty="0">
                <a:latin typeface="微软雅黑" panose="020B0503020204020204" pitchFamily="34" charset="-122"/>
                <a:ea typeface="微软雅黑" panose="020B0503020204020204" pitchFamily="34" charset="-122"/>
              </a:rPr>
              <a:t>，</a:t>
            </a:r>
            <a:r>
              <a:rPr lang="zh-CN" altLang="zh-CN" sz="1400" dirty="0">
                <a:latin typeface="微软雅黑" panose="020B0503020204020204" pitchFamily="34" charset="-122"/>
                <a:ea typeface="微软雅黑" panose="020B0503020204020204" pitchFamily="34" charset="-122"/>
              </a:rPr>
              <a:t>可以采用以下方法来</a:t>
            </a:r>
            <a:r>
              <a:rPr lang="zh-CN" altLang="zh-CN" sz="1400" dirty="0" smtClean="0">
                <a:latin typeface="微软雅黑" panose="020B0503020204020204" pitchFamily="34" charset="-122"/>
                <a:ea typeface="微软雅黑" panose="020B0503020204020204" pitchFamily="34" charset="-122"/>
              </a:rPr>
              <a:t>应对</a:t>
            </a:r>
            <a:r>
              <a:rPr lang="zh-CN" altLang="en-US" sz="1400" dirty="0" smtClean="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nodePh="1">
                                  <p:stCondLst>
                                    <p:cond delay="0"/>
                                  </p:stCondLst>
                                  <p:endCondLst>
                                    <p:cond evt="begin" delay="0">
                                      <p:tn val="5"/>
                                    </p:cond>
                                  </p:end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26"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73226" y="899931"/>
            <a:ext cx="8021780" cy="2334861"/>
          </a:xfrm>
          <a:prstGeom prst="rect">
            <a:avLst/>
          </a:prstGeom>
          <a:noFill/>
        </p:spPr>
        <p:txBody>
          <a:bodyPr wrap="square" lIns="36000" tIns="36000" rIns="36000" bIns="36000" rtlCol="0">
            <a:spAutoFit/>
          </a:bodyPr>
          <a:lstStyle/>
          <a:p>
            <a:pPr>
              <a:lnSpc>
                <a:spcPct val="150000"/>
              </a:lnSpc>
            </a:pPr>
            <a:r>
              <a:rPr lang="en-US" altLang="zh-CN" sz="1400" b="1" dirty="0" smtClean="0">
                <a:latin typeface="微软雅黑" panose="020B0503020204020204" pitchFamily="34" charset="-122"/>
                <a:ea typeface="微软雅黑" panose="020B0503020204020204" pitchFamily="34" charset="-122"/>
              </a:rPr>
              <a:t>1.</a:t>
            </a:r>
            <a:r>
              <a:rPr lang="zh-CN" altLang="zh-CN" sz="1400" b="1" dirty="0" smtClean="0">
                <a:latin typeface="微软雅黑" panose="020B0503020204020204" pitchFamily="34" charset="-122"/>
                <a:ea typeface="微软雅黑" panose="020B0503020204020204" pitchFamily="34" charset="-122"/>
              </a:rPr>
              <a:t>课内迁移法</a:t>
            </a:r>
          </a:p>
          <a:p>
            <a:pPr>
              <a:lnSpc>
                <a:spcPct val="150000"/>
              </a:lnSpc>
            </a:pPr>
            <a:r>
              <a:rPr lang="zh-CN" altLang="zh-CN" sz="1400" dirty="0" smtClean="0">
                <a:latin typeface="微软雅黑" panose="020B0503020204020204" pitchFamily="34" charset="-122"/>
                <a:ea typeface="微软雅黑" panose="020B0503020204020204" pitchFamily="34" charset="-122"/>
              </a:rPr>
              <a:t>　　课外文言文阅读其实是对课内文言文知识的拓展延伸</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大多数的字词为课内所学习掌握的内容。只要认真学好课内字词解释</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课外文言文字词解释便不足为惧。如“朕与公辈宜戮力相辅</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庶免为人所笑也”中“宜”字在《爱莲说》《出师表》中都出现过</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由《爱莲说》</a:t>
            </a:r>
          </a:p>
          <a:p>
            <a:pPr>
              <a:lnSpc>
                <a:spcPct val="150000"/>
              </a:lnSpc>
            </a:pPr>
            <a:r>
              <a:rPr lang="zh-CN" altLang="zh-CN" sz="1400" dirty="0" smtClean="0">
                <a:latin typeface="微软雅黑" panose="020B0503020204020204" pitchFamily="34" charset="-122"/>
                <a:ea typeface="微软雅黑" panose="020B0503020204020204" pitchFamily="34" charset="-122"/>
              </a:rPr>
              <a:t>中的“牡丹之爱</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宜乎众矣”可知本题中的“宜”是“应当”的意思</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将“应当”的意思代入“朕与公辈宜戮力相辅</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庶免为人所笑也”中</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符合语境和选文所要表达的意思</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因此也可以解释为“应当”。</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73226" y="807525"/>
            <a:ext cx="8021780" cy="3627522"/>
          </a:xfrm>
          <a:prstGeom prst="rect">
            <a:avLst/>
          </a:prstGeom>
          <a:noFill/>
        </p:spPr>
        <p:txBody>
          <a:bodyPr wrap="square" lIns="36000" tIns="36000" rIns="36000" bIns="36000" rtlCol="0">
            <a:spAutoFit/>
          </a:bodyPr>
          <a:lstStyle/>
          <a:p>
            <a:pPr>
              <a:lnSpc>
                <a:spcPct val="150000"/>
              </a:lnSpc>
            </a:pPr>
            <a:r>
              <a:rPr lang="en-US" altLang="zh-CN" sz="1400" b="1" dirty="0" smtClean="0">
                <a:latin typeface="微软雅黑" panose="020B0503020204020204" pitchFamily="34" charset="-122"/>
                <a:ea typeface="微软雅黑" panose="020B0503020204020204" pitchFamily="34" charset="-122"/>
              </a:rPr>
              <a:t>2.</a:t>
            </a:r>
            <a:r>
              <a:rPr lang="zh-CN" altLang="zh-CN" sz="1400" b="1" dirty="0" smtClean="0">
                <a:latin typeface="微软雅黑" panose="020B0503020204020204" pitchFamily="34" charset="-122"/>
                <a:ea typeface="微软雅黑" panose="020B0503020204020204" pitchFamily="34" charset="-122"/>
              </a:rPr>
              <a:t>组词法</a:t>
            </a:r>
          </a:p>
          <a:p>
            <a:pPr>
              <a:lnSpc>
                <a:spcPct val="150000"/>
              </a:lnSpc>
            </a:pPr>
            <a:r>
              <a:rPr lang="zh-CN" altLang="zh-CN" sz="1400" dirty="0" smtClean="0">
                <a:latin typeface="微软雅黑" panose="020B0503020204020204" pitchFamily="34" charset="-122"/>
                <a:ea typeface="微软雅黑" panose="020B0503020204020204" pitchFamily="34" charset="-122"/>
              </a:rPr>
              <a:t>　　古代汉语简洁精炼</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用词讲究</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相当一部分的词语解释</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都可以单个字进行组词</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成为词语的含义。如《桃花源记》中“阡陌交通”的“交通”解释为“交错相通”。再如《宋初古文》中“往岁士人多尚对偶为文”的“尚”通过组词法</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可以解释作“崇尚”。不过</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不是所有的词语都可以这么解释</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所以</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组词之后</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最好是将词语的含义代入原文中</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看句子翻译是否通顺</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以此来检测词语的解释是否正确。</a:t>
            </a:r>
          </a:p>
          <a:p>
            <a:pPr>
              <a:lnSpc>
                <a:spcPct val="150000"/>
              </a:lnSpc>
            </a:pPr>
            <a:r>
              <a:rPr lang="en-US" altLang="zh-CN" sz="1400" b="1" dirty="0" smtClean="0">
                <a:latin typeface="微软雅黑" panose="020B0503020204020204" pitchFamily="34" charset="-122"/>
                <a:ea typeface="微软雅黑" panose="020B0503020204020204" pitchFamily="34" charset="-122"/>
              </a:rPr>
              <a:t>3.</a:t>
            </a:r>
            <a:r>
              <a:rPr lang="zh-CN" altLang="zh-CN" sz="1400" b="1" dirty="0" smtClean="0">
                <a:latin typeface="微软雅黑" panose="020B0503020204020204" pitchFamily="34" charset="-122"/>
                <a:ea typeface="微软雅黑" panose="020B0503020204020204" pitchFamily="34" charset="-122"/>
              </a:rPr>
              <a:t>语境推测法</a:t>
            </a:r>
          </a:p>
          <a:p>
            <a:pPr>
              <a:lnSpc>
                <a:spcPct val="150000"/>
              </a:lnSpc>
            </a:pPr>
            <a:r>
              <a:rPr lang="zh-CN" altLang="zh-CN" sz="1400" dirty="0" smtClean="0">
                <a:latin typeface="微软雅黑" panose="020B0503020204020204" pitchFamily="34" charset="-122"/>
                <a:ea typeface="微软雅黑" panose="020B0503020204020204" pitchFamily="34" charset="-122"/>
              </a:rPr>
              <a:t>　　当课内迁移法和组词法都不能很好地解释词语含义的时候</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可以用语境推测法。如“国弱则诸侯加兵”</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“加兵”一词在课内没有出现过</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如果用组词法</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就变成“增加士兵”</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不符合原文含义</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这时候可以依据上下文语境来推断词义。“加兵”的主语是“诸侯”</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那么诸侯“增加士兵”是为了什么</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就是为了打战</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由此可推</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“加兵”应该解释为“兴兵攻打”。</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573225" y="983293"/>
            <a:ext cx="3095007" cy="318924"/>
          </a:xfrm>
          <a:prstGeom prst="rect">
            <a:avLst/>
          </a:prstGeom>
        </p:spPr>
        <p:txBody>
          <a:bodyPr wrap="square" lIns="36000" tIns="36000" rIns="36000" bIns="36000">
            <a:spAutoFit/>
          </a:bodyPr>
          <a:lstStyle/>
          <a:p>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a:solidFill>
                  <a:schemeClr val="bg1">
                    <a:lumMod val="50000"/>
                  </a:schemeClr>
                </a:solidFill>
                <a:latin typeface="微软雅黑" panose="020B0503020204020204" pitchFamily="34" charset="-122"/>
                <a:ea typeface="微软雅黑" panose="020B0503020204020204" pitchFamily="34" charset="-122"/>
              </a:rPr>
              <a:t>2</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zh-CN" sz="1600" b="1" spc="200" dirty="0" smtClean="0">
                <a:solidFill>
                  <a:schemeClr val="bg1">
                    <a:lumMod val="50000"/>
                  </a:schemeClr>
                </a:solidFill>
                <a:latin typeface="微软雅黑" panose="020B0503020204020204" pitchFamily="34" charset="-122"/>
                <a:ea typeface="微软雅黑" panose="020B0503020204020204" pitchFamily="34" charset="-122"/>
              </a:rPr>
              <a:t>掌握文言虚词的用法</a:t>
            </a:r>
            <a:endParaRPr lang="zh-CN" altLang="en-US" sz="1600" b="1" spc="2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619879" y="1786211"/>
            <a:ext cx="1094096" cy="288147"/>
            <a:chOff x="2074963" y="4295094"/>
            <a:chExt cx="2558949" cy="673937"/>
          </a:xfrm>
        </p:grpSpPr>
        <p:pic>
          <p:nvPicPr>
            <p:cNvPr id="8"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9" name="矩形 8"/>
            <p:cNvSpPr/>
            <p:nvPr/>
          </p:nvSpPr>
          <p:spPr>
            <a:xfrm>
              <a:off x="2347554" y="4295094"/>
              <a:ext cx="2089643" cy="673937"/>
            </a:xfrm>
            <a:prstGeom prst="rect">
              <a:avLst/>
            </a:prstGeom>
          </p:spPr>
          <p:txBody>
            <a:bodyPr wrap="none" lIns="36000" tIns="36000" rIns="36000" bIns="36000">
              <a:spAutoFit/>
            </a:bodyPr>
            <a:lstStyle/>
            <a:p>
              <a:r>
                <a:rPr lang="zh-CN" altLang="en-US" sz="1400" spc="200" dirty="0">
                  <a:solidFill>
                    <a:schemeClr val="bg1"/>
                  </a:solidFill>
                  <a:latin typeface="微软雅黑" panose="020B0503020204020204" pitchFamily="34" charset="-122"/>
                  <a:ea typeface="微软雅黑" panose="020B0503020204020204" pitchFamily="34" charset="-122"/>
                </a:rPr>
                <a:t>技法精讲</a:t>
              </a:r>
            </a:p>
          </p:txBody>
        </p:sp>
      </p:grpSp>
      <p:sp>
        <p:nvSpPr>
          <p:cNvPr id="10" name="文本框 6"/>
          <p:cNvSpPr txBox="1"/>
          <p:nvPr/>
        </p:nvSpPr>
        <p:spPr>
          <a:xfrm>
            <a:off x="505764" y="2426201"/>
            <a:ext cx="8021780" cy="1042199"/>
          </a:xfrm>
          <a:prstGeom prst="rect">
            <a:avLst/>
          </a:prstGeom>
          <a:noFill/>
        </p:spPr>
        <p:txBody>
          <a:bodyPr wrap="square" lIns="36000" tIns="36000" rIns="36000" bIns="36000" rtlCol="0">
            <a:spAutoFit/>
          </a:bodyPr>
          <a:lstStyle/>
          <a:p>
            <a:pPr>
              <a:lnSpc>
                <a:spcPct val="150000"/>
              </a:lnSpc>
            </a:pPr>
            <a:r>
              <a:rPr lang="en-US" altLang="zh-CN" sz="1400" dirty="0">
                <a:solidFill>
                  <a:srgbClr val="2BA7E0"/>
                </a:solidFill>
                <a:latin typeface="微软雅黑" panose="020B0503020204020204" pitchFamily="34" charset="-122"/>
                <a:ea typeface="微软雅黑" panose="020B0503020204020204" pitchFamily="34" charset="-122"/>
              </a:rPr>
              <a:t>【</a:t>
            </a:r>
            <a:r>
              <a:rPr lang="zh-CN" altLang="en-US" sz="1400" dirty="0">
                <a:solidFill>
                  <a:srgbClr val="2BA7E0"/>
                </a:solidFill>
                <a:latin typeface="微软雅黑" panose="020B0503020204020204" pitchFamily="34" charset="-122"/>
                <a:ea typeface="微软雅黑" panose="020B0503020204020204" pitchFamily="34" charset="-122"/>
              </a:rPr>
              <a:t>常见题型</a:t>
            </a:r>
            <a:r>
              <a:rPr lang="en-US" altLang="zh-CN" sz="1400" dirty="0">
                <a:solidFill>
                  <a:srgbClr val="2BA7E0"/>
                </a:solidFill>
                <a:latin typeface="微软雅黑" panose="020B0503020204020204" pitchFamily="34" charset="-122"/>
                <a:ea typeface="微软雅黑" panose="020B0503020204020204" pitchFamily="34" charset="-122"/>
              </a:rPr>
              <a:t>】</a:t>
            </a:r>
          </a:p>
          <a:p>
            <a:pPr>
              <a:lnSpc>
                <a:spcPct val="150000"/>
              </a:lnSpc>
            </a:pPr>
            <a:r>
              <a:rPr lang="zh-CN" altLang="en-US" sz="1400" dirty="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文言虚词的考查多以选择题的形式呈现</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或者要求比较一个虚词在两个句子中的用法异同</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或者给出例句要求从四个选项中选出与例句中加点虚词不同或相同的一项。</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Lst>
  </p:timing>
</p:sld>
</file>

<file path=ppt/theme/theme1.xml><?xml version="1.0" encoding="utf-8"?>
<a:theme xmlns:a="http://schemas.openxmlformats.org/drawingml/2006/main" name="主题3">
  <a:themeElements>
    <a:clrScheme name="自定义 563">
      <a:dk1>
        <a:srgbClr val="5F5F5F"/>
      </a:dk1>
      <a:lt1>
        <a:sysClr val="window" lastClr="CAEACF"/>
      </a:lt1>
      <a:dk2>
        <a:srgbClr val="5F5F5F"/>
      </a:dk2>
      <a:lt2>
        <a:srgbClr val="FFFFFF"/>
      </a:lt2>
      <a:accent1>
        <a:srgbClr val="E74E3E"/>
      </a:accent1>
      <a:accent2>
        <a:srgbClr val="E0642C"/>
      </a:accent2>
      <a:accent3>
        <a:srgbClr val="E042A3"/>
      </a:accent3>
      <a:accent4>
        <a:srgbClr val="7866C0"/>
      </a:accent4>
      <a:accent5>
        <a:srgbClr val="00C0F0"/>
      </a:accent5>
      <a:accent6>
        <a:srgbClr val="00B050"/>
      </a:accent6>
      <a:hlink>
        <a:srgbClr val="00B0F0"/>
      </a:hlink>
      <a:folHlink>
        <a:srgbClr val="7F7F7F"/>
      </a:folHlink>
    </a:clrScheme>
    <a:fontScheme name="12_A000120140530A99PPBG">
      <a:majorFont>
        <a:latin typeface=""/>
        <a:ea typeface=""/>
        <a:cs typeface=""/>
      </a:majorFont>
      <a:minorFont>
        <a:latin typeface=""/>
        <a:ea typeface=""/>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主题3</Template>
  <TotalTime>0</TotalTime>
  <Words>2255</Words>
  <Application>WPS 演示</Application>
  <PresentationFormat>全屏显示(16:9)</PresentationFormat>
  <Paragraphs>247</Paragraphs>
  <Slides>38</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38</vt:i4>
      </vt:variant>
    </vt:vector>
  </HeadingPairs>
  <TitlesOfParts>
    <vt:vector size="40" baseType="lpstr">
      <vt:lpstr>主题3</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dcterms:created xsi:type="dcterms:W3CDTF">2018-12-26T13:49:00Z</dcterms:created>
  <dcterms:modified xsi:type="dcterms:W3CDTF">2019-01-03T08:57:29Z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