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60" r:id="rId5"/>
    <p:sldId id="258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3" r:id="rId24"/>
    <p:sldId id="282" r:id="rId25"/>
    <p:sldId id="284" r:id="rId26"/>
    <p:sldId id="279" r:id="rId27"/>
    <p:sldId id="281" r:id="rId28"/>
    <p:sldId id="286" r:id="rId29"/>
    <p:sldId id="287" r:id="rId30"/>
    <p:sldId id="280" r:id="rId31"/>
    <p:sldId id="263" r:id="rId32"/>
    <p:sldId id="257" r:id="rId3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8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9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1905" y="1328420"/>
            <a:ext cx="4415790" cy="26460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16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影子</a:t>
            </a:r>
            <a:endParaRPr lang="zh-CN" altLang="en-US" sz="16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409951" y="179917"/>
            <a:ext cx="1002030" cy="10763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6" name="组合 2"/>
          <p:cNvGrpSpPr/>
          <p:nvPr/>
        </p:nvGrpSpPr>
        <p:grpSpPr>
          <a:xfrm>
            <a:off x="2702984" y="1189567"/>
            <a:ext cx="2516716" cy="2614084"/>
            <a:chOff x="317986" y="1674097"/>
            <a:chExt cx="1887537" cy="1961621"/>
          </a:xfrm>
        </p:grpSpPr>
        <p:pic>
          <p:nvPicPr>
            <p:cNvPr id="1332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3" name="TextBox 4"/>
            <p:cNvSpPr txBox="1"/>
            <p:nvPr/>
          </p:nvSpPr>
          <p:spPr>
            <a:xfrm>
              <a:off x="326683" y="1674097"/>
              <a:ext cx="1838325" cy="19160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我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32374" y="4437803"/>
            <a:ext cx="6220883" cy="524933"/>
            <a:chOff x="1160463" y="3051175"/>
            <a:chExt cx="4665278" cy="393700"/>
          </a:xfrm>
        </p:grpSpPr>
        <p:pic>
          <p:nvPicPr>
            <p:cNvPr id="13320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463" y="3051175"/>
              <a:ext cx="873340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1" name="Picture 13" descr="E:\孙巧灵\2016秋上\上课课件\制作\R一语上\人一语大课堂（正文）\我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97472" y="3066475"/>
              <a:ext cx="3728269" cy="36309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3249084" y="2117"/>
            <a:ext cx="1411605" cy="10763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hǎo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6" name="组合 2"/>
          <p:cNvGrpSpPr/>
          <p:nvPr/>
        </p:nvGrpSpPr>
        <p:grpSpPr>
          <a:xfrm>
            <a:off x="2702984" y="948267"/>
            <a:ext cx="2516716" cy="2614084"/>
            <a:chOff x="317986" y="1674097"/>
            <a:chExt cx="1887537" cy="1961621"/>
          </a:xfrm>
        </p:grpSpPr>
        <p:pic>
          <p:nvPicPr>
            <p:cNvPr id="1434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9" name="TextBox 4"/>
            <p:cNvSpPr txBox="1"/>
            <p:nvPr/>
          </p:nvSpPr>
          <p:spPr>
            <a:xfrm>
              <a:off x="326683" y="1674097"/>
              <a:ext cx="1838325" cy="19160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好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1"/>
          <p:cNvGrpSpPr/>
          <p:nvPr/>
        </p:nvGrpSpPr>
        <p:grpSpPr>
          <a:xfrm>
            <a:off x="1423459" y="4329853"/>
            <a:ext cx="5518149" cy="524933"/>
            <a:chOff x="1160463" y="2765425"/>
            <a:chExt cx="4138756" cy="393700"/>
          </a:xfrm>
        </p:grpSpPr>
        <p:pic>
          <p:nvPicPr>
            <p:cNvPr id="14346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463" y="2765425"/>
              <a:ext cx="873536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7" name="Picture 13" descr="E:\孙巧灵\2016秋上\上课课件\制作\R一语上\人一语大课堂（正文）\好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28693" y="2805058"/>
              <a:ext cx="3170526" cy="31443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6386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16391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2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影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718733" y="1498600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yǐn</a:t>
            </a: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15000" y="4764617"/>
            <a:ext cx="209867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yǐnɡ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zi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影  子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389" name="TextBox 10"/>
          <p:cNvSpPr txBox="1"/>
          <p:nvPr/>
        </p:nvSpPr>
        <p:spPr>
          <a:xfrm>
            <a:off x="4707467" y="1580727"/>
            <a:ext cx="2777067" cy="912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335" b="1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我会认</a:t>
            </a:r>
            <a:endParaRPr lang="zh-CN" altLang="en-US" sz="5335" b="1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7410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1741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5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前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729317" y="1511300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qián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08133" y="4284133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qián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jìn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前   进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8434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1843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9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黑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00767" y="1511300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hēi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08700" y="4669367"/>
            <a:ext cx="182499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hēi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sè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黑 色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9458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1946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3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狗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892300" y="1511300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6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ɡǒu</a:t>
            </a:r>
            <a:endParaRPr lang="zh-CN" altLang="en-US" sz="6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91200" y="4563533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xiǎo ɡǒu</a:t>
            </a:r>
            <a:endParaRPr lang="en-US" altLang="zh-CN" sz="4265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小   狗</a:t>
            </a:r>
            <a:endParaRPr lang="zh-CN" altLang="en-US" sz="426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482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2048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7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左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892300" y="1511300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zuǒ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71633" y="4563533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zuǒ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biān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左  边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506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2151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1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右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17700" y="1511300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yòu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22433" y="4563533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yòu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biān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右  边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2530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2253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它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070100" y="1511300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tā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90733" y="4563533"/>
            <a:ext cx="182499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tā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men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它  们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554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2355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9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朋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701800" y="1511300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pén</a:t>
            </a: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11333" y="4563533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pénɡ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you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朋   友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71475" y="1137920"/>
            <a:ext cx="5508625" cy="34429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935" y="1297305"/>
            <a:ext cx="5798185" cy="3740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4578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2458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3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友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05000" y="1511300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yǒu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90733" y="4563533"/>
            <a:ext cx="182499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yǒu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yí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友 谊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6625" name="Picture 2" descr="%E8%8B%B9%E6%9E%9C%E6%A0%91-1501000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26" b="4630"/>
          <a:stretch>
            <a:fillRect/>
          </a:stretch>
        </p:blipFill>
        <p:spPr>
          <a:xfrm>
            <a:off x="3863975" y="160338"/>
            <a:ext cx="4999038" cy="66976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6705600" y="685800"/>
            <a:ext cx="1401763" cy="1439863"/>
            <a:chOff x="4492" y="2115"/>
            <a:chExt cx="883" cy="907"/>
          </a:xfrm>
        </p:grpSpPr>
        <p:pic>
          <p:nvPicPr>
            <p:cNvPr id="26627" name="Picture 4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8" name="Text Box 5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前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5591175" y="1773238"/>
            <a:ext cx="1401763" cy="1439862"/>
            <a:chOff x="4492" y="2115"/>
            <a:chExt cx="883" cy="907"/>
          </a:xfrm>
        </p:grpSpPr>
        <p:pic>
          <p:nvPicPr>
            <p:cNvPr id="26630" name="Picture 7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1" name="Text Box 8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狗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7464425" y="2565400"/>
            <a:ext cx="1401763" cy="1439863"/>
            <a:chOff x="4492" y="2115"/>
            <a:chExt cx="883" cy="907"/>
          </a:xfrm>
        </p:grpSpPr>
        <p:pic>
          <p:nvPicPr>
            <p:cNvPr id="26633" name="Picture 10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4" name="Text Box 11"/>
            <p:cNvSpPr txBox="1"/>
            <p:nvPr/>
          </p:nvSpPr>
          <p:spPr>
            <a:xfrm>
              <a:off x="4738" y="2249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在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4151313" y="1068388"/>
            <a:ext cx="1401762" cy="1439862"/>
            <a:chOff x="4492" y="2115"/>
            <a:chExt cx="883" cy="907"/>
          </a:xfrm>
        </p:grpSpPr>
        <p:pic>
          <p:nvPicPr>
            <p:cNvPr id="26636" name="Picture 13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7" name="Text Box 14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左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5303838" y="420688"/>
            <a:ext cx="1401762" cy="1439862"/>
            <a:chOff x="4492" y="2115"/>
            <a:chExt cx="883" cy="907"/>
          </a:xfrm>
        </p:grpSpPr>
        <p:pic>
          <p:nvPicPr>
            <p:cNvPr id="26639" name="Picture 16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40" name="Text Box 17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影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5519738" y="3157538"/>
            <a:ext cx="1401762" cy="1439862"/>
            <a:chOff x="4492" y="2115"/>
            <a:chExt cx="883" cy="907"/>
          </a:xfrm>
        </p:grpSpPr>
        <p:pic>
          <p:nvPicPr>
            <p:cNvPr id="26642" name="Picture 19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43" name="Text Box 20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朋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Group 22"/>
          <p:cNvGrpSpPr/>
          <p:nvPr/>
        </p:nvGrpSpPr>
        <p:grpSpPr>
          <a:xfrm>
            <a:off x="3343275" y="1757363"/>
            <a:ext cx="1401763" cy="1439862"/>
            <a:chOff x="4401" y="2068"/>
            <a:chExt cx="883" cy="907"/>
          </a:xfrm>
        </p:grpSpPr>
        <p:pic>
          <p:nvPicPr>
            <p:cNvPr id="26646" name="Picture 23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01" y="2068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47" name="Text Box 24"/>
            <p:cNvSpPr txBox="1"/>
            <p:nvPr/>
          </p:nvSpPr>
          <p:spPr>
            <a:xfrm>
              <a:off x="4492" y="221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右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Group 25"/>
          <p:cNvGrpSpPr/>
          <p:nvPr/>
        </p:nvGrpSpPr>
        <p:grpSpPr>
          <a:xfrm>
            <a:off x="6849110" y="1990725"/>
            <a:ext cx="1401763" cy="1439863"/>
            <a:chOff x="4492" y="2115"/>
            <a:chExt cx="883" cy="907"/>
          </a:xfrm>
        </p:grpSpPr>
        <p:pic>
          <p:nvPicPr>
            <p:cNvPr id="26649" name="Picture 26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0" name="Text Box 27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黑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Group 28"/>
          <p:cNvGrpSpPr/>
          <p:nvPr/>
        </p:nvGrpSpPr>
        <p:grpSpPr>
          <a:xfrm>
            <a:off x="7772400" y="1219200"/>
            <a:ext cx="1474788" cy="1439863"/>
            <a:chOff x="4492" y="2115"/>
            <a:chExt cx="929" cy="907"/>
          </a:xfrm>
        </p:grpSpPr>
        <p:pic>
          <p:nvPicPr>
            <p:cNvPr id="26652" name="Picture 29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3" name="Text Box 30"/>
            <p:cNvSpPr txBox="1"/>
            <p:nvPr/>
          </p:nvSpPr>
          <p:spPr>
            <a:xfrm>
              <a:off x="4649" y="2205"/>
              <a:ext cx="772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后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Group 31"/>
          <p:cNvGrpSpPr/>
          <p:nvPr/>
        </p:nvGrpSpPr>
        <p:grpSpPr>
          <a:xfrm>
            <a:off x="4495800" y="2362200"/>
            <a:ext cx="1401763" cy="1439863"/>
            <a:chOff x="4492" y="2115"/>
            <a:chExt cx="883" cy="907"/>
          </a:xfrm>
        </p:grpSpPr>
        <p:pic>
          <p:nvPicPr>
            <p:cNvPr id="26655" name="Picture 32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6" name="Text Box 33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它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Group 34"/>
          <p:cNvGrpSpPr/>
          <p:nvPr/>
        </p:nvGrpSpPr>
        <p:grpSpPr>
          <a:xfrm>
            <a:off x="6527800" y="3141663"/>
            <a:ext cx="1401763" cy="1439862"/>
            <a:chOff x="4492" y="2115"/>
            <a:chExt cx="883" cy="907"/>
          </a:xfrm>
        </p:grpSpPr>
        <p:pic>
          <p:nvPicPr>
            <p:cNvPr id="26658" name="Picture 35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9" name="Text Box 36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友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Group 22"/>
          <p:cNvGrpSpPr/>
          <p:nvPr/>
        </p:nvGrpSpPr>
        <p:grpSpPr>
          <a:xfrm>
            <a:off x="3608388" y="3054350"/>
            <a:ext cx="1401762" cy="1439863"/>
            <a:chOff x="4492" y="2115"/>
            <a:chExt cx="883" cy="907"/>
          </a:xfrm>
        </p:grpSpPr>
        <p:pic>
          <p:nvPicPr>
            <p:cNvPr id="26661" name="Picture 23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62" name="Text Box 24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好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9543" y="289560"/>
            <a:ext cx="5005705" cy="9220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我们一起摘苹果</a:t>
            </a:r>
            <a:endParaRPr lang="zh-CN" altLang="en-US" sz="5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L 0.10503 0.578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2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0.06181 L 0.10677 0.72847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3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41 0.07824 L -0.19826 0.76713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0" y="3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181 0.083704 L -0.171042 0.680278 " pathEditMode="relative" rAng="0" ptsTypes="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153 0.006204 L -0.303264 0.481019 " pathEditMode="relative" rAng="0" ptsTypes="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0.15 0.4666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2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01146 0.36805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1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931 -0.008889 L -0.225972 0.327870 " pathEditMode="relative" rAng="0" ptsTypes="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12 0.00185 L -0.25347 0.40065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0" y="1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13 0.0081 L 0.19843 0.6173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0" y="3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28776E-6 L -0.21822 0.356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0" y="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833 0.012593 L -0.269236 0.317130 " pathEditMode="relative" rAng="0" ptsTypes="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3047787" y="1119717"/>
            <a:ext cx="6096213" cy="3986274"/>
            <a:chOff x="2066574" y="1093963"/>
            <a:chExt cx="4572351" cy="2989587"/>
          </a:xfrm>
        </p:grpSpPr>
        <p:sp>
          <p:nvSpPr>
            <p:cNvPr id="28677" name="矩形 4"/>
            <p:cNvSpPr/>
            <p:nvPr/>
          </p:nvSpPr>
          <p:spPr>
            <a:xfrm>
              <a:off x="2066925" y="1167110"/>
              <a:ext cx="4572000" cy="29164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220000"/>
                </a:lnSpc>
              </a:pP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影</a:t>
              </a:r>
              <a:r>
                <a:rPr lang="en-US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子在</a:t>
              </a:r>
              <a:r>
                <a:rPr lang="en-US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前，影</a:t>
              </a:r>
              <a:r>
                <a:rPr lang="en-US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子</a:t>
              </a:r>
              <a:r>
                <a:rPr lang="en-US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在</a:t>
              </a:r>
              <a:r>
                <a:rPr lang="en-US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后，</a:t>
              </a:r>
              <a:endPara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220000"/>
                </a:lnSpc>
              </a:pP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影</a:t>
              </a:r>
              <a:r>
                <a:rPr lang="en-US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子</a:t>
              </a:r>
              <a:r>
                <a:rPr lang="en-US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常</a:t>
              </a:r>
              <a:r>
                <a:rPr lang="en-US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常</a:t>
              </a:r>
              <a:r>
                <a:rPr lang="en-US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跟</a:t>
              </a:r>
              <a:r>
                <a:rPr lang="en-US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着我，</a:t>
              </a:r>
              <a:endPara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220000"/>
                </a:lnSpc>
              </a:pP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就</a:t>
              </a:r>
              <a:r>
                <a:rPr lang="en-US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像</a:t>
              </a:r>
              <a:r>
                <a:rPr lang="en-US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一</a:t>
              </a:r>
              <a:r>
                <a:rPr lang="en-US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条</a:t>
              </a:r>
              <a:r>
                <a:rPr lang="en-US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</a:t>
              </a:r>
              <a:r>
                <a:rPr lang="en-US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黑</a:t>
              </a:r>
              <a:r>
                <a:rPr lang="en-US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3735" b="1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狗。</a:t>
              </a:r>
              <a:endPara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66574" y="1093963"/>
              <a:ext cx="4572192" cy="2145898"/>
            </a:xfrm>
            <a:prstGeom prst="rect">
              <a:avLst/>
            </a:prstGeom>
          </p:spPr>
          <p:txBody>
            <a:bodyPr>
              <a:spAutoFit/>
            </a:bodyPr>
            <a:p>
              <a:pPr>
                <a:lnSpc>
                  <a:spcPts val="7200"/>
                </a:lnSpc>
              </a:pP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y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ǐ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n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ɡ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 zi z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i qi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n y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ǐ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n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ɡ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 zi z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i h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ò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u y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ǐ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n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ɡ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 zi ch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n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ɡ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 ch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n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ɡ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ɡē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n zhe w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ǒ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lang="en-US" altLang="zh-CN" sz="2665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ts val="7200"/>
                </a:lnSpc>
              </a:pP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ji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ù 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xi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n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ɡ 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y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ì 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ti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o xi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ǎ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o h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ē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i </a:t>
              </a:r>
              <a:r>
                <a:rPr lang="zh-CN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ɡǒ</a:t>
              </a:r>
              <a:r>
                <a:rPr lang="en-US" altLang="zh-CN" sz="2665" b="1" dirty="0">
                  <a:latin typeface="宋体" panose="02010600030101010101" pitchFamily="2" charset="-122"/>
                  <a:ea typeface="宋体" panose="02010600030101010101" pitchFamily="2" charset="-122"/>
                </a:rPr>
                <a:t>u</a:t>
              </a:r>
              <a:endPara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295400" y="2355851"/>
            <a:ext cx="9349317" cy="2680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这句话运用了比喻的修辞手法，把影子形象地说成是“小黑狗”，既写出了影子的颜色是黑色的，又写出了影子的调皮可爱。</a:t>
            </a:r>
            <a:endParaRPr lang="zh-CN" altLang="en-US" sz="373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5400" y="1227667"/>
            <a:ext cx="6382385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这句话运用了什么修辞手法？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5" name="矩形 1"/>
          <p:cNvSpPr/>
          <p:nvPr/>
        </p:nvSpPr>
        <p:spPr>
          <a:xfrm>
            <a:off x="1320800" y="1120140"/>
            <a:ext cx="6096000" cy="3888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20000"/>
              </a:lnSpc>
            </a:pPr>
            <a:r>
              <a: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影</a:t>
            </a:r>
            <a:r>
              <a:rPr lang="en-US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r>
              <a:rPr lang="en-US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在左，影</a:t>
            </a:r>
            <a:r>
              <a:rPr lang="en-US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子在</a:t>
            </a:r>
            <a:r>
              <a:rPr lang="en-US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</a:t>
            </a:r>
            <a:endParaRPr lang="zh-CN" altLang="zh-CN" sz="3735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影</a:t>
            </a:r>
            <a:r>
              <a:rPr lang="en-US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r>
              <a:rPr lang="en-US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</a:t>
            </a:r>
            <a:r>
              <a:rPr lang="en-US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</a:t>
            </a:r>
            <a:r>
              <a:rPr lang="en-US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陪</a:t>
            </a:r>
            <a:r>
              <a:rPr lang="en-US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着</a:t>
            </a:r>
            <a:r>
              <a:rPr lang="en-US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endParaRPr lang="zh-CN" altLang="zh-CN" sz="3735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它是</a:t>
            </a:r>
            <a:r>
              <a:rPr lang="en-US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我的好</a:t>
            </a:r>
            <a:r>
              <a:rPr lang="en-US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朋</a:t>
            </a:r>
            <a:r>
              <a:rPr lang="en-US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友。</a:t>
            </a:r>
            <a:endParaRPr lang="zh-CN" altLang="zh-CN" sz="3735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7416800" y="2082800"/>
            <a:ext cx="4203700" cy="2491317"/>
          </a:xfrm>
          <a:prstGeom prst="wedgeRoundRectCallout">
            <a:avLst>
              <a:gd name="adj1" fmla="val -67359"/>
              <a:gd name="adj2" fmla="val -43653"/>
              <a:gd name="adj3" fmla="val 16667"/>
            </a:avLst>
          </a:prstGeom>
          <a:solidFill>
            <a:srgbClr val="FFFF00">
              <a:alpha val="65000"/>
            </a:srgbClr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这里的“左、右”与前文的“前、后”相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照应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，进一步交代了影子的位置。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2063750" y="2349500"/>
            <a:ext cx="792163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影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子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254" name="TextBox 4"/>
          <p:cNvSpPr txBox="1"/>
          <p:nvPr/>
        </p:nvSpPr>
        <p:spPr>
          <a:xfrm>
            <a:off x="3143250" y="3357563"/>
            <a:ext cx="4681538" cy="9836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000" b="1">
                <a:latin typeface="Calibri" panose="020F0502020204030204" charset="0"/>
                <a:ea typeface="宋体" panose="02010600030101010101" pitchFamily="2" charset="-122"/>
              </a:rPr>
              <a:t>小黑狗</a:t>
            </a:r>
            <a:r>
              <a:rPr lang="en-US" altLang="zh-CN" sz="4000" b="1">
                <a:latin typeface="Calibri" panose="020F0502020204030204" charset="0"/>
                <a:ea typeface="宋体" panose="02010600030101010101" pitchFamily="2" charset="-122"/>
              </a:rPr>
              <a:t>—   —</a:t>
            </a:r>
            <a:r>
              <a:rPr lang="zh-CN" altLang="en-US" sz="4000" b="1">
                <a:latin typeface="Calibri" panose="020F0502020204030204" charset="0"/>
                <a:ea typeface="宋体" panose="02010600030101010101" pitchFamily="2" charset="-122"/>
              </a:rPr>
              <a:t>好朋友</a:t>
            </a:r>
            <a:br>
              <a:rPr lang="zh-CN" altLang="en-US" sz="4000" b="1">
                <a:latin typeface="Calibri" panose="020F0502020204030204" charset="0"/>
                <a:ea typeface="宋体" panose="02010600030101010101" pitchFamily="2" charset="-122"/>
              </a:rPr>
            </a:br>
            <a:r>
              <a:rPr lang="zh-CN" altLang="en-US">
                <a:latin typeface="Calibri" panose="020F0502020204030204" charset="0"/>
                <a:ea typeface="宋体" panose="02010600030101010101" pitchFamily="2" charset="-122"/>
              </a:rPr>
              <a:t>　  </a:t>
            </a: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325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8913" name="Rectangle 3"/>
          <p:cNvSpPr/>
          <p:nvPr/>
        </p:nvSpPr>
        <p:spPr>
          <a:xfrm>
            <a:off x="2152015" y="1936750"/>
            <a:ext cx="7729855" cy="1999615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txBody>
          <a:bodyPr wrap="square" anchor="ctr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课下仔细观察，什么情况下影子在前、在后、在左、在右？</a:t>
            </a:r>
            <a:b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15963" y="1960246"/>
            <a:ext cx="6159500" cy="3543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73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这句话说明了影子与人相伴相随、形影不离的特点，也写出了“我”对影子的感情。</a:t>
            </a:r>
            <a:endParaRPr lang="zh-CN" altLang="en-US" sz="3735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62113" y="1079289"/>
            <a:ext cx="4474845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这句话说明了什么？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632884" y="1377951"/>
            <a:ext cx="9438217" cy="78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你的前后左右分别是谁？</a:t>
            </a:r>
            <a:endParaRPr kumimoji="0" lang="zh-CN" altLang="en-US" sz="346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2884" y="2307167"/>
            <a:ext cx="10902949" cy="28663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4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46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老师</a:t>
            </a:r>
            <a:r>
              <a:rPr lang="zh-CN" altLang="zh-CN" sz="346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指导：</a:t>
            </a:r>
            <a:r>
              <a:rPr lang="zh-CN" altLang="en-US" sz="346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这道题要以自己为中心，身体的正面所对的方向是前，后背所对的方向为后，左手一侧的方向为左，右手一侧的方向为右。知道这些后，再看看，说说。可以给图中的小朋友取名字</a:t>
            </a:r>
            <a:r>
              <a:rPr lang="zh-CN" altLang="zh-CN" sz="3465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3465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6710" y="226060"/>
            <a:ext cx="3507105" cy="35071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800" y="69850"/>
            <a:ext cx="3841115" cy="28809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8505" y="365125"/>
            <a:ext cx="4173855" cy="2801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415" y="3855085"/>
            <a:ext cx="4150995" cy="2616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9665" y="3166745"/>
            <a:ext cx="5128895" cy="3411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5"/>
          <p:cNvSpPr/>
          <p:nvPr/>
        </p:nvSpPr>
        <p:spPr>
          <a:xfrm>
            <a:off x="2576513" y="2357438"/>
            <a:ext cx="12954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Clr>
                <a:srgbClr val="FF0000"/>
              </a:buClr>
              <a:buFont typeface="Arial" panose="020B0604020202020204" pitchFamily="34" charset="0"/>
            </a:pP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  <a:endParaRPr lang="zh-CN" altLang="en-US" sz="5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15363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45" y="627698"/>
            <a:ext cx="2305050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Rectangle 6"/>
          <p:cNvSpPr/>
          <p:nvPr/>
        </p:nvSpPr>
        <p:spPr>
          <a:xfrm>
            <a:off x="1992313" y="1684020"/>
            <a:ext cx="7335837" cy="3966210"/>
          </a:xfrm>
          <a:prstGeom prst="rect">
            <a:avLst/>
          </a:prstGeom>
          <a:solidFill>
            <a:srgbClr val="F3FFEC"/>
          </a:solidFill>
          <a:ln w="28575">
            <a:solidFill>
              <a:schemeClr val="accent6">
                <a:lumMod val="40000"/>
                <a:lumOff val="60000"/>
              </a:schemeClr>
            </a:solidFill>
          </a:ln>
          <a:effectLst>
            <a:prstShdw prst="shdw17" dist="17961" dir="2699999">
              <a:srgbClr val="92998E"/>
            </a:prstShdw>
          </a:effectLst>
        </p:spPr>
        <p:txBody>
          <a:bodyPr lIns="0" tIns="0" rIns="0" bIns="88872" anchor="ctr"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为什么会产生影子？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光线照射到投影面（也就是观察投影的地方），那形成投影的主体（例如你的身体）遮挡了照射光线，造成投影面上光线被遮挡的部分的亮度低于其它部分的亮度，这亮度低的部分就是通常说的影子。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6" name="矩形 15365"/>
          <p:cNvSpPr/>
          <p:nvPr/>
        </p:nvSpPr>
        <p:spPr>
          <a:xfrm>
            <a:off x="1919288" y="6453188"/>
            <a:ext cx="61976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3" name="Text Box 3"/>
          <p:cNvSpPr txBox="1"/>
          <p:nvPr/>
        </p:nvSpPr>
        <p:spPr>
          <a:xfrm>
            <a:off x="4222750" y="4724400"/>
            <a:ext cx="7207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朋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54" name="Text Box 4"/>
          <p:cNvSpPr txBox="1"/>
          <p:nvPr/>
        </p:nvSpPr>
        <p:spPr>
          <a:xfrm>
            <a:off x="5016500" y="4724400"/>
            <a:ext cx="6477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友</a:t>
            </a:r>
            <a:endParaRPr lang="zh-CN" altLang="en-US" sz="4800" b="1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55" name="Text Box 5"/>
          <p:cNvSpPr txBox="1"/>
          <p:nvPr/>
        </p:nvSpPr>
        <p:spPr>
          <a:xfrm>
            <a:off x="4224338" y="4349750"/>
            <a:ext cx="10810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 Narrow" pitchFamily="34" charset="0"/>
                <a:ea typeface="宋体" panose="02010600030101010101" pitchFamily="2" charset="-122"/>
              </a:rPr>
              <a:t>péng </a:t>
            </a:r>
            <a:endParaRPr lang="en-US" altLang="zh-CN" sz="2800" b="1">
              <a:latin typeface="Arial Narrow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Text Box 6"/>
          <p:cNvSpPr txBox="1"/>
          <p:nvPr/>
        </p:nvSpPr>
        <p:spPr>
          <a:xfrm>
            <a:off x="5160010" y="4349750"/>
            <a:ext cx="10077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you</a:t>
            </a:r>
            <a:endParaRPr lang="en-US" altLang="zh-CN" sz="2800" b="1">
              <a:solidFill>
                <a:schemeClr val="tx2"/>
              </a:solidFill>
              <a:latin typeface="Arial Narrow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Text Box 7"/>
          <p:cNvSpPr txBox="1"/>
          <p:nvPr/>
        </p:nvSpPr>
        <p:spPr>
          <a:xfrm>
            <a:off x="6167438" y="981075"/>
            <a:ext cx="7207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后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58" name="Text Box 8"/>
          <p:cNvSpPr txBox="1"/>
          <p:nvPr/>
        </p:nvSpPr>
        <p:spPr>
          <a:xfrm>
            <a:off x="6311900" y="2563813"/>
            <a:ext cx="5762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tā</a:t>
            </a:r>
            <a:endParaRPr lang="en-US" altLang="zh-CN" sz="2800" b="1">
              <a:solidFill>
                <a:schemeClr val="tx2"/>
              </a:solidFill>
              <a:latin typeface="Arial Narrow" pitchFamily="34" charset="0"/>
              <a:ea typeface="宋体" panose="02010600030101010101" pitchFamily="2" charset="-122"/>
            </a:endParaRPr>
          </a:p>
        </p:txBody>
      </p:sp>
      <p:sp>
        <p:nvSpPr>
          <p:cNvPr id="23559" name="Text Box 9"/>
          <p:cNvSpPr txBox="1"/>
          <p:nvPr/>
        </p:nvSpPr>
        <p:spPr>
          <a:xfrm>
            <a:off x="4295775" y="949325"/>
            <a:ext cx="7207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前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60" name="Text Box 10"/>
          <p:cNvSpPr txBox="1"/>
          <p:nvPr/>
        </p:nvSpPr>
        <p:spPr>
          <a:xfrm>
            <a:off x="4222750" y="2997200"/>
            <a:ext cx="158591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左右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61" name="Text Box 11"/>
          <p:cNvSpPr txBox="1"/>
          <p:nvPr/>
        </p:nvSpPr>
        <p:spPr>
          <a:xfrm>
            <a:off x="2209800" y="685800"/>
            <a:ext cx="10810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 Narrow" pitchFamily="34" charset="0"/>
                <a:ea typeface="宋体" panose="02010600030101010101" pitchFamily="2" charset="-122"/>
              </a:rPr>
              <a:t>yǐng</a:t>
            </a:r>
            <a:endParaRPr lang="en-US" altLang="zh-CN" sz="2800" b="1">
              <a:latin typeface="Arial Narrow" pitchFamily="34" charset="0"/>
              <a:ea typeface="宋体" panose="02010600030101010101" pitchFamily="2" charset="-122"/>
            </a:endParaRPr>
          </a:p>
        </p:txBody>
      </p:sp>
      <p:sp>
        <p:nvSpPr>
          <p:cNvPr id="23562" name="Text Box 12"/>
          <p:cNvSpPr txBox="1"/>
          <p:nvPr/>
        </p:nvSpPr>
        <p:spPr>
          <a:xfrm>
            <a:off x="4079875" y="2563813"/>
            <a:ext cx="12239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Arial Narrow" pitchFamily="34" charset="0"/>
                <a:ea typeface="宋体" panose="02010600030101010101" pitchFamily="2" charset="-122"/>
              </a:rPr>
              <a:t>zu</a:t>
            </a:r>
            <a:r>
              <a:rPr lang="en-US" altLang="zh-CN" sz="4000" b="1">
                <a:latin typeface="Calibri" panose="020F0502020204030204" charset="0"/>
                <a:ea typeface="宋体" panose="02010600030101010101" pitchFamily="2" charset="-122"/>
              </a:rPr>
              <a:t>ǒ</a:t>
            </a:r>
            <a:endParaRPr lang="en-US" altLang="zh-CN" sz="40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63" name="Text Box 17"/>
          <p:cNvSpPr txBox="1"/>
          <p:nvPr/>
        </p:nvSpPr>
        <p:spPr>
          <a:xfrm>
            <a:off x="7967663" y="765175"/>
            <a:ext cx="11525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hēi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4" name="Text Box 18"/>
          <p:cNvSpPr txBox="1"/>
          <p:nvPr/>
        </p:nvSpPr>
        <p:spPr>
          <a:xfrm>
            <a:off x="7896225" y="1125538"/>
            <a:ext cx="79216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黑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65" name="Text Box 19">
            <a:hlinkClick r:id="rId2" action="ppaction://hlinksldjump"/>
          </p:cNvPr>
          <p:cNvSpPr txBox="1"/>
          <p:nvPr/>
        </p:nvSpPr>
        <p:spPr>
          <a:xfrm>
            <a:off x="9120188" y="1052513"/>
            <a:ext cx="576262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狗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66" name="Text Box 20"/>
          <p:cNvSpPr txBox="1"/>
          <p:nvPr/>
        </p:nvSpPr>
        <p:spPr>
          <a:xfrm>
            <a:off x="8904288" y="620713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 Narrow" pitchFamily="34" charset="0"/>
                <a:ea typeface="宋体" panose="02010600030101010101" pitchFamily="2" charset="-122"/>
              </a:rPr>
              <a:t>gǒu</a:t>
            </a:r>
            <a:endParaRPr lang="en-US" altLang="zh-CN" sz="2800" b="1">
              <a:latin typeface="Arial Narrow" pitchFamily="34" charset="0"/>
              <a:ea typeface="宋体" panose="02010600030101010101" pitchFamily="2" charset="-122"/>
            </a:endParaRPr>
          </a:p>
        </p:txBody>
      </p:sp>
      <p:sp>
        <p:nvSpPr>
          <p:cNvPr id="23567" name="Text Box 21">
            <a:hlinkClick r:id="rId2" action="ppaction://hlinksldjump"/>
          </p:cNvPr>
          <p:cNvSpPr txBox="1"/>
          <p:nvPr/>
        </p:nvSpPr>
        <p:spPr>
          <a:xfrm>
            <a:off x="6167438" y="2924175"/>
            <a:ext cx="6477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它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68" name="Text Box 23"/>
          <p:cNvSpPr txBox="1"/>
          <p:nvPr/>
        </p:nvSpPr>
        <p:spPr>
          <a:xfrm>
            <a:off x="4851400" y="914400"/>
            <a:ext cx="79216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面</a:t>
            </a:r>
            <a:endParaRPr lang="zh-CN" altLang="en-US" sz="4800" b="1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69" name="Text Box 24"/>
          <p:cNvSpPr txBox="1"/>
          <p:nvPr/>
        </p:nvSpPr>
        <p:spPr>
          <a:xfrm>
            <a:off x="6715125" y="990600"/>
            <a:ext cx="79216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面</a:t>
            </a:r>
            <a:endParaRPr lang="zh-CN" altLang="en-US" sz="4800" b="1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70" name="Text Box 25"/>
          <p:cNvSpPr txBox="1"/>
          <p:nvPr/>
        </p:nvSpPr>
        <p:spPr>
          <a:xfrm>
            <a:off x="2208213" y="981075"/>
            <a:ext cx="7207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影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71" name="Text Box 26"/>
          <p:cNvSpPr txBox="1"/>
          <p:nvPr/>
        </p:nvSpPr>
        <p:spPr>
          <a:xfrm>
            <a:off x="2827338" y="946150"/>
            <a:ext cx="863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子</a:t>
            </a:r>
            <a:endParaRPr lang="zh-CN" altLang="en-US" sz="4800" b="1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72" name="Text Box 27"/>
          <p:cNvSpPr txBox="1"/>
          <p:nvPr/>
        </p:nvSpPr>
        <p:spPr>
          <a:xfrm>
            <a:off x="6781800" y="2895600"/>
            <a:ext cx="79216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们</a:t>
            </a:r>
            <a:endParaRPr lang="zh-CN" altLang="en-US" sz="4800" b="1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73" name="Text Box 28"/>
          <p:cNvSpPr txBox="1"/>
          <p:nvPr/>
        </p:nvSpPr>
        <p:spPr>
          <a:xfrm>
            <a:off x="6167438" y="620713"/>
            <a:ext cx="9350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hòu</a:t>
            </a:r>
            <a:endParaRPr lang="en-US" altLang="zh-CN" sz="2800" b="1">
              <a:solidFill>
                <a:schemeClr val="tx2"/>
              </a:solidFill>
              <a:latin typeface="Arial Narrow" pitchFamily="34" charset="0"/>
              <a:ea typeface="宋体" panose="02010600030101010101" pitchFamily="2" charset="-122"/>
            </a:endParaRPr>
          </a:p>
        </p:txBody>
      </p:sp>
      <p:sp>
        <p:nvSpPr>
          <p:cNvPr id="23574" name="Text Box 29"/>
          <p:cNvSpPr txBox="1"/>
          <p:nvPr/>
        </p:nvSpPr>
        <p:spPr>
          <a:xfrm>
            <a:off x="4295458" y="620713"/>
            <a:ext cx="11509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qi</a:t>
            </a:r>
            <a:r>
              <a:rPr lang="en-US" altLang="zh-CN" sz="28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án</a:t>
            </a:r>
            <a:endParaRPr lang="en-US" altLang="zh-CN" sz="28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75" name="Text Box 6"/>
          <p:cNvSpPr txBox="1"/>
          <p:nvPr/>
        </p:nvSpPr>
        <p:spPr>
          <a:xfrm>
            <a:off x="4872038" y="2636838"/>
            <a:ext cx="11525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y</a:t>
            </a:r>
            <a:r>
              <a:rPr lang="en-US" altLang="zh-CN" sz="3600" b="1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</a:rPr>
              <a:t>ò</a:t>
            </a:r>
            <a:r>
              <a:rPr lang="en-US" altLang="zh-CN" sz="3600" b="1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u</a:t>
            </a:r>
            <a:endParaRPr lang="en-US" altLang="zh-CN" sz="3600" b="1">
              <a:solidFill>
                <a:schemeClr val="tx2"/>
              </a:solidFill>
              <a:latin typeface="Arial Narrow" pitchFamily="34" charset="0"/>
              <a:ea typeface="宋体" panose="02010600030101010101" pitchFamily="2" charset="-122"/>
            </a:endParaRPr>
          </a:p>
        </p:txBody>
      </p:sp>
      <p:sp>
        <p:nvSpPr>
          <p:cNvPr id="23576" name="Rectangle 33"/>
          <p:cNvSpPr/>
          <p:nvPr/>
        </p:nvSpPr>
        <p:spPr>
          <a:xfrm>
            <a:off x="7751763" y="2493963"/>
            <a:ext cx="899160" cy="6451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 wrap="none">
            <a:spAutoFit/>
          </a:bodyPr>
          <a:p>
            <a:r>
              <a:rPr lang="en-US" altLang="zh-CN" sz="3600" b="1" err="1">
                <a:latin typeface="Calibri" panose="020F0502020204030204" charset="0"/>
                <a:ea typeface="宋体" panose="02010600030101010101" pitchFamily="2" charset="-122"/>
              </a:rPr>
              <a:t>hǎo</a:t>
            </a:r>
            <a:endParaRPr lang="zh-CN" altLang="en-US" sz="36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77" name="Text Box 21">
            <a:hlinkClick r:id="rId2" action="ppaction://hlinksldjump"/>
          </p:cNvPr>
          <p:cNvSpPr txBox="1"/>
          <p:nvPr/>
        </p:nvSpPr>
        <p:spPr>
          <a:xfrm>
            <a:off x="7824788" y="2997200"/>
            <a:ext cx="6477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好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7" name="Text Box 3"/>
          <p:cNvSpPr txBox="1"/>
          <p:nvPr/>
        </p:nvSpPr>
        <p:spPr>
          <a:xfrm>
            <a:off x="1857375" y="2706370"/>
            <a:ext cx="1425575" cy="1445260"/>
          </a:xfrm>
          <a:prstGeom prst="rect">
            <a:avLst/>
          </a:prstGeom>
          <a:noFill/>
          <a:ln w="9525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>
            <a:spAutoFit/>
          </a:bodyPr>
          <a:p>
            <a:r>
              <a:rPr lang="zh-CN" altLang="en-US" sz="8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 </a:t>
            </a:r>
            <a:r>
              <a:rPr lang="zh-CN" altLang="en-US" sz="6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60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78" name="Text Box 4"/>
          <p:cNvSpPr txBox="1"/>
          <p:nvPr/>
        </p:nvSpPr>
        <p:spPr>
          <a:xfrm>
            <a:off x="5643880" y="2706370"/>
            <a:ext cx="1304925" cy="1445260"/>
          </a:xfrm>
          <a:prstGeom prst="rect">
            <a:avLst/>
          </a:prstGeom>
          <a:noFill/>
          <a:ln w="9525">
            <a:solidFill>
              <a:schemeClr val="accent2"/>
            </a:solidFill>
          </a:ln>
        </p:spPr>
        <p:txBody>
          <a:bodyPr wrap="none">
            <a:spAutoFit/>
          </a:bodyPr>
          <a:p>
            <a:r>
              <a:rPr lang="zh-CN" altLang="en-US" sz="8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她</a:t>
            </a:r>
            <a:endParaRPr lang="zh-CN" altLang="en-US" sz="88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Text Box 5"/>
          <p:cNvSpPr txBox="1"/>
          <p:nvPr/>
        </p:nvSpPr>
        <p:spPr>
          <a:xfrm>
            <a:off x="9010015" y="2639060"/>
            <a:ext cx="1304925" cy="1445260"/>
          </a:xfrm>
          <a:prstGeom prst="rect">
            <a:avLst/>
          </a:prstGeom>
          <a:noFill/>
          <a:ln w="9525">
            <a:solidFill>
              <a:schemeClr val="accent2"/>
            </a:solidFill>
          </a:ln>
        </p:spPr>
        <p:txBody>
          <a:bodyPr wrap="none">
            <a:spAutoFit/>
          </a:bodyPr>
          <a:p>
            <a:r>
              <a:rPr lang="zh-CN" altLang="en-US" sz="8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</a:t>
            </a:r>
            <a:endParaRPr lang="zh-CN" altLang="en-US" sz="60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animBg="1"/>
      <p:bldP spid="24578" grpId="0" animBg="1"/>
      <p:bldP spid="2457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2769" name="Text Box 4"/>
          <p:cNvSpPr txBox="1"/>
          <p:nvPr/>
        </p:nvSpPr>
        <p:spPr>
          <a:xfrm>
            <a:off x="3733800" y="609600"/>
            <a:ext cx="5562600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影子在前，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影子在后，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影子常常跟着我，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就像一条小黑狗。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2770" name="Text Box 5"/>
          <p:cNvSpPr txBox="1"/>
          <p:nvPr/>
        </p:nvSpPr>
        <p:spPr>
          <a:xfrm>
            <a:off x="3733800" y="3886200"/>
            <a:ext cx="5943600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影子在左，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影子在右，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影子常常陪着我，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它是我的好朋友。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2102" name="Text Box 6"/>
          <p:cNvSpPr txBox="1"/>
          <p:nvPr/>
        </p:nvSpPr>
        <p:spPr>
          <a:xfrm>
            <a:off x="5410200" y="609600"/>
            <a:ext cx="74422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前</a:t>
            </a:r>
            <a:endParaRPr lang="zh-CN" altLang="en-US" sz="4400" b="1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2103" name="Text Box 7"/>
          <p:cNvSpPr txBox="1"/>
          <p:nvPr/>
        </p:nvSpPr>
        <p:spPr>
          <a:xfrm>
            <a:off x="5410200" y="1295400"/>
            <a:ext cx="74422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后</a:t>
            </a:r>
            <a:endParaRPr lang="zh-CN" altLang="en-US" sz="4400" b="1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2104" name="Text Box 8"/>
          <p:cNvSpPr txBox="1"/>
          <p:nvPr/>
        </p:nvSpPr>
        <p:spPr>
          <a:xfrm>
            <a:off x="5410200" y="3886200"/>
            <a:ext cx="74422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左</a:t>
            </a:r>
            <a:endParaRPr lang="zh-CN" altLang="en-US" sz="4400" b="1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2105" name="Text Box 9"/>
          <p:cNvSpPr txBox="1"/>
          <p:nvPr/>
        </p:nvSpPr>
        <p:spPr>
          <a:xfrm>
            <a:off x="5410200" y="4572000"/>
            <a:ext cx="74422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右</a:t>
            </a:r>
            <a:endParaRPr lang="zh-CN" altLang="en-US" sz="4400" b="1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2106" name="Text Box 10"/>
          <p:cNvSpPr txBox="1"/>
          <p:nvPr/>
        </p:nvSpPr>
        <p:spPr>
          <a:xfrm>
            <a:off x="5943600" y="5257800"/>
            <a:ext cx="3048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陪着</a:t>
            </a:r>
            <a:endParaRPr lang="zh-CN" altLang="en-US" sz="4400" b="1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2107" name="Text Box 11"/>
          <p:cNvSpPr txBox="1"/>
          <p:nvPr/>
        </p:nvSpPr>
        <p:spPr>
          <a:xfrm>
            <a:off x="5983288" y="2590800"/>
            <a:ext cx="270351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小黑狗</a:t>
            </a:r>
            <a:endParaRPr lang="zh-CN" altLang="en-US" sz="4400" b="1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2108" name="Text Box 12"/>
          <p:cNvSpPr txBox="1"/>
          <p:nvPr/>
        </p:nvSpPr>
        <p:spPr>
          <a:xfrm>
            <a:off x="5983288" y="5867400"/>
            <a:ext cx="308451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好朋友</a:t>
            </a:r>
            <a:endParaRPr lang="zh-CN" altLang="en-US" sz="4400" b="1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2109" name="Rectangle 13"/>
          <p:cNvSpPr/>
          <p:nvPr/>
        </p:nvSpPr>
        <p:spPr>
          <a:xfrm>
            <a:off x="5943600" y="1981200"/>
            <a:ext cx="24384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跟着</a:t>
            </a:r>
            <a:endParaRPr lang="zh-CN" altLang="en-US" sz="4400" b="1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2" grpId="0"/>
      <p:bldP spid="132103" grpId="0"/>
      <p:bldP spid="132104" grpId="0"/>
      <p:bldP spid="132105" grpId="0"/>
      <p:bldP spid="132106" grpId="0"/>
      <p:bldP spid="132107" grpId="0"/>
      <p:bldP spid="132108" grpId="0"/>
      <p:bldP spid="13210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5" name="组合 2"/>
          <p:cNvGrpSpPr/>
          <p:nvPr/>
        </p:nvGrpSpPr>
        <p:grpSpPr>
          <a:xfrm>
            <a:off x="2702984" y="1303867"/>
            <a:ext cx="2516716" cy="2614084"/>
            <a:chOff x="317986" y="1674097"/>
            <a:chExt cx="1887537" cy="1961621"/>
          </a:xfrm>
        </p:grpSpPr>
        <p:pic>
          <p:nvPicPr>
            <p:cNvPr id="1128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81" name="TextBox 4"/>
            <p:cNvSpPr txBox="1"/>
            <p:nvPr/>
          </p:nvSpPr>
          <p:spPr>
            <a:xfrm>
              <a:off x="326683" y="1674097"/>
              <a:ext cx="1838325" cy="19160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在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3255646" y="326178"/>
            <a:ext cx="1411605" cy="10763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zài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62489" y="1534160"/>
            <a:ext cx="2777067" cy="912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335" b="1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我会写</a:t>
            </a:r>
            <a:endParaRPr lang="zh-CN" altLang="en-US" sz="5335" b="1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52034" y="4403513"/>
            <a:ext cx="5653616" cy="524933"/>
            <a:chOff x="1160462" y="3136900"/>
            <a:chExt cx="4241003" cy="393700"/>
          </a:xfrm>
        </p:grpSpPr>
        <p:pic>
          <p:nvPicPr>
            <p:cNvPr id="11276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462" y="3136900"/>
              <a:ext cx="873837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7" name="Picture 17" descr="E:\孙巧灵\2016秋上\上课课件\制作\R一语上\人一语大课堂（正文）\在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7412" y="3167685"/>
              <a:ext cx="3294053" cy="33689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223684" y="78317"/>
            <a:ext cx="1411605" cy="10763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hòu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7" name="组合 2"/>
          <p:cNvGrpSpPr/>
          <p:nvPr/>
        </p:nvGrpSpPr>
        <p:grpSpPr>
          <a:xfrm>
            <a:off x="2702984" y="1100667"/>
            <a:ext cx="2516716" cy="2614084"/>
            <a:chOff x="317986" y="1674097"/>
            <a:chExt cx="1887537" cy="1961621"/>
          </a:xfrm>
        </p:grpSpPr>
        <p:pic>
          <p:nvPicPr>
            <p:cNvPr id="1230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1" name="TextBox 4"/>
            <p:cNvSpPr txBox="1"/>
            <p:nvPr/>
          </p:nvSpPr>
          <p:spPr>
            <a:xfrm>
              <a:off x="326683" y="1674097"/>
              <a:ext cx="1838325" cy="19160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后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1"/>
          <p:cNvGrpSpPr/>
          <p:nvPr/>
        </p:nvGrpSpPr>
        <p:grpSpPr>
          <a:xfrm>
            <a:off x="772584" y="4017433"/>
            <a:ext cx="6481233" cy="524933"/>
            <a:chOff x="1160463" y="2984500"/>
            <a:chExt cx="4860685" cy="393700"/>
          </a:xfrm>
        </p:grpSpPr>
        <p:pic>
          <p:nvPicPr>
            <p:cNvPr id="12298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463" y="2984500"/>
              <a:ext cx="873864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9" name="Picture 13" descr="E:\孙巧灵\2016秋上\上课课件\制作\R一语上\人一语大课堂（正文）\后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13202" y="3024134"/>
              <a:ext cx="3907946" cy="31443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302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817" y="4618567"/>
            <a:ext cx="8648700" cy="87206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2"/>
          <p:cNvGrpSpPr/>
          <p:nvPr/>
        </p:nvGrpSpPr>
        <p:grpSpPr>
          <a:xfrm>
            <a:off x="776817" y="5581651"/>
            <a:ext cx="10833100" cy="882649"/>
            <a:chOff x="583177" y="4091263"/>
            <a:chExt cx="8123801" cy="661240"/>
          </a:xfrm>
        </p:grpSpPr>
        <p:pic>
          <p:nvPicPr>
            <p:cNvPr id="12296" name="Picture 1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3177" y="4100788"/>
              <a:ext cx="7053223" cy="63762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7" name="Picture 1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36400" y="4091263"/>
              <a:ext cx="1070578" cy="66124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951</Words>
  <Application>WPS 演示</Application>
  <PresentationFormat>宽屏</PresentationFormat>
  <Paragraphs>234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Calibri Light</vt:lpstr>
      <vt:lpstr>Calibri</vt:lpstr>
      <vt:lpstr>微软雅黑</vt:lpstr>
      <vt:lpstr>华文楷体</vt:lpstr>
      <vt:lpstr>Candara</vt:lpstr>
      <vt:lpstr>黑体</vt:lpstr>
      <vt:lpstr>楷体_GB2312</vt:lpstr>
      <vt:lpstr>Arial Narrow</vt:lpstr>
      <vt:lpstr>新宋体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6</cp:revision>
  <dcterms:created xsi:type="dcterms:W3CDTF">2017-06-04T10:36:31Z</dcterms:created>
  <dcterms:modified xsi:type="dcterms:W3CDTF">2017-06-04T11:14:56Z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