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292" r:id="rId7"/>
    <p:sldId id="457" r:id="rId8"/>
    <p:sldId id="365" r:id="rId9"/>
    <p:sldId id="425" r:id="rId10"/>
    <p:sldId id="498" r:id="rId11"/>
    <p:sldId id="458" r:id="rId12"/>
    <p:sldId id="499" r:id="rId13"/>
    <p:sldId id="303" r:id="rId14"/>
    <p:sldId id="418" r:id="rId15"/>
    <p:sldId id="417" r:id="rId16"/>
    <p:sldId id="300" r:id="rId17"/>
    <p:sldId id="415" r:id="rId18"/>
    <p:sldId id="420" r:id="rId19"/>
    <p:sldId id="309" r:id="rId20"/>
    <p:sldId id="394" r:id="rId21"/>
    <p:sldId id="459" r:id="rId22"/>
    <p:sldId id="460" r:id="rId23"/>
    <p:sldId id="463" r:id="rId24"/>
    <p:sldId id="465" r:id="rId25"/>
    <p:sldId id="466" r:id="rId26"/>
    <p:sldId id="467" r:id="rId27"/>
    <p:sldId id="342" r:id="rId28"/>
    <p:sldId id="497" r:id="rId29"/>
    <p:sldId id="324" r:id="rId30"/>
    <p:sldId id="393" r:id="rId31"/>
    <p:sldId id="313" r:id="rId32"/>
    <p:sldId id="319" r:id="rId33"/>
    <p:sldId id="419" r:id="rId34"/>
    <p:sldId id="416" r:id="rId35"/>
    <p:sldId id="377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ACA36C"/>
    <a:srgbClr val="8CCF0E"/>
    <a:srgbClr val="ECA091"/>
    <a:srgbClr val="6482BE"/>
    <a:srgbClr val="9AE304"/>
    <a:srgbClr val="0000FF"/>
    <a:srgbClr val="0066FF"/>
    <a:srgbClr val="0033CC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96"/>
        <p:guide pos="4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12713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image" Target="../media/image20.png"/><Relationship Id="rId5" Type="http://schemas.openxmlformats.org/officeDocument/2006/relationships/image" Target="../media/image10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30.png"/><Relationship Id="rId11" Type="http://schemas.openxmlformats.org/officeDocument/2006/relationships/image" Target="../media/image29.jpeg"/><Relationship Id="rId10" Type="http://schemas.openxmlformats.org/officeDocument/2006/relationships/image" Target="../media/image28.jpe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33.jpeg"/><Relationship Id="rId7" Type="http://schemas.openxmlformats.org/officeDocument/2006/relationships/image" Target="../media/image12.png"/><Relationship Id="rId6" Type="http://schemas.openxmlformats.org/officeDocument/2006/relationships/image" Target="../media/image32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19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美丽的小兴安岭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2332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10396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2449021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材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250012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组词：药材  木材  大材小用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89224" y="1916832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cái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673157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临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3724260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组词：来临  面临  双喜临门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3116838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lìn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57754" y="427740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kù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1331640" y="4800064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库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>
            <a:spLocks noChangeArrowheads="1"/>
          </p:cNvSpPr>
          <p:nvPr/>
        </p:nvSpPr>
        <p:spPr bwMode="auto">
          <a:xfrm>
            <a:off x="2288570" y="48606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组词：宝库  车库  四库全书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504782" y="386728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987100" y="2835022"/>
            <a:ext cx="6939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欣赏：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享受美好的事物，领略其中的情趣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87100" y="3411086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葱葱茏茏：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（草木）青翠茂盛。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87100" y="4635222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苍翠：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（草木等）深绿。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7096" y="2258958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淙淙：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形容流水声音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17096" y="4006314"/>
            <a:ext cx="6939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严严实实：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事物之间结合得紧，没有空隙。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398638"/>
            <a:ext cx="7572071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夏日里，（    ）的树木，将大山封得（         ）的，泉水（    ）地流着，发出悦耳的声响，这是大山在唱歌吧！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83643" y="304727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严严实实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28898" y="301691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淙淙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61584" y="246370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苍翠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3491880" y="2492896"/>
            <a:ext cx="2247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AABB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式词语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32711" y="361820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葱葱茏茏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3557" y="366497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严严实实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85239" y="366497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密密层层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2711" y="463745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快快乐乐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36967" y="4637452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密密麻麻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47896" y="464563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星星点点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71600" y="2060848"/>
            <a:ext cx="7416824" cy="374441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2143125" y="980440"/>
            <a:ext cx="5643880" cy="1375410"/>
            <a:chOff x="3375" y="1544"/>
            <a:chExt cx="8888" cy="2166"/>
          </a:xfrm>
        </p:grpSpPr>
        <p:sp>
          <p:nvSpPr>
            <p:cNvPr id="17" name="TextBox 16"/>
            <p:cNvSpPr txBox="1"/>
            <p:nvPr/>
          </p:nvSpPr>
          <p:spPr>
            <a:xfrm>
              <a:off x="3375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欣赏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37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观赏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融化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463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消融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05" y="2792"/>
              <a:ext cx="455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葱葱茏茏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065" y="2792"/>
              <a:ext cx="336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郁郁葱葱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124075" y="2924810"/>
            <a:ext cx="5643880" cy="1369060"/>
            <a:chOff x="3345" y="4606"/>
            <a:chExt cx="8888" cy="2156"/>
          </a:xfrm>
        </p:grpSpPr>
        <p:sp>
          <p:nvSpPr>
            <p:cNvPr id="38" name="TextBox 37"/>
            <p:cNvSpPr txBox="1"/>
            <p:nvPr/>
          </p:nvSpPr>
          <p:spPr>
            <a:xfrm>
              <a:off x="3345" y="460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融化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07" y="460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凝固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070" y="460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来临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433" y="460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离去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75" y="5844"/>
              <a:ext cx="199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俯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260" y="5844"/>
              <a:ext cx="94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仰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39975" y="4653280"/>
            <a:ext cx="5765800" cy="922020"/>
            <a:chOff x="3685" y="7328"/>
            <a:chExt cx="9080" cy="1452"/>
          </a:xfrm>
        </p:grpSpPr>
        <p:grpSp>
          <p:nvGrpSpPr>
            <p:cNvPr id="54" name="组合 53"/>
            <p:cNvGrpSpPr/>
            <p:nvPr/>
          </p:nvGrpSpPr>
          <p:grpSpPr>
            <a:xfrm>
              <a:off x="3685" y="7328"/>
              <a:ext cx="9080" cy="1452"/>
              <a:chOff x="2910550" y="3573016"/>
              <a:chExt cx="5766098" cy="922215"/>
            </a:xfrm>
          </p:grpSpPr>
          <p:sp>
            <p:nvSpPr>
              <p:cNvPr id="55" name="文本框 63"/>
              <p:cNvSpPr txBox="1"/>
              <p:nvPr/>
            </p:nvSpPr>
            <p:spPr>
              <a:xfrm>
                <a:off x="2946952" y="3573016"/>
                <a:ext cx="5729696" cy="864096"/>
              </a:xfrm>
              <a:prstGeom prst="rect">
                <a:avLst/>
              </a:prstGeom>
              <a:noFill/>
              <a:ln w="22225">
                <a:solidFill>
                  <a:srgbClr val="FDCB53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文本框 64"/>
              <p:cNvSpPr txBox="1"/>
              <p:nvPr/>
            </p:nvSpPr>
            <p:spPr>
              <a:xfrm>
                <a:off x="2910550" y="3662359"/>
                <a:ext cx="520193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舍</a:t>
                </a:r>
                <a:endPara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文本框 65"/>
              <p:cNvSpPr txBox="1"/>
              <p:nvPr/>
            </p:nvSpPr>
            <p:spPr>
              <a:xfrm>
                <a:off x="3563888" y="3631135"/>
                <a:ext cx="1489802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shè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（宿舍）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文本框 66"/>
              <p:cNvSpPr txBox="1"/>
              <p:nvPr/>
            </p:nvSpPr>
            <p:spPr>
              <a:xfrm>
                <a:off x="3565235" y="4000371"/>
                <a:ext cx="1706880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</a:rPr>
                  <a:t>shě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（依依不舍）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3563888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5272375" y="3631135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文本框 69"/>
            <p:cNvSpPr txBox="1"/>
            <p:nvPr/>
          </p:nvSpPr>
          <p:spPr>
            <a:xfrm>
              <a:off x="7586" y="7516"/>
              <a:ext cx="51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我依依不舍（</a:t>
              </a:r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shě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）地告别了住了三年的宿舍（</a:t>
              </a:r>
              <a:r>
                <a:rPr lang="en-US" altLang="zh-CN" sz="1600" dirty="0" err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shè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）。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45811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204864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755576" y="2852936"/>
            <a:ext cx="7460565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主要描述了我国东北的小兴安岭一年四季的美丽景色和丰富物产，表达了作者对祖国山河的热爱之情。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0560" y="2623820"/>
            <a:ext cx="822198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自然段）：概括叙述了小兴安岭的特点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绿色的海洋。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自然段）：写小兴安岭林海的四季景色。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自然段）：写小兴安岭是美丽的花园，也是巨大的宝库。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2350" y="3848735"/>
            <a:ext cx="7204075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我国东北的小兴安岭，有数不清的红松、白桦、栎树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几百里连成一片，就像绿色的海洋。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34380" y="4354830"/>
            <a:ext cx="104584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149985" y="4354830"/>
            <a:ext cx="6960870" cy="461010"/>
            <a:chOff x="1811" y="7536"/>
            <a:chExt cx="10962" cy="72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1469" y="7536"/>
              <a:ext cx="1304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811" y="8262"/>
              <a:ext cx="3742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600075" y="1476375"/>
            <a:ext cx="6882130" cy="2325370"/>
            <a:chOff x="945" y="2325"/>
            <a:chExt cx="10838" cy="3662"/>
          </a:xfrm>
        </p:grpSpPr>
        <p:sp>
          <p:nvSpPr>
            <p:cNvPr id="18" name="云形标注 17"/>
            <p:cNvSpPr/>
            <p:nvPr/>
          </p:nvSpPr>
          <p:spPr>
            <a:xfrm>
              <a:off x="4005" y="2325"/>
              <a:ext cx="7778" cy="2741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5" y="3939"/>
              <a:ext cx="1955" cy="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5209" y="2688"/>
              <a:ext cx="573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读第</a:t>
              </a: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1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自然段，小兴安岭的树给我们留下了什么印象？</a:t>
              </a:r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617595" y="2501265"/>
            <a:ext cx="982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数量多</a:t>
            </a:r>
            <a:endParaRPr 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36135" y="2501265"/>
            <a:ext cx="982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种类多</a:t>
            </a:r>
            <a:endParaRPr 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19115" y="2501265"/>
            <a:ext cx="982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面积大</a:t>
            </a:r>
            <a:endParaRPr 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87120" y="4815840"/>
            <a:ext cx="6941185" cy="398780"/>
            <a:chOff x="1712" y="8262"/>
            <a:chExt cx="10931" cy="62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712" y="8890"/>
              <a:ext cx="164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489" y="8262"/>
              <a:ext cx="2154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6574155" y="4897120"/>
            <a:ext cx="1536065" cy="1431925"/>
            <a:chOff x="7342" y="5559"/>
            <a:chExt cx="2419" cy="2255"/>
          </a:xfrm>
        </p:grpSpPr>
        <p:sp>
          <p:nvSpPr>
            <p:cNvPr id="29" name="爆炸形 2 28"/>
            <p:cNvSpPr/>
            <p:nvPr/>
          </p:nvSpPr>
          <p:spPr>
            <a:xfrm rot="3000000">
              <a:off x="7427" y="5480"/>
              <a:ext cx="2255" cy="2413"/>
            </a:xfrm>
            <a:prstGeom prst="irregularSeal2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342" y="6227"/>
              <a:ext cx="192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just" eaLnBrk="1" latinLnBrk="0" hangingPunct="1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13" grpId="0"/>
      <p:bldP spid="16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263015" y="3241675"/>
            <a:ext cx="6372225" cy="314198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0609" y="1844308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春天，树木抽出了新的枝条，长出了嫩绿的叶子。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2782" y="3410168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写出了枝条快速而有力长出来的样子，非常贴切。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48735" y="1844040"/>
            <a:ext cx="44513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3691" y="1053956"/>
            <a:ext cx="30276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2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小兴安岭的春天</a:t>
            </a:r>
            <a:endParaRPr lang="zh-CN" altLang="en-US" sz="32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263015" y="3901440"/>
            <a:ext cx="6076315" cy="269748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0609" y="1557288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山上的积雪融化了，雪水汇成小溪，淙淙地流着。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29765" y="2959318"/>
            <a:ext cx="709801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写出雪化成水的动态美。  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94120" y="1557020"/>
            <a:ext cx="44513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430" y="2061210"/>
            <a:ext cx="80708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9765" y="3686810"/>
            <a:ext cx="53282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写出溪水流淌美妙的声音。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2" grpId="0" bldLvl="0" animBg="1"/>
      <p:bldP spid="4" grpId="0" bldLvl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58850" y="4653280"/>
            <a:ext cx="778891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在我国的东北有一座山脉叫小兴安岭。那里连绵百里全是森林，美得就像一幅幅美丽的图画，让我们跟随作者走进美丽的小兴安岭去看看吧。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103842xl2ybpu66xuqxpl6.jpg103842xl2ybpu66xuqxpl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3434" y="892930"/>
            <a:ext cx="5056505" cy="396549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263015" y="3241675"/>
            <a:ext cx="6372225" cy="314198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0609" y="1844308"/>
            <a:ext cx="709801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小鹿在溪边散步，它们有的俯下身子喝水，有的侧着脑袋欣赏自己映在水里的影子。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901180" y="2921635"/>
            <a:ext cx="1536065" cy="1431925"/>
            <a:chOff x="7342" y="5559"/>
            <a:chExt cx="2419" cy="2255"/>
          </a:xfrm>
        </p:grpSpPr>
        <p:sp>
          <p:nvSpPr>
            <p:cNvPr id="29" name="爆炸形 2 28"/>
            <p:cNvSpPr/>
            <p:nvPr/>
          </p:nvSpPr>
          <p:spPr>
            <a:xfrm rot="3000000">
              <a:off x="7427" y="5480"/>
              <a:ext cx="2255" cy="2413"/>
            </a:xfrm>
            <a:prstGeom prst="irregularSeal2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342" y="6227"/>
              <a:ext cx="192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just" eaLnBrk="1" latinLnBrk="0" hangingPunct="1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拟人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5090795" y="2348230"/>
            <a:ext cx="283146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264285" y="3284855"/>
            <a:ext cx="6372225" cy="31419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335" y="2852420"/>
            <a:ext cx="15633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6990" y="1844040"/>
            <a:ext cx="74866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29385" y="4047490"/>
            <a:ext cx="57727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写出小鹿生活的快乐，也体现了春天的美好。  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 animBg="1"/>
      <p:bldP spid="6" grpId="0" animBg="1"/>
      <p:bldP spid="7" grpId="0" bldLvl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2350" y="3848735"/>
            <a:ext cx="7204075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夏天，树木长得葱葱茏茏，密密层层的枝叶把森林封得严严实实的，挡住了人们的视线，遮住了蓝蓝的天空。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05020" y="4354830"/>
            <a:ext cx="133223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427470" y="4354830"/>
            <a:ext cx="140398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719195" y="4815840"/>
            <a:ext cx="144018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600075" y="1476375"/>
            <a:ext cx="6882130" cy="2325370"/>
            <a:chOff x="945" y="2325"/>
            <a:chExt cx="10838" cy="3662"/>
          </a:xfrm>
        </p:grpSpPr>
        <p:sp>
          <p:nvSpPr>
            <p:cNvPr id="18" name="云形标注 17"/>
            <p:cNvSpPr/>
            <p:nvPr/>
          </p:nvSpPr>
          <p:spPr>
            <a:xfrm>
              <a:off x="4005" y="2325"/>
              <a:ext cx="7778" cy="2741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5" y="3939"/>
              <a:ext cx="1955" cy="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5209" y="2688"/>
              <a:ext cx="6030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</a:t>
              </a:r>
              <a:r>
                <a:rPr lang="zh-CN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小兴安岭的夏天有什么特点</a:t>
              </a: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？</a:t>
              </a:r>
              <a:endParaRPr lang="zh-CN" altLang="en-US" sz="2400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376420" y="2327910"/>
            <a:ext cx="1691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树木繁茂</a:t>
            </a:r>
            <a:endParaRPr 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125980" y="5198110"/>
            <a:ext cx="46799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986780" y="4815840"/>
            <a:ext cx="36004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263015" y="3241675"/>
            <a:ext cx="6372225" cy="314198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0609" y="1557288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早晨，雾从山谷里升起来，整个森林浸在乳白色的浓雾里。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386205" y="3201670"/>
            <a:ext cx="6372225" cy="31419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9385" y="2061210"/>
            <a:ext cx="3695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9515" y="1557020"/>
            <a:ext cx="48577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66165" y="3241675"/>
            <a:ext cx="714121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不仅能使人感到小兴安岭早晨雾多、雾浓的景象，而且富有动感。  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 bldLvl="0" animBg="1"/>
      <p:bldP spid="7" grpId="0" bldLvl="0" animBg="1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263015" y="3241675"/>
            <a:ext cx="6372225" cy="314198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0609" y="1844308"/>
            <a:ext cx="709801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太阳出来了，千万缕像利剑一样的金光，穿过树梢，照射在工人宿舍门前的草地上。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901180" y="2921635"/>
            <a:ext cx="1536065" cy="1431925"/>
            <a:chOff x="7342" y="5559"/>
            <a:chExt cx="2419" cy="2255"/>
          </a:xfrm>
        </p:grpSpPr>
        <p:sp>
          <p:nvSpPr>
            <p:cNvPr id="29" name="爆炸形 2 28"/>
            <p:cNvSpPr/>
            <p:nvPr/>
          </p:nvSpPr>
          <p:spPr>
            <a:xfrm rot="3000000">
              <a:off x="7427" y="5480"/>
              <a:ext cx="2255" cy="2413"/>
            </a:xfrm>
            <a:prstGeom prst="irregularSeal2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342" y="6227"/>
              <a:ext cx="192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just" eaLnBrk="1" latinLnBrk="0" hangingPunct="1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242695" y="3274060"/>
            <a:ext cx="6372225" cy="31419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03595" y="1844040"/>
            <a:ext cx="15633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29385" y="4047490"/>
            <a:ext cx="577278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形象生动地描写了阳光穿过树梢照射在工人宿舍门前草地上的情景。  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1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00609" y="2848878"/>
            <a:ext cx="709801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这时候森林向人们献出了酸甜可口的山葡萄，又香又脆的榛子，鲜嫩的蘑菇和木耳，还有人参等名贵药材。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552969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8170703" y="533791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42535" y="2898140"/>
            <a:ext cx="46672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07150" y="4323080"/>
            <a:ext cx="248666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用得巧妙，把森林写活了。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2140" y="4745355"/>
            <a:ext cx="1296010" cy="1296010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76200">
            <a:solidFill>
              <a:srgbClr val="648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33550" y="5461000"/>
            <a:ext cx="1296010" cy="1296010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 w="76200">
            <a:solidFill>
              <a:srgbClr val="ECA0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125470" y="5161915"/>
            <a:ext cx="1296010" cy="1296010"/>
          </a:xfrm>
          <a:prstGeom prst="ellipse">
            <a:avLst/>
          </a:prstGeom>
          <a:blipFill rotWithShape="1">
            <a:blip r:embed="rId9"/>
            <a:stretch>
              <a:fillRect/>
            </a:stretch>
          </a:blipFill>
          <a:ln w="76200">
            <a:solidFill>
              <a:srgbClr val="8CCF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495800" y="5461000"/>
            <a:ext cx="1296010" cy="1296010"/>
          </a:xfrm>
          <a:prstGeom prst="ellipse">
            <a:avLst/>
          </a:prstGeom>
          <a:blipFill rotWithShape="1">
            <a:blip r:embed="rId10"/>
            <a:stretch>
              <a:fillRect/>
            </a:stretch>
          </a:blipFill>
          <a:ln w="76200">
            <a:solidFill>
              <a:srgbClr val="ACA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870575" y="5525770"/>
            <a:ext cx="1296010" cy="1296010"/>
          </a:xfrm>
          <a:prstGeom prst="ellipse">
            <a:avLst/>
          </a:prstGeom>
          <a:blipFill rotWithShape="1">
            <a:blip r:embed="rId11"/>
            <a:stretch>
              <a:fillRect/>
            </a:stretch>
          </a:blipFill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839210" y="4290060"/>
            <a:ext cx="80454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131820" y="3857625"/>
            <a:ext cx="273875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52195" y="3857625"/>
            <a:ext cx="6743700" cy="504190"/>
            <a:chOff x="1657" y="6075"/>
            <a:chExt cx="10620" cy="79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657" y="6851"/>
              <a:ext cx="2481" cy="18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953" y="6075"/>
              <a:ext cx="2324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043305" y="3330575"/>
            <a:ext cx="6769100" cy="527050"/>
            <a:chOff x="1643" y="5245"/>
            <a:chExt cx="10660" cy="83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643" y="6075"/>
              <a:ext cx="2382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865" y="5245"/>
              <a:ext cx="2438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2021205" y="1050925"/>
            <a:ext cx="5050155" cy="1584325"/>
            <a:chOff x="2730" y="1383"/>
            <a:chExt cx="9573" cy="3181"/>
          </a:xfrm>
        </p:grpSpPr>
        <p:sp>
          <p:nvSpPr>
            <p:cNvPr id="32" name="云形标注 31"/>
            <p:cNvSpPr/>
            <p:nvPr/>
          </p:nvSpPr>
          <p:spPr>
            <a:xfrm>
              <a:off x="4525" y="1383"/>
              <a:ext cx="7778" cy="2741"/>
            </a:xfrm>
            <a:prstGeom prst="cloudCallout">
              <a:avLst>
                <a:gd name="adj1" fmla="val -54435"/>
                <a:gd name="adj2" fmla="val 46716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3207"/>
              <a:ext cx="1295" cy="1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文本框 33"/>
            <p:cNvSpPr txBox="1"/>
            <p:nvPr/>
          </p:nvSpPr>
          <p:spPr>
            <a:xfrm>
              <a:off x="5108" y="1772"/>
              <a:ext cx="6972" cy="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</a:t>
              </a:r>
              <a:r>
                <a:rPr lang="zh-CN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小兴安岭的秋天人们有什么收获</a:t>
              </a: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？</a:t>
              </a:r>
              <a:endParaRPr lang="zh-CN" altLang="en-US" sz="2400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 animBg="1"/>
      <p:bldP spid="16" grpId="0"/>
      <p:bldP spid="2" grpId="0" bldLvl="0" animBg="1"/>
      <p:bldP spid="4" grpId="0" animBg="1"/>
      <p:bldP spid="5" grpId="1" animBg="1"/>
      <p:bldP spid="5" grpId="2" animBg="1"/>
      <p:bldP spid="7" grpId="1" animBg="1"/>
      <p:bldP spid="7" grpId="2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563639" y="2015515"/>
            <a:ext cx="4653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西北风呼呼地刮过树梢。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63370" y="3593465"/>
            <a:ext cx="654240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刮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指用刀子去掉物体表面的东西。用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刮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说明小兴安岭的冬天很冷，风很大。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87495" y="2015490"/>
            <a:ext cx="46672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807835" y="1551305"/>
            <a:ext cx="1512011" cy="1512011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83691" y="1053956"/>
            <a:ext cx="30276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2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小兴安岭的冬天</a:t>
            </a:r>
            <a:endParaRPr lang="zh-CN" altLang="en-US" sz="32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6" grpId="0" bldLvl="0" animBg="1"/>
      <p:bldP spid="4" grpId="0" bldLvl="0" animBg="1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60780" y="1998980"/>
            <a:ext cx="728218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小兴安岭一年四季景色诱人，是一座美丽的大花园，也是一座巨大的宝库。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62355" y="4108450"/>
            <a:ext cx="7019925" cy="1876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把小兴安岭比作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大花园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是因为它一年四季景色都很美丽，诱人；把小兴安岭比作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宝库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，是因为他物产丰富，表达了作者对祖国山河的热爱。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98445" y="2519680"/>
            <a:ext cx="5252720" cy="504190"/>
            <a:chOff x="4407" y="3968"/>
            <a:chExt cx="8272" cy="794"/>
          </a:xfrm>
        </p:grpSpPr>
        <p:sp>
          <p:nvSpPr>
            <p:cNvPr id="2" name="矩形 1"/>
            <p:cNvSpPr/>
            <p:nvPr/>
          </p:nvSpPr>
          <p:spPr>
            <a:xfrm>
              <a:off x="11467" y="3968"/>
              <a:ext cx="1213" cy="79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407" y="3968"/>
              <a:ext cx="1886" cy="79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42455" y="2979420"/>
            <a:ext cx="1536065" cy="1431925"/>
            <a:chOff x="7342" y="5559"/>
            <a:chExt cx="2419" cy="2255"/>
          </a:xfrm>
        </p:grpSpPr>
        <p:sp>
          <p:nvSpPr>
            <p:cNvPr id="7" name="爆炸形 2 6"/>
            <p:cNvSpPr/>
            <p:nvPr/>
          </p:nvSpPr>
          <p:spPr>
            <a:xfrm rot="3000000">
              <a:off x="7427" y="5480"/>
              <a:ext cx="2255" cy="2413"/>
            </a:xfrm>
            <a:prstGeom prst="irregularSeal2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342" y="6227"/>
              <a:ext cx="192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just" eaLnBrk="1" latinLnBrk="0" hangingPunct="1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98104" y="1107778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叠词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553335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把两个或两个以上相同的字连起来成为词，通常叫叠词。如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严严实实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葱葱茏茏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密密层层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。好处是能表达丰富的思想内容，收到较好的艺术成果，给人以美的享受。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1520" y="306896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800054"/>
            <a:ext cx="7151688" cy="1076325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注重叠词积累和运用的确切性，选择恰当的叠词增强表达效果。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479976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 animBg="1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1026919" y="2263685"/>
            <a:ext cx="613410" cy="2580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美丽的小兴安岭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000885" y="1526540"/>
            <a:ext cx="484568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　树木抽出新枝　生机勃勃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763688" y="198884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2000885" y="2523490"/>
            <a:ext cx="493522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　树木葱葱茏茏　万物生长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2000885" y="3644265"/>
            <a:ext cx="504190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　落叶飞舞　硕果累累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2000885" y="4580255"/>
            <a:ext cx="469455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　树上积雪　动物过冬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732781" y="1837075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7216140" y="2736850"/>
            <a:ext cx="179959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景色优美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物产丰富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5" grpId="0"/>
      <p:bldP spid="46" grpId="0"/>
      <p:bldP spid="47" grpId="0" bldLvl="0" animBg="1"/>
      <p:bldP spid="4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16305" y="2102485"/>
            <a:ext cx="7311390" cy="2023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东北三宝有两种说法：人参、鹿茸和紫貂是富人、官家的说法，人参、貂皮、乌拉草是穷人的说法。东北冬季寒冷，穷人老百姓把乌拉草填在鞋子里，能保证脚不被冻坏，所以乌拉草是穷人的宝。而富人穿棉靴，就不认为乌拉草也是东北三宝了。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东北三宝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u=4273179509,3583140584&amp;fm=27&amp;gp=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0570" y="3970655"/>
            <a:ext cx="2397125" cy="1724660"/>
          </a:xfrm>
          <a:prstGeom prst="rect">
            <a:avLst/>
          </a:prstGeom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25245" y="4644390"/>
            <a:ext cx="1315085" cy="1472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 descr="t01d7c86b4088b73f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33240" y="4125595"/>
            <a:ext cx="1694815" cy="157035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92b12b94gw1dvahyrhomoj.jpg92b12b94gw1dvahyrhomo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2" y="1988840"/>
            <a:ext cx="3362819" cy="2521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827584" y="1628800"/>
            <a:ext cx="410445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兴安岭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位于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我国东北黑龙江省的北部，长约三百六十公里，平均高度为海拔四百至六百米。它与大兴安岭、长白山同是我国最大的林区，木材储积量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占全国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三分之一以上。森林中有梅花鹿、紫貂和东北虎等珍贵的动物。林地上生长着人参、乌拉草及其他珍贵的药材。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56410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读下面的句子，欣赏画线的词语。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8670" y="4098925"/>
            <a:ext cx="775843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 早晨，雾从山谷里升起来，整个森林浸在乳白色的浓雾里。 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“浸”字用的真妙，它让我感受到</a:t>
            </a:r>
            <a:r>
              <a:rPr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2800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3200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照样子写词语。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1076" y="1601285"/>
            <a:ext cx="799288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又肥又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厚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的脚掌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又（     ）又（     ）的（     ）        又（     ）又（     ）的（     ）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12900" y="2073275"/>
            <a:ext cx="1064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22510" y="2071786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64250" y="2073910"/>
            <a:ext cx="1048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54125" y="5699760"/>
            <a:ext cx="735901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森林就像一幅水墨画，画面有一种朦胧美，非常生动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8"/>
          <p:cNvSpPr txBox="1"/>
          <p:nvPr/>
        </p:nvSpPr>
        <p:spPr>
          <a:xfrm>
            <a:off x="1668145" y="2559050"/>
            <a:ext cx="1064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9"/>
          <p:cNvSpPr txBox="1"/>
          <p:nvPr/>
        </p:nvSpPr>
        <p:spPr>
          <a:xfrm>
            <a:off x="3977755" y="2557561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0"/>
          <p:cNvSpPr txBox="1"/>
          <p:nvPr/>
        </p:nvSpPr>
        <p:spPr>
          <a:xfrm>
            <a:off x="6119495" y="2559685"/>
            <a:ext cx="1048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衣服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8" grpId="0" build="p"/>
      <p:bldP spid="38" grpId="0"/>
      <p:bldP spid="39" grpId="0"/>
      <p:bldP spid="40" grpId="0"/>
      <p:bldP spid="41" grpId="0"/>
      <p:bldP spid="42" grpId="0"/>
      <p:bldP spid="5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作者是怎样描写小兴安岭的景物的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2365" y="2412365"/>
            <a:ext cx="703135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抓住了小兴安岭每个季节的景物特点来写。让我们充分地感受到了小兴安岭的美丽。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750570" y="2890510"/>
            <a:ext cx="7741285" cy="125857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你觉得家乡哪个季节最美？为什么？仿照课文写一写。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用一句诗赞美一下你心中的小兴安岭。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07117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>
            <a:off x="1374950" y="165509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nǎo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114573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脑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9161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3317580" y="1691912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dài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303465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48264" y="1700808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shí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118458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1170189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挡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179717" y="3861048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shì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989428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3060091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视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021599" y="3904863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xi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à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4860398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4956403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线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68017" y="1673384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yán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4788390" y="2446482"/>
            <a:ext cx="1511802" cy="1486306"/>
            <a:chOff x="-2214610" y="714356"/>
            <a:chExt cx="1785950" cy="1643868"/>
          </a:xfrm>
          <a:noFill/>
        </p:grpSpPr>
        <p:sp>
          <p:nvSpPr>
            <p:cNvPr id="92" name="矩形 9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3" name="直接连接符 92"/>
            <p:cNvCxnSpPr>
              <a:stCxn id="92" idx="1"/>
              <a:endCxn id="9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92" idx="0"/>
              <a:endCxn id="9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23"/>
          <p:cNvSpPr txBox="1">
            <a:spLocks noChangeArrowheads="1"/>
          </p:cNvSpPr>
          <p:nvPr/>
        </p:nvSpPr>
        <p:spPr bwMode="auto">
          <a:xfrm>
            <a:off x="4877843" y="236460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严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284888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ǎ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6660232" y="4665028"/>
            <a:ext cx="1544244" cy="1428268"/>
            <a:chOff x="-2214610" y="714356"/>
            <a:chExt cx="1785950" cy="1643868"/>
          </a:xfrm>
          <a:noFill/>
        </p:grpSpPr>
        <p:sp>
          <p:nvSpPr>
            <p:cNvPr id="98" name="矩形 9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9" name="直接连接符 98"/>
            <p:cNvCxnSpPr>
              <a:stCxn id="98" idx="1"/>
              <a:endCxn id="9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stCxn id="98" idx="0"/>
              <a:endCxn id="9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TextBox 23"/>
          <p:cNvSpPr txBox="1">
            <a:spLocks noChangeArrowheads="1"/>
          </p:cNvSpPr>
          <p:nvPr/>
        </p:nvSpPr>
        <p:spPr bwMode="auto">
          <a:xfrm>
            <a:off x="6746484" y="4512784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坛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992330" y="3858728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tán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513916"/>
            <a:ext cx="3356992" cy="3356992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1043608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57290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ɡuā 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刮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24831" y="165382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xiǎn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1118170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显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974110" y="1629047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ruǎn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软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258418" y="3920984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kù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库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915816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49" name="矩形 48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>
              <a:stCxn id="49" idx="1"/>
              <a:endCxn id="49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49" idx="0"/>
              <a:endCxn id="49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23"/>
          <p:cNvSpPr txBox="1">
            <a:spLocks noChangeArrowheads="1"/>
          </p:cNvSpPr>
          <p:nvPr/>
        </p:nvSpPr>
        <p:spPr bwMode="auto">
          <a:xfrm>
            <a:off x="3002068" y="228285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材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247914" y="1628800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cái</a:t>
            </a:r>
            <a:endParaRPr lang="en-US" altLang="zh-CN" sz="4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：左半部分是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“礻”，不要写成“衤”。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刮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：右半部分是“刂”，不要写成“乚”。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3647936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3708331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组词：侧身  侧面  旁敲侧击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59659" y="3124637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cè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4872072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492317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组词：欣赏  欣喜  欣欣向荣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719" y="4339883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xīn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495808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兴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5620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组词：兴办  兴建  百废待兴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59632" y="197250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xīng</a:t>
            </a:r>
            <a:endParaRPr lang="en-US" altLang="zh-CN" sz="32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3647936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乳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3708331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组词：乳白色  乳汁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59659" y="3124637"/>
            <a:ext cx="5485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/>
              <a:t>rǔ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495808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浸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5620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组词：沉浸  浸泡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62235" y="1972509"/>
            <a:ext cx="617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/>
              <a:t>jìn</a:t>
            </a:r>
            <a:endParaRPr lang="en-US" altLang="zh-CN" sz="32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331640" y="4872072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492317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组词：利剑  宝剑  唇枪舌剑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97074" y="4288448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 jiàn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4" grpId="0"/>
      <p:bldP spid="25" grpId="0"/>
      <p:bldP spid="32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494408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显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500447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组词：显示  明显  大显身手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87574" y="436045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xiǎn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449021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梢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0012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组词：树梢  末梢  喜上眉梢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00274" y="1916832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ā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23"/>
          <p:cNvSpPr txBox="1">
            <a:spLocks noChangeArrowheads="1"/>
          </p:cNvSpPr>
          <p:nvPr/>
        </p:nvSpPr>
        <p:spPr bwMode="auto">
          <a:xfrm>
            <a:off x="1331640" y="3673157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>
            <a:spLocks noChangeArrowheads="1"/>
          </p:cNvSpPr>
          <p:nvPr/>
        </p:nvSpPr>
        <p:spPr bwMode="auto">
          <a:xfrm>
            <a:off x="2411760" y="3724260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组词：宿舍  旅舍  校舍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12669" y="3116838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shè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4" grpId="0"/>
      <p:bldP spid="25" grpId="0"/>
      <p:bldP spid="32" grpId="0"/>
      <p:bldP spid="33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2559</Words>
  <Application>WPS 演示</Application>
  <PresentationFormat>全屏显示(4:3)</PresentationFormat>
  <Paragraphs>439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Arial</vt:lpstr>
      <vt:lpstr>宋体</vt:lpstr>
      <vt:lpstr>Wingdings</vt:lpstr>
      <vt:lpstr>楷体</vt:lpstr>
      <vt:lpstr>方正卡通简体</vt:lpstr>
      <vt:lpstr>黑体</vt:lpstr>
      <vt:lpstr>汉语拼音</vt:lpstr>
      <vt:lpstr>Calibri</vt:lpstr>
      <vt:lpstr>微软雅黑</vt:lpstr>
      <vt:lpstr>Arial Unicode MS</vt:lpstr>
      <vt:lpstr>Vijaya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1087</cp:revision>
  <dcterms:created xsi:type="dcterms:W3CDTF">2017-05-17T10:13:00Z</dcterms:created>
  <dcterms:modified xsi:type="dcterms:W3CDTF">2018-06-28T04:44:54Z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