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5"/>
  </p:notesMasterIdLst>
  <p:handoutMasterIdLst>
    <p:handoutMasterId r:id="rId26"/>
  </p:handoutMasterIdLst>
  <p:sldIdLst>
    <p:sldId id="259" r:id="rId4"/>
    <p:sldId id="257" r:id="rId6"/>
    <p:sldId id="258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70" r:id="rId16"/>
    <p:sldId id="271" r:id="rId17"/>
    <p:sldId id="275" r:id="rId18"/>
    <p:sldId id="272" r:id="rId19"/>
    <p:sldId id="276" r:id="rId20"/>
    <p:sldId id="277" r:id="rId21"/>
    <p:sldId id="278" r:id="rId22"/>
    <p:sldId id="279" r:id="rId23"/>
    <p:sldId id="280" r:id="rId24"/>
    <p:sldId id="281" r:id="rId25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9290"/>
    <a:srgbClr val="CDA7A5"/>
    <a:srgbClr val="EABA70"/>
    <a:srgbClr val="F4B800"/>
    <a:srgbClr val="DCDCDC"/>
    <a:srgbClr val="F0F0F0"/>
    <a:srgbClr val="965722"/>
    <a:srgbClr val="BD9C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 autoAdjust="0"/>
  </p:normalViewPr>
  <p:slideViewPr>
    <p:cSldViewPr snapToGrid="0">
      <p:cViewPr>
        <p:scale>
          <a:sx n="140" d="100"/>
          <a:sy n="140" d="100"/>
        </p:scale>
        <p:origin x="-882" y="-330"/>
      </p:cViewPr>
      <p:guideLst>
        <p:guide orient="horz" pos="1658"/>
        <p:guide pos="2918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667D9D4C-908A-4810-A1BF-B4275ABA1FA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85C9E136-2906-4C9B-A4EC-79AF36A50756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5B92F2CD-D404-4240-9BF8-115129991764}" type="datetimeFigureOut">
              <a:rPr lang="zh-CN" altLang="en-US"/>
            </a:fld>
            <a:endParaRPr lang="zh-CN" altLang="en-US"/>
          </a:p>
        </p:txBody>
      </p:sp>
      <p:sp>
        <p:nvSpPr>
          <p:cNvPr id="276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797169BA-0A89-4A9A-B2C9-2D04B229382F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88949498-6AC4-469B-B3D3-045E44A68BBA}" type="slidenum">
              <a:rPr lang="zh-CN" altLang="en-US" smtClean="0">
                <a:latin typeface="微软雅黑" panose="020B0503020204020204" pitchFamily="34" charset="-122"/>
              </a:rPr>
            </a:fld>
            <a:endParaRPr lang="en-US" altLang="zh-CN" smtClean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7860" y="3070623"/>
            <a:ext cx="9146382" cy="164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endParaRPr lang="zh-CN" altLang="en-US" noProof="1"/>
          </a:p>
        </p:txBody>
      </p:sp>
      <p:pic>
        <p:nvPicPr>
          <p:cNvPr id="3" name="图片 6"/>
          <p:cNvPicPr>
            <a:picLocks noChangeAspect="1" noChangeArrowheads="1"/>
          </p:cNvPicPr>
          <p:nvPr userDrawn="1"/>
        </p:nvPicPr>
        <p:blipFill>
          <a:blip r:embed="rId3" cstate="email"/>
          <a:srcRect t="-692"/>
          <a:stretch>
            <a:fillRect/>
          </a:stretch>
        </p:blipFill>
        <p:spPr bwMode="auto">
          <a:xfrm>
            <a:off x="-36910" y="-40481"/>
            <a:ext cx="9217820" cy="5189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9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5041" y="4541044"/>
            <a:ext cx="1351359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3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-2381"/>
            <a:ext cx="1524000" cy="1503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tags" Target="../tags/tag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endParaRPr lang="zh-CN" altLang="en-US" noProof="1"/>
          </a:p>
        </p:txBody>
      </p:sp>
      <p:pic>
        <p:nvPicPr>
          <p:cNvPr id="1027" name="图片 6"/>
          <p:cNvPicPr>
            <a:picLocks noChangeAspect="1" noChangeArrowheads="1"/>
          </p:cNvPicPr>
          <p:nvPr userDrawn="1"/>
        </p:nvPicPr>
        <p:blipFill>
          <a:blip r:embed="rId9" cstate="email"/>
          <a:srcRect t="-692"/>
          <a:stretch>
            <a:fillRect/>
          </a:stretch>
        </p:blipFill>
        <p:spPr bwMode="auto">
          <a:xfrm>
            <a:off x="-36910" y="-40481"/>
            <a:ext cx="9217820" cy="5189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100" b="1" kern="1200" spc="15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defRPr sz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1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4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7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9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0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4.xml"/><Relationship Id="rId1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23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5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8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9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84531" y="1427271"/>
            <a:ext cx="4248150" cy="1469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139928" y="685800"/>
            <a:ext cx="3357563" cy="3357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760810" y="489347"/>
            <a:ext cx="1793081" cy="48101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defRPr/>
            </a:pPr>
            <a:r>
              <a:rPr lang="zh-CN" altLang="en-US" sz="2700" b="1" spc="300" noProof="1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初读课文</a:t>
            </a:r>
            <a:endParaRPr lang="zh-CN" altLang="en-US" sz="2700" b="1" spc="300" noProof="1">
              <a:solidFill>
                <a:srgbClr val="96572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4339" name="组合 4"/>
          <p:cNvGrpSpPr/>
          <p:nvPr/>
        </p:nvGrpSpPr>
        <p:grpSpPr bwMode="auto">
          <a:xfrm>
            <a:off x="898923" y="1008460"/>
            <a:ext cx="8335565" cy="4329113"/>
            <a:chOff x="2190" y="2100"/>
            <a:chExt cx="17505" cy="9090"/>
          </a:xfrm>
        </p:grpSpPr>
        <p:pic>
          <p:nvPicPr>
            <p:cNvPr id="14343" name="图片 3" descr="线条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190" y="2750"/>
              <a:ext cx="13330" cy="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4" name="图片 15" descr="图片包含 鲜花, 餐桌, 就坐, 植物&#10;&#10;已生成高可信度的说明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405" y="2100"/>
              <a:ext cx="7290" cy="9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/>
          <p:cNvSpPr txBox="1"/>
          <p:nvPr/>
        </p:nvSpPr>
        <p:spPr>
          <a:xfrm>
            <a:off x="1318022" y="1541860"/>
            <a:ext cx="5453063" cy="902494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just" fontAlgn="auto">
              <a:lnSpc>
                <a:spcPct val="130000"/>
              </a:lnSpc>
              <a:defRPr/>
            </a:pPr>
            <a:r>
              <a:rPr lang="en-US" altLang="zh-CN" sz="2100" spc="15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pitchFamily="34" charset="-122"/>
              </a:rPr>
              <a:t>1.</a:t>
            </a:r>
            <a:r>
              <a:rPr lang="zh-CN" altLang="en-US" sz="2100" spc="15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pitchFamily="34" charset="-122"/>
              </a:rPr>
              <a:t>课文主要讲述了一件什么事情？这件事</a:t>
            </a:r>
            <a:endParaRPr lang="zh-CN" altLang="en-US" sz="2100" spc="15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微软雅黑" panose="020B0503020204020204" pitchFamily="34" charset="-122"/>
            </a:endParaRPr>
          </a:p>
          <a:p>
            <a:pPr algn="just" fontAlgn="auto">
              <a:lnSpc>
                <a:spcPct val="130000"/>
              </a:lnSpc>
              <a:defRPr/>
            </a:pPr>
            <a:r>
              <a:rPr lang="zh-CN" altLang="en-US" sz="2100" spc="15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pitchFamily="34" charset="-122"/>
              </a:rPr>
              <a:t>  表现了什么？</a:t>
            </a:r>
            <a:endParaRPr lang="zh-CN" altLang="en-US" sz="2100" spc="15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18023" y="2477691"/>
            <a:ext cx="6178153" cy="902494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just" fontAlgn="auto">
              <a:lnSpc>
                <a:spcPct val="130000"/>
              </a:lnSpc>
              <a:defRPr/>
            </a:pPr>
            <a:r>
              <a:rPr lang="en-US" altLang="zh-CN" sz="2100" spc="15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pitchFamily="34" charset="-122"/>
              </a:rPr>
              <a:t>2.</a:t>
            </a:r>
            <a:r>
              <a:rPr lang="zh-CN" altLang="en-US" sz="2100" spc="15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pitchFamily="34" charset="-122"/>
              </a:rPr>
              <a:t>课文中的人物很多，你觉得中心人物</a:t>
            </a:r>
            <a:endParaRPr lang="zh-CN" altLang="en-US" sz="2100" spc="15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微软雅黑" panose="020B0503020204020204" pitchFamily="34" charset="-122"/>
            </a:endParaRPr>
          </a:p>
          <a:p>
            <a:pPr algn="just" fontAlgn="auto">
              <a:lnSpc>
                <a:spcPct val="130000"/>
              </a:lnSpc>
              <a:defRPr/>
            </a:pPr>
            <a:r>
              <a:rPr lang="zh-CN" altLang="en-US" sz="2100" spc="15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pitchFamily="34" charset="-122"/>
              </a:rPr>
              <a:t>  是谁？</a:t>
            </a:r>
            <a:endParaRPr lang="zh-CN" altLang="en-US" sz="2100" spc="15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18023" y="3412332"/>
            <a:ext cx="6178153" cy="902494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just" fontAlgn="auto">
              <a:lnSpc>
                <a:spcPct val="130000"/>
              </a:lnSpc>
              <a:defRPr/>
            </a:pPr>
            <a:r>
              <a:rPr lang="en-US" altLang="zh-CN" sz="2100" spc="15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pitchFamily="34" charset="-122"/>
              </a:rPr>
              <a:t>3.</a:t>
            </a:r>
            <a:r>
              <a:rPr lang="zh-CN" altLang="en-US" sz="2100" spc="15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pitchFamily="34" charset="-122"/>
              </a:rPr>
              <a:t>你对课文中的哪一个人物印象</a:t>
            </a:r>
            <a:endParaRPr lang="zh-CN" altLang="en-US" sz="2100" spc="15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微软雅黑" panose="020B0503020204020204" pitchFamily="34" charset="-122"/>
            </a:endParaRPr>
          </a:p>
          <a:p>
            <a:pPr algn="just" fontAlgn="auto">
              <a:lnSpc>
                <a:spcPct val="130000"/>
              </a:lnSpc>
              <a:defRPr/>
            </a:pPr>
            <a:r>
              <a:rPr lang="zh-CN" altLang="en-US" sz="2100" spc="15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pitchFamily="34" charset="-122"/>
              </a:rPr>
              <a:t>  最深？为什么？</a:t>
            </a:r>
            <a:endParaRPr lang="zh-CN" altLang="en-US" sz="2100" spc="15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760810" y="489347"/>
            <a:ext cx="1793081" cy="48101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defRPr/>
            </a:pPr>
            <a:r>
              <a:rPr lang="zh-CN" altLang="en-US" sz="2700" b="1" spc="300" noProof="1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段落层次</a:t>
            </a:r>
            <a:endParaRPr lang="zh-CN" altLang="en-US" sz="2700" b="1" spc="300" noProof="1">
              <a:solidFill>
                <a:srgbClr val="96572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63" name="文本框 99"/>
          <p:cNvSpPr txBox="1">
            <a:spLocks noChangeArrowheads="1"/>
          </p:cNvSpPr>
          <p:nvPr/>
        </p:nvSpPr>
        <p:spPr bwMode="auto">
          <a:xfrm>
            <a:off x="3189685" y="1423987"/>
            <a:ext cx="261580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100" dirty="0">
                <a:latin typeface="黑体" panose="02010609060101010101" charset="-122"/>
                <a:ea typeface="黑体" panose="02010609060101010101" charset="-122"/>
              </a:rPr>
              <a:t>第一部分（第</a:t>
            </a:r>
            <a:r>
              <a:rPr lang="en-US" altLang="zh-CN" sz="2100" dirty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100" dirty="0">
                <a:latin typeface="黑体" panose="02010609060101010101" charset="-122"/>
                <a:ea typeface="黑体" panose="02010609060101010101" charset="-122"/>
              </a:rPr>
              <a:t>段）</a:t>
            </a:r>
            <a:r>
              <a:rPr lang="zh-CN" altLang="en-US" sz="2100" dirty="0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：</a:t>
            </a:r>
            <a:endParaRPr lang="zh-CN" altLang="en-US" sz="2100" dirty="0"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153966" y="1878807"/>
            <a:ext cx="6323409" cy="902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100" b="1" dirty="0">
                <a:solidFill>
                  <a:srgbClr val="965722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看到了挂在树上的风筝，黛玉等人无心作诗，</a:t>
            </a:r>
            <a:endParaRPr lang="zh-CN" altLang="en-US" sz="2100" b="1" dirty="0">
              <a:solidFill>
                <a:srgbClr val="965722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100" b="1" dirty="0">
                <a:solidFill>
                  <a:srgbClr val="965722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决定拿出风筝放晦气。</a:t>
            </a:r>
            <a:endParaRPr lang="zh-CN" altLang="en-US" sz="2100" b="1" dirty="0">
              <a:solidFill>
                <a:srgbClr val="965722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170635" y="3424238"/>
            <a:ext cx="5338763" cy="902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100" b="1" dirty="0">
                <a:solidFill>
                  <a:srgbClr val="965722"/>
                </a:solidFill>
                <a:latin typeface="楷体" panose="02010609060101010101" charset="-122"/>
                <a:ea typeface="楷体" panose="02010609060101010101" charset="-122"/>
              </a:rPr>
              <a:t>描述了贾宝玉和众姐妹、丫头们放风筝的欢乐场面。</a:t>
            </a:r>
            <a:endParaRPr lang="zh-CN" altLang="en-US" sz="2100" b="1" dirty="0">
              <a:solidFill>
                <a:srgbClr val="96572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366" name="文本框 1"/>
          <p:cNvSpPr txBox="1">
            <a:spLocks noChangeArrowheads="1"/>
          </p:cNvSpPr>
          <p:nvPr/>
        </p:nvSpPr>
        <p:spPr bwMode="auto">
          <a:xfrm>
            <a:off x="3167063" y="2983707"/>
            <a:ext cx="3039666" cy="389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100" dirty="0">
                <a:latin typeface="黑体" panose="02010609060101010101" charset="-122"/>
                <a:ea typeface="黑体" panose="02010609060101010101" charset="-122"/>
              </a:rPr>
              <a:t>第二部分（第</a:t>
            </a:r>
            <a:r>
              <a:rPr lang="en-US" altLang="zh-CN" sz="2100" dirty="0">
                <a:latin typeface="黑体" panose="02010609060101010101" charset="-122"/>
                <a:ea typeface="黑体" panose="02010609060101010101" charset="-122"/>
              </a:rPr>
              <a:t>2-5</a:t>
            </a:r>
            <a:r>
              <a:rPr lang="zh-CN" altLang="en-US" sz="2100" dirty="0">
                <a:latin typeface="黑体" panose="02010609060101010101" charset="-122"/>
                <a:ea typeface="黑体" panose="02010609060101010101" charset="-122"/>
              </a:rPr>
              <a:t>段）</a:t>
            </a:r>
            <a:r>
              <a:rPr lang="zh-CN" altLang="en-US" sz="2100" dirty="0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：</a:t>
            </a:r>
            <a:endParaRPr lang="zh-CN" altLang="en-US" sz="2100" dirty="0"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  <p:pic>
        <p:nvPicPr>
          <p:cNvPr id="15367" name="图片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227752" flipH="1">
            <a:off x="609600" y="1382316"/>
            <a:ext cx="2290763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>
            <a:off x="3506391" y="972741"/>
            <a:ext cx="3626644" cy="596503"/>
          </a:xfrm>
          <a:prstGeom prst="wedgeRoundRectCallout">
            <a:avLst>
              <a:gd name="adj1" fmla="val -51089"/>
              <a:gd name="adj2" fmla="val 14281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noProof="1"/>
          </a:p>
        </p:txBody>
      </p:sp>
      <p:pic>
        <p:nvPicPr>
          <p:cNvPr id="16387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413743" y="1196579"/>
            <a:ext cx="4142185" cy="4140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文本框 2"/>
          <p:cNvSpPr txBox="1">
            <a:spLocks noChangeArrowheads="1"/>
          </p:cNvSpPr>
          <p:nvPr/>
        </p:nvSpPr>
        <p:spPr bwMode="auto">
          <a:xfrm>
            <a:off x="2715816" y="2034779"/>
            <a:ext cx="5990034" cy="1509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   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宝玉等听了，也都出来看时，宝玉笑道：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“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我认得这风筝，这是大老爷那院里嫣红姑娘放的。拿下来给他送过去罢。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”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0810" y="489347"/>
            <a:ext cx="1793081" cy="48101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defRPr/>
            </a:pPr>
            <a:r>
              <a:rPr lang="zh-CN" altLang="en-US" sz="2700" b="1" spc="300" noProof="1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课文解读</a:t>
            </a:r>
            <a:endParaRPr lang="zh-CN" altLang="en-US" sz="2700" b="1" spc="300" noProof="1">
              <a:solidFill>
                <a:srgbClr val="96572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62363" y="1075135"/>
            <a:ext cx="3470672" cy="389334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spc="225" noProof="1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对园子里的事物都很熟悉。</a:t>
            </a:r>
            <a:endParaRPr lang="en-US" altLang="zh-CN" sz="2100" spc="225" noProof="1">
              <a:solidFill>
                <a:srgbClr val="96572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967163" y="3532585"/>
            <a:ext cx="271819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2" name="文本框 7"/>
          <p:cNvSpPr txBox="1">
            <a:spLocks noChangeArrowheads="1"/>
          </p:cNvSpPr>
          <p:nvPr/>
        </p:nvSpPr>
        <p:spPr bwMode="auto">
          <a:xfrm>
            <a:off x="7133035" y="3757612"/>
            <a:ext cx="1602581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700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心地善良</a:t>
            </a:r>
            <a:endParaRPr lang="zh-CN" altLang="en-US" sz="2700">
              <a:solidFill>
                <a:srgbClr val="96572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>
            <a:spLocks noChangeArrowheads="1"/>
          </p:cNvSpPr>
          <p:nvPr/>
        </p:nvSpPr>
        <p:spPr bwMode="auto">
          <a:xfrm>
            <a:off x="1908572" y="1425179"/>
            <a:ext cx="7110413" cy="1509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   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丫头们听见放风筝，巴不得一声儿，七手八脚，都忙着拿出来：也有美人儿的，也有沙雁儿的。丫头们搬高墩，捆剪子股儿，一面拔起籰子来。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251848" y="1476376"/>
            <a:ext cx="1072753" cy="45005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noProof="1"/>
          </a:p>
        </p:txBody>
      </p:sp>
      <p:grpSp>
        <p:nvGrpSpPr>
          <p:cNvPr id="2" name="组合 13"/>
          <p:cNvGrpSpPr/>
          <p:nvPr/>
        </p:nvGrpSpPr>
        <p:grpSpPr bwMode="auto">
          <a:xfrm>
            <a:off x="4120753" y="722710"/>
            <a:ext cx="2041922" cy="520303"/>
            <a:chOff x="4518" y="366"/>
            <a:chExt cx="7200" cy="1709"/>
          </a:xfrm>
        </p:grpSpPr>
        <p:sp>
          <p:nvSpPr>
            <p:cNvPr id="12" name="圆角矩形标注 11"/>
            <p:cNvSpPr/>
            <p:nvPr/>
          </p:nvSpPr>
          <p:spPr>
            <a:xfrm>
              <a:off x="4518" y="366"/>
              <a:ext cx="7200" cy="1709"/>
            </a:xfrm>
            <a:prstGeom prst="wedgeRoundRectCallout">
              <a:avLst>
                <a:gd name="adj1" fmla="val 37944"/>
                <a:gd name="adj2" fmla="val 68431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7419" name="文本框 12"/>
            <p:cNvSpPr txBox="1">
              <a:spLocks noChangeArrowheads="1"/>
            </p:cNvSpPr>
            <p:nvPr/>
          </p:nvSpPr>
          <p:spPr bwMode="auto">
            <a:xfrm>
              <a:off x="5416" y="589"/>
              <a:ext cx="5651" cy="1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100">
                  <a:latin typeface="黑体" panose="02010609060101010101" charset="-122"/>
                  <a:ea typeface="黑体" panose="02010609060101010101" charset="-122"/>
                </a:rPr>
                <a:t>指迫切盼望</a:t>
              </a:r>
              <a:endParaRPr lang="zh-CN" altLang="en-US" sz="21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3" name="组合 18"/>
          <p:cNvGrpSpPr/>
          <p:nvPr/>
        </p:nvGrpSpPr>
        <p:grpSpPr bwMode="auto">
          <a:xfrm>
            <a:off x="5747147" y="3081338"/>
            <a:ext cx="3033713" cy="571500"/>
            <a:chOff x="12064" y="6146"/>
            <a:chExt cx="6372" cy="1200"/>
          </a:xfrm>
        </p:grpSpPr>
        <p:sp>
          <p:nvSpPr>
            <p:cNvPr id="18" name="圆角矩形标注 17"/>
            <p:cNvSpPr/>
            <p:nvPr/>
          </p:nvSpPr>
          <p:spPr>
            <a:xfrm>
              <a:off x="12064" y="6146"/>
              <a:ext cx="6372" cy="1200"/>
            </a:xfrm>
            <a:prstGeom prst="wedgeRoundRectCallout">
              <a:avLst>
                <a:gd name="adj1" fmla="val -9472"/>
                <a:gd name="adj2" fmla="val -95083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7417" name="文本框 15"/>
            <p:cNvSpPr txBox="1">
              <a:spLocks noChangeArrowheads="1"/>
            </p:cNvSpPr>
            <p:nvPr/>
          </p:nvSpPr>
          <p:spPr bwMode="auto">
            <a:xfrm>
              <a:off x="12549" y="6286"/>
              <a:ext cx="5544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</a:rPr>
                <a:t>放风筝用的线车子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6813947" y="2415779"/>
            <a:ext cx="681038" cy="44053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0" name="文本框 19"/>
          <p:cNvSpPr txBox="1"/>
          <p:nvPr/>
        </p:nvSpPr>
        <p:spPr>
          <a:xfrm>
            <a:off x="1884760" y="3712369"/>
            <a:ext cx="6686550" cy="90249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100" spc="225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100" spc="225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从丫头们的表现中可以看出大家对放风筝的期待和兴奋的心情。</a:t>
            </a:r>
            <a:endParaRPr lang="zh-CN" altLang="en-US" sz="2100" spc="225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2"/>
          <p:cNvSpPr txBox="1">
            <a:spLocks noChangeArrowheads="1"/>
          </p:cNvSpPr>
          <p:nvPr/>
        </p:nvSpPr>
        <p:spPr bwMode="auto">
          <a:xfrm>
            <a:off x="1584723" y="756048"/>
            <a:ext cx="6902053" cy="3530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    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宝玉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又兴头起来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，也打发个小丫头子家去，说：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“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把昨儿赖大娘送的那个大鱼取来。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”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小丫头去了半天，空手回来，笑道：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“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晴雯姑娘昨儿放走了。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”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宝玉道：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“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我还没放一遭呢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！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”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探春笑道：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“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横竖是给你放晦气罢了！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”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宝玉道：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“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再把大螃蟹拿来罢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。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”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丫头去了，同了几个人，扛了一个美人并籰子来，回说：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“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袭姑娘说：昨儿把螃蟹给了三爷了，这一个是林大娘才送来的，放这一个罢。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”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宝玉细看了一回，只见这美人做的十分精致，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心中欢喜，便叫：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“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放起来！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”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085035" y="1195388"/>
            <a:ext cx="553640" cy="37266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5" name="圆角矩形 4"/>
          <p:cNvSpPr/>
          <p:nvPr/>
        </p:nvSpPr>
        <p:spPr>
          <a:xfrm>
            <a:off x="3546872" y="2347913"/>
            <a:ext cx="838200" cy="37266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6" name="圆角矩形 5"/>
          <p:cNvSpPr/>
          <p:nvPr/>
        </p:nvSpPr>
        <p:spPr>
          <a:xfrm>
            <a:off x="4551760" y="3514725"/>
            <a:ext cx="588169" cy="3714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289447" y="4392216"/>
            <a:ext cx="1543050" cy="43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大鱼风筝</a:t>
            </a:r>
            <a:endParaRPr lang="zh-CN" altLang="en-US" sz="2400" dirty="0">
              <a:solidFill>
                <a:srgbClr val="96572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2795588" y="4476750"/>
            <a:ext cx="561975" cy="30361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noProof="1"/>
          </a:p>
        </p:txBody>
      </p:sp>
      <p:grpSp>
        <p:nvGrpSpPr>
          <p:cNvPr id="2" name="组合 8"/>
          <p:cNvGrpSpPr/>
          <p:nvPr/>
        </p:nvGrpSpPr>
        <p:grpSpPr bwMode="auto">
          <a:xfrm>
            <a:off x="3618310" y="4361260"/>
            <a:ext cx="1601390" cy="534590"/>
            <a:chOff x="4680" y="6124"/>
            <a:chExt cx="3365" cy="1124"/>
          </a:xfrm>
        </p:grpSpPr>
        <p:sp>
          <p:nvSpPr>
            <p:cNvPr id="10" name="圆角矩形 9"/>
            <p:cNvSpPr/>
            <p:nvPr/>
          </p:nvSpPr>
          <p:spPr>
            <a:xfrm>
              <a:off x="4680" y="6124"/>
              <a:ext cx="3200" cy="112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8447" name="文本框 10"/>
            <p:cNvSpPr txBox="1">
              <a:spLocks noChangeArrowheads="1"/>
            </p:cNvSpPr>
            <p:nvPr/>
          </p:nvSpPr>
          <p:spPr bwMode="auto">
            <a:xfrm>
              <a:off x="4880" y="6257"/>
              <a:ext cx="3165" cy="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</a:rPr>
                <a:t>晴雯姑娘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320904" y="4383881"/>
            <a:ext cx="1838325" cy="434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大螃蟹风筝</a:t>
            </a:r>
            <a:endParaRPr lang="zh-CN" altLang="en-US" sz="2400">
              <a:solidFill>
                <a:srgbClr val="96572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7123510" y="4468416"/>
            <a:ext cx="561975" cy="303609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noProof="1"/>
          </a:p>
        </p:txBody>
      </p:sp>
      <p:grpSp>
        <p:nvGrpSpPr>
          <p:cNvPr id="3" name="组合 13"/>
          <p:cNvGrpSpPr/>
          <p:nvPr/>
        </p:nvGrpSpPr>
        <p:grpSpPr bwMode="auto">
          <a:xfrm>
            <a:off x="7945042" y="4352925"/>
            <a:ext cx="945356" cy="534591"/>
            <a:chOff x="4680" y="6124"/>
            <a:chExt cx="3365" cy="1124"/>
          </a:xfrm>
        </p:grpSpPr>
        <p:sp>
          <p:nvSpPr>
            <p:cNvPr id="15" name="圆角矩形 14"/>
            <p:cNvSpPr/>
            <p:nvPr/>
          </p:nvSpPr>
          <p:spPr>
            <a:xfrm>
              <a:off x="4680" y="6124"/>
              <a:ext cx="3200" cy="112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8445" name="文本框 15"/>
            <p:cNvSpPr txBox="1">
              <a:spLocks noChangeArrowheads="1"/>
            </p:cNvSpPr>
            <p:nvPr/>
          </p:nvSpPr>
          <p:spPr bwMode="auto">
            <a:xfrm>
              <a:off x="4879" y="6257"/>
              <a:ext cx="3166" cy="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</a:rPr>
                <a:t>三爷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/>
      <p:bldP spid="8" grpId="0" animBg="1"/>
      <p:bldP spid="12" grpId="0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525" y="997744"/>
            <a:ext cx="4142185" cy="4140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文本框 2"/>
          <p:cNvSpPr txBox="1">
            <a:spLocks noChangeArrowheads="1"/>
          </p:cNvSpPr>
          <p:nvPr/>
        </p:nvSpPr>
        <p:spPr bwMode="auto">
          <a:xfrm>
            <a:off x="2661047" y="1053704"/>
            <a:ext cx="6119813" cy="228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 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宝玉说丫头们不会放，自己放了半天，只起房高，就落下来，急的头的汗都出来了，众人都笑他。他便恨的摔在地下，指着风筝说道:“要不是个美人儿，我一顿脚跺个稀烂！”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518298" y="2876550"/>
            <a:ext cx="504944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5208985" y="1994297"/>
            <a:ext cx="2035969" cy="44172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0" name="椭圆 9"/>
          <p:cNvSpPr/>
          <p:nvPr/>
        </p:nvSpPr>
        <p:spPr>
          <a:xfrm>
            <a:off x="5851923" y="1595438"/>
            <a:ext cx="396478" cy="39886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1" name="文本框 10"/>
          <p:cNvSpPr txBox="1"/>
          <p:nvPr/>
        </p:nvSpPr>
        <p:spPr>
          <a:xfrm>
            <a:off x="3345062" y="3430492"/>
            <a:ext cx="5410200" cy="13192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100" spc="225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通过对宝玉的动作、神态、语言描写，向我们展示出了宝玉天真、顽皮、率直的个性，生动形象。</a:t>
            </a:r>
            <a:endParaRPr lang="zh-CN" altLang="en-US" sz="2100" spc="225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1"/>
          <p:cNvSpPr txBox="1">
            <a:spLocks noChangeArrowheads="1"/>
          </p:cNvSpPr>
          <p:nvPr/>
        </p:nvSpPr>
        <p:spPr bwMode="auto">
          <a:xfrm>
            <a:off x="2047875" y="1279922"/>
            <a:ext cx="6315075" cy="1509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 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那风筝飘飘飖飖随风而去。一时只有鸡蛋大，一展眼只剩下一点黑星儿，一会儿就不见了。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4"/>
          <p:cNvGrpSpPr/>
          <p:nvPr/>
        </p:nvGrpSpPr>
        <p:grpSpPr bwMode="auto">
          <a:xfrm>
            <a:off x="2151460" y="3027760"/>
            <a:ext cx="1602581" cy="535781"/>
            <a:chOff x="4680" y="6124"/>
            <a:chExt cx="3365" cy="1124"/>
          </a:xfrm>
        </p:grpSpPr>
        <p:sp>
          <p:nvSpPr>
            <p:cNvPr id="3" name="圆角矩形 2"/>
            <p:cNvSpPr/>
            <p:nvPr/>
          </p:nvSpPr>
          <p:spPr>
            <a:xfrm>
              <a:off x="4680" y="6124"/>
              <a:ext cx="3200" cy="112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20494" name="文本框 3"/>
            <p:cNvSpPr txBox="1">
              <a:spLocks noChangeArrowheads="1"/>
            </p:cNvSpPr>
            <p:nvPr/>
          </p:nvSpPr>
          <p:spPr bwMode="auto">
            <a:xfrm>
              <a:off x="4880" y="6256"/>
              <a:ext cx="3165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</a:rPr>
                <a:t>鸡蛋大小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6" name="右箭头 5"/>
          <p:cNvSpPr/>
          <p:nvPr/>
        </p:nvSpPr>
        <p:spPr>
          <a:xfrm>
            <a:off x="3927872" y="3144441"/>
            <a:ext cx="561975" cy="302419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noProof="1"/>
          </a:p>
        </p:txBody>
      </p:sp>
      <p:grpSp>
        <p:nvGrpSpPr>
          <p:cNvPr id="4" name="组合 6"/>
          <p:cNvGrpSpPr/>
          <p:nvPr/>
        </p:nvGrpSpPr>
        <p:grpSpPr bwMode="auto">
          <a:xfrm>
            <a:off x="4749404" y="3027760"/>
            <a:ext cx="1602581" cy="535781"/>
            <a:chOff x="4680" y="6124"/>
            <a:chExt cx="3365" cy="1124"/>
          </a:xfrm>
        </p:grpSpPr>
        <p:sp>
          <p:nvSpPr>
            <p:cNvPr id="8" name="圆角矩形 7"/>
            <p:cNvSpPr/>
            <p:nvPr/>
          </p:nvSpPr>
          <p:spPr>
            <a:xfrm>
              <a:off x="4680" y="6124"/>
              <a:ext cx="3200" cy="112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20492" name="文本框 8"/>
            <p:cNvSpPr txBox="1">
              <a:spLocks noChangeArrowheads="1"/>
            </p:cNvSpPr>
            <p:nvPr/>
          </p:nvSpPr>
          <p:spPr bwMode="auto">
            <a:xfrm>
              <a:off x="4880" y="6256"/>
              <a:ext cx="3165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</a:rPr>
                <a:t>一点黑星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741885" y="3782616"/>
            <a:ext cx="6686550" cy="90249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100" spc="225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写出了风筝在天空中迅速飞去直到消失的过程，抓住了风筝的姿态和形状，写得十分生动具体。</a:t>
            </a:r>
            <a:endParaRPr lang="zh-CN" altLang="en-US" sz="2100" spc="225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625453" y="1356123"/>
            <a:ext cx="1281113" cy="45005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noProof="1"/>
          </a:p>
        </p:txBody>
      </p:sp>
      <p:grpSp>
        <p:nvGrpSpPr>
          <p:cNvPr id="5" name="组合 13"/>
          <p:cNvGrpSpPr/>
          <p:nvPr/>
        </p:nvGrpSpPr>
        <p:grpSpPr bwMode="auto">
          <a:xfrm>
            <a:off x="2151460" y="354807"/>
            <a:ext cx="3444478" cy="813197"/>
            <a:chOff x="4518" y="366"/>
            <a:chExt cx="7233" cy="1709"/>
          </a:xfrm>
        </p:grpSpPr>
        <p:sp>
          <p:nvSpPr>
            <p:cNvPr id="12" name="圆角矩形标注 11"/>
            <p:cNvSpPr/>
            <p:nvPr/>
          </p:nvSpPr>
          <p:spPr>
            <a:xfrm>
              <a:off x="4518" y="366"/>
              <a:ext cx="7200" cy="1709"/>
            </a:xfrm>
            <a:prstGeom prst="wedgeRoundRectCallout">
              <a:avLst>
                <a:gd name="adj1" fmla="val 9154"/>
                <a:gd name="adj2" fmla="val 71642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20490" name="文本框 12"/>
            <p:cNvSpPr txBox="1">
              <a:spLocks noChangeArrowheads="1"/>
            </p:cNvSpPr>
            <p:nvPr/>
          </p:nvSpPr>
          <p:spPr bwMode="auto">
            <a:xfrm>
              <a:off x="4878" y="476"/>
              <a:ext cx="6873" cy="1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100">
                  <a:latin typeface="黑体" panose="02010609060101010101" charset="-122"/>
                  <a:ea typeface="黑体" panose="02010609060101010101" charset="-122"/>
                </a:rPr>
                <a:t>表现了风筝在空中随风摇动的姿态</a:t>
              </a:r>
              <a:endParaRPr lang="zh-CN" altLang="en-US" sz="21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 t="-1744"/>
          <a:stretch>
            <a:fillRect/>
          </a:stretch>
        </p:blipFill>
        <p:spPr>
          <a:xfrm>
            <a:off x="6496526" y="2678426"/>
            <a:ext cx="2199323" cy="2199326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21507" name="文本框 4"/>
          <p:cNvSpPr txBox="1">
            <a:spLocks noChangeArrowheads="1"/>
          </p:cNvSpPr>
          <p:nvPr/>
        </p:nvSpPr>
        <p:spPr bwMode="auto">
          <a:xfrm>
            <a:off x="1595438" y="1214437"/>
            <a:ext cx="6904435" cy="298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100" b="1" dirty="0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宝玉：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大鱼风筝（晴雯）、大螃蟹风筝（三爷贾环）、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      美人风筝</a:t>
            </a:r>
            <a:endParaRPr lang="zh-CN" altLang="en-US" sz="21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100" b="1" dirty="0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嫣红姑娘：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大蝴蝶风筝</a:t>
            </a:r>
            <a:endParaRPr lang="zh-CN" altLang="en-US" sz="21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100" b="1" dirty="0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三姐姐（探春）：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软翅子大凤凰风筝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100" b="1" dirty="0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宝琴：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大蝙蝠风筝</a:t>
            </a:r>
            <a:endParaRPr lang="zh-CN" altLang="en-US" sz="21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100" b="1" dirty="0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宝钗：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大雁风筝（一连七个）</a:t>
            </a:r>
            <a:endParaRPr lang="zh-CN" altLang="en-US" sz="21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100" b="1" dirty="0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黛玉：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美人风筝   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56148" y="760809"/>
            <a:ext cx="5820965" cy="48101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defRPr/>
            </a:pPr>
            <a:r>
              <a:rPr lang="zh-CN" altLang="en-US" sz="2700" b="1" spc="300" noProof="1">
                <a:solidFill>
                  <a:srgbClr val="965722"/>
                </a:solidFill>
                <a:latin typeface="楷体" panose="02010609060101010101" charset="-122"/>
                <a:ea typeface="楷体" panose="02010609060101010101" charset="-122"/>
              </a:rPr>
              <a:t>课文里面都提到了哪些人风筝呢？</a:t>
            </a:r>
            <a:endParaRPr lang="zh-CN" altLang="en-US" sz="2700" b="1" spc="300" noProof="1">
              <a:solidFill>
                <a:srgbClr val="96572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组合 4"/>
          <p:cNvGrpSpPr/>
          <p:nvPr/>
        </p:nvGrpSpPr>
        <p:grpSpPr bwMode="auto">
          <a:xfrm>
            <a:off x="1672829" y="4342210"/>
            <a:ext cx="1283494" cy="535781"/>
            <a:chOff x="4680" y="6124"/>
            <a:chExt cx="3365" cy="1124"/>
          </a:xfrm>
        </p:grpSpPr>
        <p:sp>
          <p:nvSpPr>
            <p:cNvPr id="3" name="圆角矩形 2"/>
            <p:cNvSpPr/>
            <p:nvPr/>
          </p:nvSpPr>
          <p:spPr>
            <a:xfrm>
              <a:off x="4680" y="6124"/>
              <a:ext cx="3200" cy="112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21515" name="文本框 3"/>
            <p:cNvSpPr txBox="1">
              <a:spLocks noChangeArrowheads="1"/>
            </p:cNvSpPr>
            <p:nvPr/>
          </p:nvSpPr>
          <p:spPr bwMode="auto">
            <a:xfrm>
              <a:off x="4880" y="6256"/>
              <a:ext cx="3165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</a:rPr>
                <a:t>放风筝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6" name="右箭头 5"/>
          <p:cNvSpPr/>
          <p:nvPr/>
        </p:nvSpPr>
        <p:spPr>
          <a:xfrm>
            <a:off x="3103960" y="4458891"/>
            <a:ext cx="563165" cy="302419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noProof="1"/>
          </a:p>
        </p:txBody>
      </p:sp>
      <p:grpSp>
        <p:nvGrpSpPr>
          <p:cNvPr id="5" name="组合 6"/>
          <p:cNvGrpSpPr/>
          <p:nvPr/>
        </p:nvGrpSpPr>
        <p:grpSpPr bwMode="auto">
          <a:xfrm>
            <a:off x="3862387" y="4342210"/>
            <a:ext cx="1282304" cy="535781"/>
            <a:chOff x="4680" y="6124"/>
            <a:chExt cx="3365" cy="1124"/>
          </a:xfrm>
        </p:grpSpPr>
        <p:sp>
          <p:nvSpPr>
            <p:cNvPr id="8" name="圆角矩形 7"/>
            <p:cNvSpPr/>
            <p:nvPr/>
          </p:nvSpPr>
          <p:spPr>
            <a:xfrm>
              <a:off x="4680" y="6124"/>
              <a:ext cx="3199" cy="112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21513" name="文本框 8"/>
            <p:cNvSpPr txBox="1">
              <a:spLocks noChangeArrowheads="1"/>
            </p:cNvSpPr>
            <p:nvPr/>
          </p:nvSpPr>
          <p:spPr bwMode="auto">
            <a:xfrm>
              <a:off x="4880" y="6256"/>
              <a:ext cx="3165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</a:rPr>
                <a:t>放晦气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41835" y="1550194"/>
            <a:ext cx="6673453" cy="246990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400" spc="225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2400" spc="225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本文记述了贾宝玉和众姐妹、丫头们在大观园放风筝的经过，突出了他们放风筝时的自由欢乐，表现了贾宝玉等人对大观园美好生活的热爱。也表达了他们对自由生活的向往。</a:t>
            </a:r>
            <a:endParaRPr lang="zh-CN" altLang="en-US" sz="2400" spc="225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0810" y="489347"/>
            <a:ext cx="1793081" cy="48101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defRPr/>
            </a:pPr>
            <a:r>
              <a:rPr lang="zh-CN" altLang="en-US" sz="2700" b="1" spc="300" noProof="1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主题探究</a:t>
            </a:r>
            <a:endParaRPr lang="zh-CN" altLang="en-US" sz="2700" b="1" spc="300" noProof="1">
              <a:solidFill>
                <a:srgbClr val="96572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937022" y="1398985"/>
            <a:ext cx="7224713" cy="2894409"/>
          </a:xfrm>
          <a:custGeom>
            <a:avLst/>
            <a:gdLst>
              <a:gd name="connsiteX0" fmla="*/ 1554 w 7982"/>
              <a:gd name="connsiteY0" fmla="*/ 3108 h 3109"/>
              <a:gd name="connsiteX1" fmla="*/ 0 w 7982"/>
              <a:gd name="connsiteY1" fmla="*/ 3109 h 3109"/>
              <a:gd name="connsiteX2" fmla="*/ 0 w 7982"/>
              <a:gd name="connsiteY2" fmla="*/ 0 h 3109"/>
              <a:gd name="connsiteX3" fmla="*/ 7982 w 7982"/>
              <a:gd name="connsiteY3" fmla="*/ 0 h 3109"/>
              <a:gd name="connsiteX4" fmla="*/ 7982 w 7982"/>
              <a:gd name="connsiteY4" fmla="*/ 3109 h 3109"/>
              <a:gd name="connsiteX5" fmla="*/ 6336 w 7982"/>
              <a:gd name="connsiteY5" fmla="*/ 3108 h 3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82" h="3109">
                <a:moveTo>
                  <a:pt x="1554" y="3108"/>
                </a:moveTo>
                <a:lnTo>
                  <a:pt x="0" y="3109"/>
                </a:lnTo>
                <a:lnTo>
                  <a:pt x="0" y="0"/>
                </a:lnTo>
                <a:lnTo>
                  <a:pt x="7982" y="0"/>
                </a:lnTo>
                <a:lnTo>
                  <a:pt x="7982" y="3109"/>
                </a:lnTo>
                <a:lnTo>
                  <a:pt x="6336" y="3108"/>
                </a:lnTo>
              </a:path>
            </a:pathLst>
          </a:custGeom>
          <a:noFill/>
          <a:ln w="28575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6" name="矩形 5"/>
          <p:cNvSpPr/>
          <p:nvPr/>
        </p:nvSpPr>
        <p:spPr>
          <a:xfrm>
            <a:off x="2775348" y="3495675"/>
            <a:ext cx="3625453" cy="1629966"/>
          </a:xfrm>
          <a:prstGeom prst="rect">
            <a:avLst/>
          </a:prstGeom>
          <a:blipFill rotWithShape="1">
            <a:blip r:embed="rId1" cstate="email">
              <a:alphaModFix amt="6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noProof="1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760810" y="489347"/>
            <a:ext cx="1793081" cy="48101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defRPr/>
            </a:pPr>
            <a:r>
              <a:rPr lang="zh-CN" altLang="en-US" sz="2700" b="1" spc="300" noProof="1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拓展阅读</a:t>
            </a:r>
            <a:endParaRPr lang="zh-CN" altLang="en-US" sz="2700" b="1" spc="300" noProof="1">
              <a:solidFill>
                <a:srgbClr val="96572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27447" y="1371600"/>
            <a:ext cx="5124450" cy="246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    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下面是《红楼梦》中描写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“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笑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”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的一个片段，同样是笑，作者却能妙笔生花，可谓一人一种表现，一人一幅笑态，仔细品味语言的精彩，你能从中看出人物不同的性格特点吗？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     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  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  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  <p:pic>
        <p:nvPicPr>
          <p:cNvPr id="23556" name="图片 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70873" y="1066801"/>
            <a:ext cx="4069556" cy="4069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752476" y="489347"/>
            <a:ext cx="1794272" cy="48101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defRPr/>
            </a:pPr>
            <a:r>
              <a:rPr lang="zh-CN" altLang="en-US" sz="2700" b="1" spc="300" noProof="1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新课导入</a:t>
            </a:r>
            <a:endParaRPr lang="zh-CN" altLang="en-US" sz="2700" b="1" spc="300" noProof="1">
              <a:solidFill>
                <a:srgbClr val="96572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099" name="图片 1" descr="timg.jpgAS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43658" y="1435894"/>
            <a:ext cx="4513660" cy="318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017985" y="2240757"/>
            <a:ext cx="4244578" cy="2212181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2700" b="1" spc="450" noProof="1">
                <a:latin typeface="楷体" panose="02010609060101010101" charset="-122"/>
                <a:ea typeface="楷体" panose="02010609060101010101" charset="-122"/>
              </a:rPr>
              <a:t>草长莺飞二月天，</a:t>
            </a:r>
            <a:endParaRPr lang="zh-CN" altLang="en-US" sz="2700" b="1" spc="450" noProof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30000"/>
              </a:lnSpc>
              <a:defRPr/>
            </a:pPr>
            <a:r>
              <a:rPr lang="zh-CN" altLang="en-US" sz="2700" b="1" spc="450" noProof="1">
                <a:latin typeface="楷体" panose="02010609060101010101" charset="-122"/>
                <a:ea typeface="楷体" panose="02010609060101010101" charset="-122"/>
              </a:rPr>
              <a:t>拂堤杨柳醉春烟。</a:t>
            </a:r>
            <a:endParaRPr lang="zh-CN" altLang="en-US" sz="2700" b="1" spc="450" noProof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30000"/>
              </a:lnSpc>
              <a:defRPr/>
            </a:pPr>
            <a:r>
              <a:rPr lang="zh-CN" altLang="en-US" sz="2700" b="1" spc="450" noProof="1">
                <a:latin typeface="楷体" panose="02010609060101010101" charset="-122"/>
                <a:ea typeface="楷体" panose="02010609060101010101" charset="-122"/>
              </a:rPr>
              <a:t>儿童散学归来早，</a:t>
            </a:r>
            <a:endParaRPr lang="zh-CN" altLang="en-US" sz="2700" b="1" spc="450" noProof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30000"/>
              </a:lnSpc>
              <a:defRPr/>
            </a:pPr>
            <a:r>
              <a:rPr lang="zh-CN" altLang="en-US" sz="2700" b="1" spc="450" noProof="1">
                <a:latin typeface="楷体" panose="02010609060101010101" charset="-122"/>
                <a:ea typeface="楷体" panose="02010609060101010101" charset="-122"/>
              </a:rPr>
              <a:t>忙趁东风放纸鸢。</a:t>
            </a:r>
            <a:endParaRPr lang="zh-CN" altLang="en-US" sz="2700" b="1" spc="450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01" name="文本框 3"/>
          <p:cNvSpPr txBox="1">
            <a:spLocks noChangeArrowheads="1"/>
          </p:cNvSpPr>
          <p:nvPr/>
        </p:nvSpPr>
        <p:spPr bwMode="auto">
          <a:xfrm>
            <a:off x="1895476" y="1414462"/>
            <a:ext cx="1213247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700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村  居</a:t>
            </a:r>
            <a:endParaRPr lang="zh-CN" altLang="en-US" sz="2700">
              <a:solidFill>
                <a:srgbClr val="96572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02" name="文本框 4"/>
          <p:cNvSpPr txBox="1">
            <a:spLocks noChangeArrowheads="1"/>
          </p:cNvSpPr>
          <p:nvPr/>
        </p:nvSpPr>
        <p:spPr bwMode="auto">
          <a:xfrm>
            <a:off x="2596754" y="1943100"/>
            <a:ext cx="13335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【清】高鼎</a:t>
            </a:r>
            <a:endParaRPr lang="zh-CN" altLang="en-US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053953" y="3935016"/>
            <a:ext cx="832247" cy="49410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endParaRPr lang="zh-CN" altLang="en-US" noProof="1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"/>
          <p:cNvSpPr txBox="1">
            <a:spLocks noChangeArrowheads="1"/>
          </p:cNvSpPr>
          <p:nvPr/>
        </p:nvSpPr>
        <p:spPr bwMode="auto">
          <a:xfrm>
            <a:off x="1166885" y="838201"/>
            <a:ext cx="7266314" cy="3507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    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众人先是发怔，后来一听，上上下下都哈哈大笑起来。史湘云撑不住，一口饭都喷了出来；林黛玉笑岔了气，伏着桌子嗳哟；宝玉早滚到贾母怀里，贾母笑得搂着宝玉叫</a:t>
            </a:r>
            <a:r>
              <a:rPr lang="en-US" altLang="zh-CN" sz="2100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“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心肝</a:t>
            </a:r>
            <a:r>
              <a:rPr lang="en-US" altLang="zh-CN" sz="2100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”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；王夫人笑得用手指着凤姐儿，只说不出话来；薛姨妈也撑不住，口里茶喷了探春一裙子；探春手里的饭碗都合在迎春身上；惜春离了座位，拉着她奶母叫揉一揉肠子。地下的无一个不弯腰曲背，也有躲出去蹲着笑去的，也有忍着笑上来替他姊妹换衣裳的，独有凤姐鸳鸯二人撑着，还只管让刘姥姥</a:t>
            </a:r>
            <a:r>
              <a:rPr lang="zh-CN" altLang="en-US" sz="2100" dirty="0" smtClean="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。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784623" y="489347"/>
            <a:ext cx="1791890" cy="48101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defRPr/>
            </a:pPr>
            <a:r>
              <a:rPr lang="zh-CN" altLang="en-US" sz="2700" b="1" spc="1200" noProof="1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小练笔</a:t>
            </a:r>
            <a:endParaRPr lang="zh-CN" altLang="en-US" sz="2700" b="1" spc="1200" noProof="1">
              <a:solidFill>
                <a:srgbClr val="96572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6627" name="组合 4"/>
          <p:cNvGrpSpPr/>
          <p:nvPr/>
        </p:nvGrpSpPr>
        <p:grpSpPr bwMode="auto">
          <a:xfrm>
            <a:off x="898923" y="1008460"/>
            <a:ext cx="8335565" cy="4329113"/>
            <a:chOff x="2190" y="2100"/>
            <a:chExt cx="17505" cy="9090"/>
          </a:xfrm>
        </p:grpSpPr>
        <p:pic>
          <p:nvPicPr>
            <p:cNvPr id="26629" name="图片 3" descr="线条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190" y="2750"/>
              <a:ext cx="13330" cy="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0" name="图片 15" descr="图片包含 鲜花, 餐桌, 就坐, 植物&#10;&#10;已生成高可信度的说明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405" y="2100"/>
              <a:ext cx="7290" cy="9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28" name="文本框 1"/>
          <p:cNvSpPr txBox="1">
            <a:spLocks noChangeArrowheads="1"/>
          </p:cNvSpPr>
          <p:nvPr/>
        </p:nvSpPr>
        <p:spPr bwMode="auto">
          <a:xfrm>
            <a:off x="1208485" y="1619250"/>
            <a:ext cx="5091113" cy="298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    </a:t>
            </a:r>
            <a:r>
              <a:rPr lang="zh-CN" altLang="en-US" sz="2100" dirty="0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人物性格特点往往是通过他（她）的一举一动、一笑一颦反映出来的，成功的语言、动作、神态描写总是鲜明地展示人物的性格，生动地表现人物的思想感情。</a:t>
            </a:r>
            <a:endParaRPr lang="zh-CN" altLang="en-US" sz="2100" dirty="0"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100" dirty="0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    请写一段话，通过对人物的细节描写，体现其性格特点，以及对其的感受。</a:t>
            </a:r>
            <a:endParaRPr lang="zh-CN" altLang="en-US" sz="2100" dirty="0"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</a:pPr>
            <a:endParaRPr lang="zh-CN" altLang="en-US" sz="21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 descr="水电费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EFFB5"/>
              </a:clrFrom>
              <a:clrTo>
                <a:srgbClr val="FEFFB5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27472" y="1212056"/>
            <a:ext cx="3481388" cy="2900363"/>
          </a:xfrm>
          <a:prstGeom prst="rect">
            <a:avLst/>
          </a:prstGeom>
          <a:noFill/>
          <a:ln w="9525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5123" name="图片 2" descr="奥德赛给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6129" y="990600"/>
            <a:ext cx="3342084" cy="3342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752476" y="489347"/>
            <a:ext cx="1794272" cy="48101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defRPr/>
            </a:pPr>
            <a:r>
              <a:rPr lang="zh-CN" altLang="en-US" sz="2700" b="1" spc="300" noProof="1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走近作者</a:t>
            </a:r>
            <a:endParaRPr lang="zh-CN" altLang="en-US" sz="2700" b="1" spc="300" noProof="1">
              <a:solidFill>
                <a:srgbClr val="96572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7F9F8">
                  <a:alpha val="100000"/>
                </a:srgbClr>
              </a:clrFrom>
              <a:clrTo>
                <a:srgbClr val="F7F9F8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89837" y="1426369"/>
            <a:ext cx="3010376" cy="2992755"/>
          </a:xfrm>
          <a:prstGeom prst="ellipse">
            <a:avLst/>
          </a:prstGeom>
        </p:spPr>
      </p:pic>
      <p:sp>
        <p:nvSpPr>
          <p:cNvPr id="7172" name="文本框 5"/>
          <p:cNvSpPr txBox="1">
            <a:spLocks noChangeArrowheads="1"/>
          </p:cNvSpPr>
          <p:nvPr/>
        </p:nvSpPr>
        <p:spPr bwMode="auto">
          <a:xfrm>
            <a:off x="3820716" y="1272779"/>
            <a:ext cx="4889897" cy="3639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2700" b="1" dirty="0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曹雪芹</a:t>
            </a:r>
            <a:r>
              <a:rPr lang="zh-CN" altLang="en-US" sz="2100" b="1" dirty="0">
                <a:solidFill>
                  <a:srgbClr val="59595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（约1715年—约1763年），名沾，字梦阮，号雪芹。曹雪芹的一生经历了曹家由兴到衰的过程，早年过着豪华的公子生活，晚年却穷愁潦倒，卖画度日，生活于贫困之中。这种天壤之别的生活变化，促使曹雪芹深刻地思考自己的经历，对社会上种种黑暗产生了不满，这就为创作</a:t>
            </a:r>
            <a:r>
              <a:rPr lang="en-US" altLang="zh-CN" sz="2100" b="1" dirty="0">
                <a:solidFill>
                  <a:srgbClr val="59595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《</a:t>
            </a:r>
            <a:r>
              <a:rPr lang="zh-CN" altLang="en-US" sz="2100" b="1" dirty="0">
                <a:solidFill>
                  <a:srgbClr val="59595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红楼梦</a:t>
            </a:r>
            <a:r>
              <a:rPr lang="en-US" altLang="zh-CN" sz="2100" b="1" dirty="0">
                <a:solidFill>
                  <a:srgbClr val="59595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》</a:t>
            </a:r>
            <a:r>
              <a:rPr lang="zh-CN" altLang="en-US" sz="2100" b="1" dirty="0">
                <a:solidFill>
                  <a:srgbClr val="59595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打下了良好的基础。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752476" y="489347"/>
            <a:ext cx="1794272" cy="48101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defRPr/>
            </a:pPr>
            <a:r>
              <a:rPr lang="zh-CN" altLang="en-US" sz="2700" b="1" spc="300" noProof="1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知识锦囊</a:t>
            </a:r>
            <a:endParaRPr lang="zh-CN" altLang="en-US" sz="2700" b="1" spc="300" noProof="1">
              <a:solidFill>
                <a:srgbClr val="96572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195" name="图片 2" descr="u=2186863654,1113993082&amp;fm=26&amp;gp=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BFFFE"/>
              </a:clrFrom>
              <a:clrTo>
                <a:srgbClr val="FB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99460" y="1076325"/>
            <a:ext cx="3559969" cy="3561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文本框 3"/>
          <p:cNvSpPr txBox="1">
            <a:spLocks noChangeArrowheads="1"/>
          </p:cNvSpPr>
          <p:nvPr/>
        </p:nvSpPr>
        <p:spPr bwMode="auto">
          <a:xfrm>
            <a:off x="436960" y="1646635"/>
            <a:ext cx="4935140" cy="312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又名《石头记》《金玉缘》，被列为中国古典四大名著之首</a:t>
            </a:r>
            <a:r>
              <a:rPr lang="zh-CN" altLang="en-US" sz="2100" b="1" dirty="0">
                <a:solidFill>
                  <a:srgbClr val="59595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。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它以贾、史、王、薛四大家族为背景，以贾宝玉、林黛玉的爱情悲剧为主要线索，描写了贾家荣、宁二府由盛而衰的过程。书中塑造了贾宝玉、林黛玉、薛宝钗、晴雯、王熙风、袭人、香菱等一系列富有典型性格的艺术形象</a:t>
            </a:r>
            <a:r>
              <a:rPr lang="zh-CN" altLang="en-US" sz="2100" b="1" dirty="0" smtClean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。</a:t>
            </a:r>
            <a:endParaRPr lang="zh-CN" altLang="en-US" sz="2100" b="1" dirty="0">
              <a:solidFill>
                <a:srgbClr val="595959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8197" name="文本框 4"/>
          <p:cNvSpPr txBox="1">
            <a:spLocks noChangeArrowheads="1"/>
          </p:cNvSpPr>
          <p:nvPr/>
        </p:nvSpPr>
        <p:spPr bwMode="auto">
          <a:xfrm>
            <a:off x="314325" y="1171575"/>
            <a:ext cx="168539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《</a:t>
            </a:r>
            <a:r>
              <a:rPr lang="zh-CN" altLang="en-US" sz="2400" b="1" dirty="0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红楼梦</a:t>
            </a:r>
            <a:r>
              <a:rPr lang="en-US" altLang="zh-CN" sz="2400" b="1" dirty="0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》</a:t>
            </a:r>
            <a:endParaRPr lang="en-US" altLang="zh-CN" sz="2400" b="1" dirty="0">
              <a:solidFill>
                <a:srgbClr val="965722"/>
              </a:solidFill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151484" y="1050131"/>
            <a:ext cx="2834164" cy="3735219"/>
          </a:xfrm>
          <a:prstGeom prst="ellipse">
            <a:avLst/>
          </a:prstGeom>
          <a:effectLst>
            <a:softEdge rad="254000"/>
          </a:effectLst>
        </p:spPr>
      </p:pic>
      <p:sp>
        <p:nvSpPr>
          <p:cNvPr id="9219" name="文本框 4"/>
          <p:cNvSpPr txBox="1">
            <a:spLocks noChangeArrowheads="1"/>
          </p:cNvSpPr>
          <p:nvPr/>
        </p:nvSpPr>
        <p:spPr bwMode="auto">
          <a:xfrm>
            <a:off x="395288" y="954882"/>
            <a:ext cx="5823347" cy="385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100" b="1" dirty="0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       </a:t>
            </a:r>
            <a:endParaRPr lang="en-US" altLang="zh-CN" sz="2100" b="1" dirty="0">
              <a:solidFill>
                <a:srgbClr val="96572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100" b="1" dirty="0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宝玉：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贾政和王夫人之子，贾母的孙子。</a:t>
            </a:r>
            <a:endParaRPr lang="zh-CN" altLang="en-US" sz="21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100" b="1" dirty="0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林黛玉：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林如海和贾政的妹妹贾敏之女，贾宝玉的表妹。聪慧无比，琴棋书画样样俱佳。</a:t>
            </a:r>
            <a:endParaRPr lang="zh-CN" altLang="en-US" sz="21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100" b="1" dirty="0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宝钗：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薛姨妈之女，宝玉的表姐。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100" b="1" dirty="0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宝琴：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宝钗的堂妹。</a:t>
            </a:r>
            <a:endParaRPr lang="zh-CN" altLang="en-US" sz="21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100" b="1" dirty="0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探春：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贾政和赵姨娘之女，宝玉同父异母的妹妹。</a:t>
            </a:r>
            <a:endParaRPr lang="zh-CN" altLang="en-US" sz="21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100" b="1" dirty="0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紫鹃：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黛玉的丫鬟。    </a:t>
            </a:r>
            <a:r>
              <a:rPr lang="zh-CN" altLang="en-US" sz="2100" b="1" dirty="0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翠墨：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探春的丫鬟。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100" b="1" dirty="0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晴雯：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宝玉的丫鬟。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03698" y="382191"/>
            <a:ext cx="2659856" cy="48101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defRPr/>
            </a:pPr>
            <a:r>
              <a:rPr lang="zh-CN" altLang="en-US" sz="2700" b="1" spc="300" noProof="1">
                <a:solidFill>
                  <a:srgbClr val="965722"/>
                </a:solidFill>
                <a:latin typeface="楷体" panose="02010609060101010101" charset="-122"/>
                <a:ea typeface="楷体" panose="02010609060101010101" charset="-122"/>
              </a:rPr>
              <a:t>课文人物简介</a:t>
            </a:r>
            <a:endParaRPr lang="zh-CN" altLang="en-US" sz="2700" b="1" spc="300" noProof="1">
              <a:solidFill>
                <a:srgbClr val="96572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221" name="图片 7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381"/>
            <a:ext cx="1325166" cy="1308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03935" y="3382566"/>
            <a:ext cx="6178153" cy="955646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lnSpc>
                <a:spcPct val="120000"/>
              </a:lnSpc>
              <a:defRPr/>
            </a:pPr>
            <a:r>
              <a:rPr lang="en-US" altLang="zh-CN" sz="2400" spc="225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pitchFamily="34" charset="-122"/>
              </a:rPr>
              <a:t>3.</a:t>
            </a:r>
            <a:r>
              <a:rPr lang="zh-CN" altLang="en-US" sz="2400" spc="225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品味本文语言，初步学习鉴赏小说的</a:t>
            </a:r>
            <a:endParaRPr lang="zh-CN" altLang="en-US" sz="2400" spc="225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fontAlgn="auto">
              <a:lnSpc>
                <a:spcPct val="120000"/>
              </a:lnSpc>
              <a:defRPr/>
            </a:pPr>
            <a:r>
              <a:rPr lang="zh-CN" altLang="en-US" sz="2400" spc="225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技巧。</a:t>
            </a:r>
            <a:endParaRPr lang="zh-CN" altLang="en-US" sz="2400" spc="225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03935" y="1302544"/>
            <a:ext cx="6178153" cy="102951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just" fontAlgn="auto">
              <a:lnSpc>
                <a:spcPct val="130000"/>
              </a:lnSpc>
              <a:defRPr/>
            </a:pPr>
            <a:r>
              <a:rPr lang="en-US" altLang="zh-CN" sz="2400" spc="15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pitchFamily="34" charset="-122"/>
              </a:rPr>
              <a:t>1.</a:t>
            </a:r>
            <a:r>
              <a:rPr lang="zh-CN" altLang="en-US" sz="2400" spc="15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会认</a:t>
            </a:r>
            <a:r>
              <a:rPr lang="en-US" altLang="zh-CN" sz="2400" spc="15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2400" spc="15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恰、屉</a:t>
            </a:r>
            <a:r>
              <a:rPr lang="en-US" altLang="zh-CN" sz="2400" spc="15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2400" spc="15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等</a:t>
            </a:r>
            <a:r>
              <a:rPr lang="en-US" altLang="zh-CN" sz="2400" spc="15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9</a:t>
            </a:r>
            <a:r>
              <a:rPr lang="zh-CN" altLang="en-US" sz="2400" spc="15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个生字，读记重</a:t>
            </a:r>
            <a:endParaRPr lang="zh-CN" altLang="en-US" sz="2400" spc="15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just" fontAlgn="auto">
              <a:lnSpc>
                <a:spcPct val="130000"/>
              </a:lnSpc>
              <a:defRPr/>
            </a:pPr>
            <a:r>
              <a:rPr lang="zh-CN" altLang="en-US" sz="2400" spc="15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点词语。</a:t>
            </a:r>
            <a:endParaRPr lang="zh-CN" altLang="en-US" sz="2400" spc="15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2476" y="489347"/>
            <a:ext cx="1794272" cy="48101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defRPr/>
            </a:pPr>
            <a:r>
              <a:rPr lang="zh-CN" altLang="en-US" sz="2700" b="1" spc="300" noProof="1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学习目标</a:t>
            </a:r>
            <a:endParaRPr lang="zh-CN" altLang="en-US" sz="2700" b="1" spc="300" noProof="1">
              <a:solidFill>
                <a:srgbClr val="96572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2134" y="1240631"/>
            <a:ext cx="3357563" cy="3357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903935" y="2331244"/>
            <a:ext cx="6178153" cy="102951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en-US" altLang="zh-CN" sz="2400" spc="225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pitchFamily="34" charset="-122"/>
              </a:rPr>
              <a:t>2.</a:t>
            </a:r>
            <a:r>
              <a:rPr lang="zh-CN" altLang="en-US" sz="2400" spc="225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有感情地朗读课文，理解课文的内容，</a:t>
            </a:r>
            <a:endParaRPr lang="zh-CN" altLang="en-US" sz="2400" spc="225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fontAlgn="auto">
              <a:lnSpc>
                <a:spcPct val="130000"/>
              </a:lnSpc>
              <a:defRPr/>
            </a:pPr>
            <a:r>
              <a:rPr lang="zh-CN" altLang="en-US" sz="2400" spc="225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2400" spc="225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学习分析、鉴赏小说中的人物形象</a:t>
            </a:r>
            <a:r>
              <a:rPr lang="zh-CN" altLang="en-US" sz="2400" spc="225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2400" spc="225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820342" y="489347"/>
            <a:ext cx="1793081" cy="48101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defRPr/>
            </a:pPr>
            <a:r>
              <a:rPr lang="zh-CN" altLang="en-US" sz="2700" b="1" spc="1200" noProof="1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我会认</a:t>
            </a:r>
            <a:endParaRPr lang="zh-CN" altLang="en-US" sz="2700" b="1" spc="1200" noProof="1">
              <a:solidFill>
                <a:srgbClr val="96572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27622" y="1652588"/>
            <a:ext cx="717184" cy="76174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eaLnBrk="0" fontAlgn="auto" hangingPunct="0">
              <a:defRPr/>
            </a:pPr>
            <a:r>
              <a:rPr lang="zh-CN" altLang="en-US" sz="45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恰</a:t>
            </a:r>
            <a:endParaRPr lang="zh-CN" altLang="en-US" sz="4500" b="1" noProof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4" name="文本框 53"/>
          <p:cNvSpPr txBox="1">
            <a:spLocks noChangeArrowheads="1"/>
          </p:cNvSpPr>
          <p:nvPr/>
        </p:nvSpPr>
        <p:spPr bwMode="auto">
          <a:xfrm>
            <a:off x="1660923" y="1237060"/>
            <a:ext cx="1173956" cy="43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2400" b="1">
                <a:solidFill>
                  <a:srgbClr val="FF0000"/>
                </a:solidFill>
                <a:latin typeface="GB Pinyinok-D" charset="-122"/>
                <a:ea typeface="GB Pinyinok-D" charset="-122"/>
              </a:rPr>
              <a:t>qià</a:t>
            </a:r>
            <a:endParaRPr lang="en-US" altLang="zh-CN" sz="2400" b="1">
              <a:solidFill>
                <a:srgbClr val="FF0000"/>
              </a:solidFill>
              <a:latin typeface="GB Pinyinok-D" charset="-122"/>
              <a:ea typeface="GB Pinyinok-D" charset="-122"/>
            </a:endParaRPr>
          </a:p>
        </p:txBody>
      </p:sp>
      <p:sp>
        <p:nvSpPr>
          <p:cNvPr id="12290" name="文本框 1"/>
          <p:cNvSpPr txBox="1">
            <a:spLocks noChangeArrowheads="1"/>
          </p:cNvSpPr>
          <p:nvPr/>
        </p:nvSpPr>
        <p:spPr bwMode="auto">
          <a:xfrm>
            <a:off x="1789510" y="2383631"/>
            <a:ext cx="947738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700">
                <a:latin typeface="汉仪中楷简" charset="-122"/>
                <a:ea typeface="汉仪中楷简" charset="-122"/>
              </a:rPr>
              <a:t>恰似  </a:t>
            </a:r>
            <a:endParaRPr lang="zh-CN" altLang="en-US" sz="2700">
              <a:latin typeface="汉仪中楷简" charset="-122"/>
              <a:ea typeface="汉仪中楷简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715566" y="1663304"/>
            <a:ext cx="7747397" cy="15478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708422" y="2371726"/>
            <a:ext cx="7761684" cy="11906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138487" y="1652588"/>
            <a:ext cx="717184" cy="76174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eaLnBrk="0" fontAlgn="auto" hangingPunct="0">
              <a:defRPr/>
            </a:pPr>
            <a:r>
              <a:rPr lang="zh-CN" altLang="en-US" sz="45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屉</a:t>
            </a:r>
            <a:endParaRPr lang="zh-CN" altLang="en-US" sz="4500" b="1" noProof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965847" y="1241823"/>
            <a:ext cx="1176338" cy="43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2400" b="1">
                <a:solidFill>
                  <a:srgbClr val="FF0000"/>
                </a:solidFill>
                <a:latin typeface="GB Pinyinok-D" charset="-122"/>
                <a:ea typeface="GB Pinyinok-D" charset="-122"/>
              </a:rPr>
              <a:t>tì</a:t>
            </a:r>
            <a:endParaRPr lang="en-US" altLang="zh-CN" sz="2400" b="1">
              <a:solidFill>
                <a:srgbClr val="FF0000"/>
              </a:solidFill>
              <a:latin typeface="GB Pinyinok-D" charset="-122"/>
              <a:ea typeface="GB Pinyinok-D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37447" y="1652588"/>
            <a:ext cx="717184" cy="76174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eaLnBrk="0" fontAlgn="auto" hangingPunct="0">
              <a:defRPr/>
            </a:pPr>
            <a:r>
              <a:rPr lang="zh-CN" altLang="en-US" sz="45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嫣</a:t>
            </a:r>
            <a:endParaRPr lang="zh-CN" altLang="en-US" sz="4500" b="1" noProof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120753" y="1238250"/>
            <a:ext cx="1175147" cy="434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2400" b="1">
                <a:solidFill>
                  <a:srgbClr val="FF0000"/>
                </a:solidFill>
                <a:latin typeface="GB Pinyinok-D" charset="-122"/>
                <a:ea typeface="GB Pinyinok-D" charset="-122"/>
              </a:rPr>
              <a:t>yān</a:t>
            </a:r>
            <a:endParaRPr lang="en-US" altLang="zh-CN" sz="2400" b="1">
              <a:solidFill>
                <a:srgbClr val="FF0000"/>
              </a:solidFill>
              <a:latin typeface="GB Pinyinok-D" charset="-122"/>
              <a:ea typeface="GB Pinyinok-D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66172" y="1652588"/>
            <a:ext cx="717184" cy="76174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eaLnBrk="0" fontAlgn="auto" hangingPunct="0">
              <a:defRPr/>
            </a:pPr>
            <a:r>
              <a:rPr lang="zh-CN" altLang="en-US" sz="45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讳</a:t>
            </a:r>
            <a:endParaRPr lang="zh-CN" altLang="en-US" sz="4500" b="1" noProof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5419725" y="1241823"/>
            <a:ext cx="941785" cy="43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2400" b="1">
                <a:solidFill>
                  <a:srgbClr val="FF0000"/>
                </a:solidFill>
                <a:latin typeface="GB Pinyinok-D" charset="-122"/>
                <a:ea typeface="GB Pinyinok-D" charset="-122"/>
              </a:rPr>
              <a:t>huì</a:t>
            </a:r>
            <a:endParaRPr lang="en-US" altLang="zh-CN" sz="2400" b="1">
              <a:solidFill>
                <a:srgbClr val="FF0000"/>
              </a:solidFill>
              <a:latin typeface="GB Pinyinok-D" charset="-122"/>
              <a:ea typeface="GB Pinyinok-D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778228" y="1652588"/>
            <a:ext cx="717184" cy="76174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eaLnBrk="0" fontAlgn="auto" hangingPunct="0">
              <a:defRPr/>
            </a:pPr>
            <a:r>
              <a:rPr lang="zh-CN" altLang="en-US" sz="45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晦</a:t>
            </a:r>
            <a:endParaRPr lang="zh-CN" altLang="en-US" sz="4500" b="1" noProof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6523435" y="1237060"/>
            <a:ext cx="1172765" cy="43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2400" b="1">
                <a:solidFill>
                  <a:srgbClr val="FF0000"/>
                </a:solidFill>
                <a:latin typeface="GB Pinyinok-D" charset="-122"/>
                <a:ea typeface="GB Pinyinok-D" charset="-122"/>
              </a:rPr>
              <a:t>huì</a:t>
            </a:r>
            <a:endParaRPr lang="en-US" altLang="zh-CN" sz="2400" b="1">
              <a:solidFill>
                <a:srgbClr val="FF0000"/>
              </a:solidFill>
              <a:latin typeface="GB Pinyinok-D" charset="-122"/>
              <a:ea typeface="GB Pinyinok-D" charset="-122"/>
            </a:endParaRPr>
          </a:p>
        </p:txBody>
      </p:sp>
      <p:sp>
        <p:nvSpPr>
          <p:cNvPr id="25" name="文本框 1"/>
          <p:cNvSpPr txBox="1">
            <a:spLocks noChangeArrowheads="1"/>
          </p:cNvSpPr>
          <p:nvPr/>
        </p:nvSpPr>
        <p:spPr bwMode="auto">
          <a:xfrm>
            <a:off x="3073003" y="2390775"/>
            <a:ext cx="947738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700">
                <a:latin typeface="汉仪中楷简" charset="-122"/>
                <a:ea typeface="汉仪中楷简" charset="-122"/>
              </a:rPr>
              <a:t>抽屉  </a:t>
            </a:r>
            <a:endParaRPr lang="zh-CN" altLang="en-US" sz="2700">
              <a:latin typeface="汉仪中楷简" charset="-122"/>
              <a:ea typeface="汉仪中楷简" charset="-122"/>
            </a:endParaRPr>
          </a:p>
        </p:txBody>
      </p:sp>
      <p:sp>
        <p:nvSpPr>
          <p:cNvPr id="26" name="文本框 1"/>
          <p:cNvSpPr txBox="1">
            <a:spLocks noChangeArrowheads="1"/>
          </p:cNvSpPr>
          <p:nvPr/>
        </p:nvSpPr>
        <p:spPr bwMode="auto">
          <a:xfrm>
            <a:off x="4235053" y="2390775"/>
            <a:ext cx="947738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700">
                <a:latin typeface="汉仪中楷简" charset="-122"/>
                <a:ea typeface="汉仪中楷简" charset="-122"/>
              </a:rPr>
              <a:t>嫣然  </a:t>
            </a:r>
            <a:endParaRPr lang="zh-CN" altLang="en-US" sz="2700">
              <a:latin typeface="汉仪中楷简" charset="-122"/>
              <a:ea typeface="汉仪中楷简" charset="-122"/>
            </a:endParaRPr>
          </a:p>
        </p:txBody>
      </p:sp>
      <p:sp>
        <p:nvSpPr>
          <p:cNvPr id="27" name="文本框 1"/>
          <p:cNvSpPr txBox="1">
            <a:spLocks noChangeArrowheads="1"/>
          </p:cNvSpPr>
          <p:nvPr/>
        </p:nvSpPr>
        <p:spPr bwMode="auto">
          <a:xfrm>
            <a:off x="5468541" y="2390775"/>
            <a:ext cx="947738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700">
                <a:latin typeface="汉仪中楷简" charset="-122"/>
                <a:ea typeface="汉仪中楷简" charset="-122"/>
              </a:rPr>
              <a:t>忌讳  </a:t>
            </a:r>
            <a:endParaRPr lang="zh-CN" altLang="en-US" sz="2700">
              <a:latin typeface="汉仪中楷简" charset="-122"/>
              <a:ea typeface="汉仪中楷简" charset="-122"/>
            </a:endParaRPr>
          </a:p>
        </p:txBody>
      </p:sp>
      <p:sp>
        <p:nvSpPr>
          <p:cNvPr id="28" name="文本框 1"/>
          <p:cNvSpPr txBox="1">
            <a:spLocks noChangeArrowheads="1"/>
          </p:cNvSpPr>
          <p:nvPr/>
        </p:nvSpPr>
        <p:spPr bwMode="auto">
          <a:xfrm>
            <a:off x="6666310" y="2390775"/>
            <a:ext cx="947738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700">
                <a:latin typeface="汉仪中楷简" charset="-122"/>
                <a:ea typeface="汉仪中楷简" charset="-122"/>
              </a:rPr>
              <a:t>隐晦  </a:t>
            </a:r>
            <a:endParaRPr lang="zh-CN" altLang="en-US" sz="2700">
              <a:latin typeface="汉仪中楷简" charset="-122"/>
              <a:ea typeface="汉仪中楷简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76925" y="3427810"/>
            <a:ext cx="717184" cy="76174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eaLnBrk="0" fontAlgn="auto" hangingPunct="0">
              <a:defRPr/>
            </a:pPr>
            <a:r>
              <a:rPr lang="zh-CN" altLang="en-US" sz="45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袭</a:t>
            </a:r>
            <a:endParaRPr lang="zh-CN" altLang="en-US" sz="4500" b="1" noProof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5647135" y="3027760"/>
            <a:ext cx="1173956" cy="43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2400" b="1">
                <a:solidFill>
                  <a:srgbClr val="FF0000"/>
                </a:solidFill>
                <a:latin typeface="GB Pinyinok-D" charset="-122"/>
                <a:ea typeface="GB Pinyinok-D" charset="-122"/>
              </a:rPr>
              <a:t>xí</a:t>
            </a:r>
            <a:endParaRPr lang="en-US" altLang="zh-CN" sz="2400" b="1">
              <a:solidFill>
                <a:srgbClr val="FF0000"/>
              </a:solidFill>
              <a:latin typeface="GB Pinyinok-D" charset="-122"/>
              <a:ea typeface="GB Pinyinok-D" charset="-122"/>
            </a:endParaRPr>
          </a:p>
        </p:txBody>
      </p:sp>
      <p:sp>
        <p:nvSpPr>
          <p:cNvPr id="50" name="文本框 1"/>
          <p:cNvSpPr txBox="1">
            <a:spLocks noChangeArrowheads="1"/>
          </p:cNvSpPr>
          <p:nvPr/>
        </p:nvSpPr>
        <p:spPr bwMode="auto">
          <a:xfrm>
            <a:off x="5761435" y="4174331"/>
            <a:ext cx="947738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700">
                <a:latin typeface="汉仪中楷简" charset="-122"/>
                <a:ea typeface="汉仪中楷简" charset="-122"/>
              </a:rPr>
              <a:t>袭击  </a:t>
            </a:r>
            <a:endParaRPr lang="zh-CN" altLang="en-US" sz="2700">
              <a:latin typeface="汉仪中楷简" charset="-122"/>
              <a:ea typeface="汉仪中楷简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715566" y="3454004"/>
            <a:ext cx="7747397" cy="15478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708422" y="4162426"/>
            <a:ext cx="7761684" cy="11906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737372" y="3427810"/>
            <a:ext cx="717184" cy="76174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eaLnBrk="0" fontAlgn="auto" hangingPunct="0">
              <a:defRPr/>
            </a:pPr>
            <a:r>
              <a:rPr lang="zh-CN" altLang="en-US" sz="45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敞</a:t>
            </a:r>
            <a:endParaRPr lang="zh-CN" altLang="en-US" sz="4500" b="1" noProof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539729" y="3027760"/>
            <a:ext cx="1173956" cy="43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2400" b="1">
                <a:solidFill>
                  <a:srgbClr val="FF0000"/>
                </a:solidFill>
                <a:latin typeface="GB Pinyinok-D" charset="-122"/>
                <a:ea typeface="GB Pinyinok-D" charset="-122"/>
              </a:rPr>
              <a:t>chǎng</a:t>
            </a:r>
            <a:endParaRPr lang="en-US" altLang="zh-CN" sz="2400" b="1">
              <a:solidFill>
                <a:srgbClr val="FF0000"/>
              </a:solidFill>
              <a:latin typeface="GB Pinyinok-D" charset="-122"/>
              <a:ea typeface="GB Pinyinok-D" charset="-122"/>
            </a:endParaRPr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3652837" y="4174331"/>
            <a:ext cx="947738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700">
                <a:latin typeface="汉仪中楷简" charset="-122"/>
                <a:ea typeface="汉仪中楷简" charset="-122"/>
              </a:rPr>
              <a:t>宽敞  </a:t>
            </a:r>
            <a:endParaRPr lang="zh-CN" altLang="en-US" sz="2700">
              <a:latin typeface="汉仪中楷简" charset="-122"/>
              <a:ea typeface="汉仪中楷简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667000" y="3443288"/>
            <a:ext cx="717184" cy="76174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eaLnBrk="0" fontAlgn="auto" hangingPunct="0">
              <a:defRPr/>
            </a:pPr>
            <a:r>
              <a:rPr lang="zh-CN" altLang="en-US" sz="45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钗</a:t>
            </a:r>
            <a:endParaRPr lang="zh-CN" altLang="en-US" sz="4500" b="1" noProof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2451498" y="3034904"/>
            <a:ext cx="1172765" cy="43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2400" b="1">
                <a:solidFill>
                  <a:srgbClr val="FF0000"/>
                </a:solidFill>
                <a:latin typeface="GB Pinyinok-D" charset="-122"/>
                <a:ea typeface="GB Pinyinok-D" charset="-122"/>
              </a:rPr>
              <a:t>chāi</a:t>
            </a:r>
            <a:endParaRPr lang="en-US" altLang="zh-CN" sz="2400" b="1">
              <a:solidFill>
                <a:srgbClr val="FF0000"/>
              </a:solidFill>
              <a:latin typeface="GB Pinyinok-D" charset="-122"/>
              <a:ea typeface="GB Pinyinok-D" charset="-122"/>
            </a:endParaRPr>
          </a:p>
        </p:txBody>
      </p:sp>
      <p:sp>
        <p:nvSpPr>
          <p:cNvPr id="24" name="文本框 1"/>
          <p:cNvSpPr txBox="1">
            <a:spLocks noChangeArrowheads="1"/>
          </p:cNvSpPr>
          <p:nvPr/>
        </p:nvSpPr>
        <p:spPr bwMode="auto">
          <a:xfrm>
            <a:off x="2563416" y="4181475"/>
            <a:ext cx="947738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700">
                <a:latin typeface="汉仪中楷简" charset="-122"/>
                <a:ea typeface="汉仪中楷简" charset="-122"/>
              </a:rPr>
              <a:t>金钗  </a:t>
            </a:r>
            <a:endParaRPr lang="zh-CN" altLang="en-US" sz="2700">
              <a:latin typeface="汉仪中楷简" charset="-122"/>
              <a:ea typeface="汉仪中楷简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596628" y="3443288"/>
            <a:ext cx="717184" cy="76174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eaLnBrk="0" fontAlgn="auto" hangingPunct="0">
              <a:defRPr/>
            </a:pPr>
            <a:r>
              <a:rPr lang="zh-CN" altLang="en-US" sz="45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墩</a:t>
            </a:r>
            <a:endParaRPr lang="zh-CN" altLang="en-US" sz="4500" b="1" noProof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1372792" y="3027760"/>
            <a:ext cx="1173956" cy="43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2400" b="1">
                <a:solidFill>
                  <a:srgbClr val="FF0000"/>
                </a:solidFill>
                <a:latin typeface="GB Pinyinok-D" charset="-122"/>
                <a:ea typeface="GB Pinyinok-D" charset="-122"/>
              </a:rPr>
              <a:t>dūn</a:t>
            </a:r>
            <a:endParaRPr lang="en-US" altLang="zh-CN" sz="2400" b="1">
              <a:solidFill>
                <a:srgbClr val="FF0000"/>
              </a:solidFill>
              <a:latin typeface="GB Pinyinok-D" charset="-122"/>
              <a:ea typeface="GB Pinyinok-D" charset="-122"/>
            </a:endParaRPr>
          </a:p>
        </p:txBody>
      </p:sp>
      <p:sp>
        <p:nvSpPr>
          <p:cNvPr id="32" name="文本框 1"/>
          <p:cNvSpPr txBox="1">
            <a:spLocks noChangeArrowheads="1"/>
          </p:cNvSpPr>
          <p:nvPr/>
        </p:nvSpPr>
        <p:spPr bwMode="auto">
          <a:xfrm>
            <a:off x="1485900" y="4174331"/>
            <a:ext cx="947738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700">
                <a:latin typeface="汉仪中楷简" charset="-122"/>
                <a:ea typeface="汉仪中楷简" charset="-122"/>
              </a:rPr>
              <a:t>石墩  </a:t>
            </a:r>
            <a:endParaRPr lang="zh-CN" altLang="en-US" sz="2700">
              <a:latin typeface="汉仪中楷简" charset="-122"/>
              <a:ea typeface="汉仪中楷简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06553" y="3427810"/>
            <a:ext cx="717184" cy="76174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eaLnBrk="0" fontAlgn="auto" hangingPunct="0">
              <a:defRPr/>
            </a:pPr>
            <a:r>
              <a:rPr lang="zh-CN" altLang="en-US" sz="45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雯</a:t>
            </a:r>
            <a:endParaRPr lang="zh-CN" altLang="en-US" sz="4500" b="1" noProof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585098" y="3027760"/>
            <a:ext cx="1173956" cy="43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2400" b="1">
                <a:solidFill>
                  <a:srgbClr val="FF0000"/>
                </a:solidFill>
                <a:latin typeface="GB Pinyinok-D" charset="-122"/>
                <a:ea typeface="GB Pinyinok-D" charset="-122"/>
              </a:rPr>
              <a:t>wén</a:t>
            </a:r>
            <a:endParaRPr lang="en-US" altLang="zh-CN" sz="2400" b="1">
              <a:solidFill>
                <a:srgbClr val="FF0000"/>
              </a:solidFill>
              <a:latin typeface="GB Pinyinok-D" charset="-122"/>
              <a:ea typeface="GB Pinyinok-D" charset="-122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/>
        </p:nvSpPr>
        <p:spPr bwMode="auto">
          <a:xfrm>
            <a:off x="4748212" y="4174331"/>
            <a:ext cx="947738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700">
                <a:latin typeface="汉仪中楷简" charset="-122"/>
                <a:ea typeface="汉仪中楷简" charset="-122"/>
              </a:rPr>
              <a:t>雯雯</a:t>
            </a:r>
            <a:endParaRPr lang="zh-CN" altLang="en-US" sz="2700">
              <a:latin typeface="汉仪中楷简" charset="-122"/>
              <a:ea typeface="汉仪中楷简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947297" y="3427810"/>
            <a:ext cx="717184" cy="76174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eaLnBrk="0" fontAlgn="auto" hangingPunct="0">
              <a:defRPr/>
            </a:pPr>
            <a:r>
              <a:rPr lang="zh-CN" altLang="en-US" sz="45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喇</a:t>
            </a:r>
            <a:endParaRPr lang="zh-CN" altLang="en-US" sz="4500" b="1" noProof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6721079" y="3027760"/>
            <a:ext cx="1173956" cy="43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2400" b="1">
                <a:solidFill>
                  <a:srgbClr val="FF0000"/>
                </a:solidFill>
                <a:latin typeface="GB Pinyinok-D" charset="-122"/>
                <a:ea typeface="GB Pinyinok-D" charset="-122"/>
              </a:rPr>
              <a:t>lā</a:t>
            </a:r>
            <a:endParaRPr lang="en-US" altLang="zh-CN" sz="2400" b="1">
              <a:solidFill>
                <a:srgbClr val="FF0000"/>
              </a:solidFill>
              <a:latin typeface="GB Pinyinok-D" charset="-122"/>
              <a:ea typeface="GB Pinyinok-D" charset="-122"/>
            </a:endParaRPr>
          </a:p>
        </p:txBody>
      </p:sp>
      <p:sp>
        <p:nvSpPr>
          <p:cNvPr id="35" name="文本框 1"/>
          <p:cNvSpPr txBox="1">
            <a:spLocks noChangeArrowheads="1"/>
          </p:cNvSpPr>
          <p:nvPr/>
        </p:nvSpPr>
        <p:spPr bwMode="auto">
          <a:xfrm>
            <a:off x="6834187" y="4174331"/>
            <a:ext cx="947738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2700">
                <a:latin typeface="汉仪中楷简" charset="-122"/>
                <a:ea typeface="汉仪中楷简" charset="-122"/>
              </a:rPr>
              <a:t>——</a:t>
            </a:r>
            <a:endParaRPr lang="en-US" altLang="zh-CN" sz="2700">
              <a:latin typeface="汉仪中楷简" charset="-122"/>
              <a:ea typeface="汉仪中楷简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12290" grpId="0"/>
      <p:bldP spid="12" grpId="0"/>
      <p:bldP spid="15" grpId="0"/>
      <p:bldP spid="19" grpId="0"/>
      <p:bldP spid="21" grpId="0"/>
      <p:bldP spid="25" grpId="0"/>
      <p:bldP spid="26" grpId="0"/>
      <p:bldP spid="27" grpId="0"/>
      <p:bldP spid="28" grpId="0"/>
      <p:bldP spid="49" grpId="0"/>
      <p:bldP spid="50" grpId="0"/>
      <p:bldP spid="5" grpId="0"/>
      <p:bldP spid="6" grpId="0"/>
      <p:bldP spid="23" grpId="0"/>
      <p:bldP spid="24" grpId="0"/>
      <p:bldP spid="31" grpId="0"/>
      <p:bldP spid="32" grpId="0"/>
      <p:bldP spid="8" grpId="0"/>
      <p:bldP spid="11" grpId="0"/>
      <p:bldP spid="34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752476" y="489347"/>
            <a:ext cx="1794272" cy="48101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defRPr/>
            </a:pPr>
            <a:r>
              <a:rPr lang="zh-CN" altLang="en-US" sz="2700" b="1" spc="300" noProof="1">
                <a:solidFill>
                  <a:srgbClr val="965722"/>
                </a:solidFill>
                <a:latin typeface="黑体" panose="02010609060101010101" charset="-122"/>
                <a:ea typeface="黑体" panose="02010609060101010101" charset="-122"/>
              </a:rPr>
              <a:t>词语认读</a:t>
            </a:r>
            <a:endParaRPr lang="zh-CN" altLang="en-US" sz="2700" b="1" spc="300" noProof="1">
              <a:solidFill>
                <a:srgbClr val="96572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937022" y="1398985"/>
            <a:ext cx="7224713" cy="2894409"/>
          </a:xfrm>
          <a:custGeom>
            <a:avLst/>
            <a:gdLst>
              <a:gd name="connsiteX0" fmla="*/ 1554 w 7982"/>
              <a:gd name="connsiteY0" fmla="*/ 3108 h 3109"/>
              <a:gd name="connsiteX1" fmla="*/ 0 w 7982"/>
              <a:gd name="connsiteY1" fmla="*/ 3109 h 3109"/>
              <a:gd name="connsiteX2" fmla="*/ 0 w 7982"/>
              <a:gd name="connsiteY2" fmla="*/ 0 h 3109"/>
              <a:gd name="connsiteX3" fmla="*/ 7982 w 7982"/>
              <a:gd name="connsiteY3" fmla="*/ 0 h 3109"/>
              <a:gd name="connsiteX4" fmla="*/ 7982 w 7982"/>
              <a:gd name="connsiteY4" fmla="*/ 3109 h 3109"/>
              <a:gd name="connsiteX5" fmla="*/ 6336 w 7982"/>
              <a:gd name="connsiteY5" fmla="*/ 3108 h 3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82" h="3109">
                <a:moveTo>
                  <a:pt x="1554" y="3108"/>
                </a:moveTo>
                <a:lnTo>
                  <a:pt x="0" y="3109"/>
                </a:lnTo>
                <a:lnTo>
                  <a:pt x="0" y="0"/>
                </a:lnTo>
                <a:lnTo>
                  <a:pt x="7982" y="0"/>
                </a:lnTo>
                <a:lnTo>
                  <a:pt x="7982" y="3109"/>
                </a:lnTo>
                <a:lnTo>
                  <a:pt x="6336" y="3108"/>
                </a:lnTo>
              </a:path>
            </a:pathLst>
          </a:custGeom>
          <a:noFill/>
          <a:ln w="28575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2292" name="文本框 14"/>
          <p:cNvSpPr txBox="1">
            <a:spLocks noChangeArrowheads="1"/>
          </p:cNvSpPr>
          <p:nvPr/>
        </p:nvSpPr>
        <p:spPr bwMode="auto">
          <a:xfrm>
            <a:off x="2295525" y="2033587"/>
            <a:ext cx="6534150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恰似  窗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屉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  忌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讳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晦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气  </a:t>
            </a:r>
            <a:endParaRPr lang="zh-CN" altLang="en-US" sz="2700"/>
          </a:p>
        </p:txBody>
      </p:sp>
      <p:sp>
        <p:nvSpPr>
          <p:cNvPr id="12293" name="文本框 15"/>
          <p:cNvSpPr txBox="1">
            <a:spLocks noChangeArrowheads="1"/>
          </p:cNvSpPr>
          <p:nvPr/>
        </p:nvSpPr>
        <p:spPr bwMode="auto">
          <a:xfrm>
            <a:off x="2295525" y="2501504"/>
            <a:ext cx="6468666" cy="1388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60000"/>
              </a:lnSpc>
              <a:buFont typeface="Wingdings" panose="05000000000000000000" pitchFamily="2" charset="2"/>
              <a:buNone/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垫着  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铰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断  凤凰  七手八脚</a:t>
            </a:r>
            <a:endParaRPr lang="zh-CN" altLang="en-US" sz="2700"/>
          </a:p>
          <a:p>
            <a:pPr eaLnBrk="1" hangingPunct="1">
              <a:lnSpc>
                <a:spcPct val="160000"/>
              </a:lnSpc>
              <a:buFont typeface="Wingdings" panose="05000000000000000000" pitchFamily="2" charset="2"/>
              <a:buNone/>
            </a:pPr>
            <a:endParaRPr lang="zh-CN" altLang="en-US" sz="2700"/>
          </a:p>
        </p:txBody>
      </p:sp>
      <p:sp>
        <p:nvSpPr>
          <p:cNvPr id="3" name="矩形 2"/>
          <p:cNvSpPr/>
          <p:nvPr/>
        </p:nvSpPr>
        <p:spPr>
          <a:xfrm>
            <a:off x="2775348" y="3495675"/>
            <a:ext cx="3625453" cy="1629966"/>
          </a:xfrm>
          <a:prstGeom prst="rect">
            <a:avLst/>
          </a:prstGeom>
          <a:blipFill rotWithShape="1">
            <a:blip r:embed="rId1" cstate="email">
              <a:alphaModFix amt="6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noProof="1"/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5156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8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8_Office 主题​​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2114</Words>
  <Application>WPS 演示</Application>
  <PresentationFormat>全屏显示(16:9)</PresentationFormat>
  <Paragraphs>210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Calibri</vt:lpstr>
      <vt:lpstr>黑体</vt:lpstr>
      <vt:lpstr>楷体</vt:lpstr>
      <vt:lpstr>仿宋</vt:lpstr>
      <vt:lpstr>GB Pinyinok-D</vt:lpstr>
      <vt:lpstr>汉仪中楷简</vt:lpstr>
      <vt:lpstr>Arial Unicode MS</vt:lpstr>
      <vt:lpstr>Arial</vt:lpstr>
      <vt:lpstr>5156</vt:lpstr>
      <vt:lpstr>8_Office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2022-03-15T02:24:43Z</dcterms:created>
  <dcterms:modified xsi:type="dcterms:W3CDTF">2022-03-15T02:24:57Z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