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9"/>
  </p:notes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8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126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6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ED1A1EC6-11F6-450A-993C-43BAD28A62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EDC5A6-BD9D-48AA-90B0-E9898FE118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38BA2B-09BA-47F5-A62F-B7B6808ABD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411 h 2182"/>
                <a:gd name="T4" fmla="*/ 5232 w 4897"/>
                <a:gd name="T5" fmla="*/ 1411 h 2182"/>
                <a:gd name="T6" fmla="*/ 5232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388 h 2182"/>
                <a:gd name="T4" fmla="*/ 5232 w 4897"/>
                <a:gd name="T5" fmla="*/ 1388 h 2182"/>
                <a:gd name="T6" fmla="*/ 5232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31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831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831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831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831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983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831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10A84F07-8545-4C90-92F3-CDF2180DDA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831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831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714" r:id="rId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ucai.dabaoku.com/zhiwu/hehua/web/038bl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kkpic.com/html/60/Show_2766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5875" y="2133600"/>
            <a:ext cx="4216400" cy="22145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池 上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038b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035050"/>
            <a:ext cx="9753600" cy="789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bb7afcbbd321eff7a0ca9f7711d1207_m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87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492375"/>
            <a:ext cx="8385175" cy="1096963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rgbClr val="FF0000"/>
                </a:solidFill>
              </a:rPr>
              <a:t>自学提示</a:t>
            </a:r>
            <a:r>
              <a:rPr lang="en-US" altLang="zh-CN" sz="2800" dirty="0" smtClean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044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3789363"/>
            <a:ext cx="8377237" cy="2303462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altLang="zh-CN" sz="2800" dirty="0" smtClean="0">
                <a:solidFill>
                  <a:srgbClr val="CC0099"/>
                </a:solidFill>
              </a:rPr>
              <a:t>(1)</a:t>
            </a:r>
            <a:r>
              <a:rPr lang="zh-CN" altLang="en-US" sz="2800" dirty="0" smtClean="0">
                <a:solidFill>
                  <a:srgbClr val="CC0099"/>
                </a:solidFill>
              </a:rPr>
              <a:t>自由朗读古诗</a:t>
            </a:r>
            <a:r>
              <a:rPr lang="en-US" altLang="zh-CN" sz="2800" dirty="0" smtClean="0">
                <a:solidFill>
                  <a:srgbClr val="CC0099"/>
                </a:solidFill>
              </a:rPr>
              <a:t>,</a:t>
            </a:r>
            <a:r>
              <a:rPr lang="zh-CN" altLang="en-US" sz="2800" dirty="0" smtClean="0">
                <a:solidFill>
                  <a:srgbClr val="CC0099"/>
                </a:solidFill>
              </a:rPr>
              <a:t>借助拼音读准字音</a:t>
            </a:r>
            <a:r>
              <a:rPr lang="en-US" altLang="zh-CN" sz="2800" dirty="0" smtClean="0">
                <a:solidFill>
                  <a:srgbClr val="CC0099"/>
                </a:solidFill>
              </a:rPr>
              <a:t>,</a:t>
            </a:r>
            <a:r>
              <a:rPr lang="zh-CN" altLang="en-US" sz="2800" dirty="0" smtClean="0">
                <a:solidFill>
                  <a:srgbClr val="CC0099"/>
                </a:solidFill>
              </a:rPr>
              <a:t>把诗句读通顺</a:t>
            </a:r>
            <a:r>
              <a:rPr lang="en-US" altLang="zh-CN" sz="2800" dirty="0" smtClean="0">
                <a:solidFill>
                  <a:srgbClr val="CC0099"/>
                </a:solidFill>
              </a:rPr>
              <a:t>.</a:t>
            </a:r>
          </a:p>
          <a:p>
            <a:pPr eaLnBrk="1" hangingPunct="1">
              <a:defRPr/>
            </a:pPr>
            <a:r>
              <a:rPr lang="en-US" altLang="zh-CN" sz="2800" dirty="0" smtClean="0">
                <a:solidFill>
                  <a:srgbClr val="CC0099"/>
                </a:solidFill>
              </a:rPr>
              <a:t>(2)</a:t>
            </a:r>
            <a:r>
              <a:rPr lang="zh-CN" altLang="en-US" sz="2800" dirty="0" smtClean="0">
                <a:solidFill>
                  <a:srgbClr val="CC0099"/>
                </a:solidFill>
              </a:rPr>
              <a:t>认读生字</a:t>
            </a:r>
            <a:r>
              <a:rPr lang="en-US" altLang="zh-CN" sz="2800" dirty="0" smtClean="0">
                <a:solidFill>
                  <a:srgbClr val="CC0099"/>
                </a:solidFill>
              </a:rPr>
              <a:t>,</a:t>
            </a:r>
            <a:r>
              <a:rPr lang="zh-CN" altLang="en-US" sz="2800" dirty="0" smtClean="0">
                <a:solidFill>
                  <a:srgbClr val="CC0099"/>
                </a:solidFill>
              </a:rPr>
              <a:t>学记生字</a:t>
            </a:r>
            <a:r>
              <a:rPr lang="en-US" altLang="zh-CN" sz="2800" dirty="0" smtClean="0">
                <a:solidFill>
                  <a:srgbClr val="CC0099"/>
                </a:solidFill>
              </a:rPr>
              <a:t>.</a:t>
            </a:r>
          </a:p>
          <a:p>
            <a:pPr eaLnBrk="1" hangingPunct="1">
              <a:defRPr/>
            </a:pPr>
            <a:r>
              <a:rPr lang="en-US" altLang="zh-CN" sz="2800" dirty="0" smtClean="0">
                <a:solidFill>
                  <a:srgbClr val="CC0099"/>
                </a:solidFill>
              </a:rPr>
              <a:t>(3)</a:t>
            </a:r>
            <a:r>
              <a:rPr lang="zh-CN" altLang="en-US" sz="2800" dirty="0" smtClean="0">
                <a:solidFill>
                  <a:srgbClr val="CC0099"/>
                </a:solidFill>
              </a:rPr>
              <a:t>借助课前准备的资料</a:t>
            </a:r>
            <a:r>
              <a:rPr lang="en-US" altLang="zh-CN" sz="2800" dirty="0" smtClean="0">
                <a:solidFill>
                  <a:srgbClr val="CC0099"/>
                </a:solidFill>
              </a:rPr>
              <a:t>,</a:t>
            </a:r>
            <a:r>
              <a:rPr lang="zh-CN" altLang="en-US" sz="2800" dirty="0" smtClean="0">
                <a:solidFill>
                  <a:srgbClr val="CC0099"/>
                </a:solidFill>
              </a:rPr>
              <a:t>整体了解古诗大意</a:t>
            </a:r>
            <a:r>
              <a:rPr lang="en-US" altLang="zh-CN" sz="2800" dirty="0" smtClean="0">
                <a:solidFill>
                  <a:srgbClr val="CC0099"/>
                </a:solidFill>
              </a:rPr>
              <a:t>.</a:t>
            </a:r>
            <a:r>
              <a:rPr lang="zh-CN" altLang="en-US" sz="2800" dirty="0" smtClean="0">
                <a:solidFill>
                  <a:srgbClr val="CC0099"/>
                </a:solidFill>
              </a:rPr>
              <a:t>想一想池塘上发生了一件什么事</a:t>
            </a:r>
            <a:r>
              <a:rPr lang="en-US" altLang="zh-CN" sz="2800" dirty="0" smtClean="0">
                <a:solidFill>
                  <a:srgbClr val="CC0099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9750" y="1989138"/>
            <a:ext cx="8377238" cy="42481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err="1" smtClean="0">
                <a:solidFill>
                  <a:srgbClr val="CC0099"/>
                </a:solidFill>
              </a:rPr>
              <a:t>chēng</a:t>
            </a:r>
            <a:r>
              <a:rPr lang="en-US" altLang="zh-CN" sz="4800" dirty="0" smtClean="0">
                <a:solidFill>
                  <a:srgbClr val="CC0099"/>
                </a:solidFill>
              </a:rPr>
              <a:t>    </a:t>
            </a:r>
            <a:r>
              <a:rPr lang="en-US" altLang="zh-CN" sz="4800" dirty="0" err="1" smtClean="0">
                <a:solidFill>
                  <a:srgbClr val="CC0099"/>
                </a:solidFill>
              </a:rPr>
              <a:t>tǐng</a:t>
            </a:r>
            <a:r>
              <a:rPr lang="en-US" altLang="zh-CN" sz="4800" dirty="0" smtClean="0">
                <a:solidFill>
                  <a:srgbClr val="CC0099"/>
                </a:solidFill>
              </a:rPr>
              <a:t>      </a:t>
            </a:r>
            <a:r>
              <a:rPr lang="en-US" altLang="zh-CN" sz="4800" dirty="0" err="1" smtClean="0">
                <a:solidFill>
                  <a:srgbClr val="CC0099"/>
                </a:solidFill>
              </a:rPr>
              <a:t>fú</a:t>
            </a:r>
            <a:r>
              <a:rPr lang="en-US" altLang="zh-CN" sz="4800" dirty="0" smtClean="0">
                <a:solidFill>
                  <a:srgbClr val="CC0099"/>
                </a:solidFill>
              </a:rPr>
              <a:t>       </a:t>
            </a:r>
            <a:r>
              <a:rPr lang="en-US" altLang="zh-CN" sz="4800" dirty="0" err="1" smtClean="0">
                <a:solidFill>
                  <a:srgbClr val="CC0099"/>
                </a:solidFill>
              </a:rPr>
              <a:t>píng</a:t>
            </a:r>
            <a:r>
              <a:rPr lang="en-US" altLang="zh-CN" sz="4800" dirty="0" smtClean="0">
                <a:solidFill>
                  <a:srgbClr val="CC0099"/>
                </a:solidFill>
              </a:rPr>
              <a:t>    </a:t>
            </a:r>
          </a:p>
          <a:p>
            <a:pPr eaLnBrk="1" hangingPunct="1">
              <a:defRPr/>
            </a:pPr>
            <a:r>
              <a:rPr lang="en-US" altLang="zh-CN" sz="4800" dirty="0" smtClean="0">
                <a:solidFill>
                  <a:srgbClr val="CC0099"/>
                </a:solidFill>
              </a:rPr>
              <a:t>  </a:t>
            </a:r>
            <a:r>
              <a:rPr lang="zh-CN" altLang="en-US" sz="4800" dirty="0" smtClean="0">
                <a:solidFill>
                  <a:srgbClr val="CC0099"/>
                </a:solidFill>
              </a:rPr>
              <a:t>撑         艇        浮       萍</a:t>
            </a:r>
          </a:p>
          <a:p>
            <a:pPr eaLnBrk="1" hangingPunct="1">
              <a:defRPr/>
            </a:pPr>
            <a:r>
              <a:rPr lang="zh-CN" altLang="en-US" dirty="0" smtClean="0">
                <a:solidFill>
                  <a:srgbClr val="CC0099"/>
                </a:solidFill>
              </a:rPr>
              <a:t>撑腰       支撑</a:t>
            </a:r>
          </a:p>
          <a:p>
            <a:pPr eaLnBrk="1" hangingPunct="1">
              <a:defRPr/>
            </a:pPr>
            <a:r>
              <a:rPr lang="zh-CN" altLang="en-US" dirty="0" smtClean="0">
                <a:solidFill>
                  <a:srgbClr val="CC0099"/>
                </a:solidFill>
              </a:rPr>
              <a:t>潜水艇       快艇</a:t>
            </a:r>
          </a:p>
          <a:p>
            <a:pPr eaLnBrk="1" hangingPunct="1">
              <a:defRPr/>
            </a:pPr>
            <a:r>
              <a:rPr lang="zh-CN" altLang="en-US" dirty="0" smtClean="0">
                <a:solidFill>
                  <a:srgbClr val="CC0099"/>
                </a:solidFill>
              </a:rPr>
              <a:t>浮力         沉浮</a:t>
            </a:r>
          </a:p>
          <a:p>
            <a:pPr eaLnBrk="1" hangingPunct="1">
              <a:defRPr/>
            </a:pPr>
            <a:r>
              <a:rPr lang="zh-CN" altLang="en-US" dirty="0" smtClean="0">
                <a:solidFill>
                  <a:srgbClr val="CC0099"/>
                </a:solidFill>
              </a:rPr>
              <a:t>萍水相逢          浮萍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1484313"/>
            <a:ext cx="2519362" cy="808037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/>
              <a:t>我会解词语</a:t>
            </a:r>
            <a:r>
              <a:rPr lang="en-US" altLang="zh-CN" sz="2800" dirty="0" smtClean="0"/>
              <a:t>:</a:t>
            </a:r>
          </a:p>
        </p:txBody>
      </p:sp>
      <p:sp>
        <p:nvSpPr>
          <p:cNvPr id="1064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9750" y="2565400"/>
            <a:ext cx="8377238" cy="3671888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rgbClr val="FF0000"/>
                </a:solidFill>
              </a:rPr>
              <a:t>艇</a:t>
            </a:r>
            <a:r>
              <a:rPr lang="en-US" altLang="zh-CN" dirty="0" smtClean="0">
                <a:solidFill>
                  <a:srgbClr val="FF0000"/>
                </a:solidFill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</a:rPr>
              <a:t>比较轻便的船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</a:p>
          <a:p>
            <a:pPr eaLnBrk="1" hangingPunct="1">
              <a:defRPr/>
            </a:pPr>
            <a:r>
              <a:rPr lang="zh-CN" altLang="en-US" dirty="0" smtClean="0">
                <a:solidFill>
                  <a:srgbClr val="FF0000"/>
                </a:solidFill>
              </a:rPr>
              <a:t>不解</a:t>
            </a:r>
            <a:r>
              <a:rPr lang="en-US" altLang="zh-CN" dirty="0" smtClean="0">
                <a:solidFill>
                  <a:srgbClr val="FF0000"/>
                </a:solidFill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</a:rPr>
              <a:t>不懂得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</a:p>
          <a:p>
            <a:pPr eaLnBrk="1" hangingPunct="1">
              <a:defRPr/>
            </a:pPr>
            <a:r>
              <a:rPr lang="zh-CN" altLang="en-US" dirty="0" smtClean="0">
                <a:solidFill>
                  <a:srgbClr val="FF0000"/>
                </a:solidFill>
              </a:rPr>
              <a:t>藏</a:t>
            </a:r>
            <a:r>
              <a:rPr lang="en-US" altLang="zh-CN" dirty="0" smtClean="0">
                <a:solidFill>
                  <a:srgbClr val="FF0000"/>
                </a:solidFill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</a:rPr>
              <a:t>隐藏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</a:p>
          <a:p>
            <a:pPr eaLnBrk="1" hangingPunct="1">
              <a:defRPr/>
            </a:pPr>
            <a:r>
              <a:rPr lang="zh-CN" altLang="en-US" dirty="0" smtClean="0">
                <a:solidFill>
                  <a:srgbClr val="FF0000"/>
                </a:solidFill>
              </a:rPr>
              <a:t>一道</a:t>
            </a:r>
            <a:r>
              <a:rPr lang="en-US" altLang="zh-CN" dirty="0" smtClean="0">
                <a:solidFill>
                  <a:srgbClr val="FF0000"/>
                </a:solidFill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</a:rPr>
              <a:t>指浮萍被小船分开后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</a:rPr>
              <a:t>一时难以合拢而留下的踪迹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</a:p>
          <a:p>
            <a:pPr eaLnBrk="1" hangingPunct="1">
              <a:defRPr/>
            </a:pPr>
            <a:r>
              <a:rPr lang="zh-CN" altLang="en-US" dirty="0" smtClean="0">
                <a:solidFill>
                  <a:srgbClr val="FF0000"/>
                </a:solidFill>
              </a:rPr>
              <a:t>浮萍</a:t>
            </a:r>
            <a:r>
              <a:rPr lang="en-US" altLang="zh-CN" dirty="0" smtClean="0">
                <a:solidFill>
                  <a:srgbClr val="FF0000"/>
                </a:solidFill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</a:rPr>
              <a:t>一种漂浮在水面上的草本植物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708275"/>
            <a:ext cx="1871662" cy="1023938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 smtClean="0"/>
              <a:t>诗意</a:t>
            </a:r>
            <a:r>
              <a:rPr lang="en-US" altLang="zh-CN" sz="3200" dirty="0" smtClean="0"/>
              <a:t>:</a:t>
            </a:r>
          </a:p>
        </p:txBody>
      </p:sp>
      <p:sp>
        <p:nvSpPr>
          <p:cNvPr id="1075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3933825"/>
            <a:ext cx="8594725" cy="1800225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rgbClr val="CC0099"/>
                </a:solidFill>
              </a:rPr>
              <a:t>一个小孩子撑着小船</a:t>
            </a:r>
            <a:r>
              <a:rPr lang="en-US" altLang="zh-CN" dirty="0" smtClean="0">
                <a:solidFill>
                  <a:srgbClr val="CC0099"/>
                </a:solidFill>
              </a:rPr>
              <a:t>,</a:t>
            </a:r>
            <a:r>
              <a:rPr lang="zh-CN" altLang="en-US" dirty="0" smtClean="0">
                <a:solidFill>
                  <a:srgbClr val="CC0099"/>
                </a:solidFill>
              </a:rPr>
              <a:t>偷偷地采了白莲回来</a:t>
            </a:r>
            <a:r>
              <a:rPr lang="en-US" altLang="zh-CN" dirty="0" smtClean="0">
                <a:solidFill>
                  <a:srgbClr val="CC0099"/>
                </a:solidFill>
              </a:rPr>
              <a:t>.</a:t>
            </a:r>
            <a:r>
              <a:rPr lang="zh-CN" altLang="en-US" dirty="0" smtClean="0">
                <a:solidFill>
                  <a:srgbClr val="CC0099"/>
                </a:solidFill>
              </a:rPr>
              <a:t>他不懂得隐藏踪迹</a:t>
            </a:r>
            <a:r>
              <a:rPr lang="en-US" altLang="zh-CN" dirty="0" smtClean="0">
                <a:solidFill>
                  <a:srgbClr val="CC0099"/>
                </a:solidFill>
              </a:rPr>
              <a:t>,</a:t>
            </a:r>
            <a:r>
              <a:rPr lang="zh-CN" altLang="en-US" dirty="0" smtClean="0">
                <a:solidFill>
                  <a:srgbClr val="CC0099"/>
                </a:solidFill>
              </a:rPr>
              <a:t>浮萍被他的小船荡开</a:t>
            </a:r>
            <a:r>
              <a:rPr lang="en-US" altLang="zh-CN" dirty="0" smtClean="0">
                <a:solidFill>
                  <a:srgbClr val="CC0099"/>
                </a:solidFill>
              </a:rPr>
              <a:t>,</a:t>
            </a:r>
            <a:r>
              <a:rPr lang="zh-CN" altLang="en-US" dirty="0" smtClean="0">
                <a:solidFill>
                  <a:srgbClr val="CC0099"/>
                </a:solidFill>
              </a:rPr>
              <a:t>留下一条长长的水路</a:t>
            </a:r>
            <a:r>
              <a:rPr lang="en-US" altLang="zh-CN" dirty="0" smtClean="0">
                <a:solidFill>
                  <a:srgbClr val="CC0099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45</TotalTime>
  <Words>162</Words>
  <Application>Microsoft Office PowerPoint</Application>
  <PresentationFormat>全屏显示(4:3)</PresentationFormat>
  <Paragraphs>19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Arial Black</vt:lpstr>
      <vt:lpstr>Wingdings</vt:lpstr>
      <vt:lpstr>Calibri</vt:lpstr>
      <vt:lpstr>华文隶书</vt:lpstr>
      <vt:lpstr>微软雅黑</vt:lpstr>
      <vt:lpstr>Glass Layers</vt:lpstr>
      <vt:lpstr>幻灯片 1</vt:lpstr>
      <vt:lpstr>幻灯片 2</vt:lpstr>
      <vt:lpstr>幻灯片 3</vt:lpstr>
      <vt:lpstr>自学提示:</vt:lpstr>
      <vt:lpstr>幻灯片 5</vt:lpstr>
      <vt:lpstr>我会解词语:</vt:lpstr>
      <vt:lpstr>诗意: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2007-05-28T01:48:06Z</dcterms:created>
  <dcterms:modified xsi:type="dcterms:W3CDTF">2020-08-22T08:46:49Z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6</vt:i4>
  </property>
</Properties>
</file>