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5" r:id="rId1"/>
  </p:sldMasterIdLst>
  <p:sldIdLst>
    <p:sldId id="256" r:id="rId2"/>
    <p:sldId id="356" r:id="rId3"/>
    <p:sldId id="267" r:id="rId4"/>
    <p:sldId id="352" r:id="rId5"/>
    <p:sldId id="325" r:id="rId6"/>
    <p:sldId id="326" r:id="rId7"/>
    <p:sldId id="353" r:id="rId8"/>
    <p:sldId id="344" r:id="rId9"/>
    <p:sldId id="345" r:id="rId10"/>
    <p:sldId id="346" r:id="rId11"/>
    <p:sldId id="340" r:id="rId12"/>
    <p:sldId id="354" r:id="rId13"/>
    <p:sldId id="341" r:id="rId14"/>
    <p:sldId id="357" r:id="rId15"/>
    <p:sldId id="358" r:id="rId16"/>
    <p:sldId id="335" r:id="rId17"/>
    <p:sldId id="355" r:id="rId18"/>
  </p:sldIdLst>
  <p:sldSz cx="12190413" cy="6859588"/>
  <p:notesSz cx="6858000" cy="9144000"/>
  <p:defaultTextStyle>
    <a:defPPr>
      <a:defRPr lang="zh-CN"/>
    </a:defPPr>
    <a:lvl1pPr marL="0" lvl="0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251" lvl="1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8502" lvl="2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2753" lvl="3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004" lvl="4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254" lvl="5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265505" lvl="6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809756" lvl="7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354007" lvl="8" indent="0" algn="l" defTabSz="108850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37" autoAdjust="0"/>
  </p:normalViewPr>
  <p:slideViewPr>
    <p:cSldViewPr showGuides="1">
      <p:cViewPr>
        <p:scale>
          <a:sx n="70" d="100"/>
          <a:sy n="70" d="100"/>
        </p:scale>
        <p:origin x="-138" y="-31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4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1125022" y="138464"/>
            <a:ext cx="914281" cy="41125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6" r:id="rId10"/>
    <p:sldLayoutId id="2147483667" r:id="rId11"/>
    <p:sldLayoutId id="2147483668" r:id="rId12"/>
    <p:sldLayoutId id="2147483649" r:id="rId13"/>
  </p:sldLayoutIdLst>
  <p:timing>
    <p:tnLst>
      <p:par>
        <p:cTn id="1" dur="indefinite" restart="never" nodeType="tmRoot"/>
      </p:par>
    </p:tnLst>
  </p:timing>
  <p:txStyles>
    <p:titleStyle>
      <a:lvl1pPr algn="l" defTabSz="1088502" rtl="0" eaLnBrk="1" latinLnBrk="0" hangingPunct="1">
        <a:lnSpc>
          <a:spcPct val="90000"/>
        </a:lnSpc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2125" indent="-272125" algn="l" defTabSz="1088502" rtl="0" eaLnBrk="1" latinLnBrk="0" hangingPunct="1">
        <a:lnSpc>
          <a:spcPct val="90000"/>
        </a:lnSpc>
        <a:spcBef>
          <a:spcPts val="119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4150687"/>
            <a:ext cx="12190413" cy="1656146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0" dirty="0"/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3316809" y="4425705"/>
            <a:ext cx="5557643" cy="84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别云间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6734" y="1197546"/>
            <a:ext cx="6399403" cy="6023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108850" tIns="54425" rIns="108850" bIns="54425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尾联：毅魄归来日，灵旗空际看。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638" y="2277666"/>
            <a:ext cx="9361040" cy="848577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这里表现出了作者誓死不屈、战斗不止的决心。</a:t>
            </a:r>
          </a:p>
        </p:txBody>
      </p:sp>
      <p:sp>
        <p:nvSpPr>
          <p:cNvPr id="5" name="Freeform 24"/>
          <p:cNvSpPr/>
          <p:nvPr/>
        </p:nvSpPr>
        <p:spPr bwMode="auto">
          <a:xfrm>
            <a:off x="10215186" y="4740737"/>
            <a:ext cx="1776499" cy="2103607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6" name="Freeform 22"/>
          <p:cNvSpPr/>
          <p:nvPr/>
        </p:nvSpPr>
        <p:spPr bwMode="auto">
          <a:xfrm>
            <a:off x="10960581" y="4672777"/>
            <a:ext cx="285713" cy="280735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7" name="Freeform 23"/>
          <p:cNvSpPr/>
          <p:nvPr/>
        </p:nvSpPr>
        <p:spPr bwMode="auto">
          <a:xfrm>
            <a:off x="10032329" y="5319991"/>
            <a:ext cx="317459" cy="348061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8" name="Freeform 27"/>
          <p:cNvSpPr/>
          <p:nvPr/>
        </p:nvSpPr>
        <p:spPr bwMode="auto">
          <a:xfrm>
            <a:off x="10690104" y="4524787"/>
            <a:ext cx="191746" cy="315033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9" name="Freeform 28"/>
          <p:cNvSpPr/>
          <p:nvPr/>
        </p:nvSpPr>
        <p:spPr bwMode="auto">
          <a:xfrm>
            <a:off x="10078043" y="5874475"/>
            <a:ext cx="271745" cy="359493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0" name="Freeform 29"/>
          <p:cNvSpPr/>
          <p:nvPr/>
        </p:nvSpPr>
        <p:spPr bwMode="auto">
          <a:xfrm>
            <a:off x="10996769" y="5149772"/>
            <a:ext cx="213332" cy="170219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1" name="Freeform 30"/>
          <p:cNvSpPr/>
          <p:nvPr/>
        </p:nvSpPr>
        <p:spPr bwMode="auto">
          <a:xfrm>
            <a:off x="10410106" y="4953512"/>
            <a:ext cx="384761" cy="283276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Freeform 32"/>
          <p:cNvSpPr/>
          <p:nvPr/>
        </p:nvSpPr>
        <p:spPr bwMode="auto">
          <a:xfrm>
            <a:off x="11603751" y="5149772"/>
            <a:ext cx="561267" cy="273113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3" name="Freeform 33"/>
          <p:cNvSpPr/>
          <p:nvPr/>
        </p:nvSpPr>
        <p:spPr bwMode="auto">
          <a:xfrm rot="15960000">
            <a:off x="10983411" y="6631605"/>
            <a:ext cx="135921" cy="193015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4" name="Freeform 34"/>
          <p:cNvSpPr/>
          <p:nvPr/>
        </p:nvSpPr>
        <p:spPr bwMode="auto">
          <a:xfrm>
            <a:off x="11852639" y="5874475"/>
            <a:ext cx="312379" cy="219761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566" y="4571788"/>
            <a:ext cx="2664748" cy="22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标题 52225"/>
          <p:cNvSpPr>
            <a:spLocks noGrp="1"/>
          </p:cNvSpPr>
          <p:nvPr/>
        </p:nvSpPr>
        <p:spPr>
          <a:xfrm>
            <a:off x="1054646" y="1197546"/>
            <a:ext cx="9711300" cy="1291889"/>
          </a:xfrm>
        </p:spPr>
        <p:txBody>
          <a:bodyPr vert="horz" lIns="108850" tIns="54425" rIns="108850" bIns="54425" rtlCol="0" anchor="ctr"/>
          <a:lstStyle>
            <a:lvl1pPr marL="0" lvl="0" indent="0" algn="ctr" defTabSz="914400" eaLnBrk="0" fontAlgn="base" latinLnBrk="0" hangingPunct="0"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defRPr>
            </a:lvl1pPr>
          </a:lstStyle>
          <a:p>
            <a:pPr algn="l" defTabSz="1088502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诗</a:t>
            </a:r>
            <a:r>
              <a:rPr lang="en-US" altLang="en-US" sz="3200" b="1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围绕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哪个字</a:t>
            </a:r>
            <a:r>
              <a:rPr lang="en-US" altLang="en-US" sz="3200" b="1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抒情述怀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？全诗是如何抓住这个字进行</a:t>
            </a:r>
            <a:r>
              <a:rPr lang="en-US" altLang="en-US" sz="3200" b="1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抒情述怀</a:t>
            </a:r>
            <a:r>
              <a:rPr lang="en-US" altLang="zh-CN" sz="3200" b="1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？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8622" y="2709714"/>
            <a:ext cx="10516771" cy="2764486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marL="544251" indent="-544251">
              <a:lnSpc>
                <a:spcPct val="14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全诗围绕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“别”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字抒情述怀。</a:t>
            </a:r>
          </a:p>
          <a:p>
            <a:pPr marL="544251" indent="-544251">
              <a:lnSpc>
                <a:spcPct val="14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首联</a:t>
            </a:r>
            <a:r>
              <a:rPr lang="en-US" altLang="en-US" sz="32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写再别</a:t>
            </a:r>
            <a:r>
              <a:rPr lang="en-US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en-US" sz="3200" b="1" dirty="0" err="1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作者过去三年别家乡是为作“羁旅客”而别，即为抗清事业而奔走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en-US" sz="3200" b="1" dirty="0" err="1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而今天是作为被捕囚犯而别的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grpSp>
        <p:nvGrpSpPr>
          <p:cNvPr id="7" name="组合 19"/>
          <p:cNvGrpSpPr/>
          <p:nvPr/>
        </p:nvGrpSpPr>
        <p:grpSpPr>
          <a:xfrm>
            <a:off x="406574" y="261442"/>
            <a:ext cx="3264110" cy="675797"/>
            <a:chOff x="258" y="216"/>
            <a:chExt cx="5141" cy="1064"/>
          </a:xfrm>
        </p:grpSpPr>
        <p:sp>
          <p:nvSpPr>
            <p:cNvPr id="8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思考探究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0630" y="1125538"/>
            <a:ext cx="10238254" cy="2949152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marL="544251" indent="-544251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颔联</a:t>
            </a:r>
            <a:r>
              <a:rPr lang="en-US" altLang="en-US" sz="32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写别情</a:t>
            </a:r>
            <a:r>
              <a:rPr lang="en-US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en-US" sz="3200" b="1" dirty="0" err="1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因前后“别”时的处境不同，所以心情也不同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en-US" sz="3200" b="1" dirty="0" err="1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前时之别尚冀抗清有望，河山可复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而这次别后则自己不能再起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兵抗清了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因而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面对破碎的河山流不尽的是自己的伤心之泪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566" y="4571788"/>
            <a:ext cx="2664748" cy="22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4606" y="837506"/>
            <a:ext cx="10164562" cy="3655499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marL="544251" indent="-544251">
              <a:lnSpc>
                <a:spcPct val="12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颈联</a:t>
            </a:r>
            <a:r>
              <a:rPr lang="en-US" altLang="en-US" sz="32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写死别</a:t>
            </a:r>
            <a:r>
              <a:rPr lang="en-US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。</a:t>
            </a:r>
            <a:r>
              <a:rPr lang="en-US" altLang="en-US" sz="3200" b="1" dirty="0" err="1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作者已知此次是死别，和前次别不同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。前次离别故乡，是怀着慷慨的心情参加抗清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队伍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，别还容易，而此次却难了，此去必当一死，死后家乡如何，父老如何，慈母、妻子如何，都令人依恋忧虑。</a:t>
            </a:r>
          </a:p>
          <a:p>
            <a:pPr marL="544251" indent="-544251">
              <a:lnSpc>
                <a:spcPct val="12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尾联</a:t>
            </a:r>
            <a:r>
              <a:rPr lang="en-US" altLang="en-US" sz="32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写别后</a:t>
            </a:r>
            <a:r>
              <a:rPr lang="en-US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。</a:t>
            </a:r>
            <a:r>
              <a:rPr lang="en-US" altLang="en-US" sz="3200" b="1" dirty="0" err="1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作者别后成了鬼魂，也还关心着故乡，还要归来在空中看后继者率领部队起来抗清</a:t>
            </a:r>
            <a:r>
              <a:rPr lang="en-US" altLang="en-US" sz="3200" b="1" dirty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Arial" panose="020B0604020202020204" pitchFamily="34" charset="0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566" y="4571788"/>
            <a:ext cx="2664748" cy="22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4606" y="1269554"/>
            <a:ext cx="10559799" cy="387998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indent="857088"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首诗是明末抗清英雄夏完淳被捕后押解离乡时所作。诗的标题“别云间”的“别”字，不是一般意义的告别、离别，而要理解为难以再见的诀别、永别。他是抗清将领，清廷的要犯，一旦被抓，必死无疑，这一点他是很清楚的。夏完淳是松江华亭人，这首诗为什么不题作“别松江”，而题作“别云间”呢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280"/>
          <p:cNvGrpSpPr/>
          <p:nvPr/>
        </p:nvGrpSpPr>
        <p:grpSpPr>
          <a:xfrm>
            <a:off x="406574" y="261442"/>
            <a:ext cx="3363792" cy="654202"/>
            <a:chOff x="101" y="250"/>
            <a:chExt cx="5298" cy="1030"/>
          </a:xfrm>
        </p:grpSpPr>
        <p:sp>
          <p:nvSpPr>
            <p:cNvPr id="7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8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9" name="文本框 13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背景资料</a:t>
              </a:r>
              <a:endParaRPr lang="zh-CN" altLang="zh-CN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pic>
        <p:nvPicPr>
          <p:cNvPr id="1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566" y="4571788"/>
            <a:ext cx="2664748" cy="22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8662" y="981522"/>
            <a:ext cx="9791813" cy="3239809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indent="857088"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原来，“云间”是松江的别称。西晋文学家陆云，字士龙，家在华亭，对人自称“云间陆上龙”，于是后人就把松江称为云间。此诗题作“别云间”，实际上是一语双关：从字面上看是别故乡，而诗人内心是把自己比作天上的一条龙，从此将要从云间消失了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566" y="4571788"/>
            <a:ext cx="2664748" cy="22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638" y="1053530"/>
            <a:ext cx="10327142" cy="3860170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过零丁洋</a:t>
            </a: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文天祥</a:t>
            </a: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辛苦遭逢起一经，干戈寥落四周星。</a:t>
            </a: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山河破碎风飘絮，身世浮沉雨打萍。</a:t>
            </a: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惶恐滩头说惶恐，零丁洋里叹零丁。</a:t>
            </a: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人生自古谁无死？留取丹心照汗青。</a:t>
            </a:r>
          </a:p>
        </p:txBody>
      </p:sp>
      <p:grpSp>
        <p:nvGrpSpPr>
          <p:cNvPr id="6" name="组合 35"/>
          <p:cNvGrpSpPr/>
          <p:nvPr/>
        </p:nvGrpSpPr>
        <p:grpSpPr>
          <a:xfrm>
            <a:off x="334566" y="189434"/>
            <a:ext cx="3389189" cy="696757"/>
            <a:chOff x="61" y="183"/>
            <a:chExt cx="5338" cy="109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8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对比研究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55646" y="5374010"/>
            <a:ext cx="1554622" cy="120727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0630" y="1773610"/>
            <a:ext cx="10081120" cy="3064568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两首诗都表现出作者对自身命运的一种毫不犹豫的选择。表现了慷慨激昂的爱国热情和视死如归的高风亮节，以及舍生取义的人生观，是中华民族传统美德的崇高表现。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30710" y="909514"/>
            <a:ext cx="3103629" cy="602355"/>
          </a:xfrm>
          <a:prstGeom prst="rect">
            <a:avLst/>
          </a:prstGeom>
          <a:noFill/>
        </p:spPr>
        <p:txBody>
          <a:bodyPr wrap="none" lIns="108850" tIns="54425" rIns="108850" bIns="54425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两首诗共同点：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55646" y="5374010"/>
            <a:ext cx="1554622" cy="120727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1702718" y="1197546"/>
            <a:ext cx="10080370" cy="147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能够把握词的内容，赏析词语言。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能够体会词人深沉的思想感情。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4566" y="261442"/>
            <a:ext cx="3271095" cy="683419"/>
            <a:chOff x="247" y="204"/>
            <a:chExt cx="5152" cy="1076"/>
          </a:xfrm>
        </p:grpSpPr>
        <p:sp>
          <p:nvSpPr>
            <p:cNvPr id="7" name="文本框 13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学习目标</a:t>
              </a:r>
            </a:p>
          </p:txBody>
        </p:sp>
        <p:sp>
          <p:nvSpPr>
            <p:cNvPr id="8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white"/>
                </a:solidFill>
                <a:latin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479582" y="5518026"/>
            <a:ext cx="2520927" cy="110268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751390" y="1125538"/>
            <a:ext cx="3131413" cy="4435231"/>
            <a:chOff x="9848" y="2420"/>
            <a:chExt cx="3699" cy="6983"/>
          </a:xfrm>
        </p:grpSpPr>
        <p:pic>
          <p:nvPicPr>
            <p:cNvPr id="3" name="图片 2" descr="9825bc315c6034a87ee8f677ca1349540923763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48" y="2420"/>
              <a:ext cx="3699" cy="528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0301" y="7707"/>
              <a:ext cx="2967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夏允彝 </a:t>
              </a:r>
            </a:p>
            <a:p>
              <a:r>
                <a: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夏完淳像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6654" y="1269554"/>
            <a:ext cx="6652203" cy="3803232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indent="720000"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【夏完淳】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1631—1647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），原名复，字存古，号小隐。明末少年抗清英雄，著名诗人。其父夏允彝，其师陈子龙，均是文名卓著、讲求气节的英雄。</a:t>
            </a:r>
          </a:p>
        </p:txBody>
      </p:sp>
      <p:grpSp>
        <p:nvGrpSpPr>
          <p:cNvPr id="9" name="组合 9"/>
          <p:cNvGrpSpPr/>
          <p:nvPr/>
        </p:nvGrpSpPr>
        <p:grpSpPr>
          <a:xfrm>
            <a:off x="406574" y="189434"/>
            <a:ext cx="3317443" cy="725974"/>
            <a:chOff x="174" y="137"/>
            <a:chExt cx="5225" cy="1143"/>
          </a:xfrm>
        </p:grpSpPr>
        <p:sp>
          <p:nvSpPr>
            <p:cNvPr id="10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文本框 67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走近作者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479582" y="5518026"/>
            <a:ext cx="2520927" cy="1102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6614" y="1557586"/>
            <a:ext cx="10062874" cy="2621370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夏完淳九岁善词赋古文，才思敏捷，有神童之称。夏完淳被清廷捕获，洪承畴想软化他，夏坚贞不从，还把洪奚落一番，便从容就义，年仅十七岁。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479582" y="5518026"/>
            <a:ext cx="2520927" cy="1102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2838" y="1341562"/>
            <a:ext cx="7737526" cy="3433900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年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羁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旅客，今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日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南冠。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无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限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山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河泪，谁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言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天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地宽。      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已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知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路近，欲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别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故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乡难。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毅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魄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归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来日，灵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旗</a:t>
            </a:r>
            <a:r>
              <a:rPr lang="en-US" altLang="zh-CN" sz="3600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空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cs typeface="黑体" panose="02010600030101010101" pitchFamily="49" charset="-122"/>
                <a:sym typeface="+mn-ea"/>
              </a:rPr>
              <a:t>际看。</a:t>
            </a:r>
          </a:p>
        </p:txBody>
      </p:sp>
      <p:grpSp>
        <p:nvGrpSpPr>
          <p:cNvPr id="6" name="组合 6"/>
          <p:cNvGrpSpPr/>
          <p:nvPr/>
        </p:nvGrpSpPr>
        <p:grpSpPr>
          <a:xfrm>
            <a:off x="334566" y="261442"/>
            <a:ext cx="3332681" cy="588147"/>
            <a:chOff x="150" y="354"/>
            <a:chExt cx="5249" cy="926"/>
          </a:xfrm>
        </p:grpSpPr>
        <p:sp>
          <p:nvSpPr>
            <p:cNvPr id="7" name="文本框 13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朗诵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  <a:latin typeface="+mn-ea"/>
                <a:ea typeface="+mn-ea"/>
              </a:endParaRPr>
            </a:p>
          </p:txBody>
        </p:sp>
        <p:sp>
          <p:nvSpPr>
            <p:cNvPr id="8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75726" y="5085978"/>
            <a:ext cx="1012693" cy="1522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638" y="1413570"/>
            <a:ext cx="10225136" cy="3803232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过了三年漂泊在外的生活，今天又成了清兵的囚徒。为山河破碎而流下的眼泪无尽地流着，谁还能说天地广袤无边呢？已经知道去黄泉的路很近了，要永远告别故乡真是难舍难分。自己死后成了鬼魂，也要回来从空中看看后继者们打着抗清的旗帜收复河山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30710" y="549474"/>
            <a:ext cx="115212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译文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75726" y="5085978"/>
            <a:ext cx="1012693" cy="1522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0750" y="1917626"/>
            <a:ext cx="6480720" cy="6023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108850" tIns="54425" rIns="108850" bIns="54425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首联：三年羁旅客，今日又南冠。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2925738"/>
            <a:ext cx="11783837" cy="848577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+mn-ea"/>
              </a:rPr>
              <a:t>作者运用典故，抒发了诗人苦战被捕后的沉痛、愤懑之情。</a:t>
            </a:r>
          </a:p>
        </p:txBody>
      </p:sp>
      <p:grpSp>
        <p:nvGrpSpPr>
          <p:cNvPr id="7" name="组合 16"/>
          <p:cNvGrpSpPr/>
          <p:nvPr/>
        </p:nvGrpSpPr>
        <p:grpSpPr>
          <a:xfrm>
            <a:off x="478582" y="405458"/>
            <a:ext cx="3359348" cy="584971"/>
            <a:chOff x="108" y="359"/>
            <a:chExt cx="5291" cy="921"/>
          </a:xfrm>
        </p:grpSpPr>
        <p:sp>
          <p:nvSpPr>
            <p:cNvPr id="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32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9" name="文本框 13"/>
            <p:cNvSpPr txBox="1"/>
            <p:nvPr/>
          </p:nvSpPr>
          <p:spPr>
            <a:xfrm>
              <a:off x="1344" y="359"/>
              <a:ext cx="405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n-ea"/>
                  <a:ea typeface="+mn-ea"/>
                </a:rPr>
                <a:t>词句赏析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sp>
        <p:nvSpPr>
          <p:cNvPr id="10" name="Freeform 24"/>
          <p:cNvSpPr/>
          <p:nvPr/>
        </p:nvSpPr>
        <p:spPr bwMode="auto">
          <a:xfrm>
            <a:off x="10215186" y="4740737"/>
            <a:ext cx="1776499" cy="2103607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1" name="Freeform 22"/>
          <p:cNvSpPr/>
          <p:nvPr/>
        </p:nvSpPr>
        <p:spPr bwMode="auto">
          <a:xfrm>
            <a:off x="10960581" y="4672777"/>
            <a:ext cx="285713" cy="280735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Freeform 23"/>
          <p:cNvSpPr/>
          <p:nvPr/>
        </p:nvSpPr>
        <p:spPr bwMode="auto">
          <a:xfrm>
            <a:off x="10032329" y="5319991"/>
            <a:ext cx="317459" cy="348061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10690104" y="4524787"/>
            <a:ext cx="191746" cy="315033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4" name="Freeform 28"/>
          <p:cNvSpPr/>
          <p:nvPr/>
        </p:nvSpPr>
        <p:spPr bwMode="auto">
          <a:xfrm>
            <a:off x="10078043" y="5874475"/>
            <a:ext cx="271745" cy="359493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5" name="Freeform 29"/>
          <p:cNvSpPr/>
          <p:nvPr/>
        </p:nvSpPr>
        <p:spPr bwMode="auto">
          <a:xfrm>
            <a:off x="10996769" y="5149772"/>
            <a:ext cx="213332" cy="170219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6" name="Freeform 30"/>
          <p:cNvSpPr/>
          <p:nvPr/>
        </p:nvSpPr>
        <p:spPr bwMode="auto">
          <a:xfrm>
            <a:off x="10410106" y="4953512"/>
            <a:ext cx="384761" cy="283276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7" name="Freeform 32"/>
          <p:cNvSpPr/>
          <p:nvPr/>
        </p:nvSpPr>
        <p:spPr bwMode="auto">
          <a:xfrm>
            <a:off x="11603751" y="5149772"/>
            <a:ext cx="561267" cy="273113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8" name="Freeform 33"/>
          <p:cNvSpPr/>
          <p:nvPr/>
        </p:nvSpPr>
        <p:spPr bwMode="auto">
          <a:xfrm rot="15960000">
            <a:off x="10983411" y="6631605"/>
            <a:ext cx="135921" cy="193015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9" name="Freeform 34"/>
          <p:cNvSpPr/>
          <p:nvPr/>
        </p:nvSpPr>
        <p:spPr bwMode="auto">
          <a:xfrm>
            <a:off x="11852639" y="5874475"/>
            <a:ext cx="312379" cy="219761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18742" y="1197546"/>
            <a:ext cx="8347893" cy="6023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108850" tIns="54425" rIns="108850" bIns="54425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颔联：无限山河泪，谁言天地宽。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34766" y="2277666"/>
            <a:ext cx="5987431" cy="602355"/>
          </a:xfrm>
          <a:prstGeom prst="rect">
            <a:avLst/>
          </a:prstGeom>
          <a:noFill/>
        </p:spPr>
        <p:txBody>
          <a:bodyPr wrap="none" lIns="108850" tIns="54425" rIns="108850" bIns="54425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作者在此抒发了英雄失路之悲。</a:t>
            </a:r>
          </a:p>
        </p:txBody>
      </p:sp>
      <p:sp>
        <p:nvSpPr>
          <p:cNvPr id="6" name="Freeform 24"/>
          <p:cNvSpPr/>
          <p:nvPr/>
        </p:nvSpPr>
        <p:spPr bwMode="auto">
          <a:xfrm>
            <a:off x="10215186" y="4740737"/>
            <a:ext cx="1776499" cy="2103607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8" name="Freeform 22"/>
          <p:cNvSpPr/>
          <p:nvPr/>
        </p:nvSpPr>
        <p:spPr bwMode="auto">
          <a:xfrm>
            <a:off x="10960581" y="4672777"/>
            <a:ext cx="285713" cy="280735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9" name="Freeform 23"/>
          <p:cNvSpPr/>
          <p:nvPr/>
        </p:nvSpPr>
        <p:spPr bwMode="auto">
          <a:xfrm>
            <a:off x="10032329" y="5319991"/>
            <a:ext cx="317459" cy="348061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0" name="Freeform 27"/>
          <p:cNvSpPr/>
          <p:nvPr/>
        </p:nvSpPr>
        <p:spPr bwMode="auto">
          <a:xfrm>
            <a:off x="10690104" y="4524787"/>
            <a:ext cx="191746" cy="315033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1" name="Freeform 28"/>
          <p:cNvSpPr/>
          <p:nvPr/>
        </p:nvSpPr>
        <p:spPr bwMode="auto">
          <a:xfrm>
            <a:off x="10078043" y="5874475"/>
            <a:ext cx="271745" cy="359493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Freeform 29"/>
          <p:cNvSpPr/>
          <p:nvPr/>
        </p:nvSpPr>
        <p:spPr bwMode="auto">
          <a:xfrm>
            <a:off x="10996769" y="5149772"/>
            <a:ext cx="213332" cy="170219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3" name="Freeform 30"/>
          <p:cNvSpPr/>
          <p:nvPr/>
        </p:nvSpPr>
        <p:spPr bwMode="auto">
          <a:xfrm>
            <a:off x="10410106" y="4953512"/>
            <a:ext cx="384761" cy="283276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4" name="Freeform 32"/>
          <p:cNvSpPr/>
          <p:nvPr/>
        </p:nvSpPr>
        <p:spPr bwMode="auto">
          <a:xfrm>
            <a:off x="11603751" y="5149772"/>
            <a:ext cx="561267" cy="273113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5" name="Freeform 33"/>
          <p:cNvSpPr/>
          <p:nvPr/>
        </p:nvSpPr>
        <p:spPr bwMode="auto">
          <a:xfrm rot="15960000">
            <a:off x="10983411" y="6631605"/>
            <a:ext cx="135921" cy="193015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6" name="Freeform 34"/>
          <p:cNvSpPr/>
          <p:nvPr/>
        </p:nvSpPr>
        <p:spPr bwMode="auto">
          <a:xfrm>
            <a:off x="11852639" y="5874475"/>
            <a:ext cx="312379" cy="219761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18742" y="909514"/>
            <a:ext cx="6399403" cy="6023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108850" tIns="54425" rIns="108850" bIns="54425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颈联：已知泉路近，欲别故乡难。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82638" y="2205658"/>
            <a:ext cx="9831663" cy="2325904"/>
          </a:xfrm>
          <a:prstGeom prst="rect">
            <a:avLst/>
          </a:prstGeom>
          <a:noFill/>
        </p:spPr>
        <p:txBody>
          <a:bodyPr wrap="square" lIns="108850" tIns="54425" rIns="108850" bIns="54425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作者在此已抱定杀身成仁的决心，但又难以告别家乡和亲人，表现出了作者情感和心理的矛盾，抒发了依恋故乡之情。</a:t>
            </a:r>
          </a:p>
        </p:txBody>
      </p:sp>
      <p:sp>
        <p:nvSpPr>
          <p:cNvPr id="4" name="Freeform 24"/>
          <p:cNvSpPr/>
          <p:nvPr/>
        </p:nvSpPr>
        <p:spPr bwMode="auto">
          <a:xfrm>
            <a:off x="10215186" y="4740737"/>
            <a:ext cx="1776499" cy="2103607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6" name="Freeform 22"/>
          <p:cNvSpPr/>
          <p:nvPr/>
        </p:nvSpPr>
        <p:spPr bwMode="auto">
          <a:xfrm>
            <a:off x="10960581" y="4672777"/>
            <a:ext cx="285713" cy="280735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8" name="Freeform 23"/>
          <p:cNvSpPr/>
          <p:nvPr/>
        </p:nvSpPr>
        <p:spPr bwMode="auto">
          <a:xfrm>
            <a:off x="10032329" y="5319991"/>
            <a:ext cx="317459" cy="348061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9" name="Freeform 27"/>
          <p:cNvSpPr/>
          <p:nvPr/>
        </p:nvSpPr>
        <p:spPr bwMode="auto">
          <a:xfrm>
            <a:off x="10690104" y="4524787"/>
            <a:ext cx="191746" cy="315033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0" name="Freeform 28"/>
          <p:cNvSpPr/>
          <p:nvPr/>
        </p:nvSpPr>
        <p:spPr bwMode="auto">
          <a:xfrm>
            <a:off x="10078043" y="5874475"/>
            <a:ext cx="271745" cy="359493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1" name="Freeform 29"/>
          <p:cNvSpPr/>
          <p:nvPr/>
        </p:nvSpPr>
        <p:spPr bwMode="auto">
          <a:xfrm>
            <a:off x="10996769" y="5149772"/>
            <a:ext cx="213332" cy="170219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Freeform 30"/>
          <p:cNvSpPr/>
          <p:nvPr/>
        </p:nvSpPr>
        <p:spPr bwMode="auto">
          <a:xfrm>
            <a:off x="10410106" y="4953512"/>
            <a:ext cx="384761" cy="283276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3" name="Freeform 32"/>
          <p:cNvSpPr/>
          <p:nvPr/>
        </p:nvSpPr>
        <p:spPr bwMode="auto">
          <a:xfrm>
            <a:off x="11603751" y="5149772"/>
            <a:ext cx="561267" cy="273113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4" name="Freeform 33"/>
          <p:cNvSpPr/>
          <p:nvPr/>
        </p:nvSpPr>
        <p:spPr bwMode="auto">
          <a:xfrm rot="15960000">
            <a:off x="10983411" y="6631605"/>
            <a:ext cx="135921" cy="193015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5" name="Freeform 34"/>
          <p:cNvSpPr/>
          <p:nvPr/>
        </p:nvSpPr>
        <p:spPr bwMode="auto">
          <a:xfrm>
            <a:off x="11852639" y="5874475"/>
            <a:ext cx="312379" cy="219761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4425" tIns="27213" rIns="54425" bIns="27213" numCol="1" anchor="t" anchorCtr="0" compatLnSpc="1"/>
          <a:lstStyle/>
          <a:p>
            <a:pPr fontAlgn="auto">
              <a:lnSpc>
                <a:spcPts val="1786"/>
              </a:lnSpc>
              <a:spcBef>
                <a:spcPts val="0"/>
              </a:spcBef>
              <a:spcAft>
                <a:spcPts val="0"/>
              </a:spcAft>
            </a:pPr>
            <a:endParaRPr lang="bg-BG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1072</Words>
  <Application>Microsoft Office PowerPoint</Application>
  <PresentationFormat>自定义</PresentationFormat>
  <Paragraphs>44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286</cp:revision>
  <dcterms:created xsi:type="dcterms:W3CDTF">2017-02-18T06:44:00Z</dcterms:created>
  <dcterms:modified xsi:type="dcterms:W3CDTF">2019-05-09T05:56:12Z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