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1"/>
  </p:notesMasterIdLst>
  <p:handoutMasterIdLst>
    <p:handoutMasterId r:id="rId21"/>
  </p:handoutMasterIdLst>
  <p:sldIdLst>
    <p:sldId id="503" r:id="rId4"/>
    <p:sldId id="488" r:id="rId5"/>
    <p:sldId id="489" r:id="rId6"/>
    <p:sldId id="490" r:id="rId7"/>
    <p:sldId id="491" r:id="rId8"/>
    <p:sldId id="492" r:id="rId9"/>
    <p:sldId id="493" r:id="rId10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8000"/>
    <a:srgbClr val="FF00FF"/>
    <a:srgbClr val="113F4E"/>
    <a:srgbClr val="4B367F"/>
    <a:srgbClr val="1F5055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28" autoAdjust="0"/>
    <p:restoredTop sz="94660" autoAdjust="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E79B93F-7908-4C77-A4B1-8F4EA47F212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8DB34839-8B86-4B6C-90C3-DD74C1F8DC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37310DC-A1D7-44E0-B48B-03E3E121531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A23A69F-5E6D-4BC7-BEE2-807075FC57A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8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21509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C1950-0C3E-4D35-BF84-91E3134B274A}" type="datetimeFigureOut">
              <a:rPr lang="zh-CN" altLang="en-US"/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F402D-36F7-4EE6-BD3A-7E725BA2F58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3A0A5-2360-4B76-B0CD-3F932BA44A2D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C715F-177E-4CB0-B53B-170ACD35BEA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29FF1-72EA-44E1-BD7A-95217E8BCC85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0E077-B86D-4830-B787-AE0E986458B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FA0FD-7C4F-4CD2-B5AA-9AC6CD910D2B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EA710-C4BF-4BCC-9992-B7684FFA84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03A92-1E0B-427F-AC8B-19359EE1928C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D6542-BC22-44FA-80C7-8D4587C4B1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570BF-3F71-4ABA-8B14-BE35EC67CACA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3527-B42E-4C92-9AFA-EC94CE66EC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970BA-92FE-42BA-9985-0F5F59D00BEF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F237D-AEA7-48DC-B141-B0F3F55805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15BC1-C5B1-4817-8E7B-FAA9239BDC3C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2F701-4CD8-4537-BAD5-AEA87E3F10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A2DE6-09A6-4B0F-8EDB-CB703B9DFFE6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9DD15-3A5B-4A81-88A5-6BF3B708C4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E0FB5-3155-4309-8CC5-AD5C0261B0C6}" type="datetimeFigureOut">
              <a:rPr lang="zh-CN" altLang="en-US"/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22BB1-F965-4E77-817E-A84FFE54498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DF84C-D426-47A0-8835-1E59CBFB423B}" type="datetimeFigureOut">
              <a:rPr lang="zh-CN" altLang="en-US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187CA-BC28-467F-A7E9-B161FA960CB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fld id="{80D5B9CE-6066-432D-8B9A-54BD7DC4BCC6}" type="datetimeFigureOut">
              <a:rPr lang="zh-CN" altLang="en-US"/>
            </a:fld>
            <a:endParaRPr lang="en-US" altLang="zh-CN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8D7D4248-0859-445F-A68F-ACD293A5643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 txBox="1">
            <a:spLocks noChangeArrowheads="1"/>
          </p:cNvSpPr>
          <p:nvPr/>
        </p:nvSpPr>
        <p:spPr bwMode="auto">
          <a:xfrm>
            <a:off x="0" y="1203598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习作：我的“自画像</a:t>
            </a:r>
            <a:r>
              <a:rPr lang="zh-CN" altLang="en-US" sz="4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72225" y="268288"/>
            <a:ext cx="2355850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58775" y="792163"/>
            <a:ext cx="8426450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很爱画画，家里几乎到处都有我画画留下的痕迹。墙壁上、挂历上、阳台上都有我的“杰作”，就连妈妈的梳妆台也未能幸免。为此，妈妈不知道训斥了我多少回，但我就是改不了，因为只要拿起彩笔，我就想画画，哪里还管这是什么地方呀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738188" y="1087438"/>
            <a:ext cx="76676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有一次，我的画画本用完了，妈妈又不在家，我想画画了，可怎么办呢？这时候，我看到妈妈新买回家的药，拆开药盒，我发现了一张药物说明书。这下可好了，我挥动画笔，在说明书的反面开始画起来。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611188" y="1382713"/>
            <a:ext cx="514826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妈妈回来后，不仅没有批评我，还夸我会想办法，这种废物利用的方法还可以节约资源呢！</a:t>
            </a:r>
            <a:r>
              <a:rPr lang="zh-CN" altLang="en-US" sz="32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11863" y="555625"/>
            <a:ext cx="23812" cy="4032250"/>
          </a:xfrm>
          <a:prstGeom prst="line">
            <a:avLst/>
          </a:prstGeom>
          <a:ln w="57150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30938" y="1454150"/>
            <a:ext cx="27495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③点面结合，重点突出“爱画画”的特点。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44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347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4348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520700" y="792163"/>
            <a:ext cx="569595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我的小脑瓜里，常常挤满了各种各样的想法。</a:t>
            </a:r>
            <a:r>
              <a:rPr lang="zh-CN" altLang="en-US" sz="32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我总想着，每次考试都能拿高分，让同学们都羡慕我。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我总想着，以后要当一名航天员，飞到那神秘的太空里，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0788" y="555625"/>
            <a:ext cx="23812" cy="4030663"/>
          </a:xfrm>
          <a:prstGeom prst="line">
            <a:avLst/>
          </a:prstGeom>
          <a:ln w="57150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91288" y="1731963"/>
            <a:ext cx="25098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④简要列出心中各种奇妙的想法。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600075" y="1382713"/>
            <a:ext cx="79438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去探索许许多多人类还不知道的有趣的奥秘。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我总想着，以后要当一名设计师，设计出一些新型的房子、车子、文具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为人们的生活提供更多的方便。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250825" y="1973263"/>
            <a:ext cx="58086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这就是我，一个身材瘦小却对生活充满幻想的小男孩。</a:t>
            </a:r>
            <a:r>
              <a:rPr lang="zh-CN" altLang="en-US" sz="32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en-US" altLang="zh-CN" sz="32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32513" y="555625"/>
            <a:ext cx="23812" cy="4032250"/>
          </a:xfrm>
          <a:prstGeom prst="line">
            <a:avLst/>
          </a:prstGeom>
          <a:ln w="57150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27763" y="1454150"/>
            <a:ext cx="2557462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⑤结尾再次点出“小”，照应开头，首尾呼应。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611188" y="1087438"/>
            <a:ext cx="80645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总评：文章写出了“我”的特点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身材瘦小、爱花钱、爱画画、爱幻想。小作者用充满童趣的笔触，描绘了一个活泼可爱的“我”的形象。文章首尾照应，结构紧凑而有条理。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2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9464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5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9466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"/>
          <p:cNvSpPr>
            <a:spLocks noChangeArrowheads="1"/>
          </p:cNvSpPr>
          <p:nvPr/>
        </p:nvSpPr>
        <p:spPr bwMode="auto">
          <a:xfrm>
            <a:off x="755576" y="4873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FF7BE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习作内容</a:t>
            </a:r>
            <a:endParaRPr lang="zh-CN" altLang="en-US" sz="3200" b="1" dirty="0">
              <a:solidFill>
                <a:srgbClr val="FF7BE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矩形 1"/>
          <p:cNvSpPr>
            <a:spLocks noChangeArrowheads="1"/>
          </p:cNvSpPr>
          <p:nvPr/>
        </p:nvSpPr>
        <p:spPr bwMode="auto">
          <a:xfrm>
            <a:off x="549275" y="1677988"/>
            <a:ext cx="804545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本次习作的内容是“我的‘自画像’”，要求你向新来的班主任介绍自己，让他更好地了解你。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"/>
          <p:cNvSpPr>
            <a:spLocks noChangeArrowheads="1"/>
          </p:cNvSpPr>
          <p:nvPr/>
        </p:nvSpPr>
        <p:spPr bwMode="auto">
          <a:xfrm>
            <a:off x="468313" y="1952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FF7BE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写法指导</a:t>
            </a:r>
            <a:endParaRPr lang="zh-CN" altLang="en-US" sz="3200" b="1" dirty="0">
              <a:solidFill>
                <a:srgbClr val="FF7BE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1188" y="1276350"/>
            <a:ext cx="7991475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第一步：审题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本次习作为命题作文，题目就是“我的‘自画像’”，向班主任作自我介绍，写出一个真实的自己。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第二步：立意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抓住自己的特点，展现出自己的与众不同，给人留下深刻的印象。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0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1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2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5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6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07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539750" y="808038"/>
            <a:ext cx="719931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第三步：思维导图</a:t>
            </a:r>
            <a:endParaRPr lang="en-US" altLang="zh-CN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68763" y="1635125"/>
            <a:ext cx="504031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脸、眼睛、鼻子、服饰等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1754188" y="2066925"/>
            <a:ext cx="1446212" cy="1008063"/>
            <a:chOff x="1907704" y="2355726"/>
            <a:chExt cx="1446713" cy="1008112"/>
          </a:xfrm>
        </p:grpSpPr>
        <p:sp>
          <p:nvSpPr>
            <p:cNvPr id="8" name="云形 7"/>
            <p:cNvSpPr/>
            <p:nvPr/>
          </p:nvSpPr>
          <p:spPr>
            <a:xfrm>
              <a:off x="1907704" y="2355726"/>
              <a:ext cx="1421304" cy="1008112"/>
            </a:xfrm>
            <a:prstGeom prst="cloud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31" name="矩形 8"/>
            <p:cNvSpPr>
              <a:spLocks noChangeArrowheads="1"/>
            </p:cNvSpPr>
            <p:nvPr/>
          </p:nvSpPr>
          <p:spPr bwMode="auto">
            <a:xfrm>
              <a:off x="1933835" y="2557391"/>
              <a:ext cx="1420582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写什么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箭头: 右 12"/>
          <p:cNvSpPr/>
          <p:nvPr/>
        </p:nvSpPr>
        <p:spPr>
          <a:xfrm rot="19886909">
            <a:off x="3287713" y="1990725"/>
            <a:ext cx="709612" cy="360363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箭头: 右 13"/>
          <p:cNvSpPr/>
          <p:nvPr/>
        </p:nvSpPr>
        <p:spPr>
          <a:xfrm rot="191914">
            <a:off x="3336925" y="2525713"/>
            <a:ext cx="711200" cy="360362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箭头: 右 14"/>
          <p:cNvSpPr/>
          <p:nvPr/>
        </p:nvSpPr>
        <p:spPr>
          <a:xfrm rot="1767889">
            <a:off x="3314700" y="3021013"/>
            <a:ext cx="709613" cy="360362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08438" y="2373313"/>
            <a:ext cx="504031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主要性格特点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011613" y="3097213"/>
            <a:ext cx="50419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最大的爱好、特长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bldLvl="0" animBg="1"/>
      <p:bldP spid="14" grpId="0" bldLvl="0" animBg="1"/>
      <p:bldP spid="15" grpId="0" bldLvl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/>
          <p:cNvGrpSpPr/>
          <p:nvPr/>
        </p:nvGrpSpPr>
        <p:grpSpPr bwMode="auto">
          <a:xfrm flipH="1">
            <a:off x="3297238" y="620713"/>
            <a:ext cx="1450975" cy="1116012"/>
            <a:chOff x="3580926" y="915566"/>
            <a:chExt cx="1441450" cy="1116124"/>
          </a:xfrm>
        </p:grpSpPr>
        <p:sp>
          <p:nvSpPr>
            <p:cNvPr id="24" name="标注: 线形 23"/>
            <p:cNvSpPr/>
            <p:nvPr/>
          </p:nvSpPr>
          <p:spPr>
            <a:xfrm>
              <a:off x="3580926" y="915566"/>
              <a:ext cx="1441450" cy="1116124"/>
            </a:xfrm>
            <a:prstGeom prst="borderCallout1">
              <a:avLst>
                <a:gd name="adj1" fmla="val 50450"/>
                <a:gd name="adj2" fmla="val 100905"/>
                <a:gd name="adj3" fmla="val 173281"/>
                <a:gd name="adj4" fmla="val 161248"/>
              </a:avLst>
            </a:prstGeom>
            <a:solidFill>
              <a:schemeClr val="bg1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6163" name="矩形 24"/>
            <p:cNvSpPr>
              <a:spLocks noChangeArrowheads="1"/>
            </p:cNvSpPr>
            <p:nvPr/>
          </p:nvSpPr>
          <p:spPr bwMode="auto">
            <a:xfrm>
              <a:off x="3580926" y="935019"/>
              <a:ext cx="14414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外貌讲究顺序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5"/>
          <p:cNvGrpSpPr/>
          <p:nvPr/>
        </p:nvGrpSpPr>
        <p:grpSpPr bwMode="auto">
          <a:xfrm flipH="1">
            <a:off x="3297238" y="1987550"/>
            <a:ext cx="1450975" cy="1116013"/>
            <a:chOff x="3580926" y="915566"/>
            <a:chExt cx="1441450" cy="1116124"/>
          </a:xfrm>
        </p:grpSpPr>
        <p:sp>
          <p:nvSpPr>
            <p:cNvPr id="27" name="标注: 线形 26"/>
            <p:cNvSpPr/>
            <p:nvPr/>
          </p:nvSpPr>
          <p:spPr>
            <a:xfrm>
              <a:off x="3580926" y="915566"/>
              <a:ext cx="1441450" cy="1116124"/>
            </a:xfrm>
            <a:prstGeom prst="borderCallout1">
              <a:avLst>
                <a:gd name="adj1" fmla="val 50450"/>
                <a:gd name="adj2" fmla="val 100905"/>
                <a:gd name="adj3" fmla="val 47875"/>
                <a:gd name="adj4" fmla="val 141215"/>
              </a:avLst>
            </a:prstGeom>
            <a:solidFill>
              <a:schemeClr val="bg1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6161" name="矩形 27"/>
            <p:cNvSpPr>
              <a:spLocks noChangeArrowheads="1"/>
            </p:cNvSpPr>
            <p:nvPr/>
          </p:nvSpPr>
          <p:spPr bwMode="auto">
            <a:xfrm>
              <a:off x="3580926" y="935019"/>
              <a:ext cx="14414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事例具体有序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28"/>
          <p:cNvGrpSpPr/>
          <p:nvPr/>
        </p:nvGrpSpPr>
        <p:grpSpPr bwMode="auto">
          <a:xfrm flipH="1">
            <a:off x="3297238" y="3552825"/>
            <a:ext cx="1450975" cy="1116013"/>
            <a:chOff x="3580926" y="915566"/>
            <a:chExt cx="1441450" cy="1116124"/>
          </a:xfrm>
        </p:grpSpPr>
        <p:sp>
          <p:nvSpPr>
            <p:cNvPr id="30" name="标注: 线形 29"/>
            <p:cNvSpPr/>
            <p:nvPr/>
          </p:nvSpPr>
          <p:spPr>
            <a:xfrm>
              <a:off x="3580926" y="915566"/>
              <a:ext cx="1441450" cy="1116124"/>
            </a:xfrm>
            <a:prstGeom prst="borderCallout1">
              <a:avLst>
                <a:gd name="adj1" fmla="val 50450"/>
                <a:gd name="adj2" fmla="val 100905"/>
                <a:gd name="adj3" fmla="val -40912"/>
                <a:gd name="adj4" fmla="val 168890"/>
              </a:avLst>
            </a:prstGeom>
            <a:solidFill>
              <a:schemeClr val="bg1"/>
            </a:solidFill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6159" name="矩形 30"/>
            <p:cNvSpPr>
              <a:spLocks noChangeArrowheads="1"/>
            </p:cNvSpPr>
            <p:nvPr/>
          </p:nvSpPr>
          <p:spPr bwMode="auto">
            <a:xfrm>
              <a:off x="3580926" y="935019"/>
              <a:ext cx="144145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巧妙安排结构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右大括号 31"/>
          <p:cNvSpPr/>
          <p:nvPr/>
        </p:nvSpPr>
        <p:spPr>
          <a:xfrm flipH="1">
            <a:off x="4848225" y="771525"/>
            <a:ext cx="155575" cy="608013"/>
          </a:xfrm>
          <a:prstGeom prst="rightBrace">
            <a:avLst>
              <a:gd name="adj1" fmla="val 48276"/>
              <a:gd name="adj2" fmla="val 50000"/>
            </a:avLst>
          </a:prstGeom>
          <a:noFill/>
          <a:ln w="28575">
            <a:solidFill>
              <a:srgbClr val="93C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右大括号 32"/>
          <p:cNvSpPr/>
          <p:nvPr/>
        </p:nvSpPr>
        <p:spPr>
          <a:xfrm flipH="1">
            <a:off x="4848225" y="2017713"/>
            <a:ext cx="155575" cy="1054100"/>
          </a:xfrm>
          <a:prstGeom prst="rightBrace">
            <a:avLst>
              <a:gd name="adj1" fmla="val 48276"/>
              <a:gd name="adj2" fmla="val 50000"/>
            </a:avLst>
          </a:prstGeom>
          <a:noFill/>
          <a:ln w="28575">
            <a:solidFill>
              <a:srgbClr val="93C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右大括号 33"/>
          <p:cNvSpPr/>
          <p:nvPr/>
        </p:nvSpPr>
        <p:spPr>
          <a:xfrm flipH="1">
            <a:off x="4848225" y="3794125"/>
            <a:ext cx="100013" cy="606425"/>
          </a:xfrm>
          <a:prstGeom prst="rightBrace">
            <a:avLst>
              <a:gd name="adj1" fmla="val 48276"/>
              <a:gd name="adj2" fmla="val 50000"/>
            </a:avLst>
          </a:prstGeom>
          <a:noFill/>
          <a:ln w="28575">
            <a:solidFill>
              <a:srgbClr val="93C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948238" y="484188"/>
            <a:ext cx="3400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由上往下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先整体后局部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4916488" y="1716088"/>
            <a:ext cx="3860800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先概括后具体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理清事情的顺序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细致描写人物的言行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916488" y="3492500"/>
            <a:ext cx="29162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猜谜语的形式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总分总、分总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5"/>
          <p:cNvGrpSpPr/>
          <p:nvPr/>
        </p:nvGrpSpPr>
        <p:grpSpPr bwMode="auto">
          <a:xfrm>
            <a:off x="1331913" y="2154238"/>
            <a:ext cx="1433512" cy="1008062"/>
            <a:chOff x="1895173" y="2355726"/>
            <a:chExt cx="1433113" cy="1008112"/>
          </a:xfrm>
        </p:grpSpPr>
        <p:sp>
          <p:nvSpPr>
            <p:cNvPr id="7" name="云形 6"/>
            <p:cNvSpPr/>
            <p:nvPr/>
          </p:nvSpPr>
          <p:spPr>
            <a:xfrm>
              <a:off x="1907869" y="2355726"/>
              <a:ext cx="1420417" cy="1008112"/>
            </a:xfrm>
            <a:prstGeom prst="cloud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57" name="矩形 7"/>
            <p:cNvSpPr>
              <a:spLocks noChangeArrowheads="1"/>
            </p:cNvSpPr>
            <p:nvPr/>
          </p:nvSpPr>
          <p:spPr bwMode="auto">
            <a:xfrm>
              <a:off x="1895173" y="2557391"/>
              <a:ext cx="1420582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怎么写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971550" y="1677988"/>
            <a:ext cx="72009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第四步：方法　抓住自己的特点来描写，通过具体的事例突出自己的个性特征，要注意详略得当，不要面面俱到。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"/>
          <p:cNvSpPr>
            <a:spLocks noChangeArrowheads="1"/>
          </p:cNvSpPr>
          <p:nvPr/>
        </p:nvSpPr>
        <p:spPr bwMode="auto">
          <a:xfrm>
            <a:off x="611188" y="1492250"/>
            <a:ext cx="5497512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我的“自画像”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平凡的我，小眼睛，小鼻子，小嘴巴，瘦瘦的、矮矮的身材，给人的整个感觉都离不开一个“小”字。</a:t>
            </a:r>
            <a:r>
              <a:rPr lang="zh-CN" altLang="en-US" sz="32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429375" y="1131888"/>
            <a:ext cx="0" cy="3640137"/>
          </a:xfrm>
          <a:prstGeom prst="line">
            <a:avLst/>
          </a:prstGeom>
          <a:ln w="57150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588125" y="1779588"/>
            <a:ext cx="217328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①开头勾勒自己的外貌特点，突出“小”。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2"/>
          <p:cNvSpPr>
            <a:spLocks noChangeArrowheads="1"/>
          </p:cNvSpPr>
          <p:nvPr/>
        </p:nvSpPr>
        <p:spPr bwMode="auto">
          <a:xfrm>
            <a:off x="479425" y="195263"/>
            <a:ext cx="1809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FF7BE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佳作引路</a:t>
            </a:r>
            <a:endParaRPr lang="zh-CN" altLang="en-US" sz="3200" b="1" dirty="0">
              <a:solidFill>
                <a:srgbClr val="FF7BE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矩形 2"/>
          <p:cNvSpPr>
            <a:spLocks noChangeArrowheads="1"/>
          </p:cNvSpPr>
          <p:nvPr/>
        </p:nvSpPr>
        <p:spPr bwMode="auto">
          <a:xfrm>
            <a:off x="6769100" y="987425"/>
            <a:ext cx="1809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7BE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</a:t>
            </a:r>
            <a:endParaRPr lang="zh-CN" altLang="en-US" sz="3200" b="1">
              <a:solidFill>
                <a:srgbClr val="FF7BE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522288" y="1049338"/>
            <a:ext cx="80994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小小的我，虽然长得矮小，却特别会花钱。一次下午上学的时候，妈妈给了我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元钱。一下午，我都没有用心听课，一心想出去买东西，把钱花出去。两节课的时间一晃就过去了，我左思右想，不知道买什么好。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611188" y="792163"/>
            <a:ext cx="5292725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正在这时候，罗子玉叫道：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“×××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，快点下楼去，下节课是阳光体育活动！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她的话让我眼前一亮，于是我直奔学校超市，买了一根跳绳和一个鸡毛毽子。</a:t>
            </a:r>
            <a:r>
              <a:rPr lang="zh-CN" altLang="en-US" sz="32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32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11863" y="555625"/>
            <a:ext cx="23812" cy="4032250"/>
          </a:xfrm>
          <a:prstGeom prst="line">
            <a:avLst/>
          </a:prstGeom>
          <a:ln w="57150">
            <a:solidFill>
              <a:srgbClr val="FF00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27763" y="1177925"/>
            <a:ext cx="25336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②通过一个具体的事例，生动地表现自己“爱花钱”的特点。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文本框 19"/>
          <p:cNvSpPr txBox="1">
            <a:spLocks noChangeArrowheads="1"/>
          </p:cNvSpPr>
          <p:nvPr/>
        </p:nvSpPr>
        <p:spPr bwMode="auto">
          <a:xfrm>
            <a:off x="4424363" y="-547688"/>
            <a:ext cx="11842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6" name="文本框 35"/>
          <p:cNvSpPr txBox="1">
            <a:spLocks noChangeArrowheads="1"/>
          </p:cNvSpPr>
          <p:nvPr/>
        </p:nvSpPr>
        <p:spPr bwMode="auto">
          <a:xfrm>
            <a:off x="-2243138" y="3013075"/>
            <a:ext cx="403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400" b="1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7" name="文本框 51"/>
          <p:cNvSpPr txBox="1">
            <a:spLocks noChangeArrowheads="1"/>
          </p:cNvSpPr>
          <p:nvPr/>
        </p:nvSpPr>
        <p:spPr bwMode="auto">
          <a:xfrm rot="-1160763">
            <a:off x="1747838" y="-4143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文本框 50"/>
          <p:cNvSpPr txBox="1">
            <a:spLocks noChangeArrowheads="1"/>
          </p:cNvSpPr>
          <p:nvPr/>
        </p:nvSpPr>
        <p:spPr bwMode="auto">
          <a:xfrm rot="1480325">
            <a:off x="6357938" y="-515938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0249" name="文本框 46"/>
          <p:cNvSpPr txBox="1">
            <a:spLocks noChangeArrowheads="1"/>
          </p:cNvSpPr>
          <p:nvPr/>
        </p:nvSpPr>
        <p:spPr bwMode="auto">
          <a:xfrm rot="-170103">
            <a:off x="-2235200" y="17367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0250" name="文本框 32"/>
          <p:cNvSpPr txBox="1">
            <a:spLocks noChangeArrowheads="1"/>
          </p:cNvSpPr>
          <p:nvPr/>
        </p:nvSpPr>
        <p:spPr bwMode="auto">
          <a:xfrm rot="-880739">
            <a:off x="-2289175" y="556260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251" name="文本框 47"/>
          <p:cNvSpPr txBox="1">
            <a:spLocks noChangeArrowheads="1"/>
          </p:cNvSpPr>
          <p:nvPr/>
        </p:nvSpPr>
        <p:spPr bwMode="auto">
          <a:xfrm rot="-3456638">
            <a:off x="11063288" y="5368925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10252" name="文本框 45"/>
          <p:cNvSpPr txBox="1">
            <a:spLocks noChangeArrowheads="1"/>
          </p:cNvSpPr>
          <p:nvPr/>
        </p:nvSpPr>
        <p:spPr bwMode="auto">
          <a:xfrm rot="-4502722">
            <a:off x="11049001" y="2292350"/>
            <a:ext cx="184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zh-CN" altLang="zh-CN" sz="50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WPS 演示</Application>
  <PresentationFormat>全屏显示(16:9)</PresentationFormat>
  <Paragraphs>79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Arial</vt:lpstr>
      <vt:lpstr>Arial Unicode MS</vt:lpstr>
      <vt:lpstr>5156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324</cp:revision>
  <dcterms:created xsi:type="dcterms:W3CDTF">2016-10-29T08:56:00Z</dcterms:created>
  <dcterms:modified xsi:type="dcterms:W3CDTF">2022-06-03T03:06:03Z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