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60" r:id="rId4"/>
    <p:sldId id="259" r:id="rId5"/>
    <p:sldId id="265" r:id="rId6"/>
    <p:sldId id="261" r:id="rId7"/>
    <p:sldId id="262" r:id="rId8"/>
    <p:sldId id="263" r:id="rId9"/>
    <p:sldId id="266" r:id="rId10"/>
    <p:sldId id="274" r:id="rId11"/>
    <p:sldId id="275" r:id="rId12"/>
    <p:sldId id="276" r:id="rId13"/>
    <p:sldId id="277" r:id="rId14"/>
    <p:sldId id="278" r:id="rId15"/>
    <p:sldId id="273" r:id="rId16"/>
    <p:sldId id="279" r:id="rId17"/>
    <p:sldId id="280" r:id="rId18"/>
    <p:sldId id="281" r:id="rId19"/>
    <p:sldId id="272" r:id="rId20"/>
    <p:sldId id="271" r:id="rId21"/>
    <p:sldId id="270" r:id="rId22"/>
    <p:sldId id="269" r:id="rId23"/>
    <p:sldId id="268" r:id="rId24"/>
    <p:sldId id="267" r:id="rId25"/>
    <p:sldId id="282"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4.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965"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7965"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965"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7965"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2" descr="27"/>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2" name="矩形 11"/>
          <p:cNvSpPr/>
          <p:nvPr/>
        </p:nvSpPr>
        <p:spPr>
          <a:xfrm>
            <a:off x="2676525" y="320040"/>
            <a:ext cx="6567805" cy="1476375"/>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dist" fontAlgn="base"/>
            <a:r>
              <a:rPr lang="en-US" altLang="zh-CN" sz="80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86000">
                      <a:srgbClr val="FFFF00">
                        <a:alpha val="50000"/>
                      </a:srgbClr>
                    </a:gs>
                    <a:gs pos="70000">
                      <a:srgbClr val="00FF00">
                        <a:alpha val="13000"/>
                      </a:srgbClr>
                    </a:gs>
                    <a:gs pos="55000">
                      <a:srgbClr val="00FFFF">
                        <a:alpha val="50000"/>
                      </a:srgbClr>
                    </a:gs>
                    <a:gs pos="17000">
                      <a:srgbClr val="FF00FF">
                        <a:alpha val="50000"/>
                      </a:srgbClr>
                    </a:gs>
                    <a:gs pos="33000">
                      <a:srgbClr val="9900FF">
                        <a:alpha val="50000"/>
                      </a:srgbClr>
                    </a:gs>
                    <a:gs pos="6000">
                      <a:srgbClr val="FF3300">
                        <a:alpha val="50000"/>
                      </a:srgbClr>
                    </a:gs>
                    <a:gs pos="100000">
                      <a:srgbClr val="FF3300">
                        <a:alpha val="30000"/>
                      </a:srgbClr>
                    </a:gs>
                  </a:gsLst>
                  <a:lin ang="0"/>
                </a:gradFill>
                <a:effectLst>
                  <a:outerShdw blurRad="50800" dist="38100" dir="2700000" algn="tl" rotWithShape="0">
                    <a:prstClr val="black">
                      <a:alpha val="40000"/>
                    </a:prstClr>
                  </a:outerShdw>
                </a:effectLst>
                <a:latin typeface="隶书" charset="-122"/>
                <a:ea typeface="隶书" charset="-122"/>
                <a:cs typeface="+mn-ea"/>
              </a:rPr>
              <a:t> </a:t>
            </a:r>
            <a:r>
              <a:rPr lang="zh-CN" altLang="en-US" sz="9000" b="1" strike="noStrike" noProof="1" smtClean="0">
                <a:ln w="38100" cmpd="sng">
                  <a:solidFill>
                    <a:srgbClr val="FFFFFF"/>
                  </a:solidFill>
                  <a:prstDash val="solid"/>
                  <a:miter lim="800000"/>
                </a:ln>
                <a:solidFill>
                  <a:schemeClr val="accent2"/>
                </a:solidFill>
                <a:effectLst>
                  <a:outerShdw blurRad="38100" dist="38100" dir="2700000" algn="tl">
                    <a:srgbClr val="000000">
                      <a:alpha val="43137"/>
                    </a:srgbClr>
                  </a:outerShdw>
                </a:effectLst>
                <a:latin typeface="华康海报体W12" charset="-122"/>
                <a:ea typeface="华康海报体W12" charset="-122"/>
                <a:cs typeface="+mn-cs"/>
              </a:rPr>
              <a:t>逻辑的力量</a:t>
            </a:r>
            <a:endParaRPr lang="en-US" altLang="zh-CN" sz="9000" b="1" strike="noStrike" noProof="1" smtClean="0">
              <a:ln w="38100" cmpd="sng">
                <a:solidFill>
                  <a:srgbClr val="FFFFFF"/>
                </a:solidFill>
                <a:prstDash val="solid"/>
                <a:miter lim="800000"/>
              </a:ln>
              <a:solidFill>
                <a:schemeClr val="accent2"/>
              </a:solidFill>
              <a:effectLst>
                <a:outerShdw blurRad="38100" dist="38100" dir="2700000" algn="tl">
                  <a:srgbClr val="000000">
                    <a:alpha val="43137"/>
                  </a:srgbClr>
                </a:outerShdw>
              </a:effectLst>
              <a:latin typeface="华康海报体W12" charset="-122"/>
              <a:ea typeface="华康海报体W12" charset="-122"/>
              <a:cs typeface="+mn-cs"/>
            </a:endParaRPr>
          </a:p>
        </p:txBody>
      </p:sp>
      <p:pic>
        <p:nvPicPr>
          <p:cNvPr id="31" name="图片 30" descr="无标题-1"/>
          <p:cNvPicPr>
            <a:picLocks noChangeAspect="1"/>
          </p:cNvPicPr>
          <p:nvPr/>
        </p:nvPicPr>
        <p:blipFill>
          <a:blip r:embed="rId2"/>
          <a:stretch>
            <a:fillRect/>
          </a:stretch>
        </p:blipFill>
        <p:spPr>
          <a:xfrm>
            <a:off x="90805" y="163830"/>
            <a:ext cx="565785" cy="410210"/>
          </a:xfrm>
          <a:prstGeom prst="rect">
            <a:avLst/>
          </a:prstGeom>
          <a:effectLst>
            <a:outerShdw blurRad="50800" dist="12700" dir="2700000" algn="tl" rotWithShape="0">
              <a:prstClr val="black">
                <a:alpha val="40000"/>
              </a:prstClr>
            </a:outerShdw>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0185" y="495300"/>
            <a:ext cx="7073265" cy="706755"/>
          </a:xfrm>
          <a:prstGeom prst="rect">
            <a:avLst/>
          </a:prstGeom>
          <a:noFill/>
        </p:spPr>
        <p:txBody>
          <a:bodyPr wrap="square" rtlCol="0">
            <a:spAutoFit/>
          </a:bodyPr>
          <a:lstStyle/>
          <a:p>
            <a:pPr algn="ctr"/>
            <a:r>
              <a:rPr lang="zh-CN" altLang="en-US" sz="4000" b="1">
                <a:latin typeface="宋体" panose="02010600030101010101" pitchFamily="2" charset="-122"/>
                <a:ea typeface="宋体" panose="02010600030101010101" pitchFamily="2" charset="-122"/>
              </a:rPr>
              <a:t>运用有效的推理形式</a:t>
            </a:r>
            <a:endParaRPr lang="zh-CN" altLang="en-US" sz="4000" b="1">
              <a:latin typeface="宋体" panose="02010600030101010101" pitchFamily="2" charset="-122"/>
              <a:ea typeface="宋体" panose="02010600030101010101" pitchFamily="2" charset="-122"/>
            </a:endParaRPr>
          </a:p>
        </p:txBody>
      </p:sp>
      <p:sp>
        <p:nvSpPr>
          <p:cNvPr id="3" name="文本框 2"/>
          <p:cNvSpPr txBox="1"/>
          <p:nvPr/>
        </p:nvSpPr>
        <p:spPr>
          <a:xfrm>
            <a:off x="1226185" y="1990725"/>
            <a:ext cx="10581640" cy="378460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一、常见的三种推理形式</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（一）演绎推理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所谓演绎推理，就是从一般性的前提出发，通过推导即“演绎”，得出具体陈述或个别结论的过程。关于演绎推理，还存在以下几种定义：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①演绎推理是从一般到特殊的推理；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②它是前提蕴涵结论的推理；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③它是前提和结论之间具有必然联系的推理。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④演绎推理就是前提与结论之间具有充分条件或充分必要条件联系的必然性推理。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演绎推理的形式有三段论、假言推理和选言推理等。</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1005" y="638810"/>
            <a:ext cx="11577955" cy="48926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1.三段论</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是由两个含有一个共同项的性质判断作前提，得出一个新的性质判断为结论的演绎推理。三段论是演绎推理的一般模式，包含三个部分：大前提——已知的一般原理，小前提——所研究的特殊情况，结论——根据一般原理，对特殊情况作出判断。</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例如：知识分子都是应该受到尊重的，人民教师都是知识分子，所以，人民教师都是应该受到尊重的。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其中，结论中的主项叫做小项，用“S”表示，如上例中的“人民教师”；结论中的谓项叫做大项，用“P”表示，如上例中的“应该受到尊重”；两个前提中共有的项叫做中项，用“M”表示，如上例中的“知识分子”。在三段论中，含有大项的前提叫大前提，如上例中的“知识分子都是应该受到尊重的”；含有小项的前提叫小前提，如上例中的“人民教师是知识分子”。三段论推理是根据两个前提所表明的中项M与大项P和小项S之间的关系，通过中项M的媒介作用，从而推导出确定小项S与大项P之间关系的结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6545" y="239395"/>
            <a:ext cx="11587480" cy="600075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2.假言推理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是以假言判断为前提的推理。假言推理分为充分条件假言推理和必要条件假言推理两种。</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（1）充分条件假言推理的基本原则是：小前提肯定大前提的前件，结论就肯定大前提的后件；小前提否定大前提的后件，结论就否定大前提的前件。如下面的两个例子：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①如果一个数的末位是0，那么这个数能被5整除；这个数的末位是0，所以这个数能被5整除；②如果一个图形是正方形，那么它的四边相等；这个图形四边不相等，所以，它不是正方形。</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两个例子中的大前提都是一个假言判断，所以这种推理尽管与三段论有相似的地方，但它不是三段论。</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（2）必要条件假言推理的基本原则是：小前提肯定大前提的后件，结论就要肯定大前提的前件；小前提否定大前提的前件，结论就要否定大前提的后件。如下面的两个例子：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①只有肥料足，菜才长得好。这块地的菜长得好，所以，这块地肥料足。②育种时，只有达到一定的温度，种子才能发芽。这次育种没有达到一定的温度，所以种子没有发芽。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6285" y="514350"/>
            <a:ext cx="10850245" cy="526224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3.选言推理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是以选言判断为前提的推理。选言推理分为相容的选言推理和不相容的选言推理两种。</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（1）相容的选言推理的基本原则是：大前提是一个相容的选言判断，小前提否定了其中一个（或一部分）选言支，结论就要肯定剩下的一个选言支。</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例如：这个三段论的错误，或者是前提不正确，或者是推理不符合规则；这个三段论的前提是正确的，所以，这个三段论的错误是推理不符合规则。</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2）不相容的选言推理的基本原则是：大前提是个不相容的选言判断，小前提肯定其中的一个选言支，结论则否定其它选言支；小前提否定除其中一个以外的选言支，结论则肯定剩下的那个选言支。例如下面的两个例子：</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①一个词，要么是褒义的、要么是贬义的，要么是中性的。“结果”是个中性词，所以，“结果”不是褒义词，也不是贬义词。②一个三角形，要么是锐角三角形，要么是钝角三角形，要么是直角三角形。这个三角形不是锐角三角形和直角三角形，所以，它是个钝角三角形。</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0875" y="456565"/>
            <a:ext cx="10955655" cy="4892675"/>
          </a:xfrm>
          <a:prstGeom prst="rect">
            <a:avLst/>
          </a:prstGeom>
          <a:noFill/>
        </p:spPr>
        <p:txBody>
          <a:bodyPr wrap="square" rtlCol="0">
            <a:spAutoFit/>
          </a:bodyPr>
          <a:lstStyle/>
          <a:p>
            <a:pPr indent="0">
              <a:buFont typeface="Arial" panose="020B0604020202020204" pitchFamily="34" charset="0"/>
              <a:buNone/>
            </a:pPr>
            <a:r>
              <a:rPr lang="zh-CN" altLang="en-US" sz="2400" b="1">
                <a:latin typeface="宋体" panose="02010600030101010101" pitchFamily="2" charset="-122"/>
                <a:ea typeface="宋体" panose="02010600030101010101" pitchFamily="2" charset="-122"/>
                <a:cs typeface="宋体" panose="02010600030101010101" pitchFamily="2" charset="-122"/>
              </a:rPr>
              <a:t>（二）归纳推理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归纳推理是一种由个别到一般的推理。由一定程度的关于个别事物的观点过渡到范围较大的观点，由特殊具体的事例推导出一般原理、原则的解释方法。在人们的解释思维中，归纳和演绎是互相联系、互相补充、不可分割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例如：在一个平面内，直角三角形内角和是180度；锐角三角形内角和是180度；钝角三角形内角和是180度；直角三角形，锐角三角形和钝角三角形是全部的三角形；所以，平面内的一切三角形内角和都是180度。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根据前提所考察对象范围的不同，把归纳推理分为完全归纳推理和不完全归纳推理。完全归纳推理考察了某类事物的全部对象，不完全归纳推理则仅仅考察了某类事物的部分对象。</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（三）类比推理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类比推理亦称“类推”。推理的一种形式。根据两个对象在某些属性上相同或相似，通过比较而推断出它们在其他属性上也相同的推理过程。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9580" y="265430"/>
            <a:ext cx="11281410" cy="563118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二、小组合作探究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任务：合作探讨，探析推理形式，及其正确与否。</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①楚人以晏子短，楚人为小门于大门之侧而延晏子。晏子不入，曰：“使狗国者从狗门入，今臣使楚，不当从此门入。”（《晏子使楚》）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宋体" panose="02010600030101010101" pitchFamily="2" charset="-122"/>
              </a:rPr>
              <a:t>明确：这是一个必要条件的假言推理：只有出使狗国，才会从狗门入；我是出使到楚国来（非出使狗国）；所以，我不从狗门入。</a:t>
            </a:r>
            <a:endParaRPr lang="zh-CN" altLang="en-US" sz="2400" b="1">
              <a:latin typeface="楷体" panose="02010609060101010101" charset="-122"/>
              <a:ea typeface="楷体" panose="02010609060101010101"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②《河中石兽》中的老河兵凭借自己的丰富经验，判断出石兽在上游。但有人认为老河兵即使没有相应的河道经验，也能够通过已知的情况推理出同样的结论，因为课文第1段交代了：“求石兽于水中，竟不可得。以为顺流下矣，棹数小舟，曳铁钯，寻十余里无迹。”如果这段话语序无误的话，说明一开始就在原地找过了，然后又到下游找，都没有找到，那石兽还能在哪儿呢？</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宋体" panose="02010600030101010101" pitchFamily="2" charset="-122"/>
              </a:rPr>
              <a:t>明确：这是一个不相容的选言推理：石兽要么在上游，要么在原地，要么在下游；不在原地，也不在下游；所以，石兽在上游。</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1035" y="170815"/>
            <a:ext cx="10944860" cy="6369685"/>
          </a:xfrm>
          <a:prstGeom prst="rect">
            <a:avLst/>
          </a:prstGeom>
          <a:noFill/>
        </p:spPr>
        <p:txBody>
          <a:bodyPr wrap="square" rtlCol="0">
            <a:spAutoFit/>
          </a:bodyPr>
          <a:lstStyle/>
          <a:p>
            <a:r>
              <a:rPr lang="zh-CN" altLang="en-US" sz="2400" b="1">
                <a:sym typeface="+mn-ea"/>
              </a:rPr>
              <a:t>③《红楼梦》第64回，贾宝玉得知林黛玉在私室内用瓜果私祭时想：“但我此刻走去，见他伤感，必极力劝解，又怕他烦恼郁结于心；若不去，又恐他过于伤感，无人劝止。两件皆足致疾。”</a:t>
            </a:r>
            <a:endParaRPr lang="zh-CN" altLang="en-US" sz="2400" b="1"/>
          </a:p>
          <a:p>
            <a:r>
              <a:rPr lang="zh-CN" altLang="en-US" sz="2400">
                <a:latin typeface="楷体" panose="02010609060101010101" charset="-122"/>
                <a:ea typeface="楷体" panose="02010609060101010101" charset="-122"/>
                <a:cs typeface="楷体" panose="02010609060101010101" charset="-122"/>
                <a:sym typeface="+mn-ea"/>
              </a:rPr>
              <a:t>明确 ：  这是一个比较特殊的演绎推理，叫二难推理，它的推理形式如下：如果我去林妹妹处，足以致疾；如果我不去林妹妹处，足以致疾；我要么去，要么不去，总之，皆足以致疾。</a:t>
            </a:r>
            <a:endParaRPr lang="zh-CN" altLang="en-US" sz="2400">
              <a:latin typeface="楷体" panose="02010609060101010101" charset="-122"/>
              <a:ea typeface="楷体" panose="02010609060101010101" charset="-122"/>
              <a:cs typeface="楷体" panose="02010609060101010101" charset="-122"/>
            </a:endParaRPr>
          </a:p>
          <a:p>
            <a:r>
              <a:rPr lang="zh-CN" altLang="en-US" sz="2400" b="1">
                <a:sym typeface="+mn-ea"/>
              </a:rPr>
              <a:t>④大概是物以稀为贵罢。北京的白菜运往浙江，便用红头绳系住菜根，倒挂在水果店头，尊为“胶菜” ；福建野生着的芦荟，一到北京就请进温室，且美其名曰“龙舌兰” 。（鲁迅《藤野先生》）</a:t>
            </a:r>
            <a:endParaRPr lang="zh-CN" altLang="en-US" sz="2400"/>
          </a:p>
          <a:p>
            <a:r>
              <a:rPr lang="zh-CN" altLang="en-US" sz="2400">
                <a:latin typeface="楷体" panose="02010609060101010101" charset="-122"/>
                <a:ea typeface="楷体" panose="02010609060101010101" charset="-122"/>
                <a:cs typeface="楷体" panose="02010609060101010101" charset="-122"/>
                <a:sym typeface="+mn-ea"/>
              </a:rPr>
              <a:t>明确： 这是个简单枚举的归纳推理：结论是“物以稀为贵”，前提是北京的白菜运往浙江被尊为“胶菜”，福建野生的芦荟就美其名曰“龙舌兰”。</a:t>
            </a:r>
            <a:endParaRPr lang="zh-CN" altLang="en-US" sz="2400">
              <a:latin typeface="楷体" panose="02010609060101010101" charset="-122"/>
              <a:ea typeface="楷体" panose="02010609060101010101" charset="-122"/>
              <a:cs typeface="楷体" panose="02010609060101010101" charset="-122"/>
            </a:endParaRPr>
          </a:p>
          <a:p>
            <a:r>
              <a:rPr lang="zh-CN" altLang="en-US" sz="2400" b="1">
                <a:sym typeface="+mn-ea"/>
              </a:rPr>
              <a:t>⑤臣诚知不如徐公美。臣之妻私臣，臣之妾畏臣，臣之客欲有求于臣，皆以美于徐公。今齐地方千里，百二十城，宫妇左右莫不私王，朝廷之臣莫不畏王，四境之内莫不有求于王：由此观之，王之蔽甚矣。（《邹忌讽齐王纳谏》）</a:t>
            </a:r>
            <a:endParaRPr lang="zh-CN" altLang="en-US" sz="2400" b="1"/>
          </a:p>
          <a:p>
            <a:r>
              <a:rPr lang="zh-CN" altLang="en-US" sz="2400">
                <a:latin typeface="楷体" panose="02010609060101010101" charset="-122"/>
                <a:ea typeface="楷体" panose="02010609060101010101" charset="-122"/>
                <a:cs typeface="楷体" panose="02010609060101010101" charset="-122"/>
                <a:sym typeface="+mn-ea"/>
              </a:rPr>
              <a:t>明确 ：这是一个不完全的类比推理：前提 “臣之妻私臣，臣之妾畏臣，臣之客欲有求于臣”类比“宫妇左右莫不私王，朝廷之臣莫不畏王，四境之内莫不有求于王”，结论“皆以美于徐公”类比“王之蔽甚矣”。</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0760" y="332105"/>
            <a:ext cx="7092950" cy="706755"/>
          </a:xfrm>
          <a:prstGeom prst="rect">
            <a:avLst/>
          </a:prstGeom>
          <a:noFill/>
        </p:spPr>
        <p:txBody>
          <a:bodyPr wrap="square" rtlCol="0">
            <a:spAutoFit/>
          </a:bodyPr>
          <a:lstStyle/>
          <a:p>
            <a:pPr algn="ctr"/>
            <a:r>
              <a:rPr lang="zh-CN" altLang="en-US" sz="4000" b="1">
                <a:latin typeface="宋体" panose="02010600030101010101" pitchFamily="2" charset="-122"/>
                <a:ea typeface="宋体" panose="02010600030101010101" pitchFamily="2" charset="-122"/>
              </a:rPr>
              <a:t>采用合理的论证方法</a:t>
            </a:r>
            <a:endParaRPr lang="zh-CN" altLang="en-US" sz="4000" b="1">
              <a:latin typeface="宋体" panose="02010600030101010101" pitchFamily="2" charset="-122"/>
              <a:ea typeface="宋体" panose="02010600030101010101" pitchFamily="2" charset="-122"/>
            </a:endParaRPr>
          </a:p>
        </p:txBody>
      </p:sp>
      <p:sp>
        <p:nvSpPr>
          <p:cNvPr id="3" name="文本框 2"/>
          <p:cNvSpPr txBox="1"/>
          <p:nvPr/>
        </p:nvSpPr>
        <p:spPr>
          <a:xfrm>
            <a:off x="286385" y="873125"/>
            <a:ext cx="11732260" cy="526224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（一）关注隐含前提</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在直接论证中，往往不会巨细无遗地呈现逻辑推理过程中的每一个环节，会出现部分前提的省略，这些省略的前提却往往又隐藏着理解论证的关键。</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柯南道尔的《银色马》中，主人公福尔摩斯有这样一段话：</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马厩中有一条狗，然而，尽管有人进来，并且把马牵走，它竟毫不吠叫，没有惊动睡在草料棚里两个看马房的人。显然，这位午夜来客是这条狗非常熟悉的人。</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任务：尝试在论据2和论据1前面，加上隐含前提。</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论据2：草料棚的人没有惊醒</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隐含前提2：（               ）</a:t>
            </a:r>
            <a:r>
              <a:rPr lang="zh-CN" altLang="en-US" sz="2400" u="sng">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论据1：狗没有吠</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隐含前提1：（               ）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论点：牵走马的人是狗熟悉的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明确：隐含前提2：狗叫了，就会惊醒草料棚的人；隐含前提1：看到熟悉的人，狗不会叫。</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9925" y="770890"/>
            <a:ext cx="10543540" cy="378460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（二）学会间接论证</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当直接论证有困难或者效果不好的时候，我们就会采用间接论证，主要运用“排除法”“反证法”和“归谬法”。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（三）在论证中引入“虚拟论敌”</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这位“虚拟论敌”可能会“驳论点”——对我们的论点举出反例或者从论点推出错误，也可能会“驳论据”——质疑论据及隐含前提的可靠性，抑或“驳论证”——指出论证中存在的逻辑问题，所以我们就要在论点、论据和论证中做到无懈可击，让“论敌”无处可驳。</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（四）写作中的论证方法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①因果分析法②假设分析法③正反对比法④比较分析法</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2645" y="1193165"/>
            <a:ext cx="10542905" cy="3538220"/>
          </a:xfrm>
          <a:prstGeom prst="rect">
            <a:avLst/>
          </a:prstGeom>
          <a:noFill/>
        </p:spPr>
        <p:txBody>
          <a:bodyPr wrap="square" rtlCol="0">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zh-CN" sz="2800">
                <a:latin typeface="宋体" panose="02010600030101010101" pitchFamily="2" charset="-122"/>
                <a:ea typeface="宋体" panose="02010600030101010101" pitchFamily="2" charset="-122"/>
                <a:cs typeface="宋体" panose="02010600030101010101" pitchFamily="2" charset="-122"/>
              </a:rPr>
              <a:t>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  下面文段有四处语病，请指出其序号并做修改，使语言表达准确流畅。（4分）</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  近年来，①我国的电子书阅读率发生了快速增长，②呈现出良好的发展态势。③根据统计数据显示，④2000年国内网上的阅读率仅为3．9%，⑤2012年上升到41．7%，⑥电子书的阅读人数更是达到了2．95亿。⑦截止目前，⑧我国已经有接近20%的网民养成了通过互联网阅读时事新闻的习惯，⑨16%的人群养成了电子阅读的习惯，⑩而且有越来越多的读者开始将注意力转移到电子书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4460" y="217170"/>
            <a:ext cx="3239135" cy="521970"/>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rPr>
              <a:t>链接高考</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对角圆角矩形 71"/>
          <p:cNvSpPr/>
          <p:nvPr/>
        </p:nvSpPr>
        <p:spPr>
          <a:xfrm>
            <a:off x="2384425" y="1270000"/>
            <a:ext cx="7648575" cy="4092575"/>
          </a:xfrm>
          <a:custGeom>
            <a:avLst/>
            <a:gdLst/>
            <a:ahLst/>
            <a:cxnLst>
              <a:cxn ang="0">
                <a:pos x="7648575" y="2046287"/>
              </a:cxn>
              <a:cxn ang="5400000">
                <a:pos x="3824287" y="4092575"/>
              </a:cxn>
              <a:cxn ang="10800000">
                <a:pos x="0" y="2046287"/>
              </a:cxn>
              <a:cxn ang="16200000">
                <a:pos x="3824287" y="0"/>
              </a:cxn>
            </a:cxnLst>
            <a:pathLst>
              <a:path w="7648575" h="4092575">
                <a:moveTo>
                  <a:pt x="682109" y="0"/>
                </a:moveTo>
                <a:lnTo>
                  <a:pt x="7648575" y="0"/>
                </a:lnTo>
                <a:lnTo>
                  <a:pt x="7648575" y="0"/>
                </a:lnTo>
                <a:lnTo>
                  <a:pt x="7648575" y="3410465"/>
                </a:lnTo>
                <a:cubicBezTo>
                  <a:pt x="7648575" y="3787183"/>
                  <a:pt x="7343184" y="4092574"/>
                  <a:pt x="6966466" y="4092574"/>
                </a:cubicBezTo>
                <a:lnTo>
                  <a:pt x="0" y="4092575"/>
                </a:lnTo>
                <a:lnTo>
                  <a:pt x="0" y="4092575"/>
                </a:lnTo>
                <a:lnTo>
                  <a:pt x="0" y="682109"/>
                </a:lnTo>
                <a:cubicBezTo>
                  <a:pt x="0" y="305391"/>
                  <a:pt x="305391" y="0"/>
                  <a:pt x="682109" y="0"/>
                </a:cubicBezTo>
                <a:close/>
              </a:path>
            </a:pathLst>
          </a:custGeom>
          <a:solidFill>
            <a:schemeClr val="bg1">
              <a:alpha val="65999"/>
            </a:schemeClr>
          </a:solidFill>
          <a:ln w="76200" cap="flat" cmpd="sng">
            <a:solidFill>
              <a:srgbClr val="95B8D6">
                <a:alpha val="82999"/>
              </a:srgbClr>
            </a:solidFill>
            <a:prstDash val="solid"/>
            <a:round/>
            <a:headEnd type="none" w="med" len="med"/>
            <a:tailEnd type="none" w="med" len="med"/>
          </a:ln>
        </p:spPr>
        <p:txBody>
          <a:bodyPr/>
          <a:lstStyle/>
          <a:p>
            <a:endParaRPr lang="zh-CN" altLang="en-US"/>
          </a:p>
          <a:p>
            <a:pPr algn="ctr"/>
            <a:r>
              <a:rPr lang="zh-CN" altLang="en-US" sz="3200" b="1">
                <a:solidFill>
                  <a:schemeClr val="tx1"/>
                </a:solidFill>
                <a:latin typeface="宋体" panose="02010600030101010101" pitchFamily="2" charset="-122"/>
                <a:ea typeface="宋体" panose="02010600030101010101" pitchFamily="2" charset="-122"/>
              </a:rPr>
              <a:t>教学目标</a:t>
            </a:r>
            <a:endParaRPr lang="zh-CN" altLang="en-US" sz="3200" b="1">
              <a:solidFill>
                <a:schemeClr val="tx1"/>
              </a:solidFill>
              <a:latin typeface="宋体" panose="02010600030101010101" pitchFamily="2" charset="-122"/>
              <a:ea typeface="宋体" panose="02010600030101010101" pitchFamily="2" charset="-122"/>
            </a:endParaRPr>
          </a:p>
          <a:p>
            <a:endParaRPr lang="zh-CN" altLang="en-US">
              <a:solidFill>
                <a:schemeClr val="tx1"/>
              </a:solidFill>
            </a:endParaRPr>
          </a:p>
          <a:p>
            <a:endParaRPr lang="zh-CN" altLang="en-US">
              <a:solidFill>
                <a:schemeClr val="tx1"/>
              </a:solidFill>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1.了解概念的含义及关系，掌握逻辑规律，辨别潜藏的逻辑错误。</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2.理解推理规则，掌握逻辑推理的三种有效形式。</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3.了解直接论证和间接论证的方法，构建和完善论证。</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3565" y="1419860"/>
            <a:ext cx="11003915" cy="3784600"/>
          </a:xfrm>
          <a:prstGeom prst="rect">
            <a:avLst/>
          </a:prstGeom>
          <a:noFill/>
        </p:spPr>
        <p:txBody>
          <a:bodyPr wrap="square" rtlCol="0">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答案解析：</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（1）语句：①；修改为： “我国的电子书阅读率快速增长”；</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（2）语句：③；修改为： “统计数据显示”或者“根据统计数据”；</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（3）语句：⑦；修改为： “截至目前”或者“截止到目前”；</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（4）语句：⑨；修改为：“16%的人养成了电子阅读的习惯”。</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①去掉“发生了”；②去掉“根据”或“显示”：⑦“截止”应改为“截至”：⑩去掉“有”（①句式杂糅，“发生了”和“快速增长”。②句式杂糅，“根据……”和“……显示”。⑦搭配不当，“截止”表示到某个时间停止，强调停止，不能带时间词语，一般用于时间词语之后。⑩成分残缺，使用动词短语“有……”将句子真正的主语淹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1795" y="351155"/>
            <a:ext cx="11454130" cy="6247130"/>
          </a:xfrm>
          <a:prstGeom prst="rect">
            <a:avLst/>
          </a:prstGeom>
          <a:noFill/>
        </p:spPr>
        <p:txBody>
          <a:bodyPr wrap="square" rtlCol="0">
            <a:spAutoFit/>
          </a:bodyPr>
          <a:lstStyle/>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二）1899年发现的殷墟甲骨文，是近代中国史料“四大发现”之一。殷墟甲骨文内容丰富，甲骨刻辞大多是占卜的记录，但占卜的范围很广，涉及祭祀、征伐、农业，田猎、气象、疾病等等，能够在一定程度上反映商代的社会生活。从目前的发掘情况看，甲骨文不止出现在殷墟，在北京、山西、陕西、山东、湖北，______________宁夏都发现了刻有卜辞的甲骨。殷墟甲骨文年代最早，数量最多。但它不是当时唯一的文字。《尚书·多士》记载“惟殷先人，有册有典”，甲骨文有“典”“册” “聿(笔)”这样的文字，说明殷人祖先常规的书写材料是简册，书写工具是毛笔。只是用竹木做成的简册___________腐烂，似乎无法在北方的地下长期保存，所以至今___________没有发现商代的竹简。从出土材料看，甲骨文是商代晚期商王武丁以后才出现的，而商代早期、中期的青铜器上已有少量铭文。（  ），甲骨文字体简化较多。对于文字本身来说，汉代学者总结的“六书”的方法在甲骨文基本都已出现，已经说明它是成熟的文字。文字本质上是记录语言的，___________受书写材质和体裁所限，甲骨文不能全面记录当时的语言现象，但是已经能够反映汉语的基本语法、词汇系统。</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文中画横线/句子有语病，下列修改最恰当的一项是（   ）</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A. 就文字本身来说，汉代学者总结的“六书”的方法在甲骨文基本都已出现，已经说明它是成熟的文字。</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B. 对于文字本身来说，汉代学者总结的“六书”的方法在甲骨文中基本都已出现，已经说明它是成熟的文字。</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C. 对于文字本身来说，汉代学者总结的“六书”的方法在甲骨文基本都已出现，说明它已经是成熟的文字。</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D. 就文字本身来说，汉代学者总结的“六书”的方法在甲骨文中基本都已出现，说明它已经是成熟的文字。</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4155" y="1297940"/>
            <a:ext cx="8914130" cy="2676525"/>
          </a:xfrm>
          <a:prstGeom prst="rect">
            <a:avLst/>
          </a:prstGeom>
          <a:noFill/>
        </p:spPr>
        <p:txBody>
          <a:bodyPr wrap="square" rtlCol="0">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答案详解：原句语病有：“对于文字本身来说”句式杂糅，应当改成“对于文字本身”或“就文字本身来说”，排除BC项；“在甲骨文”一句成分残缺，应在后面加上“中”，即“在甲骨文中”，排除AC项；“已经说明它是成熟的文字”中“已经”语序不当，放到“它”后面，排除AB项。  故选D。</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图片 2" descr="27"/>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2" name="矩形 11"/>
          <p:cNvSpPr/>
          <p:nvPr/>
        </p:nvSpPr>
        <p:spPr>
          <a:xfrm>
            <a:off x="2676525" y="320040"/>
            <a:ext cx="6567805" cy="1322070"/>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dist" fontAlgn="base"/>
            <a:r>
              <a:rPr lang="en-US" altLang="zh-CN" sz="80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86000">
                      <a:srgbClr val="FFFF00">
                        <a:alpha val="50000"/>
                      </a:srgbClr>
                    </a:gs>
                    <a:gs pos="70000">
                      <a:srgbClr val="00FF00">
                        <a:alpha val="13000"/>
                      </a:srgbClr>
                    </a:gs>
                    <a:gs pos="55000">
                      <a:srgbClr val="00FFFF">
                        <a:alpha val="50000"/>
                      </a:srgbClr>
                    </a:gs>
                    <a:gs pos="17000">
                      <a:srgbClr val="FF00FF">
                        <a:alpha val="50000"/>
                      </a:srgbClr>
                    </a:gs>
                    <a:gs pos="33000">
                      <a:srgbClr val="9900FF">
                        <a:alpha val="50000"/>
                      </a:srgbClr>
                    </a:gs>
                    <a:gs pos="6000">
                      <a:srgbClr val="FF3300">
                        <a:alpha val="50000"/>
                      </a:srgbClr>
                    </a:gs>
                    <a:gs pos="100000">
                      <a:srgbClr val="FF3300">
                        <a:alpha val="30000"/>
                      </a:srgbClr>
                    </a:gs>
                  </a:gsLst>
                  <a:lin ang="0"/>
                </a:gradFill>
                <a:effectLst>
                  <a:outerShdw blurRad="50800" dist="38100" dir="2700000" algn="tl" rotWithShape="0">
                    <a:prstClr val="black">
                      <a:alpha val="40000"/>
                    </a:prstClr>
                  </a:outerShdw>
                </a:effectLst>
                <a:latin typeface="隶书" charset="-122"/>
                <a:ea typeface="隶书" charset="-122"/>
                <a:cs typeface="+mn-ea"/>
              </a:rPr>
              <a:t> </a:t>
            </a:r>
            <a:r>
              <a:rPr lang="zh-CN" altLang="en-US" sz="80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86000">
                      <a:srgbClr val="FFFF00">
                        <a:alpha val="50000"/>
                      </a:srgbClr>
                    </a:gs>
                    <a:gs pos="70000">
                      <a:srgbClr val="00FF00">
                        <a:alpha val="13000"/>
                      </a:srgbClr>
                    </a:gs>
                    <a:gs pos="55000">
                      <a:srgbClr val="00FFFF">
                        <a:alpha val="50000"/>
                      </a:srgbClr>
                    </a:gs>
                    <a:gs pos="17000">
                      <a:srgbClr val="FF00FF">
                        <a:alpha val="50000"/>
                      </a:srgbClr>
                    </a:gs>
                    <a:gs pos="33000">
                      <a:srgbClr val="9900FF">
                        <a:alpha val="50000"/>
                      </a:srgbClr>
                    </a:gs>
                    <a:gs pos="6000">
                      <a:srgbClr val="FF3300">
                        <a:alpha val="50000"/>
                      </a:srgbClr>
                    </a:gs>
                    <a:gs pos="100000">
                      <a:srgbClr val="FF3300">
                        <a:alpha val="30000"/>
                      </a:srgbClr>
                    </a:gs>
                  </a:gsLst>
                  <a:lin ang="0"/>
                </a:gradFill>
                <a:effectLst>
                  <a:outerShdw blurRad="50800" dist="38100" dir="2700000" algn="tl" rotWithShape="0">
                    <a:prstClr val="black">
                      <a:alpha val="40000"/>
                    </a:prstClr>
                  </a:outerShdw>
                </a:effectLst>
                <a:latin typeface="隶书" charset="-122"/>
                <a:ea typeface="隶书" charset="-122"/>
                <a:cs typeface="+mn-ea"/>
              </a:rPr>
              <a:t>谢谢大家</a:t>
            </a:r>
            <a:endParaRPr lang="zh-CN" altLang="en-US" sz="8000" b="1" strike="noStrike" noProof="1" smtClean="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86000">
                    <a:srgbClr val="FFFF00">
                      <a:alpha val="50000"/>
                    </a:srgbClr>
                  </a:gs>
                  <a:gs pos="70000">
                    <a:srgbClr val="00FF00">
                      <a:alpha val="13000"/>
                    </a:srgbClr>
                  </a:gs>
                  <a:gs pos="55000">
                    <a:srgbClr val="00FFFF">
                      <a:alpha val="50000"/>
                    </a:srgbClr>
                  </a:gs>
                  <a:gs pos="17000">
                    <a:srgbClr val="FF00FF">
                      <a:alpha val="50000"/>
                    </a:srgbClr>
                  </a:gs>
                  <a:gs pos="33000">
                    <a:srgbClr val="9900FF">
                      <a:alpha val="50000"/>
                    </a:srgbClr>
                  </a:gs>
                  <a:gs pos="6000">
                    <a:srgbClr val="FF3300">
                      <a:alpha val="50000"/>
                    </a:srgbClr>
                  </a:gs>
                  <a:gs pos="100000">
                    <a:srgbClr val="FF3300">
                      <a:alpha val="30000"/>
                    </a:srgbClr>
                  </a:gs>
                </a:gsLst>
                <a:lin ang="0"/>
              </a:gradFill>
              <a:effectLst>
                <a:outerShdw blurRad="50800" dist="38100" dir="2700000" algn="tl" rotWithShape="0">
                  <a:prstClr val="black">
                    <a:alpha val="40000"/>
                  </a:prstClr>
                </a:outerShdw>
              </a:effectLst>
              <a:latin typeface="隶书" charset="-122"/>
              <a:ea typeface="隶书" charset="-122"/>
              <a:cs typeface="+mn-ea"/>
            </a:endParaRPr>
          </a:p>
        </p:txBody>
      </p:sp>
      <p:pic>
        <p:nvPicPr>
          <p:cNvPr id="31" name="图片 30" descr="无标题-1"/>
          <p:cNvPicPr>
            <a:picLocks noChangeAspect="1"/>
          </p:cNvPicPr>
          <p:nvPr/>
        </p:nvPicPr>
        <p:blipFill>
          <a:blip r:embed="rId2"/>
          <a:stretch>
            <a:fillRect/>
          </a:stretch>
        </p:blipFill>
        <p:spPr>
          <a:xfrm>
            <a:off x="90805" y="163830"/>
            <a:ext cx="565785" cy="410210"/>
          </a:xfrm>
          <a:prstGeom prst="rect">
            <a:avLst/>
          </a:prstGeom>
          <a:effectLst>
            <a:outerShdw blurRad="50800" dist="12700" dir="2700000" algn="tl" rotWithShape="0">
              <a:prstClr val="black">
                <a:alpha val="40000"/>
              </a:prstClr>
            </a:outerShdw>
          </a:effectLst>
        </p:spPr>
      </p:pic>
      <p:pic>
        <p:nvPicPr>
          <p:cNvPr id="3074" name="New picture"/>
          <p:cNvPicPr/>
          <p:nvPr/>
        </p:nvPicPr>
        <p:blipFill>
          <a:blip r:embed="rId3"/>
          <a:stretch>
            <a:fillRect/>
          </a:stretch>
        </p:blipFill>
        <p:spPr>
          <a:xfrm>
            <a:off x="11442700" y="10490200"/>
            <a:ext cx="304800" cy="2286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对角圆角矩形 71"/>
          <p:cNvSpPr/>
          <p:nvPr/>
        </p:nvSpPr>
        <p:spPr>
          <a:xfrm>
            <a:off x="2384425" y="1270000"/>
            <a:ext cx="7648575" cy="4092575"/>
          </a:xfrm>
          <a:custGeom>
            <a:avLst/>
            <a:gdLst/>
            <a:ahLst/>
            <a:cxnLst>
              <a:cxn ang="0">
                <a:pos x="7648575" y="2046287"/>
              </a:cxn>
              <a:cxn ang="5400000">
                <a:pos x="3824287" y="4092575"/>
              </a:cxn>
              <a:cxn ang="10800000">
                <a:pos x="0" y="2046287"/>
              </a:cxn>
              <a:cxn ang="16200000">
                <a:pos x="3824287" y="0"/>
              </a:cxn>
            </a:cxnLst>
            <a:pathLst>
              <a:path w="7648575" h="4092575">
                <a:moveTo>
                  <a:pt x="682109" y="0"/>
                </a:moveTo>
                <a:lnTo>
                  <a:pt x="7648575" y="0"/>
                </a:lnTo>
                <a:lnTo>
                  <a:pt x="7648575" y="0"/>
                </a:lnTo>
                <a:lnTo>
                  <a:pt x="7648575" y="3410465"/>
                </a:lnTo>
                <a:cubicBezTo>
                  <a:pt x="7648575" y="3787183"/>
                  <a:pt x="7343184" y="4092574"/>
                  <a:pt x="6966466" y="4092574"/>
                </a:cubicBezTo>
                <a:lnTo>
                  <a:pt x="0" y="4092575"/>
                </a:lnTo>
                <a:lnTo>
                  <a:pt x="0" y="4092575"/>
                </a:lnTo>
                <a:lnTo>
                  <a:pt x="0" y="682109"/>
                </a:lnTo>
                <a:cubicBezTo>
                  <a:pt x="0" y="305391"/>
                  <a:pt x="305391" y="0"/>
                  <a:pt x="682109" y="0"/>
                </a:cubicBezTo>
                <a:close/>
              </a:path>
            </a:pathLst>
          </a:custGeom>
          <a:solidFill>
            <a:schemeClr val="bg1">
              <a:alpha val="65999"/>
            </a:schemeClr>
          </a:solidFill>
          <a:ln w="76200" cap="flat" cmpd="sng">
            <a:solidFill>
              <a:srgbClr val="95B8D6">
                <a:alpha val="82999"/>
              </a:srgbClr>
            </a:solidFill>
            <a:prstDash val="solid"/>
            <a:round/>
            <a:headEnd type="none" w="med" len="med"/>
            <a:tailEnd type="none" w="med" len="med"/>
          </a:ln>
        </p:spPr>
        <p:txBody>
          <a:bodyPr/>
          <a:lstStyle/>
          <a:p>
            <a:endParaRPr lang="zh-CN" altLang="en-US"/>
          </a:p>
        </p:txBody>
      </p:sp>
      <p:sp>
        <p:nvSpPr>
          <p:cNvPr id="3" name="矩形 2"/>
          <p:cNvSpPr/>
          <p:nvPr/>
        </p:nvSpPr>
        <p:spPr>
          <a:xfrm>
            <a:off x="4568825" y="426085"/>
            <a:ext cx="3926205" cy="829945"/>
          </a:xfrm>
          <a:prstGeom prst="rect">
            <a:avLst/>
          </a:prstGeom>
          <a:noFill/>
          <a:ln>
            <a:noFill/>
          </a:ln>
        </p:spPr>
        <p:txBody>
          <a:bodyPr wrap="square" rtlCol="0" anchor="t">
            <a:spAutoFit/>
          </a:bodyPr>
          <a:lstStyle/>
          <a:p>
            <a:pPr algn="ctr" fontAlgn="base"/>
            <a:r>
              <a:rPr lang="zh-CN" altLang="en-US" sz="4800" strike="noStrike" noProof="1" smtClean="0">
                <a:ln w="28575" cmpd="sng">
                  <a:solidFill>
                    <a:schemeClr val="bg1"/>
                  </a:solidFill>
                  <a:prstDash val="solid"/>
                </a:ln>
                <a:solidFill>
                  <a:srgbClr val="FE8C06"/>
                </a:solidFill>
                <a:effectLst>
                  <a:outerShdw blurRad="50800" dist="38100" dir="8100000" algn="tr" rotWithShape="0">
                    <a:prstClr val="black">
                      <a:alpha val="40000"/>
                    </a:prstClr>
                  </a:outerShdw>
                </a:effectLst>
                <a:latin typeface="华康海报体W12" charset="-122"/>
                <a:ea typeface="华康海报体W12" charset="-122"/>
              </a:rPr>
              <a:t>学习活动</a:t>
            </a:r>
            <a:endParaRPr lang="zh-CN" altLang="en-US" sz="4800" strike="noStrike" noProof="1" smtClean="0">
              <a:ln w="28575" cmpd="sng">
                <a:solidFill>
                  <a:schemeClr val="bg1"/>
                </a:solidFill>
                <a:prstDash val="solid"/>
              </a:ln>
              <a:solidFill>
                <a:srgbClr val="FE8C06"/>
              </a:solidFill>
              <a:effectLst>
                <a:outerShdw blurRad="50800" dist="38100" dir="8100000" algn="tr" rotWithShape="0">
                  <a:prstClr val="black">
                    <a:alpha val="40000"/>
                  </a:prstClr>
                </a:outerShdw>
              </a:effectLst>
              <a:latin typeface="华康海报体W12" charset="-122"/>
              <a:ea typeface="华康海报体W12" charset="-122"/>
            </a:endParaRPr>
          </a:p>
        </p:txBody>
      </p:sp>
      <p:sp>
        <p:nvSpPr>
          <p:cNvPr id="7" name="KSO_GT1"/>
          <p:cNvSpPr/>
          <p:nvPr>
            <p:custDataLst>
              <p:tags r:id="rId1"/>
            </p:custDataLst>
          </p:nvPr>
        </p:nvSpPr>
        <p:spPr bwMode="auto">
          <a:xfrm>
            <a:off x="3449638" y="1801813"/>
            <a:ext cx="685800" cy="687388"/>
          </a:xfrm>
          <a:prstGeom prst="ellipse">
            <a:avLst/>
          </a:prstGeom>
          <a:solidFill>
            <a:srgbClr val="FFFFFF"/>
          </a:solidFill>
          <a:ln w="57150" cap="flat" cmpd="sng" algn="ctr">
            <a:solidFill>
              <a:srgbClr val="FFAB91"/>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b="1" strike="noStrike" kern="0" noProof="1">
                <a:solidFill>
                  <a:srgbClr val="FFAB91"/>
                </a:solidFill>
                <a:latin typeface="华康海报体W12" charset="-122"/>
                <a:ea typeface="华康海报体W12" charset="-122"/>
                <a:cs typeface="+mn-cs"/>
                <a:sym typeface="+mn-ea"/>
              </a:rPr>
              <a:t>1</a:t>
            </a:r>
            <a:endParaRPr lang="en-US" altLang="zh-CN" sz="3200" b="1" strike="noStrike" kern="0" noProof="1">
              <a:solidFill>
                <a:srgbClr val="FFAB91"/>
              </a:solidFill>
              <a:latin typeface="华康海报体W12" charset="-122"/>
              <a:ea typeface="华康海报体W12" charset="-122"/>
              <a:sym typeface="+mn-ea"/>
            </a:endParaRPr>
          </a:p>
        </p:txBody>
      </p:sp>
      <p:sp>
        <p:nvSpPr>
          <p:cNvPr id="9" name="KSO_GT1"/>
          <p:cNvSpPr/>
          <p:nvPr>
            <p:custDataLst>
              <p:tags r:id="rId2"/>
            </p:custDataLst>
          </p:nvPr>
        </p:nvSpPr>
        <p:spPr bwMode="auto">
          <a:xfrm>
            <a:off x="3462338" y="2952750"/>
            <a:ext cx="685800" cy="688975"/>
          </a:xfrm>
          <a:prstGeom prst="ellipse">
            <a:avLst/>
          </a:prstGeom>
          <a:solidFill>
            <a:srgbClr val="FFFFFF"/>
          </a:solidFill>
          <a:ln w="57150"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strike="noStrike" kern="0" noProof="1">
                <a:solidFill>
                  <a:srgbClr val="FFC000"/>
                </a:solidFill>
                <a:latin typeface="华康海报体W12" charset="-122"/>
                <a:ea typeface="华康海报体W12" charset="-122"/>
                <a:cs typeface="+mn-cs"/>
                <a:sym typeface="+mn-ea"/>
              </a:rPr>
              <a:t>2</a:t>
            </a:r>
            <a:endParaRPr lang="en-US" altLang="zh-CN" sz="3200" strike="noStrike" kern="0" noProof="1">
              <a:solidFill>
                <a:srgbClr val="FFC000"/>
              </a:solidFill>
              <a:latin typeface="华康海报体W12" charset="-122"/>
              <a:ea typeface="华康海报体W12" charset="-122"/>
              <a:sym typeface="+mn-ea"/>
            </a:endParaRPr>
          </a:p>
        </p:txBody>
      </p:sp>
      <p:sp>
        <p:nvSpPr>
          <p:cNvPr id="12" name="KSO_GT1"/>
          <p:cNvSpPr/>
          <p:nvPr>
            <p:custDataLst>
              <p:tags r:id="rId3"/>
            </p:custDataLst>
          </p:nvPr>
        </p:nvSpPr>
        <p:spPr bwMode="auto">
          <a:xfrm>
            <a:off x="3462338" y="4103688"/>
            <a:ext cx="685800" cy="687388"/>
          </a:xfrm>
          <a:prstGeom prst="ellipse">
            <a:avLst/>
          </a:prstGeom>
          <a:solidFill>
            <a:srgbClr val="FFFFFF"/>
          </a:solidFill>
          <a:ln w="57150" cap="flat" cmpd="sng" algn="ctr">
            <a:solidFill>
              <a:srgbClr val="92D050"/>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strike="noStrike" kern="0" noProof="1">
                <a:solidFill>
                  <a:srgbClr val="92D050"/>
                </a:solidFill>
                <a:latin typeface="华康海报体W12" charset="-122"/>
                <a:ea typeface="华康海报体W12" charset="-122"/>
                <a:cs typeface="+mn-cs"/>
              </a:rPr>
              <a:t>3</a:t>
            </a:r>
            <a:endParaRPr lang="en-US" altLang="zh-CN" sz="3200" strike="noStrike" kern="0" noProof="1">
              <a:solidFill>
                <a:srgbClr val="92D050"/>
              </a:solidFill>
              <a:latin typeface="华康海报体W12" charset="-122"/>
              <a:ea typeface="华康海报体W12" charset="-122"/>
            </a:endParaRPr>
          </a:p>
        </p:txBody>
      </p:sp>
      <p:cxnSp>
        <p:nvCxnSpPr>
          <p:cNvPr id="5" name="直接连接符 4"/>
          <p:cNvCxnSpPr/>
          <p:nvPr/>
        </p:nvCxnSpPr>
        <p:spPr>
          <a:xfrm>
            <a:off x="4340225" y="2489200"/>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40225" y="3641725"/>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40225" y="4791075"/>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05" name="文本框 1"/>
          <p:cNvSpPr txBox="1"/>
          <p:nvPr/>
        </p:nvSpPr>
        <p:spPr>
          <a:xfrm>
            <a:off x="4540250" y="1768475"/>
            <a:ext cx="4525645"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sym typeface="+mn-ea"/>
              </a:rPr>
              <a:t>发现潜藏的逻辑谬误</a:t>
            </a:r>
            <a:endParaRPr lang="en-US" altLang="zh-CN" sz="2800" b="1">
              <a:solidFill>
                <a:srgbClr val="92D050"/>
              </a:solidFill>
              <a:latin typeface="华康海报体W12(P)" charset="-122"/>
              <a:ea typeface="华康海报体W12(P)" charset="-122"/>
            </a:endParaRPr>
          </a:p>
        </p:txBody>
      </p:sp>
      <p:sp>
        <p:nvSpPr>
          <p:cNvPr id="4106" name="文本框 3"/>
          <p:cNvSpPr txBox="1"/>
          <p:nvPr/>
        </p:nvSpPr>
        <p:spPr>
          <a:xfrm>
            <a:off x="4568825" y="2895600"/>
            <a:ext cx="4641215"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rPr>
              <a:t>运用有效的推理形式</a:t>
            </a:r>
            <a:endParaRPr sz="2800" b="1">
              <a:solidFill>
                <a:srgbClr val="92D050"/>
              </a:solidFill>
              <a:latin typeface="华康海报体W12(P)" charset="-122"/>
              <a:ea typeface="华康海报体W12(P)" charset="-122"/>
            </a:endParaRPr>
          </a:p>
        </p:txBody>
      </p:sp>
      <p:sp>
        <p:nvSpPr>
          <p:cNvPr id="4107" name="文本框 9"/>
          <p:cNvSpPr txBox="1"/>
          <p:nvPr/>
        </p:nvSpPr>
        <p:spPr>
          <a:xfrm>
            <a:off x="4549775" y="4065905"/>
            <a:ext cx="4392930"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rPr>
              <a:t>采用合理的论证方法</a:t>
            </a:r>
            <a:endParaRPr sz="2800" b="1">
              <a:solidFill>
                <a:srgbClr val="92D050"/>
              </a:solidFill>
              <a:latin typeface="华康海报体W12(P)" charset="-122"/>
              <a:ea typeface="华康海报体W12(P)"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文本框 1"/>
          <p:cNvSpPr txBox="1"/>
          <p:nvPr/>
        </p:nvSpPr>
        <p:spPr>
          <a:xfrm>
            <a:off x="2692400" y="406400"/>
            <a:ext cx="5953125" cy="1014730"/>
          </a:xfrm>
          <a:prstGeom prst="rect">
            <a:avLst/>
          </a:prstGeom>
          <a:noFill/>
          <a:ln w="9525">
            <a:noFill/>
          </a:ln>
        </p:spPr>
        <p:txBody>
          <a:bodyPr wrap="square" anchor="t">
            <a:spAutoFit/>
          </a:bodyPr>
          <a:lstStyle/>
          <a:p>
            <a:pPr indent="711200">
              <a:lnSpc>
                <a:spcPct val="150000"/>
              </a:lnSpc>
            </a:pPr>
            <a:r>
              <a:rPr sz="4000" b="1">
                <a:solidFill>
                  <a:schemeClr val="tx1"/>
                </a:solidFill>
                <a:latin typeface="宋体" panose="02010600030101010101" pitchFamily="2" charset="-122"/>
                <a:ea typeface="宋体" panose="02010600030101010101" pitchFamily="2" charset="-122"/>
                <a:sym typeface="+mn-ea"/>
              </a:rPr>
              <a:t>发现潜藏的逻辑谬误</a:t>
            </a:r>
            <a:endParaRPr lang="en-US" altLang="zh-CN" sz="4000" b="1">
              <a:solidFill>
                <a:schemeClr val="tx1"/>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1149350" y="1811020"/>
            <a:ext cx="10591800" cy="3784600"/>
          </a:xfrm>
          <a:prstGeom prst="rect">
            <a:avLst/>
          </a:prstGeom>
          <a:noFill/>
        </p:spPr>
        <p:txBody>
          <a:bodyPr wrap="square" rtlCol="0">
            <a:spAutoFit/>
          </a:bodyPr>
          <a:lstStyle/>
          <a:p>
            <a:r>
              <a:rPr lang="zh-CN" altLang="en-US" sz="2400" b="1"/>
              <a:t>一、何为“概念”</a:t>
            </a:r>
            <a:endParaRPr lang="zh-CN" altLang="en-US" sz="2400"/>
          </a:p>
          <a:p>
            <a:r>
              <a:rPr lang="zh-CN" altLang="en-US" sz="2400"/>
              <a:t>      </a:t>
            </a:r>
            <a:r>
              <a:rPr lang="zh-CN" altLang="en-US" sz="2400">
                <a:latin typeface="楷体" panose="02010609060101010101" charset="-122"/>
                <a:ea typeface="楷体" panose="02010609060101010101" charset="-122"/>
                <a:cs typeface="楷体" panose="02010609060101010101" charset="-122"/>
              </a:rPr>
              <a:t> 心理学上认为，概念是人脑对客观事物本质的反映，这种反映是以词来标示和记载的。概念是思维活动的结果和产物，同时又是思维活动借以进行的单元。</a:t>
            </a:r>
            <a:endParaRPr lang="zh-CN" altLang="en-US" sz="2400">
              <a:latin typeface="楷体" panose="02010609060101010101" charset="-122"/>
              <a:ea typeface="楷体" panose="02010609060101010101" charset="-122"/>
              <a:cs typeface="楷体" panose="02010609060101010101" charset="-122"/>
            </a:endParaRPr>
          </a:p>
          <a:p>
            <a:r>
              <a:rPr lang="zh-CN" altLang="en-US" sz="2400" b="1"/>
              <a:t>二、概念之间的关系</a:t>
            </a:r>
            <a:endParaRPr lang="zh-CN" altLang="en-US" sz="2400" b="1"/>
          </a:p>
          <a:p>
            <a:r>
              <a:rPr lang="zh-CN" altLang="en-US" sz="2400"/>
              <a:t>     </a:t>
            </a:r>
            <a:r>
              <a:rPr lang="zh-CN" altLang="en-US" sz="2400">
                <a:latin typeface="楷体" panose="02010609060101010101" charset="-122"/>
                <a:ea typeface="楷体" panose="02010609060101010101" charset="-122"/>
                <a:cs typeface="楷体" panose="02010609060101010101" charset="-122"/>
              </a:rPr>
              <a:t>概念所反映的对象之间存在着普遍的联系，它们之间的关系也是多种多样的。我们这里要谈的概念间的关系，不是概念所反映的对象之间在事理上、空间上、时间上等方面的关系，而是概念所反映的对象之间在外延上的关系。</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根据概念在外延上是否有重合，可以把概念间的关系分为</a:t>
            </a:r>
            <a:r>
              <a:rPr lang="zh-CN" altLang="en-US" sz="2400" b="1">
                <a:latin typeface="楷体" panose="02010609060101010101" charset="-122"/>
                <a:ea typeface="楷体" panose="02010609060101010101" charset="-122"/>
                <a:cs typeface="楷体" panose="02010609060101010101" charset="-122"/>
              </a:rPr>
              <a:t>相容关系</a:t>
            </a:r>
            <a:r>
              <a:rPr lang="zh-CN" altLang="en-US" sz="2400">
                <a:latin typeface="楷体" panose="02010609060101010101" charset="-122"/>
                <a:ea typeface="楷体" panose="02010609060101010101" charset="-122"/>
                <a:cs typeface="楷体" panose="02010609060101010101" charset="-122"/>
              </a:rPr>
              <a:t>和</a:t>
            </a:r>
            <a:r>
              <a:rPr lang="zh-CN" altLang="en-US" sz="2400" b="1">
                <a:latin typeface="楷体" panose="02010609060101010101" charset="-122"/>
                <a:ea typeface="楷体" panose="02010609060101010101" charset="-122"/>
                <a:cs typeface="楷体" panose="02010609060101010101" charset="-122"/>
              </a:rPr>
              <a:t>不相容关系。</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8530" y="552450"/>
            <a:ext cx="10322560" cy="193802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（一）相容关系</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概念间的相容关系是指外延至少有一部分重合的两个概念之间的关系。根据外延重合情况的不同，相容关系又分为四种情况。</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①全同关系      ②真包含关系     ③真包含于关系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④交叉关系</a:t>
            </a:r>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18" name="图片 18"/>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a:xfrm>
            <a:off x="1139825" y="2937510"/>
            <a:ext cx="1339215" cy="1339215"/>
          </a:xfrm>
          <a:prstGeom prst="rect">
            <a:avLst/>
          </a:prstGeom>
          <a:noFill/>
          <a:ln>
            <a:noFill/>
          </a:ln>
        </p:spPr>
      </p:pic>
      <p:pic>
        <p:nvPicPr>
          <p:cNvPr id="17" name="图片 1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877310" y="2926080"/>
            <a:ext cx="1350645" cy="1350645"/>
          </a:xfrm>
          <a:prstGeom prst="rect">
            <a:avLst/>
          </a:prstGeom>
          <a:noFill/>
          <a:ln>
            <a:noFill/>
          </a:ln>
        </p:spPr>
      </p:pic>
      <p:pic>
        <p:nvPicPr>
          <p:cNvPr id="16"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399530" y="2926080"/>
            <a:ext cx="1376680" cy="1344930"/>
          </a:xfrm>
          <a:prstGeom prst="rect">
            <a:avLst/>
          </a:prstGeom>
          <a:noFill/>
          <a:ln>
            <a:noFill/>
          </a:ln>
        </p:spPr>
      </p:pic>
      <p:pic>
        <p:nvPicPr>
          <p:cNvPr id="15" name="图片 1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9148445" y="2941320"/>
            <a:ext cx="2255520" cy="1335405"/>
          </a:xfrm>
          <a:prstGeom prst="rect">
            <a:avLst/>
          </a:prstGeom>
          <a:noFill/>
          <a:ln>
            <a:noFill/>
          </a:ln>
        </p:spPr>
      </p:pic>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7450" y="687070"/>
            <a:ext cx="10236835" cy="230695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（二）不相容关系</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概念间的不相容关系是指外延没有任何重合的两个概念之间的关系，又叫全异关系。</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当a与b两个概念具有不相容关系时，则所有的a都不是b。例如，“植物”和“动物”、“科学”和“迷信”、“红色”和“蓝色”等。这种关系如下图所示：</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14" name="图片 14"/>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a:xfrm>
            <a:off x="3059430" y="2588895"/>
            <a:ext cx="1908810" cy="946150"/>
          </a:xfrm>
          <a:prstGeom prst="rect">
            <a:avLst/>
          </a:prstGeom>
          <a:noFill/>
          <a:ln>
            <a:noFill/>
          </a:ln>
        </p:spPr>
      </p:pic>
      <p:sp>
        <p:nvSpPr>
          <p:cNvPr id="3" name="文本框 2"/>
          <p:cNvSpPr txBox="1"/>
          <p:nvPr/>
        </p:nvSpPr>
        <p:spPr>
          <a:xfrm>
            <a:off x="1427480" y="3637915"/>
            <a:ext cx="9853295" cy="82994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概念间的不相容关系又分为两种情况：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①矛盾关系         ②反对关系</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13" name="图片 1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665605" y="4610100"/>
            <a:ext cx="1393825" cy="1122680"/>
          </a:xfrm>
          <a:prstGeom prst="rect">
            <a:avLst/>
          </a:prstGeom>
          <a:noFill/>
          <a:ln>
            <a:noFill/>
          </a:ln>
        </p:spPr>
      </p:pic>
      <p:pic>
        <p:nvPicPr>
          <p:cNvPr id="12" name="图片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4663440" y="4610100"/>
            <a:ext cx="1253490" cy="1122680"/>
          </a:xfrm>
          <a:prstGeom prst="rect">
            <a:avLst/>
          </a:prstGeom>
          <a:noFill/>
          <a:ln>
            <a:noFill/>
          </a:ln>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4920" y="561975"/>
            <a:ext cx="10427970" cy="415417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三、逻辑的基本规律</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我们体会了逻辑无处不在的力量，逻辑作为思维的规律，具有这四个基本规律——</a:t>
            </a:r>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“同一律”“不矛盾律”“排中律”“充足理由律”。</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①“同一律”要求在同一思维过程中概念和判断具有确定性，始终保持如一。也就是概念间的关系应为“全同关系”。</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②“不矛盾律”要求相互否定的判断不能同真。</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③“排中律”要求两个相互矛盾的判断必有一真。使用这两个规律时，概念间的关系应为“矛盾关系”，互为“矛盾关系”的两个概念不能同真但必有一真，也就是一定是一真一假。</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④“充足理由律”要求一个被断定为真的判断具备充足的理由。一个概念是另一个概念的原因，但结果的出现一定要有充足的理由。</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2040" y="610235"/>
            <a:ext cx="10035540" cy="56927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四、小组合作探究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ctr"/>
            <a:r>
              <a:rPr lang="zh-CN" altLang="en-US" sz="2000" b="1">
                <a:latin typeface="宋体" panose="02010600030101010101" pitchFamily="2" charset="-122"/>
                <a:ea typeface="宋体" panose="02010600030101010101" pitchFamily="2" charset="-122"/>
                <a:cs typeface="宋体" panose="02010600030101010101" pitchFamily="2" charset="-122"/>
              </a:rPr>
              <a:t></a:t>
            </a:r>
            <a:r>
              <a:rPr lang="zh-CN" altLang="en-US" sz="2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rPr>
              <a:t>任务：合作探讨，发现逻辑错误，并交流。</a:t>
            </a:r>
            <a:endParaRPr lang="zh-CN" altLang="en-US" sz="2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①鲁迅的作品不是一天能读完的，《孔乙己》是鲁迅的作品，所以，《孔乙己》不是一天能读完的。</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楷体" panose="02010609060101010101" charset="-122"/>
                <a:ea typeface="楷体" panose="02010609060101010101" charset="-122"/>
                <a:cs typeface="楷体" panose="02010609060101010101" charset="-122"/>
              </a:rPr>
              <a:t>  明确：“鲁迅的作品”和“《孔乙己》”是“包含关系”，不是“全同关系”，违反“同一律”。</a:t>
            </a:r>
            <a:endParaRPr lang="zh-CN" altLang="en-US" sz="2000">
              <a:latin typeface="楷体" panose="02010609060101010101" charset="-122"/>
              <a:ea typeface="楷体" panose="02010609060101010101" charset="-122"/>
              <a:cs typeface="楷体" panose="02010609060101010101"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②在法国某地，一个耍戏法的人招揽观众：“快来快来，这里有拿破仑的头骨。”围观的一个人说：“奇怪，听说拿破仑的脑袋是很大的，这个头骨怎么和普通人的没有区别啊？”耍戏法的人解释道：“没错，这是拿破仑小时候的头骨。”</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楷体" panose="02010609060101010101" charset="-122"/>
                <a:ea typeface="楷体" panose="02010609060101010101" charset="-122"/>
                <a:cs typeface="楷体" panose="02010609060101010101" charset="-122"/>
              </a:rPr>
              <a:t>  明确：“头骨小”和“小时候的头骨”不是同一个概念，耍戏法的人在转换概念，违反了“同一律”。</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再者，“拿破仑小时候的头骨”意思是“拿破仑夭折了”，与事实“拿破仑并未夭折”互相矛盾了，又违反了“不矛盾律”。</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③有人说，《红楼梦》值得读，有人说不值得，两种意见我都不赞成：读，太花时间；不读，又有点儿可惜。</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r>
              <a:rPr lang="zh-CN" altLang="en-US" sz="2000" b="1">
                <a:latin typeface="宋体" panose="02010600030101010101" pitchFamily="2" charset="-122"/>
                <a:ea typeface="宋体" panose="02010600030101010101" pitchFamily="2" charset="-122"/>
                <a:cs typeface="宋体" panose="02010600030101010101" pitchFamily="2" charset="-122"/>
              </a:rPr>
              <a:t>  </a:t>
            </a:r>
            <a:r>
              <a:rPr lang="zh-CN" altLang="en-US" sz="2000">
                <a:latin typeface="楷体" panose="02010609060101010101" charset="-122"/>
                <a:ea typeface="楷体" panose="02010609060101010101" charset="-122"/>
                <a:cs typeface="楷体" panose="02010609060101010101" charset="-122"/>
              </a:rPr>
              <a:t>明确：“读”和“不读”是“矛盾关系”，必有一真，不能同为假，违反了“排中律”。</a:t>
            </a:r>
            <a:endParaRPr lang="zh-CN" altLang="en-US" sz="20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3570" y="421005"/>
            <a:ext cx="11193145" cy="563118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④庄子曰：“请循其本。子曰‘汝安知鱼乐’云者，既已知吾知之而问我，我知之濠上也。”（《庄子与惠子游于濠梁之上》）</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：惠子问的是“你怎么知道鱼是快乐的”，是问原因，庄子回答“是在濠上这个地方知道的”，是答地点，答非所问，违反了“同一律”。</a:t>
            </a:r>
            <a:endParaRPr lang="zh-CN" altLang="en-US" sz="2400">
              <a:latin typeface="楷体" panose="02010609060101010101" charset="-122"/>
              <a:ea typeface="楷体" panose="02010609060101010101" charset="-122"/>
              <a:cs typeface="楷体" panose="02010609060101010101"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⑤《儒林外史》第三回中，范进中举前，胡屠户说：“不要失了你的时了！你自己只觉得中了一个相公，就‘癞虾蟆想吃起天鹅肉’来！......你不看见城里张府上那些老爷，都有万贯家私，一个个方面大耳，像你这尖嘴猴腮，也该撒抛尿自己照照！不三不四，就想天鹅屁吃！”范进中举后，胡屠户说：“我的这个贤婿，才学又高，品貌又好，就是城里头那张府、周府这些老爷，也没有我女婿这样一个体面的相貌！”</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：胡屠户对范进中举前后的态度自相矛盾了，违反了“不矛盾律”。</a:t>
            </a:r>
            <a:endParaRPr lang="zh-CN" altLang="en-US" sz="2400">
              <a:latin typeface="楷体" panose="02010609060101010101" charset="-122"/>
              <a:ea typeface="楷体" panose="02010609060101010101" charset="-122"/>
              <a:cs typeface="楷体" panose="02010609060101010101"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⑥《祝福》中，鲁四老爷知道祥林嫂的死讯后说：“不早不迟，偏偏要在这时候——这就可见是一个谬种！”</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：“谬种”的理由是死得不是时候，这个理由并不充足，违反“充足理由律”。</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tags/tag1.xml><?xml version="1.0" encoding="utf-8"?>
<p:tagLst xmlns:p="http://schemas.openxmlformats.org/presentationml/2006/main">
  <p:tag name="MH" val="20170704152655"/>
  <p:tag name="MH_LIBRARY" val="GRAPHIC"/>
  <p:tag name="MH_ORDER" val="GT1"/>
</p:tagLst>
</file>

<file path=ppt/tags/tag2.xml><?xml version="1.0" encoding="utf-8"?>
<p:tagLst xmlns:p="http://schemas.openxmlformats.org/presentationml/2006/main">
  <p:tag name="MH" val="20170704152655"/>
  <p:tag name="MH_LIBRARY" val="GRAPHIC"/>
  <p:tag name="MH_ORDER" val="GT1"/>
</p:tagLst>
</file>

<file path=ppt/tags/tag3.xml><?xml version="1.0" encoding="utf-8"?>
<p:tagLst xmlns:p="http://schemas.openxmlformats.org/presentationml/2006/main">
  <p:tag name="MH" val="20170704152655"/>
  <p:tag name="MH_LIBRARY" val="GRAPHIC"/>
  <p:tag name="MH_ORDER" val="GT1"/>
</p:tagLst>
</file>

<file path=ppt/tags/tag4.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6414</Words>
  <Application>WPS 演示</Application>
  <PresentationFormat/>
  <Paragraphs>166</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23</vt:i4>
      </vt:variant>
    </vt:vector>
  </HeadingPairs>
  <TitlesOfParts>
    <vt:vector size="35" baseType="lpstr">
      <vt:lpstr>Arial</vt:lpstr>
      <vt:lpstr>宋体</vt:lpstr>
      <vt:lpstr>Wingdings</vt:lpstr>
      <vt:lpstr>隶书</vt:lpstr>
      <vt:lpstr>微软雅黑</vt:lpstr>
      <vt:lpstr>华康海报体W12</vt:lpstr>
      <vt:lpstr>华康海报体W12(P)</vt:lpstr>
      <vt:lpstr>楷体</vt:lpstr>
      <vt:lpstr>Arial Unicode MS</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cp:lastPrinted>2020-12-23T11:53:00Z</cp:lastPrinted>
  <dcterms:created xsi:type="dcterms:W3CDTF">2020-12-23T11:53:00Z</dcterms:created>
  <dcterms:modified xsi:type="dcterms:W3CDTF">2020-12-28T03:40:06Z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