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950" r:id="rId2"/>
    <p:sldId id="949" r:id="rId3"/>
    <p:sldId id="979" r:id="rId4"/>
    <p:sldId id="825" r:id="rId5"/>
    <p:sldId id="1094" r:id="rId6"/>
    <p:sldId id="1095" r:id="rId7"/>
    <p:sldId id="1096" r:id="rId8"/>
    <p:sldId id="1097" r:id="rId9"/>
    <p:sldId id="1098" r:id="rId10"/>
    <p:sldId id="1099" r:id="rId11"/>
    <p:sldId id="1100" r:id="rId12"/>
    <p:sldId id="920" r:id="rId13"/>
    <p:sldId id="1101" r:id="rId14"/>
    <p:sldId id="1102" r:id="rId15"/>
    <p:sldId id="1079" r:id="rId16"/>
    <p:sldId id="1080" r:id="rId17"/>
    <p:sldId id="1103" r:id="rId18"/>
    <p:sldId id="1081" r:id="rId19"/>
    <p:sldId id="1083" r:id="rId20"/>
    <p:sldId id="1088" r:id="rId21"/>
    <p:sldId id="1089" r:id="rId22"/>
    <p:sldId id="1090" r:id="rId23"/>
    <p:sldId id="1091" r:id="rId24"/>
    <p:sldId id="1092" r:id="rId25"/>
    <p:sldId id="1104" r:id="rId26"/>
    <p:sldId id="1105" r:id="rId27"/>
    <p:sldId id="1093" r:id="rId28"/>
    <p:sldId id="1106" r:id="rId29"/>
    <p:sldId id="1107" r:id="rId30"/>
    <p:sldId id="1109" r:id="rId31"/>
    <p:sldId id="1108" r:id="rId32"/>
    <p:sldId id="1085" r:id="rId33"/>
    <p:sldId id="1110" r:id="rId34"/>
    <p:sldId id="1111" r:id="rId35"/>
    <p:sldId id="978" r:id="rId36"/>
    <p:sldId id="993" r:id="rId37"/>
    <p:sldId id="1112" r:id="rId38"/>
    <p:sldId id="1113" r:id="rId39"/>
    <p:sldId id="998" r:id="rId40"/>
    <p:sldId id="1058" r:id="rId41"/>
    <p:sldId id="1059" r:id="rId42"/>
    <p:sldId id="1114" r:id="rId43"/>
    <p:sldId id="1115" r:id="rId44"/>
    <p:sldId id="1116" r:id="rId45"/>
    <p:sldId id="1117" r:id="rId46"/>
    <p:sldId id="1118" r:id="rId47"/>
    <p:sldId id="1120" r:id="rId48"/>
    <p:sldId id="1121" r:id="rId49"/>
    <p:sldId id="1122" r:id="rId50"/>
    <p:sldId id="1123" r:id="rId51"/>
    <p:sldId id="1126" r:id="rId52"/>
    <p:sldId id="1127" r:id="rId53"/>
    <p:sldId id="1128" r:id="rId54"/>
    <p:sldId id="1129" r:id="rId55"/>
    <p:sldId id="1130" r:id="rId56"/>
    <p:sldId id="1124" r:id="rId57"/>
    <p:sldId id="1131" r:id="rId58"/>
    <p:sldId id="1132" r:id="rId59"/>
    <p:sldId id="1125" r:id="rId60"/>
    <p:sldId id="1060" r:id="rId61"/>
    <p:sldId id="1133" r:id="rId62"/>
    <p:sldId id="977" r:id="rId6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78756" autoAdjust="0"/>
  </p:normalViewPr>
  <p:slideViewPr>
    <p:cSldViewPr>
      <p:cViewPr varScale="1">
        <p:scale>
          <a:sx n="114" d="100"/>
          <a:sy n="114" d="100"/>
        </p:scale>
        <p:origin x="-330" y="-10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6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12\timg (5).jpg"/>
          <p:cNvPicPr>
            <a:picLocks noChangeAspect="1" noChangeArrowheads="1"/>
          </p:cNvPicPr>
          <p:nvPr/>
        </p:nvPicPr>
        <p:blipFill rotWithShape="1">
          <a:blip r:embed="rId2">
            <a:extLst>
              <a:ext uri="{28A0092B-C50C-407E-A947-70E740481C1C}">
                <a14:useLocalDpi xmlns:a14="http://schemas.microsoft.com/office/drawing/2010/main" val="0"/>
              </a:ext>
            </a:extLst>
          </a:blip>
          <a:srcRect l="296" t="10230"/>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52747"/>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核心突破三　理解词句内涵</a:t>
            </a: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紧扣语境，挖掘</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情</a:t>
            </a:r>
            <a:r>
              <a:rPr lang="en-US" altLang="zh-CN" sz="3200" kern="100" dirty="0">
                <a:latin typeface="宋体"/>
                <a:ea typeface="楷体_GB2312" pitchFamily="49" charset="-122"/>
                <a:cs typeface="Times New Roman"/>
              </a:rPr>
              <a:t>”“</a:t>
            </a:r>
            <a:r>
              <a:rPr lang="zh-CN" altLang="zh-CN" sz="3200" kern="100" dirty="0">
                <a:latin typeface="Times New Roman"/>
                <a:ea typeface="楷体_GB2312" pitchFamily="49" charset="-122"/>
                <a:cs typeface="Times New Roman"/>
              </a:rPr>
              <a:t>意</a:t>
            </a:r>
            <a:r>
              <a:rPr lang="en-US" altLang="zh-CN" sz="3200" kern="100" dirty="0">
                <a:latin typeface="宋体"/>
                <a:ea typeface="楷体_GB2312" pitchFamily="49" charset="-122"/>
                <a:cs typeface="Times New Roman"/>
              </a:rPr>
              <a:t>”</a:t>
            </a:r>
            <a:endParaRPr lang="zh-CN" altLang="zh-CN" sz="3200" kern="100" dirty="0">
              <a:latin typeface="Times New Roman"/>
              <a:ea typeface="楷体_GB2312" pitchFamily="49" charset="-122"/>
              <a:cs typeface="Times New Roman"/>
            </a:endParaRPr>
          </a:p>
        </p:txBody>
      </p:sp>
      <p:sp>
        <p:nvSpPr>
          <p:cNvPr id="10" name="矩形 9"/>
          <p:cNvSpPr/>
          <p:nvPr/>
        </p:nvSpPr>
        <p:spPr>
          <a:xfrm>
            <a:off x="162674" y="4031396"/>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二</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专题三</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409" y="665179"/>
            <a:ext cx="11081922"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一对自驾的旅行者在桥边沿路上丢了一个包裹，里边有现金、衣服，想着肯定是找不到了，略感绝望地问了一下桥隧工，结果完整地找到了包裹，里面的东西丝毫不差。感激的旅游者望着那一张泛着高原红的脸，心里发热，将新款的冲锋衣送给小伙子。小伙子喜欢极了，拿出自己一件工作服，上边有橙黄防护色彩和一个鲜红的铁路路徽，回赠给旅游者，俩人高兴地穿着互换的衣服合了一个影。旅游者说，穿上这件衣服，握着他的手，好像心灵上搭了一座桥！</a:t>
            </a:r>
            <a:endParaRPr lang="zh-CN" altLang="zh-CN" sz="1050" kern="100" dirty="0">
              <a:effectLst/>
              <a:latin typeface="宋体"/>
              <a:cs typeface="Courier New"/>
            </a:endParaRPr>
          </a:p>
        </p:txBody>
      </p:sp>
    </p:spTree>
    <p:extLst>
      <p:ext uri="{BB962C8B-B14F-4D97-AF65-F5344CB8AC3E}">
        <p14:creationId xmlns:p14="http://schemas.microsoft.com/office/powerpoint/2010/main" val="22520353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5417" y="592401"/>
            <a:ext cx="11081922" cy="456558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这些桥架在山水之间，冻土之上，起着连接沟通的作用。高寒缺氧，烈日暴晒，狂风飞沙，不管山险水恶，或是荒漠旷野，它都恪守着职责，对于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担当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这个词受之无愧。</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桥是有灵气的，有血肉的，有人情的。人们对桥是感恩的！</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行驶过青藏铁路的人，会记住雪山、草原、湖泊，也会记住这些铁路桥吧？</a:t>
            </a:r>
            <a:endParaRPr lang="zh-CN" altLang="zh-CN" sz="1050" kern="100" dirty="0">
              <a:latin typeface="宋体"/>
              <a:cs typeface="Courier New"/>
            </a:endParaRPr>
          </a:p>
          <a:p>
            <a:pPr indent="-1893570"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摘自</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月</a:t>
            </a:r>
            <a:r>
              <a:rPr lang="en-US" altLang="zh-CN" sz="2800" kern="100" dirty="0">
                <a:latin typeface="Times New Roman"/>
                <a:ea typeface="华文细黑"/>
                <a:cs typeface="Courier New"/>
              </a:rPr>
              <a:t>17</a:t>
            </a:r>
            <a:r>
              <a:rPr lang="zh-CN" altLang="zh-CN" sz="2800" kern="100" dirty="0">
                <a:latin typeface="Times New Roman"/>
                <a:ea typeface="华文细黑"/>
                <a:cs typeface="Times New Roman"/>
              </a:rPr>
              <a:t>日</a:t>
            </a:r>
            <a:r>
              <a:rPr lang="zh-CN" altLang="zh-CN" sz="2800" kern="100" dirty="0">
                <a:latin typeface="宋体"/>
                <a:ea typeface="Times New Roman"/>
                <a:cs typeface="Courier New"/>
              </a:rPr>
              <a:t> </a:t>
            </a:r>
            <a:r>
              <a:rPr lang="zh-CN" altLang="zh-CN" sz="2800" kern="100" dirty="0">
                <a:latin typeface="Times New Roman"/>
                <a:ea typeface="华文细黑"/>
                <a:cs typeface="Times New Roman"/>
              </a:rPr>
              <a:t>《人民日报》</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52035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437938"/>
            <a:ext cx="10649509" cy="687600"/>
          </a:xfrm>
          <a:prstGeom prst="rect">
            <a:avLst/>
          </a:prstGeom>
        </p:spPr>
        <p:txBody>
          <a:bodyPr wrap="square" lIns="121898" tIns="60948" rIns="121898" bIns="60948">
            <a:spAutoFit/>
          </a:bodyPr>
          <a:lstStyle/>
          <a:p>
            <a:pPr>
              <a:lnSpc>
                <a:spcPct val="150000"/>
              </a:lnSpc>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文中的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有什么寓意？请结合全文简要分析。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22598" y="1240979"/>
            <a:ext cx="108012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交通之桥，沟通不同地域</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和谐之桥，沟通了人与大自然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心灵之桥，沟通人与人之间的关系。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26158624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5027" y="45418"/>
            <a:ext cx="11730575" cy="6088630"/>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备选试题：</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下列对文本相关内容和艺术特色的分析鉴赏，不正确的一项是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文章第一段总领全篇，简要介绍了青藏铁路桥的位置，同时运用比喻</a:t>
            </a:r>
            <a:r>
              <a:rPr lang="zh-CN" altLang="zh-CN" sz="2800" kern="100" dirty="0" smtClean="0">
                <a:latin typeface="Times New Roman"/>
                <a:ea typeface="华文细黑"/>
                <a:cs typeface="Times New Roman"/>
              </a:rPr>
              <a:t>手</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法</a:t>
            </a:r>
            <a:r>
              <a:rPr lang="zh-CN" altLang="zh-CN" sz="2800" kern="100" dirty="0">
                <a:latin typeface="Times New Roman"/>
                <a:ea typeface="华文细黑"/>
                <a:cs typeface="Times New Roman"/>
              </a:rPr>
              <a:t>突出铁路桥的价值，也为全文奠定了雄壮的基调。</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文章第二段运用对比手法突出大多数青藏铁路桥没有仪态万方的造型</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浓艳</a:t>
            </a:r>
            <a:r>
              <a:rPr lang="zh-CN" altLang="zh-CN" sz="2800" kern="100" dirty="0">
                <a:latin typeface="Times New Roman"/>
                <a:ea typeface="华文细黑"/>
                <a:cs typeface="Times New Roman"/>
              </a:rPr>
              <a:t>的色彩，铁路桥的特点是质朴和雄健。</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文章第五段运用比喻、拟人的手法形象生动地描绘出藏羚羊穿过青藏</a:t>
            </a:r>
            <a:r>
              <a:rPr lang="zh-CN" altLang="zh-CN" sz="2800" kern="100" dirty="0" smtClean="0">
                <a:latin typeface="Times New Roman"/>
                <a:ea typeface="华文细黑"/>
                <a:cs typeface="Times New Roman"/>
              </a:rPr>
              <a:t>铁</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路</a:t>
            </a:r>
            <a:r>
              <a:rPr lang="zh-CN" altLang="zh-CN" sz="2800" kern="100" dirty="0">
                <a:latin typeface="Times New Roman"/>
                <a:ea typeface="华文细黑"/>
                <a:cs typeface="Times New Roman"/>
              </a:rPr>
              <a:t>桥洞时的震撼场面，体现了藏羚羊旺盛的生命力。</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zh-CN" altLang="zh-CN" sz="2800" kern="100" spc="-100" dirty="0">
                <a:latin typeface="Times New Roman"/>
                <a:ea typeface="华文细黑"/>
                <a:cs typeface="Times New Roman"/>
              </a:rPr>
              <a:t>文章最后一段以揣测的语气作结</a:t>
            </a:r>
            <a:r>
              <a:rPr lang="zh-CN" altLang="zh-CN" sz="2800" kern="100" spc="-800" dirty="0">
                <a:latin typeface="Times New Roman"/>
                <a:ea typeface="华文细黑"/>
                <a:cs typeface="Times New Roman"/>
              </a:rPr>
              <a:t>，</a:t>
            </a:r>
            <a:r>
              <a:rPr lang="zh-CN" altLang="zh-CN" sz="2800" kern="100" spc="-100" dirty="0">
                <a:latin typeface="Times New Roman"/>
                <a:ea typeface="华文细黑"/>
                <a:cs typeface="Times New Roman"/>
              </a:rPr>
              <a:t>婉转地赞美了这些桥以及设计</a:t>
            </a:r>
            <a:r>
              <a:rPr lang="zh-CN" altLang="zh-CN" sz="2800" kern="100" spc="-800" dirty="0">
                <a:latin typeface="Times New Roman"/>
                <a:ea typeface="华文细黑"/>
                <a:cs typeface="Times New Roman"/>
              </a:rPr>
              <a:t>、</a:t>
            </a:r>
            <a:r>
              <a:rPr lang="zh-CN" altLang="zh-CN" sz="2800" kern="100" spc="-100" dirty="0">
                <a:latin typeface="Times New Roman"/>
                <a:ea typeface="华文细黑"/>
                <a:cs typeface="Times New Roman"/>
              </a:rPr>
              <a:t>建造</a:t>
            </a:r>
            <a:r>
              <a:rPr lang="zh-CN" altLang="zh-CN" sz="2800" kern="100" spc="-800" dirty="0">
                <a:latin typeface="Times New Roman"/>
                <a:ea typeface="华文细黑"/>
                <a:cs typeface="Times New Roman"/>
              </a:rPr>
              <a:t>、</a:t>
            </a:r>
            <a:r>
              <a:rPr lang="zh-CN" altLang="zh-CN" sz="2800" kern="100" spc="-100" dirty="0" smtClean="0">
                <a:latin typeface="Times New Roman"/>
                <a:ea typeface="华文细黑"/>
                <a:cs typeface="Times New Roman"/>
              </a:rPr>
              <a:t>养</a:t>
            </a:r>
            <a:endParaRPr lang="en-US" altLang="zh-CN" sz="2800" kern="100" spc="-100" dirty="0" smtClean="0">
              <a:latin typeface="Times New Roman"/>
              <a:ea typeface="华文细黑"/>
              <a:cs typeface="Times New Roman"/>
            </a:endParaRPr>
          </a:p>
          <a:p>
            <a:pPr algn="just">
              <a:lnSpc>
                <a:spcPct val="140000"/>
              </a:lnSpc>
              <a:spcAft>
                <a:spcPts val="0"/>
              </a:spcAft>
            </a:pPr>
            <a:r>
              <a:rPr lang="en-US" altLang="zh-CN" sz="2800" kern="100" spc="-100" dirty="0">
                <a:latin typeface="Times New Roman"/>
                <a:ea typeface="华文细黑"/>
                <a:cs typeface="Times New Roman"/>
              </a:rPr>
              <a:t> </a:t>
            </a:r>
            <a:r>
              <a:rPr lang="en-US" altLang="zh-CN" sz="2800" kern="100" spc="-100" dirty="0" smtClean="0">
                <a:latin typeface="Times New Roman"/>
                <a:ea typeface="华文细黑"/>
                <a:cs typeface="Times New Roman"/>
              </a:rPr>
              <a:t>   </a:t>
            </a:r>
            <a:r>
              <a:rPr lang="zh-CN" altLang="zh-CN" sz="2800" kern="100" spc="-100" dirty="0" smtClean="0">
                <a:latin typeface="Times New Roman"/>
                <a:ea typeface="华文细黑"/>
                <a:cs typeface="Times New Roman"/>
              </a:rPr>
              <a:t>护</a:t>
            </a:r>
            <a:r>
              <a:rPr lang="zh-CN" altLang="zh-CN" sz="2800" kern="100" spc="-100" dirty="0">
                <a:latin typeface="Times New Roman"/>
                <a:ea typeface="华文细黑"/>
                <a:cs typeface="Times New Roman"/>
              </a:rPr>
              <a:t>这些桥的劳动者们</a:t>
            </a:r>
            <a:r>
              <a:rPr lang="zh-CN" altLang="zh-CN" sz="2800" kern="100" spc="-800" dirty="0">
                <a:latin typeface="Times New Roman"/>
                <a:ea typeface="华文细黑"/>
                <a:cs typeface="Times New Roman"/>
              </a:rPr>
              <a:t>，</a:t>
            </a:r>
            <a:r>
              <a:rPr lang="zh-CN" altLang="zh-CN" sz="2800" kern="100" spc="-100" dirty="0">
                <a:latin typeface="Times New Roman"/>
                <a:ea typeface="华文细黑"/>
                <a:cs typeface="Times New Roman"/>
              </a:rPr>
              <a:t>同时</a:t>
            </a:r>
            <a:r>
              <a:rPr lang="zh-CN" altLang="zh-CN" sz="2800" kern="100" spc="-800" dirty="0">
                <a:latin typeface="Times New Roman"/>
                <a:ea typeface="华文细黑"/>
                <a:cs typeface="Times New Roman"/>
              </a:rPr>
              <a:t>，</a:t>
            </a:r>
            <a:r>
              <a:rPr lang="zh-CN" altLang="zh-CN" sz="2800" kern="100" spc="-100" dirty="0">
                <a:latin typeface="Times New Roman"/>
                <a:ea typeface="华文细黑"/>
                <a:cs typeface="Times New Roman"/>
              </a:rPr>
              <a:t>在结构上呼应开头</a:t>
            </a:r>
            <a:r>
              <a:rPr lang="zh-CN" altLang="zh-CN" sz="2800" kern="100" spc="-800" dirty="0">
                <a:latin typeface="Times New Roman"/>
                <a:ea typeface="华文细黑"/>
                <a:cs typeface="Times New Roman"/>
              </a:rPr>
              <a:t>，</a:t>
            </a:r>
            <a:r>
              <a:rPr lang="zh-CN" altLang="zh-CN" sz="2800" kern="100" spc="-100" dirty="0">
                <a:latin typeface="Times New Roman"/>
                <a:ea typeface="华文细黑"/>
                <a:cs typeface="Times New Roman"/>
              </a:rPr>
              <a:t>也照应了题目</a:t>
            </a:r>
            <a:r>
              <a:rPr lang="zh-CN" altLang="zh-CN" sz="2800" kern="100" spc="-800" dirty="0">
                <a:latin typeface="Times New Roman"/>
                <a:ea typeface="华文细黑"/>
                <a:cs typeface="Times New Roman"/>
              </a:rPr>
              <a:t>。</a:t>
            </a:r>
          </a:p>
        </p:txBody>
      </p:sp>
      <p:sp>
        <p:nvSpPr>
          <p:cNvPr id="27" name="TextBox 26"/>
          <p:cNvSpPr txBox="1"/>
          <p:nvPr/>
        </p:nvSpPr>
        <p:spPr>
          <a:xfrm>
            <a:off x="85775" y="126955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4" name="矩形 13"/>
          <p:cNvSpPr/>
          <p:nvPr/>
        </p:nvSpPr>
        <p:spPr>
          <a:xfrm>
            <a:off x="215027" y="6188188"/>
            <a:ext cx="8976523" cy="553974"/>
          </a:xfrm>
          <a:prstGeom prst="rect">
            <a:avLst/>
          </a:prstGeom>
        </p:spPr>
        <p:txBody>
          <a:bodyPr wrap="square" lIns="121898" tIns="60948" rIns="121898" bIns="60948">
            <a:spAutoFit/>
          </a:bodyPr>
          <a:lstStyle/>
          <a:p>
            <a:pPr algn="just">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smtClean="0">
                <a:solidFill>
                  <a:srgbClr val="002060"/>
                </a:solidFill>
                <a:latin typeface="Times New Roman"/>
                <a:ea typeface="华文细黑"/>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总领全篇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奠定了雄壮的基调</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a:t>
            </a:r>
            <a:endParaRPr lang="zh-CN" altLang="zh-CN" sz="2800" kern="100" dirty="0">
              <a:solidFill>
                <a:srgbClr val="002060"/>
              </a:solidFill>
              <a:effectLst/>
              <a:latin typeface="宋体"/>
              <a:cs typeface="Courier New"/>
            </a:endParaRPr>
          </a:p>
        </p:txBody>
      </p:sp>
    </p:spTree>
    <p:extLst>
      <p:ext uri="{BB962C8B-B14F-4D97-AF65-F5344CB8AC3E}">
        <p14:creationId xmlns:p14="http://schemas.microsoft.com/office/powerpoint/2010/main" val="167726816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7"/>
                                        </p:tgtEl>
                                      </p:cBhvr>
                                    </p:animEffect>
                                    <p:set>
                                      <p:cBhvr>
                                        <p:cTn id="12"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linds(horizontal)">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27" grpId="0"/>
      <p:bldP spid="27" grpId="1"/>
      <p:bldP spid="14" grpId="0"/>
      <p:bldP spid="1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2598" y="437938"/>
            <a:ext cx="10649509" cy="687600"/>
          </a:xfrm>
          <a:prstGeom prst="rect">
            <a:avLst/>
          </a:prstGeom>
        </p:spPr>
        <p:txBody>
          <a:bodyPr wrap="square" lIns="121898" tIns="60948" rIns="121898" bIns="60948">
            <a:spAutoFit/>
          </a:bodyPr>
          <a:lstStyle/>
          <a:p>
            <a:pPr>
              <a:lnSpc>
                <a:spcPct val="150000"/>
              </a:lnSpc>
            </a:pPr>
            <a:r>
              <a:rPr lang="en-US" altLang="zh-CN" sz="2800" kern="100" dirty="0">
                <a:latin typeface="Times New Roman"/>
                <a:ea typeface="华文细黑"/>
              </a:rPr>
              <a:t>(2)</a:t>
            </a:r>
            <a:r>
              <a:rPr lang="zh-CN" altLang="zh-CN" sz="2800" kern="100" dirty="0">
                <a:latin typeface="Times New Roman"/>
                <a:ea typeface="华文细黑"/>
                <a:cs typeface="Times New Roman"/>
              </a:rPr>
              <a:t>文章第五段画线的一处景物描写有何作用？请简要分析。</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622598" y="1240979"/>
            <a:ext cx="108012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用诗意的笔墨描绘了一幅自然与桥优美的画面</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突出人与自然的和谐共处</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从侧面表现了桥隧工人保护环境的意识。</a:t>
            </a:r>
            <a:endParaRPr lang="zh-CN" altLang="zh-CN" sz="1050" kern="100" dirty="0">
              <a:effectLst/>
              <a:latin typeface="宋体"/>
              <a:cs typeface="Courier New"/>
            </a:endParaRPr>
          </a:p>
        </p:txBody>
      </p:sp>
    </p:spTree>
    <p:extLst>
      <p:ext uri="{BB962C8B-B14F-4D97-AF65-F5344CB8AC3E}">
        <p14:creationId xmlns:p14="http://schemas.microsoft.com/office/powerpoint/2010/main" val="36160808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5850" y="1095486"/>
            <a:ext cx="11272852" cy="391848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基本要求</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以该词语的本义为基础，推及其在文中的含义。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词不离句，句不离段，段不离篇。</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以文解文。一个词语有了临时含义，作者都要在其前或其后进行比较具体的阐释，换一种说法来揭示其内涵，以便使读者弄明白它的意思。词语含义必须用其前后的阐释文字来理解、说明</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5808932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788" y="112377"/>
            <a:ext cx="11499437" cy="6586394"/>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基本方法</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审视词语特点：一看其自身特点，看其词性，看其内部结构</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针对短语而言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，看其表达特点</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有无使用修辞等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；二看其外部语境，看其在句中的搭配成分，看其出现在段中、文中的位置和次数，看其上下文有无提示。</a:t>
            </a:r>
            <a:endParaRPr lang="zh-CN" altLang="zh-CN" sz="280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扣住语境理解其义。理解文中词语的含义，最重要的是理解其在文中的语境义，就是该词语在特定的语境中派生出来的临时义。它有两类：</a:t>
            </a:r>
            <a:endParaRPr lang="zh-CN" altLang="zh-CN" sz="2800" kern="100" dirty="0">
              <a:latin typeface="宋体"/>
              <a:cs typeface="Courier New"/>
            </a:endParaRPr>
          </a:p>
          <a:p>
            <a:pPr indent="720000">
              <a:lnSpc>
                <a:spcPct val="150000"/>
              </a:lnSpc>
            </a:pPr>
            <a:r>
              <a:rPr lang="zh-CN" altLang="zh-CN" sz="2800" kern="100" dirty="0">
                <a:latin typeface="Times New Roman"/>
                <a:ea typeface="华文细黑"/>
                <a:cs typeface="Times New Roman"/>
              </a:rPr>
              <a:t>一类是词语因运用比喻、反语、借代等修辞手法或改变词语的感情色彩而产生的新义。如果有比喻义</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就要搞清比喻的</a:t>
            </a:r>
            <a:r>
              <a:rPr lang="zh-CN" altLang="zh-CN" sz="2800" kern="100" dirty="0" smtClean="0">
                <a:latin typeface="Times New Roman"/>
                <a:ea typeface="华文细黑"/>
                <a:cs typeface="Times New Roman"/>
              </a:rPr>
              <a:t>对象，</a:t>
            </a:r>
            <a:r>
              <a:rPr lang="zh-CN" altLang="zh-CN" sz="2800" kern="100" dirty="0">
                <a:latin typeface="Times New Roman"/>
                <a:ea typeface="华文细黑"/>
                <a:cs typeface="Times New Roman"/>
              </a:rPr>
              <a:t>寻找其本体；</a:t>
            </a:r>
            <a:endParaRPr lang="zh-CN" altLang="zh-CN" sz="2800" kern="100" dirty="0">
              <a:effectLst/>
              <a:latin typeface="宋体"/>
              <a:cs typeface="Courier New"/>
            </a:endParaRPr>
          </a:p>
        </p:txBody>
      </p:sp>
    </p:spTree>
    <p:extLst>
      <p:ext uri="{BB962C8B-B14F-4D97-AF65-F5344CB8AC3E}">
        <p14:creationId xmlns:p14="http://schemas.microsoft.com/office/powerpoint/2010/main" val="30212200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788" y="378888"/>
            <a:ext cx="11499437"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如果有象征义，就要寻找其象征对象；如果有反语义，就要将褒贬互换；如果有双关义，就要注意它是谐音双关还是语意双关；如果有指代义，就要在上下句中寻找释义。</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另一类是词语在语境中作远距离的引申而产生的新义。如前面《这些桥》中的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的含义，就要跨越远距离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指隔了几段文字</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甚至在全文中准确找到其含义所对应的文字。</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把握理解思路</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由实到虚。从读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出发，探究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象背后的虚指意义。像前面的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的含义就是按照这样的思路理解的。</a:t>
            </a:r>
            <a:endParaRPr lang="zh-CN" altLang="zh-CN" sz="1050" kern="100" dirty="0">
              <a:effectLst/>
              <a:latin typeface="宋体"/>
              <a:cs typeface="Courier New"/>
            </a:endParaRPr>
          </a:p>
        </p:txBody>
      </p:sp>
    </p:spTree>
    <p:extLst>
      <p:ext uri="{BB962C8B-B14F-4D97-AF65-F5344CB8AC3E}">
        <p14:creationId xmlns:p14="http://schemas.microsoft.com/office/powerpoint/2010/main" val="5759729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58416"/>
            <a:ext cx="11272852"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二、理解标题的含义和作用</a:t>
            </a:r>
            <a:endParaRPr lang="zh-CN" altLang="zh-CN" sz="1050"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标题，即文章的题目，是文章中最特殊、最重要的词语。古人云：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题者，额也；目者，眼也。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意思是说文章的标题如同人的额头、眼睛那么显著、重要。</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正因如此，标题自然成为现代文阅读命题最热门的文章部位之一，对标题含义和作用的理解题屡屡出现在高考试卷及大市模拟卷中。</a:t>
            </a:r>
            <a:endParaRPr lang="zh-CN" altLang="zh-CN" sz="1050" kern="100" dirty="0">
              <a:effectLst/>
              <a:latin typeface="宋体"/>
              <a:cs typeface="Courier New"/>
            </a:endParaRPr>
          </a:p>
        </p:txBody>
      </p:sp>
    </p:spTree>
    <p:extLst>
      <p:ext uri="{BB962C8B-B14F-4D97-AF65-F5344CB8AC3E}">
        <p14:creationId xmlns:p14="http://schemas.microsoft.com/office/powerpoint/2010/main" val="141474368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405458"/>
            <a:ext cx="11647211"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千灯照我回家</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车前子</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那天，我到千灯镇</a:t>
            </a:r>
            <a:r>
              <a:rPr lang="en-US" altLang="zh-CN" sz="2800" kern="100" baseline="30000" dirty="0">
                <a:latin typeface="IPAPANNEW"/>
                <a:ea typeface="华文细黑"/>
                <a:cs typeface="Times New Roman"/>
              </a:rPr>
              <a:t>[</a:t>
            </a:r>
            <a:r>
              <a:rPr lang="zh-CN" altLang="zh-CN" sz="2800" kern="100" baseline="30000" dirty="0">
                <a:latin typeface="IPAPANNEW"/>
                <a:ea typeface="华文细黑"/>
                <a:cs typeface="Times New Roman"/>
              </a:rPr>
              <a:t>注</a:t>
            </a:r>
            <a:r>
              <a:rPr lang="en-US" altLang="zh-CN" sz="2800" kern="100" baseline="30000" dirty="0">
                <a:latin typeface="IPAPANNEW"/>
                <a:ea typeface="华文细黑"/>
                <a:cs typeface="Times New Roman"/>
              </a:rPr>
              <a:t>]</a:t>
            </a:r>
            <a:r>
              <a:rPr lang="zh-CN" altLang="zh-CN" sz="2800" kern="100" dirty="0">
                <a:latin typeface="Times New Roman"/>
                <a:ea typeface="华文细黑"/>
                <a:cs typeface="Times New Roman"/>
              </a:rPr>
              <a:t>，站在镇口桥头，忽然有惊奇！江南小镇我见得多了，想不到还会有惊奇。千灯镇的气息，不一样。打个比方吧，江南小镇如果说它是戏剧演员，那么大多是花旦。气息古穆一点的也无非为青衣；而千灯，却宛如</a:t>
            </a:r>
            <a:r>
              <a:rPr lang="zh-CN" altLang="zh-CN" sz="2800" kern="100" dirty="0" smtClean="0">
                <a:latin typeface="Times New Roman"/>
                <a:ea typeface="华文细黑"/>
                <a:cs typeface="Times New Roman"/>
              </a:rPr>
              <a:t>老生</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还是麒派老生，咬字有力，喷口苍劲：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湛湛青天不可欺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我顿时觉得千灯壮美。有英雄气，这是我的第一印象，尽管此刻天空是灰白的，要在我头顶酝酿一场初夏之雨。</a:t>
            </a:r>
            <a:endParaRPr lang="zh-CN" altLang="zh-CN" sz="1050" kern="100" dirty="0">
              <a:effectLst/>
              <a:latin typeface="宋体"/>
              <a:cs typeface="Courier New"/>
            </a:endParaRPr>
          </a:p>
        </p:txBody>
      </p:sp>
    </p:spTree>
    <p:extLst>
      <p:ext uri="{BB962C8B-B14F-4D97-AF65-F5344CB8AC3E}">
        <p14:creationId xmlns:p14="http://schemas.microsoft.com/office/powerpoint/2010/main" val="17793795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3975006" y="2971324"/>
            <a:ext cx="5871888"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3915994" y="2448104"/>
            <a:ext cx="5989913"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理解重要词语</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smtClean="0">
                <a:solidFill>
                  <a:srgbClr val="3114AC"/>
                </a:solidFill>
                <a:latin typeface="Times New Roman" pitchFamily="18" charset="0"/>
                <a:ea typeface="微软雅黑" pitchFamily="34" charset="-122"/>
                <a:cs typeface="Times New Roman" pitchFamily="18" charset="0"/>
              </a:rPr>
              <a:t>含标题</a:t>
            </a:r>
            <a:r>
              <a:rPr lang="en-US" altLang="zh-CN" sz="2800" b="1" dirty="0" smtClean="0">
                <a:solidFill>
                  <a:srgbClr val="3114AC"/>
                </a:solidFill>
                <a:latin typeface="Times New Roman" pitchFamily="18" charset="0"/>
                <a:ea typeface="微软雅黑" pitchFamily="34" charset="-122"/>
                <a:cs typeface="Times New Roman" pitchFamily="18" charset="0"/>
              </a:rPr>
              <a:t>)</a:t>
            </a:r>
            <a:r>
              <a:rPr lang="zh-CN" altLang="en-US" sz="2800" b="1" dirty="0" smtClean="0">
                <a:solidFill>
                  <a:srgbClr val="3114AC"/>
                </a:solidFill>
                <a:latin typeface="Times New Roman" pitchFamily="18" charset="0"/>
                <a:ea typeface="微软雅黑" pitchFamily="34" charset="-122"/>
                <a:cs typeface="Times New Roman" pitchFamily="18" charset="0"/>
              </a:rPr>
              <a:t>的含义和作用</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3915994" y="3556837"/>
            <a:ext cx="5930900"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理解句子含意的四个角度</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3975006" y="4077866"/>
            <a:ext cx="5871888" cy="0"/>
          </a:xfrm>
          <a:prstGeom prst="line">
            <a:avLst/>
          </a:prstGeom>
        </p:spPr>
        <p:style>
          <a:lnRef idx="1">
            <a:schemeClr val="accent1"/>
          </a:lnRef>
          <a:fillRef idx="0">
            <a:schemeClr val="accent1"/>
          </a:fillRef>
          <a:effectRef idx="0">
            <a:schemeClr val="accent1"/>
          </a:effectRef>
          <a:fontRef idx="minor">
            <a:schemeClr val="tx1"/>
          </a:fontRef>
        </p:style>
      </p:cxn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099" y="665179"/>
            <a:ext cx="11304668" cy="4564815"/>
          </a:xfrm>
          <a:prstGeom prst="rect">
            <a:avLst/>
          </a:prstGeom>
        </p:spPr>
        <p:txBody>
          <a:bodyPr wrap="square" lIns="121898" tIns="60948" rIns="121898" bIns="60948">
            <a:spAutoFit/>
          </a:bodyPr>
          <a:lstStyle/>
          <a:p>
            <a:pPr indent="809625" algn="just">
              <a:lnSpc>
                <a:spcPct val="150000"/>
              </a:lnSpc>
              <a:spcAft>
                <a:spcPts val="0"/>
              </a:spcAft>
            </a:pPr>
            <a:r>
              <a:rPr lang="zh-CN" altLang="zh-CN" sz="2800" kern="100" dirty="0">
                <a:latin typeface="Times New Roman"/>
                <a:ea typeface="华文细黑"/>
                <a:cs typeface="Times New Roman"/>
              </a:rPr>
              <a:t>我让同行的人先走，我于桥头看了一会儿水，只见河面开阔，河水很湍急的样子，对岸的粉墙投影水中，河水带着它们融动、漾动，漾动、融动，又带着它们向前，似乎是连成一大片一大片的耀眼白帆。我好久没见到白帆了。我的视线随即升起，越过黛瓦，不妨说成甲板吧。就见到那座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后来我知道它叫秦峰塔，是千灯的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镇标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。但秦峰塔在我看来，更像一根桅杆，日月星辰，若在左右。于是千灯有动感，光影化风，白帆变烛火。时间的长廊中逶迤摇红。</a:t>
            </a:r>
            <a:endParaRPr lang="zh-CN" altLang="zh-CN" sz="1050" kern="100" dirty="0">
              <a:effectLst/>
              <a:latin typeface="宋体"/>
              <a:cs typeface="Courier New"/>
            </a:endParaRPr>
          </a:p>
        </p:txBody>
      </p:sp>
    </p:spTree>
    <p:extLst>
      <p:ext uri="{BB962C8B-B14F-4D97-AF65-F5344CB8AC3E}">
        <p14:creationId xmlns:p14="http://schemas.microsoft.com/office/powerpoint/2010/main" val="8374721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665179"/>
            <a:ext cx="11417715"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这时，已经由不得我认为不认为千灯壮美了，它一扫我一路上的胸中闷气，这几天欲雨不雨，空气仿佛阁楼窄小，燕子把它深紫色的蘸水钢笔戳在了尘封的墨水瓶里。记忆倒能脱颖而出</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如梦似幻地我看到两只燕子从对岸人家的窗口飞出，我也好久没见到燕子了。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说起来我与千灯的缘分不浅，而那天，却是我第一次来千灯。</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千灯是我的祖籍。</a:t>
            </a:r>
            <a:endParaRPr lang="zh-CN" altLang="zh-CN" sz="1050" kern="100" dirty="0">
              <a:effectLst/>
              <a:latin typeface="宋体"/>
              <a:cs typeface="Courier New"/>
            </a:endParaRPr>
          </a:p>
        </p:txBody>
      </p:sp>
    </p:spTree>
    <p:extLst>
      <p:ext uri="{BB962C8B-B14F-4D97-AF65-F5344CB8AC3E}">
        <p14:creationId xmlns:p14="http://schemas.microsoft.com/office/powerpoint/2010/main" val="22926795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65179"/>
            <a:ext cx="11417715"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看着朋友们在前面长廊里等我，我就下了桥。长廊里的风刚烈，毕竟夏天了，刚烈之中也就婀娜。这和千灯差不多。我在前面说过，千灯是壮美的，壮美者，刚烈也。千灯也是婀娜的。在千灯的小巷里走走，这种感觉会越来越生动。千灯的丰富性在这里，刚烈如顾炎武与气节是千灯结出的果；婀娜如顾坚和昆曲是千灯开出的花，千灯这一棵大树已有二千五百年的历史，因为根深叶茂，自然花红果大。</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花婀娜，果刚烈，一阴一阳之谓道。</a:t>
            </a:r>
            <a:endParaRPr lang="zh-CN" altLang="zh-CN" sz="1050" kern="100" dirty="0">
              <a:effectLst/>
              <a:latin typeface="宋体"/>
              <a:cs typeface="Courier New"/>
            </a:endParaRPr>
          </a:p>
        </p:txBody>
      </p:sp>
    </p:spTree>
    <p:extLst>
      <p:ext uri="{BB962C8B-B14F-4D97-AF65-F5344CB8AC3E}">
        <p14:creationId xmlns:p14="http://schemas.microsoft.com/office/powerpoint/2010/main" val="5128285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557500"/>
            <a:ext cx="11417715"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我们一班人马在小巷里走走，我忽然又惊奇了。现在的江南小镇作为旅游景点风花雪月是风花雪月，但它的缺点也已逐步暴露，过度的旅游开发抹煞了镇上人的日常生活。一个古镇，如果仅仅只给旅游者提供旅游景点，而不能让旅游者触摸到镇上人的呼吸、行为、梦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后旅游者终究会发现原来是在一个大布景前面玩啊，会厌倦的。但为什么这样的一些古镇还有如此多的游客呢？原因多方面，一言以蔽之，可这都是眼前利益啊！我想江南古镇是有未来感的，不能在当代这样急功近利！如果把江南古镇的人文环境破坏掉了，就再也不能可持续发展了。我惊奇的正是我在千灯看到了千灯人的日常生活。这让我感动。</a:t>
            </a:r>
            <a:endParaRPr lang="zh-CN" altLang="zh-CN" sz="1050" kern="100" dirty="0">
              <a:effectLst/>
              <a:latin typeface="宋体"/>
              <a:cs typeface="Courier New"/>
            </a:endParaRPr>
          </a:p>
        </p:txBody>
      </p:sp>
    </p:spTree>
    <p:extLst>
      <p:ext uri="{BB962C8B-B14F-4D97-AF65-F5344CB8AC3E}">
        <p14:creationId xmlns:p14="http://schemas.microsoft.com/office/powerpoint/2010/main" val="4273162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136476"/>
            <a:ext cx="11417715" cy="650380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一个老人从井里打上来一桶水，轻轻倒进盆里，给玩泥巴的小孩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他的孙子吧。他一边给他孙子洗手洗脸，一边笑着骂着，然后把那一盆脏水端到离水井远远的下水道旁，慢慢地灌了下去。这就是镇上人的修养，他们决不会大大咧咧把脏水倒在井边，更不会稀里哗啦地随便朝路上一泼。也就在那个井边，另一个镇上人淘米，安静得像只停了的挂钟。我此刻回忆起来，甚至都忘了这个淘米的镇上人的性别。</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个阿婆在自己门里剥蚕豆，看见我们走过，望我们一眼，随即又沉浸在她的家务事里了。我的感动也在此吧。我们在镇上旅游，镇上人在做自己的家务，这真是行云在天，流水在地；这真是白帆在粉墙上，斗笠和长凳在屋檐下。</a:t>
            </a:r>
            <a:endParaRPr lang="zh-CN" altLang="zh-CN" sz="1050" kern="100" dirty="0">
              <a:effectLst/>
              <a:latin typeface="宋体"/>
              <a:cs typeface="Courier New"/>
            </a:endParaRPr>
          </a:p>
        </p:txBody>
      </p:sp>
    </p:spTree>
    <p:extLst>
      <p:ext uri="{BB962C8B-B14F-4D97-AF65-F5344CB8AC3E}">
        <p14:creationId xmlns:p14="http://schemas.microsoft.com/office/powerpoint/2010/main" val="25766374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3616" y="64468"/>
            <a:ext cx="11417715" cy="6686935"/>
          </a:xfrm>
          <a:prstGeom prst="rect">
            <a:avLst/>
          </a:prstGeom>
        </p:spPr>
        <p:txBody>
          <a:bodyPr wrap="square" lIns="121898" tIns="60948" rIns="121898" bIns="60948">
            <a:spAutoFit/>
          </a:bodyPr>
          <a:lstStyle/>
          <a:p>
            <a:pPr indent="714375" algn="just">
              <a:lnSpc>
                <a:spcPct val="140000"/>
              </a:lnSpc>
              <a:spcAft>
                <a:spcPts val="0"/>
              </a:spcAft>
            </a:pPr>
            <a:r>
              <a:rPr lang="zh-CN" altLang="zh-CN" sz="2800" kern="100" dirty="0">
                <a:latin typeface="Times New Roman"/>
                <a:ea typeface="华文细黑"/>
                <a:cs typeface="Times New Roman"/>
              </a:rPr>
              <a:t>我们走过南大街，昆曲创始者之一顾坚的纪念馆就在这里，前几年我撰写电视艺术片《水天堂》的时候，专写了一集《昆曲：如梦月色背影》，现在我抄出一段，作为我对顾坚的敬意：</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背影尽管渐行渐远，但并没有消失。</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渐行渐远的背影，也会有猛一回眸的时刻吧。</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回眸一笑，昆剧是流水中的一片月色</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我想即使白天走在南大街上，也是能感到那一片月色的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40000"/>
              </a:lnSpc>
            </a:pPr>
            <a:r>
              <a:rPr lang="zh-CN" altLang="zh-CN" sz="2800" kern="100" dirty="0">
                <a:solidFill>
                  <a:prstClr val="black"/>
                </a:solidFill>
                <a:latin typeface="Times New Roman"/>
                <a:ea typeface="华文细黑"/>
                <a:cs typeface="Times New Roman"/>
              </a:rPr>
              <a:t>一班人马东走西走，我们全没有旅游路线，在江南小镇旅游，游得越没有章法就越入化境。我不知道怎么地就来到秦峰塔塔前，风铃丁零丁零，和两棵曾经沧海的老银杏树的树叶声色叠印，而风铃声更像是走在桥上的历史老人，走过了香花桥、凝薰桥、蒋泾桥、吴家桥</a:t>
            </a:r>
            <a:r>
              <a:rPr lang="en-US" altLang="zh-CN" sz="2800" kern="100" dirty="0" smtClean="0">
                <a:solidFill>
                  <a:prstClr val="black"/>
                </a:solidFill>
                <a:latin typeface="宋体"/>
                <a:ea typeface="华文细黑"/>
                <a:cs typeface="Times New Roman"/>
              </a:rPr>
              <a:t>……</a:t>
            </a:r>
            <a:endParaRPr lang="en-US" altLang="zh-CN" sz="1050" kern="100" dirty="0" smtClean="0">
              <a:latin typeface="宋体"/>
              <a:cs typeface="Courier New"/>
            </a:endParaRPr>
          </a:p>
        </p:txBody>
      </p:sp>
    </p:spTree>
    <p:extLst>
      <p:ext uri="{BB962C8B-B14F-4D97-AF65-F5344CB8AC3E}">
        <p14:creationId xmlns:p14="http://schemas.microsoft.com/office/powerpoint/2010/main" val="21193838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9089" y="433587"/>
            <a:ext cx="11192741" cy="4647402"/>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a:ea typeface="华文细黑"/>
                <a:cs typeface="Times New Roman"/>
              </a:rPr>
              <a:t>下雨</a:t>
            </a:r>
            <a:r>
              <a:rPr lang="zh-CN" altLang="zh-CN" sz="2800" kern="100" dirty="0">
                <a:latin typeface="Times New Roman"/>
                <a:ea typeface="华文细黑"/>
                <a:cs typeface="Times New Roman"/>
              </a:rPr>
              <a:t>了。</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一班人马又聚一起了，到得顾炎武故居，我见到庭院里的老树，心一下踏实。踏实了，就像见到家谱一样。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先生之风，山高永长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，这是范仲淹赞严光，我不妨拿来一颂</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14375" algn="just">
              <a:lnSpc>
                <a:spcPct val="150000"/>
              </a:lnSpc>
            </a:pPr>
            <a:r>
              <a:rPr lang="zh-CN" altLang="zh-CN" sz="2800" kern="100" dirty="0">
                <a:solidFill>
                  <a:prstClr val="black"/>
                </a:solidFill>
                <a:latin typeface="Times New Roman"/>
                <a:ea typeface="华文细黑"/>
                <a:cs typeface="Times New Roman"/>
              </a:rPr>
              <a:t>雨是越来越大了。我辈之雨，无限遐想：</a:t>
            </a:r>
            <a:endParaRPr lang="zh-CN" altLang="zh-CN" sz="1050" kern="100" dirty="0">
              <a:solidFill>
                <a:prstClr val="black"/>
              </a:solidFill>
              <a:latin typeface="宋体"/>
              <a:cs typeface="Courier New"/>
            </a:endParaRPr>
          </a:p>
          <a:p>
            <a:pPr lvl="0" indent="714375" algn="just">
              <a:lnSpc>
                <a:spcPct val="150000"/>
              </a:lnSpc>
            </a:pPr>
            <a:r>
              <a:rPr lang="zh-CN" altLang="zh-CN" sz="2800" kern="100" dirty="0">
                <a:solidFill>
                  <a:prstClr val="black"/>
                </a:solidFill>
                <a:latin typeface="Times New Roman"/>
                <a:ea typeface="华文细黑"/>
                <a:cs typeface="Times New Roman"/>
              </a:rPr>
              <a:t>千灯照我回家。</a:t>
            </a:r>
            <a:endParaRPr lang="zh-CN" altLang="zh-CN" sz="1050" kern="100" dirty="0">
              <a:solidFill>
                <a:prstClr val="black"/>
              </a:solidFill>
              <a:latin typeface="宋体"/>
              <a:cs typeface="Courier New"/>
            </a:endParaRPr>
          </a:p>
          <a:p>
            <a:pPr lvl="0" algn="just">
              <a:lnSpc>
                <a:spcPct val="150000"/>
              </a:lnSpc>
            </a:pPr>
            <a:r>
              <a:rPr lang="zh-CN" altLang="zh-CN" sz="2800" b="1" kern="100" dirty="0">
                <a:solidFill>
                  <a:prstClr val="black"/>
                </a:solidFill>
                <a:latin typeface="Times New Roman"/>
                <a:ea typeface="华文细黑"/>
                <a:cs typeface="Times New Roman"/>
              </a:rPr>
              <a:t>注</a:t>
            </a:r>
            <a:r>
              <a:rPr lang="en-US" altLang="zh-CN" sz="2800" b="1" kern="100" dirty="0">
                <a:solidFill>
                  <a:prstClr val="black"/>
                </a:solidFill>
                <a:latin typeface="Times New Roman"/>
                <a:ea typeface="华文细黑"/>
                <a:cs typeface="Courier New"/>
              </a:rPr>
              <a:t> </a:t>
            </a:r>
            <a:r>
              <a:rPr lang="zh-CN" altLang="zh-CN" sz="2800" kern="100" dirty="0" smtClean="0">
                <a:solidFill>
                  <a:prstClr val="black"/>
                </a:solidFill>
                <a:latin typeface="Times New Roman"/>
                <a:ea typeface="华文细黑"/>
                <a:cs typeface="Times New Roman"/>
              </a:rPr>
              <a:t>　千</a:t>
            </a:r>
            <a:r>
              <a:rPr lang="zh-CN" altLang="zh-CN" sz="2800" kern="100" dirty="0">
                <a:solidFill>
                  <a:prstClr val="black"/>
                </a:solidFill>
                <a:latin typeface="Times New Roman"/>
                <a:ea typeface="华文细黑"/>
                <a:cs typeface="Times New Roman"/>
              </a:rPr>
              <a:t>灯镇：江南历史文化名镇，伟大思想家顾炎武的故乡</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4301368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7161" y="117426"/>
            <a:ext cx="111927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作者以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千灯照我回家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为题目，有什么作用和意蕴？请联系全文，谈谈你的理解。</a:t>
            </a:r>
            <a:endParaRPr lang="zh-CN" altLang="zh-CN" sz="1050" kern="100" dirty="0">
              <a:effectLst/>
              <a:latin typeface="宋体"/>
              <a:cs typeface="Courier New"/>
            </a:endParaRPr>
          </a:p>
        </p:txBody>
      </p:sp>
      <p:sp>
        <p:nvSpPr>
          <p:cNvPr id="5" name="矩形 4"/>
          <p:cNvSpPr/>
          <p:nvPr/>
        </p:nvSpPr>
        <p:spPr>
          <a:xfrm>
            <a:off x="406574" y="1525391"/>
            <a:ext cx="11311273" cy="521191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作用：全文紧紧围绕千灯镇的历史文化展开，以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千灯照我回家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为题目，便于统摄全文，抒发感情。</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意蕴：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千灯照我回家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一语双关。</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千灯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表面看是一个镇名，是作者的祖籍，但深层看却喻指中华民族丰厚灿烂的历史文化。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千灯照我回家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表面看是作者借一次旅游回到了祖籍，深层看却是作者在灿烂民族文化的招引下穿过长长的历史隧道找到了自己的根，从而表现出民族文化的强大生命力以及作者对此的深深依恋。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回答意蕴时有一定开放性，能言之成理即可</a:t>
            </a:r>
            <a:r>
              <a:rPr lang="en-US" altLang="zh-CN" sz="2800" kern="100" dirty="0">
                <a:solidFill>
                  <a:srgbClr val="C00000"/>
                </a:solidFill>
                <a:latin typeface="Times New Roman"/>
                <a:ea typeface="华文细黑"/>
                <a:cs typeface="Courier New"/>
              </a:rPr>
              <a:t>)</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85018976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63141" y="468343"/>
            <a:ext cx="11499437"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备选试题：</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作者在文章开头用什么手法写了对千灯镇的第一印象？这样写有什么好处？</a:t>
            </a:r>
            <a:endParaRPr lang="zh-CN" altLang="zh-CN" sz="280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363141" y="2519843"/>
            <a:ext cx="11371146"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采用了比喻和对比的手法，写出了千灯镇的古朴、壮美，有英雄气</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突出千灯镇的独特气韵，为下文写千灯镇的历史文化做铺垫。</a:t>
            </a:r>
            <a:endParaRPr lang="zh-CN" altLang="zh-CN" sz="1050" kern="100" dirty="0">
              <a:effectLst/>
              <a:latin typeface="宋体"/>
              <a:cs typeface="Courier New"/>
            </a:endParaRPr>
          </a:p>
        </p:txBody>
      </p:sp>
    </p:spTree>
    <p:extLst>
      <p:ext uri="{BB962C8B-B14F-4D97-AF65-F5344CB8AC3E}">
        <p14:creationId xmlns:p14="http://schemas.microsoft.com/office/powerpoint/2010/main" val="24193553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8">
                                            <p:txEl>
                                              <p:pRg st="0" end="0"/>
                                            </p:txEl>
                                          </p:spTgt>
                                        </p:tgtEl>
                                      </p:cBhvr>
                                    </p:animEffect>
                                    <p:set>
                                      <p:cBhvr>
                                        <p:cTn id="17" dur="1" fill="hold">
                                          <p:stCondLst>
                                            <p:cond delay="499"/>
                                          </p:stCondLst>
                                        </p:cTn>
                                        <p:tgtEl>
                                          <p:spTgt spid="8">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8">
                                            <p:txEl>
                                              <p:pRg st="1" end="1"/>
                                            </p:txEl>
                                          </p:spTgt>
                                        </p:tgtEl>
                                      </p:cBhvr>
                                    </p:animEffect>
                                    <p:set>
                                      <p:cBhvr>
                                        <p:cTn id="20"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15570" y="437938"/>
            <a:ext cx="10863564"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文章两处写到了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惊奇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，请分别指出两处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惊奇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的具体原因是什么。</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忽然有惊奇：</a:t>
            </a:r>
            <a:r>
              <a:rPr lang="en-US" altLang="zh-CN" sz="2800" kern="100" dirty="0" smtClean="0">
                <a:latin typeface="Times New Roman"/>
                <a:ea typeface="华文细黑"/>
                <a:cs typeface="Courier New"/>
              </a:rPr>
              <a:t>_____________________________________________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忽然又惊奇了：</a:t>
            </a:r>
            <a:r>
              <a:rPr lang="en-US" altLang="zh-CN" sz="2800" kern="100" dirty="0" smtClean="0">
                <a:latin typeface="Times New Roman"/>
                <a:ea typeface="华文细黑"/>
                <a:cs typeface="Courier New"/>
              </a:rPr>
              <a:t>___________________________________________</a:t>
            </a:r>
            <a:endParaRPr lang="en-US" altLang="zh-CN" sz="1050" kern="100" dirty="0" smtClean="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a:t>
            </a: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97632" y="2960729"/>
            <a:ext cx="10801200"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宋体"/>
                <a:ea typeface="华文细黑"/>
                <a:cs typeface="Times New Roman"/>
              </a:rPr>
              <a:t>                </a:t>
            </a:r>
            <a:r>
              <a:rPr lang="zh-CN" altLang="zh-CN" sz="2800" kern="100" dirty="0" smtClean="0">
                <a:solidFill>
                  <a:srgbClr val="C00000"/>
                </a:solidFill>
                <a:latin typeface="Times New Roman"/>
                <a:ea typeface="华文细黑"/>
                <a:cs typeface="Times New Roman"/>
              </a:rPr>
              <a:t>作者</a:t>
            </a:r>
            <a:r>
              <a:rPr lang="zh-CN" altLang="zh-CN" sz="2800" kern="100" dirty="0">
                <a:solidFill>
                  <a:srgbClr val="C00000"/>
                </a:solidFill>
                <a:latin typeface="Times New Roman"/>
                <a:ea typeface="华文细黑"/>
                <a:cs typeface="Times New Roman"/>
              </a:rPr>
              <a:t>看到千灯镇的人们在面对现代旅游对历史文化的冲击时，依然保持着原有的生活本色和心态而惊奇。</a:t>
            </a:r>
            <a:endParaRPr lang="zh-CN" altLang="zh-CN" sz="1050" kern="100" dirty="0">
              <a:effectLst/>
              <a:latin typeface="宋体"/>
              <a:cs typeface="Courier New"/>
            </a:endParaRPr>
          </a:p>
        </p:txBody>
      </p:sp>
      <p:sp>
        <p:nvSpPr>
          <p:cNvPr id="6" name="矩形 5"/>
          <p:cNvSpPr/>
          <p:nvPr/>
        </p:nvSpPr>
        <p:spPr>
          <a:xfrm>
            <a:off x="570066" y="1673027"/>
            <a:ext cx="10801200"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作者</a:t>
            </a:r>
            <a:r>
              <a:rPr lang="zh-CN" altLang="zh-CN" sz="2800" kern="100" dirty="0">
                <a:solidFill>
                  <a:srgbClr val="C00000"/>
                </a:solidFill>
                <a:latin typeface="Times New Roman"/>
                <a:ea typeface="华文细黑"/>
                <a:cs typeface="Times New Roman"/>
              </a:rPr>
              <a:t>第一次来到千灯镇，为千灯镇特有的古朴、壮美，有英雄气而惊奇</a:t>
            </a:r>
            <a:r>
              <a:rPr lang="zh-CN" altLang="zh-CN" sz="2800" kern="100" dirty="0" smtClean="0">
                <a:solidFill>
                  <a:srgbClr val="C00000"/>
                </a:solidFill>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2479172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6">
                                            <p:txEl>
                                              <p:pRg st="0" end="0"/>
                                            </p:txEl>
                                          </p:spTgt>
                                        </p:tgtEl>
                                      </p:cBhvr>
                                    </p:animEffect>
                                    <p:set>
                                      <p:cBhvr>
                                        <p:cTn id="20"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2.12\timg (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736" t="1588" r="7744"/>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spc="100" dirty="0">
                <a:solidFill>
                  <a:srgbClr val="0070C0"/>
                </a:solidFill>
                <a:latin typeface="Arial Black"/>
                <a:ea typeface="微软雅黑"/>
              </a:rPr>
              <a:t>理解重要词语</a:t>
            </a:r>
            <a:r>
              <a:rPr lang="en-US" altLang="zh-CN" sz="3000" spc="100" dirty="0">
                <a:solidFill>
                  <a:srgbClr val="0070C0"/>
                </a:solidFill>
                <a:latin typeface="Times New Roman" pitchFamily="18" charset="0"/>
                <a:ea typeface="Times New Roman" pitchFamily="18" charset="0"/>
                <a:cs typeface="Times New Roman" pitchFamily="18" charset="0"/>
              </a:rPr>
              <a:t>(</a:t>
            </a:r>
            <a:r>
              <a:rPr lang="zh-CN" altLang="en-US" sz="3000" spc="100" dirty="0">
                <a:solidFill>
                  <a:srgbClr val="0070C0"/>
                </a:solidFill>
                <a:latin typeface="Arial Black"/>
                <a:ea typeface="微软雅黑"/>
              </a:rPr>
              <a:t>含标题</a:t>
            </a:r>
            <a:r>
              <a:rPr lang="en-US" altLang="zh-CN" sz="3000" spc="100" dirty="0">
                <a:solidFill>
                  <a:srgbClr val="0070C0"/>
                </a:solidFill>
                <a:latin typeface="Times New Roman" pitchFamily="18" charset="0"/>
                <a:ea typeface="Times New Roman" pitchFamily="18" charset="0"/>
                <a:cs typeface="Times New Roman" pitchFamily="18" charset="0"/>
              </a:rPr>
              <a:t>)</a:t>
            </a:r>
            <a:r>
              <a:rPr lang="zh-CN" altLang="en-US" sz="3000" spc="100" dirty="0">
                <a:solidFill>
                  <a:srgbClr val="0070C0"/>
                </a:solidFill>
                <a:latin typeface="Arial Black"/>
                <a:ea typeface="微软雅黑"/>
              </a:rPr>
              <a:t>的含义和作用</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7632" y="437938"/>
            <a:ext cx="10863564"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作者是通过描写哪些自然景观和人文景观来表现千灯镇是一个历史文化名镇的？其历史文化的特点是什么？</a:t>
            </a:r>
            <a:endParaRPr lang="zh-CN" altLang="zh-CN" sz="1050" kern="100" dirty="0">
              <a:effectLst/>
              <a:latin typeface="宋体"/>
              <a:cs typeface="Courier New"/>
            </a:endParaRPr>
          </a:p>
        </p:txBody>
      </p:sp>
      <p:sp>
        <p:nvSpPr>
          <p:cNvPr id="4" name="TextBox 3"/>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497632" y="1989634"/>
            <a:ext cx="10926166"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自然景观：河桥、粉墙、秦峰塔组成的古朴村落，历经沧海的老银杏树、石板桥。</a:t>
            </a:r>
            <a:endParaRPr lang="zh-CN" altLang="zh-CN" sz="1050" kern="100" dirty="0">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人文景观：顾坚纪念馆，顾炎武故居，婀娜的昆曲，人们的日常生活。</a:t>
            </a:r>
            <a:endParaRPr lang="zh-CN" altLang="zh-CN" sz="1050" kern="100" dirty="0">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特点：刚烈、壮美，有英雄气；婀娜、古朴，有历史感。</a:t>
            </a:r>
            <a:endParaRPr lang="zh-CN" altLang="zh-CN" sz="1050" kern="100" dirty="0">
              <a:effectLst/>
              <a:latin typeface="宋体"/>
              <a:cs typeface="Courier New"/>
            </a:endParaRPr>
          </a:p>
        </p:txBody>
      </p:sp>
    </p:spTree>
    <p:extLst>
      <p:ext uri="{BB962C8B-B14F-4D97-AF65-F5344CB8AC3E}">
        <p14:creationId xmlns:p14="http://schemas.microsoft.com/office/powerpoint/2010/main" val="37136950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5">
                                            <p:txEl>
                                              <p:pRg st="0" end="0"/>
                                            </p:txEl>
                                          </p:spTgt>
                                        </p:tgtEl>
                                      </p:cBhvr>
                                    </p:animEffect>
                                    <p:set>
                                      <p:cBhvr>
                                        <p:cTn id="20" dur="1" fill="hold">
                                          <p:stCondLst>
                                            <p:cond delay="499"/>
                                          </p:stCondLst>
                                        </p:cTn>
                                        <p:tgtEl>
                                          <p:spTgt spid="5">
                                            <p:txEl>
                                              <p:pRg st="0" end="0"/>
                                            </p:txEl>
                                          </p:spTgt>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5">
                                            <p:txEl>
                                              <p:pRg st="1" end="1"/>
                                            </p:txEl>
                                          </p:spTgt>
                                        </p:tgtEl>
                                      </p:cBhvr>
                                    </p:animEffect>
                                    <p:set>
                                      <p:cBhvr>
                                        <p:cTn id="23" dur="1" fill="hold">
                                          <p:stCondLst>
                                            <p:cond delay="499"/>
                                          </p:stCondLst>
                                        </p:cTn>
                                        <p:tgtEl>
                                          <p:spTgt spid="5">
                                            <p:txEl>
                                              <p:pRg st="1" end="1"/>
                                            </p:txEl>
                                          </p:spTgt>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5">
                                            <p:txEl>
                                              <p:pRg st="2" end="2"/>
                                            </p:txEl>
                                          </p:spTgt>
                                        </p:tgtEl>
                                      </p:cBhvr>
                                    </p:animEffect>
                                    <p:set>
                                      <p:cBhvr>
                                        <p:cTn id="26"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75850" y="794073"/>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理解的总体要求</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弄清标题自身的含义和特点。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抓标题关键词，分析其结构，真正弄清标题的意思。</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看拟题方法及其效果。拟定标题的方法很多，如以人物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物象</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命名，以环境命名，以主要事件命名等；看标题在表达上有无特点，如有没有用修辞手法等。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弄清标题与文本在内容、主旨、结构、表现手法等方面的联系，这是做标题类试题的核心。一定要抓住标题与文本在哪个</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些</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方面、角度有着什么样的联系，把这种联系找出来至关重要。</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4530805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666151"/>
            <a:ext cx="11272852" cy="52119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理解标题含义的方法</a:t>
            </a:r>
            <a:endParaRPr lang="zh-CN" altLang="zh-CN" sz="1050" b="1"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注重分析标题的特定义、比喻义、双关义、象征义等。特定义指标题在这篇文章中的特定意思，虽与组成标题的词语有关，但又超越标题本身的意思；比喻义、双关义指使用了这两种修辞手法的标题的意义；象征义指使用了象征手法的标题的意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注重分析标题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：表层义、深层义、主旨情感义。表层义指标题自身的含义，深层义指标题在文中的含义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主要指上面的特定义、比喻义等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，主旨情感义指标题指向文本主题及作者的情感态度等。</a:t>
            </a:r>
            <a:endParaRPr lang="zh-CN" altLang="zh-CN" sz="1050" kern="100" dirty="0">
              <a:effectLst/>
              <a:latin typeface="宋体"/>
              <a:cs typeface="Courier New"/>
            </a:endParaRPr>
          </a:p>
        </p:txBody>
      </p:sp>
    </p:spTree>
    <p:extLst>
      <p:ext uri="{BB962C8B-B14F-4D97-AF65-F5344CB8AC3E}">
        <p14:creationId xmlns:p14="http://schemas.microsoft.com/office/powerpoint/2010/main" val="10781468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666151"/>
            <a:ext cx="11272852" cy="4564815"/>
          </a:xfrm>
          <a:prstGeom prst="rect">
            <a:avLst/>
          </a:prstGeom>
        </p:spPr>
        <p:txBody>
          <a:bodyPr wrap="square" lIns="121898" tIns="60948" rIns="121898" bIns="60948">
            <a:spAutoFit/>
          </a:bodyPr>
          <a:lstStyle/>
          <a:p>
            <a:pPr indent="720000"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理解标题作用的方法</a:t>
            </a:r>
            <a:endParaRPr lang="zh-CN" altLang="zh-CN" sz="1050" b="1"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注重结合标题含义分析其作用。理解标题中重点词语的含义，看是否点明了文章的写作对象，概括了文章的主要内容。</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注重结合标题特点分析其作用。以人物为题，主要点明写作对象和特点；以时间、地点为题，主要有创设背景、渲染气氛的作用；以景、物为题，主要有线索、表情、暗示主旨的作用。常见的作用术语有：生动形象、新颖含蓄、言简意丰、发人深省、激发兴趣等。</a:t>
            </a:r>
            <a:endParaRPr lang="zh-CN" altLang="zh-CN" sz="1050" kern="100" dirty="0">
              <a:effectLst/>
              <a:latin typeface="宋体"/>
              <a:cs typeface="Courier New"/>
            </a:endParaRPr>
          </a:p>
        </p:txBody>
      </p:sp>
    </p:spTree>
    <p:extLst>
      <p:ext uri="{BB962C8B-B14F-4D97-AF65-F5344CB8AC3E}">
        <p14:creationId xmlns:p14="http://schemas.microsoft.com/office/powerpoint/2010/main" val="227907549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7556" y="549474"/>
            <a:ext cx="11050733" cy="327215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注重结合与文章的关系分析其作用。从标题与文章内容的关系看，许多标题概括或暗示了文章的内容重点；从标题与文章主旨的关系看，有的标题就是文眼，点明了文章主旨；从标题与文章情感的关系看，有的标题奠定了文章的感情基调；从标题与文章思路、线索的关系看，有的标题就是文章的线索，是行文思路的体现。</a:t>
            </a:r>
            <a:endParaRPr lang="zh-CN" altLang="zh-CN" sz="1050" kern="100" dirty="0">
              <a:effectLst/>
              <a:latin typeface="宋体"/>
              <a:cs typeface="Courier New"/>
            </a:endParaRPr>
          </a:p>
        </p:txBody>
      </p:sp>
      <p:pic>
        <p:nvPicPr>
          <p:cNvPr id="4" name="图片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7900863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878430" y="2660957"/>
            <a:ext cx="653197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smtClean="0">
                <a:solidFill>
                  <a:srgbClr val="0070C0"/>
                </a:solidFill>
                <a:latin typeface="Arial Black"/>
                <a:ea typeface="微软雅黑"/>
              </a:rPr>
              <a:t>理解句子含意的四个角度</a:t>
            </a:r>
            <a:endParaRPr lang="zh-CN" altLang="en-US" sz="3600" spc="100" dirty="0">
              <a:solidFill>
                <a:srgbClr val="0070C0"/>
              </a:solidFill>
              <a:latin typeface="Arial Black"/>
              <a:ea typeface="微软雅黑"/>
            </a:endParaRPr>
          </a:p>
        </p:txBody>
      </p:sp>
      <p:sp>
        <p:nvSpPr>
          <p:cNvPr id="9" name="圆角矩形 8"/>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Picture 2" descr="C:\Users\Administrator\Desktop\2.12\timg (6).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7736" t="1588" r="7744"/>
          <a:stretch/>
        </p:blipFill>
        <p:spPr bwMode="auto">
          <a:xfrm>
            <a:off x="8294685" y="1"/>
            <a:ext cx="3895727" cy="6859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02281" y="738928"/>
            <a:ext cx="10649509" cy="5857477"/>
          </a:xfrm>
          <a:prstGeom prst="rect">
            <a:avLst/>
          </a:prstGeom>
          <a:noFill/>
          <a:ln>
            <a:solidFill>
              <a:schemeClr val="bg1"/>
            </a:solidFill>
          </a:ln>
        </p:spPr>
        <p:txBody>
          <a:bodyPr wrap="square" lIns="121898" tIns="60948" rIns="121898" bIns="60948">
            <a:spAutoFit/>
          </a:bodyPr>
          <a:lstStyle/>
          <a:p>
            <a:pPr lvl="1" indent="714375" algn="just">
              <a:lnSpc>
                <a:spcPct val="150000"/>
              </a:lnSpc>
            </a:pPr>
            <a:r>
              <a:rPr lang="zh-CN" altLang="zh-CN" sz="2800" kern="100" dirty="0">
                <a:latin typeface="Times New Roman"/>
                <a:ea typeface="华文细黑"/>
                <a:cs typeface="Times New Roman"/>
              </a:rPr>
              <a:t>所谓重要句子，主要指结构较为复杂的句子、内涵较为丰富的句子、使用了特殊手法的句子、能显示脉络层次或主旨的句子。重要句子的丰富含意重在思想性，包括三层意思：首先是句子的表层意义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字面意义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，其次是句子的语境意义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临时意义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，最后是句子的言外之意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言在此而意在彼产生的意义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。要理解重要句子的丰富含意，就要善于句内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三看</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看关键词、看结构、看表达</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，句外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三看</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看相邻、看位置、看段意主旨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，更要掌握从不同角度、侧面看句子的方法技巧，因为每个句子都是立体的。</a:t>
            </a:r>
            <a:endParaRPr lang="zh-CN" altLang="zh-CN" sz="1050" kern="100" dirty="0">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165577"/>
            <a:ext cx="11324037" cy="65045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一、从句中不同的关键词语理解其丰富含意</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我们想，这自然界中恐怕再也没有什么力量会比森林更为强大吧？</a:t>
            </a:r>
            <a:r>
              <a:rPr lang="zh-CN" altLang="zh-CN" sz="2800" u="heavy" kern="100" dirty="0">
                <a:latin typeface="Times New Roman"/>
                <a:ea typeface="华文细黑"/>
                <a:cs typeface="Times New Roman"/>
              </a:rPr>
              <a:t>只有森林蕴藏着熊熊燃烧的火焰，只有森林是天地间最饥渴、最庞大的火种。</a:t>
            </a:r>
            <a:r>
              <a:rPr lang="zh-CN" altLang="zh-CN" sz="2800" kern="100" dirty="0">
                <a:latin typeface="Times New Roman"/>
                <a:ea typeface="华文细黑"/>
                <a:cs typeface="Times New Roman"/>
              </a:rPr>
              <a:t>它在自己的梦中是一片火海，它醒来就灼灼看着在梦中已经被它毁去的世界。它四季常青，它没有迸出火焰却迸发出簇簇四射的枝条。它死去后仍没有忘记留下一片片橘黄、赭红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尽是被焚烤后才会呈现的颜色。枯枝败叶的最后一笔激情便是极端的枯干凋残，便是等待，更为无边际的等待。</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节选自李娟《森林》</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251140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3" y="585437"/>
            <a:ext cx="113240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请解释画线句子的含意。</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1377525"/>
            <a:ext cx="11324037" cy="19802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森林由众多树木构成，易于燃烧，所以说是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庞大的火种</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；森林的常态是生命</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四季常青</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，但死去以后，不仅色彩与火焰相似</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橘黄、赭红</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，而且留下枯枝败叶等待燃烧，所以说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蕴藏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火焰而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饥渴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2334265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96688" y="954952"/>
            <a:ext cx="11499437"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句子中的关键词语主要指的是那些在具体语言环境中所产生的区别于词语本义的一些临时的、附加的、具体的、动态的词语。这些词语一般都与文章的写作原因、主题、结构、情感、语言修辞、表达技巧相关。对于较复杂的句子，或者修饰、限制较多的句子，其关键词语往往不止一个，如果只抓住其中一个，则可能只获得一种理解，一个答题点；抓住了多个关键词语，就可能有多种理解，这样，就能更好地领悟到句子的丰富含意。</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7151968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53033" y="451584"/>
            <a:ext cx="11647211" cy="594006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b="1" kern="100" dirty="0">
                <a:solidFill>
                  <a:srgbClr val="0000FF"/>
                </a:solidFill>
                <a:latin typeface="Times New Roman"/>
                <a:ea typeface="华文细黑"/>
                <a:cs typeface="Times New Roman"/>
              </a:rPr>
              <a:t>一、理解重要词语的含义</a:t>
            </a:r>
            <a:endParaRPr lang="zh-CN" altLang="zh-CN" sz="1050" kern="100" dirty="0">
              <a:solidFill>
                <a:srgbClr val="0000FF"/>
              </a:solidFill>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一般地说，高考试题考查词语的含义，往往不是词典中所诠释的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规范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意思，而是在文章中的具体的含义。所谓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重要词语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是就词语在文中的地位和作用相比较而言的。散文阅读中要重点把握以下三类词语：</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与文章的核心内容密切相关的词语。在文章中，有的词语与全文的核心内容或与文章局部的主要内容密切相关。不正确理解，就会影响对全文或某个局部的正确理解，对这样一些词语，要给以足够的关注。</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表达功能特别强烈的词语</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有些词语在文中有高度的概括力，或者显示事物之间的差异，或者感情倾向特别强烈</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这样的词语也是重要词语</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1031" y="131143"/>
            <a:ext cx="1184788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二、从句子内部结构的层次性理解其丰富含意</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促织鸣，懒妇惊，说的是一种乡村状态。如果到了蟋蟀歌唱的时节，一个村庄里的妇人还未给丈夫和孩子预备御寒的衣物，那么她会心生慌乱，赶紧趁着明亮的月光，纺纱织布，缝补衣物。这是民谚的一种温暖，以虫为名，提醒季节的变迁。周作人在《知堂随笔》中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因了秋虫的鸣声引起来的感想，第一就是秋天来了，仿佛是一种警告。</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我也有这样的感觉。每逢入秋</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就觉得时间一下子短了起来</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白日里尚未做多少事情，夕阳就挂在了树梢。接下来是冷风</a:t>
            </a:r>
            <a:r>
              <a:rPr lang="zh-CN" altLang="zh-CN" sz="2800" kern="100" dirty="0" smtClean="0">
                <a:latin typeface="Times New Roman"/>
                <a:ea typeface="华文细黑"/>
                <a:cs typeface="Times New Roman"/>
              </a:rPr>
              <a:t>吹</a:t>
            </a:r>
            <a:r>
              <a:rPr lang="zh-CN" altLang="zh-CN" sz="2800" kern="100" spc="-600" dirty="0" smtClean="0">
                <a:latin typeface="Times New Roman"/>
                <a:ea typeface="华文细黑"/>
                <a:cs typeface="Times New Roman"/>
              </a:rPr>
              <a:t>，</a:t>
            </a:r>
            <a:r>
              <a:rPr lang="zh-CN" altLang="zh-CN" sz="2800" kern="100" dirty="0" smtClean="0">
                <a:latin typeface="Times New Roman"/>
                <a:ea typeface="华文细黑"/>
                <a:cs typeface="Times New Roman"/>
              </a:rPr>
              <a:t>接下来</a:t>
            </a:r>
            <a:r>
              <a:rPr lang="zh-CN" altLang="zh-CN" sz="2800" kern="100" dirty="0">
                <a:latin typeface="Times New Roman"/>
                <a:ea typeface="华文细黑"/>
                <a:cs typeface="Times New Roman"/>
              </a:rPr>
              <a:t>是秋雨绵绵，接下来是雪花飘，好像一年的时光就这么恍惚一下过完</a:t>
            </a:r>
            <a:r>
              <a:rPr lang="zh-CN" altLang="zh-CN" sz="2800" kern="100" spc="-600" dirty="0">
                <a:latin typeface="Times New Roman"/>
                <a:ea typeface="华文细黑"/>
                <a:cs typeface="Times New Roman"/>
              </a:rPr>
              <a:t>，</a:t>
            </a:r>
            <a:r>
              <a:rPr lang="zh-CN" altLang="zh-CN" sz="2800" kern="100" dirty="0">
                <a:latin typeface="Times New Roman"/>
                <a:ea typeface="华文细黑"/>
                <a:cs typeface="Times New Roman"/>
              </a:rPr>
              <a:t>让人不免悲叹</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430017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333450"/>
            <a:ext cx="11272852"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不知何时起人们发明了斗蟋蟀。宋理宗时，丞相贾似道十分喜爱斗蟋蟀，将其位于杭州西湖葛岭的住所命名为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斗闲堂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，并撰写了《促织经》。不得不说这是一次旷古未闻的发明，一个丞相不研究如何治理国家，处理内忧外患，却以虫之名进行了另外一个行业的探索，到最后只留下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朝中无宰相，湖上有平章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的笑料。</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最近有消息说：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每年</a:t>
            </a:r>
            <a:r>
              <a:rPr lang="zh-CN" altLang="zh-CN" sz="2800" kern="100" dirty="0">
                <a:ea typeface="Times New Roman"/>
              </a:rPr>
              <a:t> </a:t>
            </a:r>
            <a:r>
              <a:rPr lang="en-US" altLang="zh-CN" sz="2800" kern="100" dirty="0">
                <a:ea typeface="Times New Roman"/>
              </a:rPr>
              <a:t>7 </a:t>
            </a:r>
            <a:r>
              <a:rPr lang="zh-CN" altLang="zh-CN" sz="2800" kern="100" dirty="0">
                <a:latin typeface="Times New Roman"/>
                <a:ea typeface="华文细黑"/>
                <a:cs typeface="Times New Roman"/>
              </a:rPr>
              <a:t>月中旬至</a:t>
            </a:r>
            <a:r>
              <a:rPr lang="zh-CN" altLang="zh-CN" sz="2800" kern="100" dirty="0">
                <a:ea typeface="Times New Roman"/>
              </a:rPr>
              <a:t> </a:t>
            </a:r>
            <a:r>
              <a:rPr lang="en-US" altLang="zh-CN" sz="2800" kern="100" dirty="0">
                <a:ea typeface="Times New Roman"/>
              </a:rPr>
              <a:t>8 </a:t>
            </a:r>
            <a:r>
              <a:rPr lang="zh-CN" altLang="zh-CN" sz="2800" kern="100" dirty="0">
                <a:latin typeface="Times New Roman"/>
                <a:ea typeface="华文细黑"/>
                <a:cs typeface="Times New Roman"/>
              </a:rPr>
              <a:t>月底，来自全国各地的蟋蟀爱好者汇集在泰安泗店镇收购蟋蟀，木工、泥瓦工甚至周边的上班族，都会专门抽出时间到田间地头抓</a:t>
            </a:r>
            <a:r>
              <a:rPr lang="zh-CN" altLang="zh-CN" sz="2800" kern="100" dirty="0" smtClean="0">
                <a:latin typeface="Times New Roman"/>
                <a:ea typeface="华文细黑"/>
                <a:cs typeface="Times New Roman"/>
              </a:rPr>
              <a:t>蟋</a:t>
            </a:r>
            <a:r>
              <a:rPr lang="zh-CN" altLang="zh-CN" sz="2800" kern="100" dirty="0">
                <a:latin typeface="Times New Roman"/>
                <a:ea typeface="华文细黑"/>
                <a:cs typeface="Times New Roman"/>
              </a:rPr>
              <a:t>蟀，外出务工的泗店人也会以</a:t>
            </a:r>
            <a:r>
              <a:rPr lang="zh-CN" altLang="zh-CN" sz="2800" kern="100" dirty="0" smtClean="0">
                <a:latin typeface="Times New Roman"/>
                <a:ea typeface="华文细黑"/>
                <a:cs typeface="Times New Roman"/>
              </a:rPr>
              <a:t>各种理由</a:t>
            </a:r>
            <a:endParaRPr lang="zh-CN" altLang="zh-CN" sz="2800" kern="100" dirty="0">
              <a:latin typeface="宋体"/>
              <a:cs typeface="Courier New"/>
            </a:endParaRPr>
          </a:p>
        </p:txBody>
      </p:sp>
    </p:spTree>
    <p:extLst>
      <p:ext uri="{BB962C8B-B14F-4D97-AF65-F5344CB8AC3E}">
        <p14:creationId xmlns:p14="http://schemas.microsoft.com/office/powerpoint/2010/main" val="287900716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518368"/>
            <a:ext cx="11272852"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丢下工作回乡抓蟋蟀。村民介绍说常年抓蟋蟀的抓上一个月至少收入在一万五以上。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这是一则如假包换的信息。</a:t>
            </a:r>
            <a:r>
              <a:rPr lang="zh-CN" altLang="zh-CN" sz="2800" u="heavy" kern="100" dirty="0">
                <a:latin typeface="Times New Roman"/>
                <a:ea typeface="华文细黑"/>
                <a:cs typeface="Times New Roman"/>
              </a:rPr>
              <a:t>当蟋蟀成为了一种产业，疏忽的却是其巨大的乡村背景。</a:t>
            </a:r>
            <a:r>
              <a:rPr lang="zh-CN" altLang="zh-CN" sz="2800" kern="100" dirty="0">
                <a:latin typeface="Times New Roman"/>
                <a:ea typeface="华文细黑"/>
                <a:cs typeface="Times New Roman"/>
              </a:rPr>
              <a:t>于是，我在百度输入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斗蟋蟀赌博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上海破获斗蟋蟀赌博，单场输赢高达</a:t>
            </a:r>
            <a:r>
              <a:rPr lang="zh-CN" altLang="zh-CN" sz="2800" kern="100" dirty="0">
                <a:latin typeface="宋体"/>
                <a:ea typeface="Times New Roman"/>
                <a:cs typeface="Courier New"/>
              </a:rPr>
              <a:t> </a:t>
            </a:r>
            <a:r>
              <a:rPr lang="en-US" altLang="zh-CN" sz="2800" kern="100" dirty="0">
                <a:latin typeface="宋体"/>
                <a:ea typeface="Times New Roman"/>
                <a:cs typeface="Courier New"/>
              </a:rPr>
              <a:t>5</a:t>
            </a:r>
            <a:r>
              <a:rPr lang="zh-CN" altLang="zh-CN" sz="2800" kern="100" dirty="0">
                <a:latin typeface="Times New Roman"/>
                <a:ea typeface="华文细黑"/>
                <a:cs typeface="Times New Roman"/>
              </a:rPr>
              <a:t>万元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男子因斗蟋蟀赌博被赌友捅死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的条文达两万多条。</a:t>
            </a:r>
            <a:endParaRPr lang="zh-CN" altLang="zh-CN" sz="1050" kern="100" dirty="0">
              <a:latin typeface="宋体"/>
              <a:cs typeface="Courier New"/>
            </a:endParaRPr>
          </a:p>
          <a:p>
            <a:pPr algn="r">
              <a:lnSpc>
                <a:spcPct val="150000"/>
              </a:lnSpc>
              <a:spcAft>
                <a:spcPts val="0"/>
              </a:spcAft>
            </a:pP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节选自宋长征《骑一头蟋蟀夜行》</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8380090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3" y="585437"/>
            <a:ext cx="11324037"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当蟋蟀成为了一种产业，疏忽的却是其巨大的乡村背景。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请解说这句话的含意。</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1953589"/>
            <a:ext cx="11324037" cy="26265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蟋蟀成为了一种产业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揭示了斗蟋蟀之风蔓延全国的现状，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疏忽的却是其巨大的乡村背景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预示着这种现象对乡村生活的严重危害。此句表明了作者对当前利益至上的城乡生活有着深深的忧患</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表达了作者对乡村文化没落的忧患</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1672653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555" y="1165752"/>
            <a:ext cx="11272852" cy="327215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高考考查所选的句子一般在结构上较为复杂，或是修饰、限制成分较多的单句，或是层次较多的复句。结构层次的复杂决定了表意的丰富。在分析句子含意时，如果能准确分析其内部结构层次关系，做到合理、有条理地切分，也会获得句子的丰富含意。如在理解转折类句子的含意时，既要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的前一层面，又要关注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的后一层面。</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2721503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1031" y="175872"/>
            <a:ext cx="11847881"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三、从句子表达特点理解其丰富含意</a:t>
            </a:r>
            <a:endParaRPr lang="zh-CN" altLang="zh-CN" sz="2800" kern="100" dirty="0">
              <a:solidFill>
                <a:srgbClr val="0000FF"/>
              </a:solidFill>
              <a:latin typeface="宋体"/>
              <a:cs typeface="Courier New"/>
            </a:endParaRPr>
          </a:p>
          <a:p>
            <a:pPr algn="just">
              <a:lnSpc>
                <a:spcPct val="150000"/>
              </a:lnSpc>
              <a:spcAft>
                <a:spcPts val="0"/>
              </a:spcAft>
            </a:pPr>
            <a:r>
              <a:rPr lang="zh-CN" altLang="zh-CN" sz="2800" b="1" kern="100" dirty="0" smtClean="0">
                <a:latin typeface="Times New Roman"/>
                <a:ea typeface="华文细黑"/>
                <a:cs typeface="Times New Roman"/>
              </a:rPr>
              <a:t>阅读下面的文字，完成文后题目。</a:t>
            </a:r>
            <a:endParaRPr lang="zh-CN" altLang="zh-CN" sz="2800" b="1" kern="100" dirty="0" smtClean="0">
              <a:latin typeface="宋体"/>
              <a:cs typeface="Courier New"/>
            </a:endParaRPr>
          </a:p>
          <a:p>
            <a:pPr indent="714375" algn="just">
              <a:lnSpc>
                <a:spcPct val="150000"/>
              </a:lnSpc>
              <a:spcAft>
                <a:spcPts val="0"/>
              </a:spcAft>
            </a:pPr>
            <a:r>
              <a:rPr lang="zh-CN" altLang="zh-CN" sz="2800" kern="100" dirty="0" smtClean="0">
                <a:latin typeface="Times New Roman"/>
                <a:ea typeface="华文细黑"/>
                <a:cs typeface="Times New Roman"/>
              </a:rPr>
              <a:t>南宋庆元三年</a:t>
            </a:r>
            <a:r>
              <a:rPr lang="en-US" altLang="zh-CN" sz="2800" kern="100" dirty="0" smtClean="0">
                <a:latin typeface="Times New Roman"/>
                <a:ea typeface="华文细黑"/>
                <a:cs typeface="Courier New"/>
              </a:rPr>
              <a:t>(1197)</a:t>
            </a:r>
            <a:r>
              <a:rPr lang="zh-CN" altLang="zh-CN" sz="2800" kern="100" dirty="0" smtClean="0">
                <a:latin typeface="Times New Roman"/>
                <a:ea typeface="华文细黑"/>
                <a:cs typeface="Times New Roman"/>
              </a:rPr>
              <a:t>三月，年近古稀的朱熹遭受朝廷重臣韩</a:t>
            </a:r>
            <a:r>
              <a:rPr lang="zh-CN" altLang="zh-CN" sz="2800" kern="100" dirty="0" smtClean="0">
                <a:latin typeface="宋体"/>
                <a:ea typeface="华文细黑"/>
                <a:cs typeface="宋体"/>
              </a:rPr>
              <a:t>侂</a:t>
            </a:r>
            <a:r>
              <a:rPr lang="zh-CN" altLang="zh-CN" sz="2800" kern="100" dirty="0" smtClean="0">
                <a:latin typeface="楷体_GB2312"/>
                <a:ea typeface="华文细黑"/>
                <a:cs typeface="楷体_GB2312"/>
              </a:rPr>
              <a:t>胄及其奸党迫害</a:t>
            </a:r>
            <a:r>
              <a:rPr lang="zh-CN" altLang="zh-CN" sz="2800" kern="100" dirty="0" smtClean="0">
                <a:latin typeface="Times New Roman"/>
                <a:ea typeface="华文细黑"/>
                <a:cs typeface="Times New Roman"/>
              </a:rPr>
              <a:t>，为避</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伪学</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和</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党禁</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之难，应古田门人林用中、余偶、余范邀请，从闽北建阳来到了古田。</a:t>
            </a:r>
            <a:endParaRPr lang="zh-CN" altLang="zh-CN" sz="2800" kern="100" dirty="0" smtClean="0">
              <a:latin typeface="宋体"/>
              <a:cs typeface="Courier New"/>
            </a:endParaRPr>
          </a:p>
          <a:p>
            <a:pPr indent="714375" algn="just">
              <a:lnSpc>
                <a:spcPct val="150000"/>
              </a:lnSpc>
              <a:spcAft>
                <a:spcPts val="0"/>
              </a:spcAft>
            </a:pPr>
            <a:r>
              <a:rPr lang="en-US" altLang="zh-CN" sz="2800" kern="100" dirty="0" smtClean="0">
                <a:latin typeface="宋体"/>
                <a:ea typeface="华文细黑"/>
                <a:cs typeface="Times New Roman"/>
              </a:rPr>
              <a:t>……</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贫病交加、仇怨相攻的朱熹行走在古田的土地上，大难随时都可能降临。一般人到了这样的境地，也就走到了人生的尽头，孤凄、绝望，还能有什么作为！但穿透</a:t>
            </a:r>
            <a:r>
              <a:rPr lang="en-US" altLang="zh-CN" sz="2800" kern="100" dirty="0">
                <a:latin typeface="Times New Roman"/>
                <a:ea typeface="华文细黑"/>
              </a:rPr>
              <a:t>817</a:t>
            </a:r>
            <a:r>
              <a:rPr lang="zh-CN" altLang="zh-CN" sz="2800" kern="100" dirty="0">
                <a:latin typeface="Times New Roman"/>
                <a:ea typeface="华文细黑"/>
                <a:cs typeface="Times New Roman"/>
              </a:rPr>
              <a:t>年的时光，我们看到，当年，那个年迈的身影在今日翠屏湖的湖底却</a:t>
            </a:r>
            <a:r>
              <a:rPr lang="zh-CN" altLang="zh-CN" sz="2800" kern="100" dirty="0" smtClean="0">
                <a:latin typeface="Times New Roman"/>
                <a:ea typeface="华文细黑"/>
                <a:cs typeface="Times New Roman"/>
              </a:rPr>
              <a:t>脚步</a:t>
            </a:r>
            <a:r>
              <a:rPr lang="zh-CN" altLang="zh-CN" sz="2800" kern="100" dirty="0">
                <a:latin typeface="Times New Roman"/>
                <a:ea typeface="华文细黑"/>
                <a:cs typeface="Times New Roman"/>
              </a:rPr>
              <a:t>从容，目光坚定。他在溪</a:t>
            </a:r>
            <a:r>
              <a:rPr lang="zh-CN" altLang="zh-CN" sz="2800" kern="100" dirty="0" smtClean="0">
                <a:latin typeface="Times New Roman"/>
                <a:ea typeface="华文细黑"/>
                <a:cs typeface="Times New Roman"/>
              </a:rPr>
              <a:t>山</a:t>
            </a:r>
            <a:r>
              <a:rPr lang="zh-CN" altLang="zh-CN" sz="2800" kern="100" dirty="0">
                <a:latin typeface="Times New Roman"/>
                <a:ea typeface="华文细黑"/>
                <a:cs typeface="Times New Roman"/>
              </a:rPr>
              <a:t>书院讲学，为书院前</a:t>
            </a:r>
            <a:r>
              <a:rPr lang="zh-CN" altLang="zh-CN" sz="2800" kern="100" dirty="0" smtClean="0">
                <a:latin typeface="Times New Roman"/>
                <a:ea typeface="华文细黑"/>
                <a:cs typeface="Times New Roman"/>
              </a:rPr>
              <a:t>的</a:t>
            </a:r>
            <a:endParaRPr lang="zh-CN" altLang="zh-CN" sz="2800" kern="100" dirty="0">
              <a:effectLst/>
              <a:latin typeface="宋体"/>
              <a:cs typeface="Courier New"/>
            </a:endParaRPr>
          </a:p>
        </p:txBody>
      </p:sp>
    </p:spTree>
    <p:extLst>
      <p:ext uri="{BB962C8B-B14F-4D97-AF65-F5344CB8AC3E}">
        <p14:creationId xmlns:p14="http://schemas.microsoft.com/office/powerpoint/2010/main" val="74588077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136476"/>
            <a:ext cx="11272852" cy="658639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欣木亭题诗：真欢水菽外，一笑和乐孺。诗句表达的显然是陶然自乐的达观情怀。</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如果仅仅是为了躲避灾祸，就不是朱子了。这位宋代理学的集大成者、杰出的教育家，其一生为学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穷理及致其知，反躬以践其实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古田期间，他以溪山书院和地处杉洋镇的蓝田书院为轴心，来往于古田境内的螺峰、谈书、魁龙等多个书院，巡视教务，设帐授徒，宣讲理学，培育后秀。这是一个性格倔强的老头，我行我素，顶风作案；又是一位宅心仁厚的长者，心无旁骛，一心教学。</a:t>
            </a:r>
            <a:r>
              <a:rPr lang="zh-CN" altLang="zh-CN" sz="2800" u="heavy" kern="100" dirty="0">
                <a:latin typeface="Times New Roman"/>
                <a:ea typeface="华文细黑"/>
                <a:cs typeface="Times New Roman"/>
              </a:rPr>
              <a:t>他在随时有暴风雨降临的暗夜里，把自身当作火把，点燃同行者的希望</a:t>
            </a:r>
            <a:r>
              <a:rPr lang="zh-CN" altLang="zh-CN" sz="2800" u="heavy" kern="100" dirty="0" smtClean="0">
                <a:latin typeface="Times New Roman"/>
                <a:ea typeface="华文细黑"/>
                <a:cs typeface="Times New Roman"/>
              </a:rPr>
              <a:t>。</a:t>
            </a:r>
            <a:endParaRPr lang="en-US" altLang="zh-CN" sz="2800" u="heavy" kern="100" dirty="0" smtClean="0">
              <a:latin typeface="Times New Roman"/>
              <a:ea typeface="华文细黑"/>
              <a:cs typeface="Times New Roman"/>
            </a:endParaRPr>
          </a:p>
          <a:p>
            <a:pPr indent="71437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节选自白荣敏《湖底的书香》</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9410523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3" y="585437"/>
            <a:ext cx="11324037"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分析文中画线句子的含意。</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1269554"/>
            <a:ext cx="11324037"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朱熹在遭遇政治迫害的黑暗的日子里，坚持信念，宣讲理学；为他人指明方向，增添信心；表达作者对其人格的赞美。</a:t>
            </a:r>
            <a:endParaRPr lang="zh-CN" altLang="zh-CN" sz="1050" kern="100" dirty="0">
              <a:effectLst/>
              <a:latin typeface="宋体"/>
              <a:cs typeface="Courier New"/>
            </a:endParaRPr>
          </a:p>
        </p:txBody>
      </p:sp>
    </p:spTree>
    <p:extLst>
      <p:ext uri="{BB962C8B-B14F-4D97-AF65-F5344CB8AC3E}">
        <p14:creationId xmlns:p14="http://schemas.microsoft.com/office/powerpoint/2010/main" val="27691670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49615" y="1311510"/>
            <a:ext cx="11050733" cy="391848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对于运用了多种表达技巧的句子含意的理解，应注意两点：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确定表达特点。全面分析句子运用了哪些表达技巧，看运用了什么修辞手法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比喻、拟人、双关、反语等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，运用了什么表现手法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衬托、对比、象征等</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等，这是答题的前提和关键。</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结合语境还原其本意。如比喻，要透过喻体看本体；象征，要透过象征体看到象征意义。必要时还应联系其效果理解其含意。</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67513800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71031" y="175872"/>
            <a:ext cx="11847881"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四、从句外相邻、句外主旨层面理解其丰富含意</a:t>
            </a:r>
            <a:endParaRPr lang="zh-CN" altLang="zh-CN" sz="1050" kern="100" dirty="0">
              <a:solidFill>
                <a:srgbClr val="0000FF"/>
              </a:solidFill>
              <a:latin typeface="宋体"/>
              <a:cs typeface="Courier New"/>
            </a:endParaRPr>
          </a:p>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b="1"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水在水之外活着</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葛水平</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一条宽阔的谷地间，曾经有一条河流过，如今一群羊恰似河的洪峰滚出山间，向更远处四散而去。这生殖的土地，鲜花盛开，青草繁茂，正适合羊们的口粮。一切都是晴朗的光照，数丈宽的河道，下游一位年长的老汉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往山里走是它的源头，公家人叫它沁河源。走到我的脸前头我们喊它秋水河，因为当年秋天雨水多它的声音大便有了这个外名。</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9998330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32287" y="730222"/>
            <a:ext cx="10756004" cy="1979492"/>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理解上容易发生偏差的词语。既与文章核心内容相关，有高度的概括力，又是理解上容易发生偏差的词语，自然是重要词语，因为不理解它就可以说没有读懂文章。</a:t>
            </a:r>
            <a:endParaRPr lang="zh-CN" altLang="zh-CN" sz="1050" kern="100" dirty="0">
              <a:effectLst/>
              <a:latin typeface="宋体"/>
              <a:cs typeface="Courier New"/>
            </a:endParaRPr>
          </a:p>
        </p:txBody>
      </p:sp>
    </p:spTree>
    <p:extLst>
      <p:ext uri="{BB962C8B-B14F-4D97-AF65-F5344CB8AC3E}">
        <p14:creationId xmlns:p14="http://schemas.microsoft.com/office/powerpoint/2010/main" val="158737181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452637"/>
            <a:ext cx="11272852" cy="58574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沁河，南北贯穿晋东南。我们立足的这个县就叫沁源。沁源，因三晋名水沁河六出其源于山中而得名。山间沁河的六个源头清泉喷涌，碧水成溪，汇成了绿水沁河。</a:t>
            </a:r>
            <a:endParaRPr lang="zh-CN" altLang="zh-CN" sz="280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它魅惑了天地两界。更主要的是魅惑了我。</a:t>
            </a:r>
            <a:endParaRPr lang="zh-CN" altLang="zh-CN" sz="280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车开入河道，河卵石高低起伏着，有青草填补了它们的缝隙，黄绿交织，有繁荣，有寂灭，也有疼痛。</a:t>
            </a:r>
            <a:endParaRPr lang="zh-CN" altLang="zh-CN" sz="2800" kern="100" dirty="0">
              <a:latin typeface="宋体"/>
              <a:cs typeface="Courier New"/>
            </a:endParaRPr>
          </a:p>
          <a:p>
            <a:pPr indent="714375">
              <a:lnSpc>
                <a:spcPct val="150000"/>
              </a:lnSpc>
            </a:pPr>
            <a:r>
              <a:rPr lang="zh-CN" altLang="zh-CN" sz="2800" kern="100" dirty="0">
                <a:latin typeface="Times New Roman"/>
                <a:ea typeface="华文细黑"/>
                <a:cs typeface="Times New Roman"/>
              </a:rPr>
              <a:t>河谷两岸没有人烟。云朵让天空无限扩大，空了的村庄让我六神归位。这样的时候，因了空气的绝对新鲜和纯净，声音的穿透力也特别强，不知名的小鸟啁啾声声，在空旷</a:t>
            </a:r>
            <a:r>
              <a:rPr lang="zh-CN" altLang="zh-CN" sz="2800" kern="100" dirty="0" smtClean="0">
                <a:latin typeface="Times New Roman"/>
                <a:ea typeface="华文细黑"/>
                <a:cs typeface="Times New Roman"/>
              </a:rPr>
              <a:t>中</a:t>
            </a:r>
            <a:r>
              <a:rPr lang="zh-CN" altLang="zh-CN" sz="2800" kern="100" dirty="0">
                <a:latin typeface="Times New Roman"/>
                <a:ea typeface="华文细黑"/>
                <a:cs typeface="Times New Roman"/>
              </a:rPr>
              <a:t>游走，那啁啾声便遥远了一切，</a:t>
            </a:r>
            <a:r>
              <a:rPr lang="zh-CN" altLang="zh-CN" sz="2800" kern="100" dirty="0" smtClean="0">
                <a:latin typeface="Times New Roman"/>
                <a:ea typeface="华文细黑"/>
                <a:cs typeface="Times New Roman"/>
              </a:rPr>
              <a:t>透</a:t>
            </a:r>
            <a:r>
              <a:rPr lang="zh-CN" altLang="zh-CN" sz="2800" kern="100" dirty="0">
                <a:latin typeface="Times New Roman"/>
                <a:ea typeface="华文细黑"/>
                <a:cs typeface="Times New Roman"/>
              </a:rPr>
              <a:t>明</a:t>
            </a:r>
            <a:endParaRPr lang="zh-CN" altLang="zh-CN" sz="2800" kern="100" dirty="0">
              <a:effectLst/>
              <a:latin typeface="宋体"/>
              <a:cs typeface="Courier New"/>
            </a:endParaRPr>
          </a:p>
        </p:txBody>
      </p:sp>
    </p:spTree>
    <p:extLst>
      <p:ext uri="{BB962C8B-B14F-4D97-AF65-F5344CB8AC3E}">
        <p14:creationId xmlns:p14="http://schemas.microsoft.com/office/powerpoint/2010/main" val="42127915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433587"/>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了一切。我们奔跑而去，让景色生动起来。一条道被水漫过，人走在水道上，两行杨树形成密匝匝的绿色拱道，在一个马蹄形的缺口前水流分开到两边山脚下。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至此而出。</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泉水清澈，冰凉清甜，东边泉眼水流湍急，西边泉眼水流平缓，两股泉水流出数十米后汇成一股，顺河谷而渗入地下。山崖壁上有大小不一的洞，能感觉到在远古那些洞都有水出，水流分散，涡流丛生该是怎样的景致！浅浅的一汪至山间流出，我把手伸进去，它的深度淹不住我的胳膊肘。水流出泉眼，慢铺开来形成小河，水面刚能把我平放的巴掌淹住。走过河对岸，鞋面不小心会被水打湿，也许是故意的</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此时的</a:t>
            </a:r>
            <a:r>
              <a:rPr lang="zh-CN" altLang="zh-CN" sz="2800" kern="100" dirty="0" smtClean="0">
                <a:latin typeface="Times New Roman"/>
                <a:ea typeface="华文细黑"/>
                <a:cs typeface="Times New Roman"/>
              </a:rPr>
              <a:t>我</a:t>
            </a:r>
            <a:endParaRPr lang="zh-CN" altLang="zh-CN" sz="2800" kern="100" dirty="0">
              <a:effectLst/>
              <a:latin typeface="宋体"/>
              <a:cs typeface="Courier New"/>
            </a:endParaRPr>
          </a:p>
        </p:txBody>
      </p:sp>
    </p:spTree>
    <p:extLst>
      <p:ext uri="{BB962C8B-B14F-4D97-AF65-F5344CB8AC3E}">
        <p14:creationId xmlns:p14="http://schemas.microsoft.com/office/powerpoint/2010/main" val="25814100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433587"/>
            <a:ext cx="11272852" cy="5940063"/>
          </a:xfrm>
          <a:prstGeom prst="rect">
            <a:avLst/>
          </a:prstGeom>
        </p:spPr>
        <p:txBody>
          <a:bodyPr wrap="square" lIns="121898" tIns="60948" rIns="121898" bIns="60948">
            <a:spAutoFit/>
          </a:bodyPr>
          <a:lstStyle/>
          <a:p>
            <a:pPr algn="just">
              <a:lnSpc>
                <a:spcPct val="150000"/>
              </a:lnSpc>
            </a:pPr>
            <a:r>
              <a:rPr lang="zh-CN" altLang="zh-CN" sz="2800" kern="100" dirty="0">
                <a:latin typeface="Times New Roman"/>
                <a:ea typeface="华文细黑"/>
                <a:cs typeface="Times New Roman"/>
              </a:rPr>
              <a:t>居然</a:t>
            </a:r>
            <a:r>
              <a:rPr lang="zh-CN" altLang="zh-CN" sz="2800" kern="100" dirty="0" smtClean="0">
                <a:latin typeface="Times New Roman"/>
                <a:ea typeface="华文细黑"/>
                <a:cs typeface="Times New Roman"/>
              </a:rPr>
              <a:t>对水生</a:t>
            </a:r>
            <a:r>
              <a:rPr lang="zh-CN" altLang="zh-CN" sz="2800" kern="100" dirty="0">
                <a:latin typeface="Times New Roman"/>
                <a:ea typeface="华文细黑"/>
                <a:cs typeface="Times New Roman"/>
              </a:rPr>
              <a:t>出了敬畏之情。水面上因了阳光的不同折射，看上去呈颗粒状，有别一番模样。对岸有碑亭，新修却已经残破，是山西省人民政府在此设立下的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沁河源头纪念碑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它不是原来就这个样子，如今，羊群代替了它成为河道里流淌的植物。开着五朵花瓣的黄花，自在地生动着，羊群走来，放羊人撒了细盐，我听见羊舌头抹布一样擦着，像一支曲子在低声部回旋。放羊人挥着皮鞭，鞭梢带着响，羊群聚集在一起，那一只头羊昂着头，相比于那些勾着头吃草的羊，那只头羊扩大了我的视野。源头在我身后一百米远的地方，就已经看不到水了</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我坐下来，粪蛋蛋落在草丛间，索性躺下，</a:t>
            </a:r>
            <a:r>
              <a:rPr lang="zh-CN" altLang="zh-CN" sz="2800" kern="100" dirty="0" smtClean="0">
                <a:latin typeface="Times New Roman"/>
                <a:ea typeface="华文细黑"/>
                <a:cs typeface="Times New Roman"/>
              </a:rPr>
              <a:t>我</a:t>
            </a:r>
            <a:endParaRPr lang="zh-CN" altLang="zh-CN" sz="2800" kern="100" dirty="0">
              <a:effectLst/>
              <a:latin typeface="宋体"/>
              <a:cs typeface="Courier New"/>
            </a:endParaRPr>
          </a:p>
        </p:txBody>
      </p:sp>
    </p:spTree>
    <p:extLst>
      <p:ext uri="{BB962C8B-B14F-4D97-AF65-F5344CB8AC3E}">
        <p14:creationId xmlns:p14="http://schemas.microsoft.com/office/powerpoint/2010/main" val="21815398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505" y="514067"/>
            <a:ext cx="11272852" cy="5940063"/>
          </a:xfrm>
          <a:prstGeom prst="rect">
            <a:avLst/>
          </a:prstGeom>
        </p:spPr>
        <p:txBody>
          <a:bodyPr wrap="square" lIns="121898" tIns="60948" rIns="121898" bIns="60948">
            <a:spAutoFit/>
          </a:bodyPr>
          <a:lstStyle/>
          <a:p>
            <a:pPr algn="just">
              <a:lnSpc>
                <a:spcPct val="150000"/>
              </a:lnSpc>
            </a:pPr>
            <a:r>
              <a:rPr lang="zh-CN" altLang="zh-CN" sz="2800" kern="100" dirty="0">
                <a:latin typeface="Times New Roman"/>
                <a:ea typeface="华文细黑"/>
                <a:cs typeface="Times New Roman"/>
              </a:rPr>
              <a:t>的情绪复杂</a:t>
            </a:r>
            <a:r>
              <a:rPr lang="zh-CN" altLang="zh-CN" sz="2800" kern="100" dirty="0" smtClean="0">
                <a:latin typeface="Times New Roman"/>
                <a:ea typeface="华文细黑"/>
                <a:cs typeface="Times New Roman"/>
              </a:rPr>
              <a:t>。源头</a:t>
            </a:r>
            <a:r>
              <a:rPr lang="zh-CN" altLang="zh-CN" sz="2800" kern="100" dirty="0">
                <a:latin typeface="Times New Roman"/>
                <a:ea typeface="华文细黑"/>
                <a:cs typeface="Times New Roman"/>
              </a:rPr>
              <a:t>的河床这么宽，那是常年流水落下的影子，我现在只能用幻觉来填补它的空缺。这个世界已经失去了用心灵与眼睛观察的习惯，快乐是持久的，痛苦则是刹那之间，而人都喜欢飞蛾扑火，为眼前的利益狂欢而死。</a:t>
            </a:r>
            <a:endParaRPr lang="zh-CN" altLang="zh-CN" sz="1050" kern="100" dirty="0">
              <a:latin typeface="宋体"/>
              <a:cs typeface="Courier New"/>
            </a:endParaRPr>
          </a:p>
          <a:p>
            <a:pPr indent="714375">
              <a:lnSpc>
                <a:spcPct val="150000"/>
              </a:lnSpc>
            </a:pPr>
            <a:r>
              <a:rPr lang="zh-CN" altLang="zh-CN" sz="2800" kern="100" dirty="0">
                <a:latin typeface="Times New Roman"/>
                <a:ea typeface="华文细黑"/>
                <a:cs typeface="Times New Roman"/>
              </a:rPr>
              <a:t>明代诗人王徽诗云：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沁水河边古渡口，往来不断送行舟。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在沁河两岸的冲积平地和原有台地上，由于沁河总体水量的减少和沁河水被过度的开发利用，昔日汹涌的河水变成了今天的涓涓细流，日常流量从过去的每秒几百立方米下降到几立方米。放羊人说：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也就几年光景。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台地上的秋庄稼卷曲着叶子</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旱大了。放羊人说：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看着是河的源头</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12793382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9030" y="495017"/>
            <a:ext cx="11272852"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却使唤不上水。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条河的旺衰总有一定的规律可寻，领导人在社会转折关头的抉择也非常重要。对资源的争夺，可以爆发最激烈的战争，谁都知道。无节制地开采资源，使一座城市变为一片废墟，一座最繁华的都会变成一片草场，沧海变桑田，有谁知道我们少了什么？</a:t>
            </a:r>
            <a:r>
              <a:rPr lang="zh-CN" altLang="zh-CN" sz="2800" kern="100" dirty="0">
                <a:solidFill>
                  <a:srgbClr val="0000FF"/>
                </a:solidFill>
                <a:latin typeface="Times New Roman"/>
                <a:ea typeface="华文细黑"/>
                <a:cs typeface="Times New Roman"/>
              </a:rPr>
              <a:t>走走走走走</a:t>
            </a:r>
            <a:r>
              <a:rPr lang="zh-CN" altLang="zh-CN" sz="2800" kern="100" dirty="0">
                <a:latin typeface="Times New Roman"/>
                <a:ea typeface="华文细黑"/>
                <a:cs typeface="Times New Roman"/>
              </a:rPr>
              <a:t>，汲取什么才能够让水茁壮成长？我看到薄淡轻疏的云彩，正俯视数十万烟灶的生命，并不是太久的岁月，放羊人说：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河道里的水再都不敢喊河了。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那些植物和人一样喜欢喝清水，黄花遍开，如经脉一样的腰肢风姿绰约在阳光下，放羊人甩开鞭声，羊群们奋力撂开蹄子顺着河道走往山外，放羊人的鞭声坚硬而空旷。</a:t>
            </a:r>
            <a:endParaRPr lang="zh-CN" altLang="zh-CN" sz="1050" kern="100" dirty="0">
              <a:effectLst/>
              <a:latin typeface="宋体"/>
              <a:cs typeface="Courier New"/>
            </a:endParaRPr>
          </a:p>
        </p:txBody>
      </p:sp>
    </p:spTree>
    <p:extLst>
      <p:ext uri="{BB962C8B-B14F-4D97-AF65-F5344CB8AC3E}">
        <p14:creationId xmlns:p14="http://schemas.microsoft.com/office/powerpoint/2010/main" val="27963133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3" y="495017"/>
            <a:ext cx="11272852" cy="2708410"/>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谁能知道眼泪是生命最后一抿唾液？</a:t>
            </a:r>
            <a:endParaRPr lang="zh-CN" altLang="zh-CN" sz="1050" kern="100" dirty="0">
              <a:latin typeface="宋体"/>
              <a:cs typeface="Courier New"/>
            </a:endParaRPr>
          </a:p>
          <a:p>
            <a:pPr indent="714375" algn="just">
              <a:lnSpc>
                <a:spcPct val="150000"/>
              </a:lnSpc>
              <a:spcAft>
                <a:spcPts val="0"/>
              </a:spcAft>
            </a:pPr>
            <a:r>
              <a:rPr lang="zh-CN" altLang="zh-CN" sz="2800" u="heavy" kern="100" dirty="0">
                <a:latin typeface="Times New Roman"/>
                <a:ea typeface="华文细黑"/>
                <a:cs typeface="Times New Roman"/>
              </a:rPr>
              <a:t>我走沁河，水在水之外活着，却是我心里的</a:t>
            </a:r>
            <a:r>
              <a:rPr lang="zh-CN" altLang="zh-CN" sz="2800" u="heavy" kern="100" dirty="0" smtClean="0">
                <a:latin typeface="Times New Roman"/>
                <a:ea typeface="华文细黑"/>
                <a:cs typeface="Times New Roman"/>
              </a:rPr>
              <a:t>急事。</a:t>
            </a:r>
            <a:r>
              <a:rPr lang="en-US" altLang="zh-CN" sz="2800" u="heavy" kern="100" dirty="0" smtClean="0">
                <a:latin typeface="Times New Roman"/>
                <a:ea typeface="华文细黑"/>
                <a:cs typeface="Times New Roman"/>
              </a:rPr>
              <a:t>  </a:t>
            </a: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我走沁河，水在水之外活着，却是我心里的急事。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请结合全文谈谈对这句话的理解。</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3069754"/>
            <a:ext cx="11324037"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这句话的意思是作者前往沁河探源，只见干涸的河床，水存在于沁河之外，作者为此而着急不已；作者为人们过度开发利用沁河导致沁河断流的现状感到着急焦虑，揭示了作者对沁河现状的反思与拷问，极具现实的疼痛感；河流孕育生命，水的干涸意味着昔日农业文明的日渐消亡，作者借此表达了对古代文明消逝的焦虑、哀叹及忧患。</a:t>
            </a:r>
            <a:endParaRPr lang="zh-CN" altLang="zh-CN" sz="1050" kern="100" dirty="0">
              <a:effectLst/>
              <a:latin typeface="宋体"/>
              <a:cs typeface="Courier New"/>
            </a:endParaRPr>
          </a:p>
        </p:txBody>
      </p:sp>
    </p:spTree>
    <p:extLst>
      <p:ext uri="{BB962C8B-B14F-4D97-AF65-F5344CB8AC3E}">
        <p14:creationId xmlns:p14="http://schemas.microsoft.com/office/powerpoint/2010/main" val="18927245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4">
                                            <p:txEl>
                                              <p:pRg st="0" end="0"/>
                                            </p:txEl>
                                          </p:spTgt>
                                        </p:tgtEl>
                                      </p:cBhvr>
                                    </p:animEffect>
                                    <p:set>
                                      <p:cBhvr>
                                        <p:cTn id="12"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3" y="117426"/>
            <a:ext cx="11324037"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备选试题：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下列对文本相关内容和艺术特色的分析鉴赏，正确的一项是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尽管沁河两岸少了河水的滋润，但河谷空阔、羊群遍野、空气纯净</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鸟鸣</a:t>
            </a:r>
            <a:r>
              <a:rPr lang="zh-CN" altLang="zh-CN" sz="2800" kern="100" dirty="0">
                <a:latin typeface="Times New Roman"/>
                <a:ea typeface="华文细黑"/>
                <a:cs typeface="Times New Roman"/>
              </a:rPr>
              <a:t>山幽，这一切让作者心旷神怡，喜不自禁。</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新修却已经残破的沁河源头纪念碑暗示当地的人们遗忘和漠视曾经</a:t>
            </a:r>
            <a:r>
              <a:rPr lang="zh-CN" altLang="zh-CN" sz="2800" kern="100" dirty="0" smtClean="0">
                <a:latin typeface="Times New Roman"/>
                <a:ea typeface="华文细黑"/>
                <a:cs typeface="Times New Roman"/>
              </a:rPr>
              <a:t>养</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育</a:t>
            </a:r>
            <a:r>
              <a:rPr lang="zh-CN" altLang="zh-CN" sz="2800" kern="100" dirty="0">
                <a:latin typeface="Times New Roman"/>
                <a:ea typeface="华文细黑"/>
                <a:cs typeface="Times New Roman"/>
              </a:rPr>
              <a:t>了自己的沁河，也就有了今天沁河的干枯。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作者在文中引用明代王徽的诗句，主要是为了点明沁河两岸的风物</a:t>
            </a:r>
            <a:r>
              <a:rPr lang="zh-CN" altLang="zh-CN" sz="2800" kern="100" dirty="0" smtClean="0">
                <a:latin typeface="Times New Roman"/>
                <a:ea typeface="华文细黑"/>
                <a:cs typeface="Times New Roman"/>
              </a:rPr>
              <a:t>具</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有悠久</a:t>
            </a:r>
            <a:r>
              <a:rPr lang="zh-CN" altLang="zh-CN" sz="2800" kern="100" dirty="0">
                <a:latin typeface="Times New Roman"/>
                <a:ea typeface="华文细黑"/>
                <a:cs typeface="Times New Roman"/>
              </a:rPr>
              <a:t>的历史渊源，增添文章底蕴。</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全文语言简洁而富有张力、凝练而富有诗意，如第八段连用的五</a:t>
            </a:r>
            <a:r>
              <a:rPr lang="zh-CN" altLang="zh-CN" sz="2800" kern="100" dirty="0" smtClean="0">
                <a:latin typeface="Times New Roman"/>
                <a:ea typeface="华文细黑"/>
                <a:cs typeface="Times New Roman"/>
              </a:rPr>
              <a:t>个</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字饱含着作者对沁河的满腔热情。</a:t>
            </a:r>
            <a:endParaRPr lang="zh-CN" altLang="zh-CN" sz="1050" kern="100" dirty="0">
              <a:effectLst/>
              <a:latin typeface="宋体"/>
              <a:cs typeface="Courier New"/>
            </a:endParaRPr>
          </a:p>
        </p:txBody>
      </p:sp>
      <p:sp>
        <p:nvSpPr>
          <p:cNvPr id="5" name="TextBox 4"/>
          <p:cNvSpPr txBox="1"/>
          <p:nvPr/>
        </p:nvSpPr>
        <p:spPr>
          <a:xfrm>
            <a:off x="262558" y="2709714"/>
            <a:ext cx="612068" cy="784830"/>
          </a:xfrm>
          <a:prstGeom prst="rect">
            <a:avLst/>
          </a:prstGeom>
          <a:noFill/>
        </p:spPr>
        <p:txBody>
          <a:bodyPr wrap="square" rtlCol="0">
            <a:spAutoFit/>
          </a:bodyPr>
          <a:lstStyle/>
          <a:p>
            <a:r>
              <a:rPr lang="zh-CN" altLang="en-US" sz="4500" b="1" dirty="0" smtClean="0">
                <a:solidFill>
                  <a:srgbClr val="C00000"/>
                </a:solidFill>
                <a:latin typeface="华文细黑" pitchFamily="2" charset="-122"/>
                <a:ea typeface="华文细黑" pitchFamily="2" charset="-122"/>
              </a:rPr>
              <a:t>√</a:t>
            </a:r>
            <a:endParaRPr lang="zh-CN" altLang="en-US" sz="4500" b="1" dirty="0">
              <a:solidFill>
                <a:srgbClr val="C00000"/>
              </a:solidFill>
              <a:latin typeface="华文细黑" pitchFamily="2" charset="-122"/>
              <a:ea typeface="华文细黑" pitchFamily="2" charset="-122"/>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TextBox 6">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3596896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5" grpId="0"/>
      <p:bldP spid="5" grpId="1"/>
    </p:bld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矩形 7"/>
          <p:cNvSpPr/>
          <p:nvPr/>
        </p:nvSpPr>
        <p:spPr>
          <a:xfrm>
            <a:off x="592070" y="549474"/>
            <a:ext cx="10831728"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Times New Roman"/>
                <a:ea typeface="华文细黑"/>
                <a:cs typeface="Courier New"/>
              </a:rPr>
              <a:t>A</a:t>
            </a:r>
            <a:r>
              <a:rPr lang="zh-CN" altLang="zh-CN" sz="2800" kern="100" dirty="0">
                <a:solidFill>
                  <a:srgbClr val="002060"/>
                </a:solidFill>
                <a:latin typeface="Times New Roman"/>
                <a:ea typeface="华文细黑"/>
                <a:cs typeface="Times New Roman"/>
              </a:rPr>
              <a:t>项原文第四段中</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有寂灭，也有疼痛</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可见美景带给作者的不仅仅是喜悦</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C</a:t>
            </a:r>
            <a:r>
              <a:rPr lang="zh-CN" altLang="zh-CN" sz="2800" kern="100" dirty="0">
                <a:solidFill>
                  <a:srgbClr val="002060"/>
                </a:solidFill>
                <a:latin typeface="Times New Roman"/>
                <a:ea typeface="华文细黑"/>
                <a:cs typeface="Times New Roman"/>
              </a:rPr>
              <a:t>项通读全文可知此处提及古代沁河盛况，更主要是为了引发读者进行古今沁河的对比反思</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cs typeface="Courier New"/>
              </a:rPr>
              <a:t>D</a:t>
            </a:r>
            <a:r>
              <a:rPr lang="zh-CN" altLang="zh-CN" sz="2800" kern="100" dirty="0">
                <a:solidFill>
                  <a:srgbClr val="002060"/>
                </a:solidFill>
                <a:latin typeface="Times New Roman"/>
                <a:ea typeface="华文细黑"/>
                <a:cs typeface="Times New Roman"/>
              </a:rPr>
              <a:t>项五个</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字更多的是表达出作者对于恢复沁河盛貌的焦虑之心</a:t>
            </a:r>
            <a:r>
              <a:rPr lang="zh-CN" altLang="zh-CN" sz="2800" kern="100" dirty="0" smtClean="0">
                <a:solidFill>
                  <a:srgbClr val="002060"/>
                </a:solidFill>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4933332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750"/>
                                        <p:tgtEl>
                                          <p:spTgt spid="8">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blinds(horizontal)">
                                      <p:cBhvr>
                                        <p:cTn id="11" dur="750"/>
                                        <p:tgtEl>
                                          <p:spTgt spid="8">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blinds(horizontal)">
                                      <p:cBhvr>
                                        <p:cTn id="15" dur="75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3" y="495017"/>
            <a:ext cx="1127285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文章多处提到羊群放羊人，这样写有什么作用？请简要分析。</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4" name="矩形 3"/>
          <p:cNvSpPr/>
          <p:nvPr/>
        </p:nvSpPr>
        <p:spPr>
          <a:xfrm>
            <a:off x="406573" y="1269554"/>
            <a:ext cx="11324037"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结构上，作为文章的线索之一，羊群及放羊人的叙述贯串全文，伴随作者沁河探源的整个过程</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内容</a:t>
            </a:r>
            <a:r>
              <a:rPr lang="zh-CN" altLang="zh-CN" sz="2800" kern="100" dirty="0">
                <a:solidFill>
                  <a:srgbClr val="C00000"/>
                </a:solidFill>
                <a:latin typeface="Times New Roman"/>
                <a:ea typeface="华文细黑"/>
                <a:cs typeface="Times New Roman"/>
              </a:rPr>
              <a:t>上，多次提及的羊群、放羊人与黄花、清泉等景物构成了作者在沁河探源过程中所见的独特风景，反复渲染，为读者勾勒出一幅独特的沁河风物图</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主题</a:t>
            </a:r>
            <a:r>
              <a:rPr lang="zh-CN" altLang="zh-CN" sz="2800" kern="100" dirty="0">
                <a:solidFill>
                  <a:srgbClr val="C00000"/>
                </a:solidFill>
                <a:latin typeface="Times New Roman"/>
                <a:ea typeface="华文细黑"/>
                <a:cs typeface="Times New Roman"/>
              </a:rPr>
              <a:t>上，羊群出现于河床与曾经的沁河涡流丛生形成极大反差，放羊人的言语更是直接指出了沁河的古今风貌，引发读者对沁河干涸缘由的追问与思考。</a:t>
            </a:r>
            <a:endParaRPr lang="zh-CN" altLang="zh-CN" sz="1050" kern="100" dirty="0">
              <a:effectLst/>
              <a:latin typeface="宋体"/>
              <a:cs typeface="Courier New"/>
            </a:endParaRPr>
          </a:p>
        </p:txBody>
      </p:sp>
    </p:spTree>
    <p:extLst>
      <p:ext uri="{BB962C8B-B14F-4D97-AF65-F5344CB8AC3E}">
        <p14:creationId xmlns:p14="http://schemas.microsoft.com/office/powerpoint/2010/main" val="3459499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linds(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4">
                                            <p:txEl>
                                              <p:pRg st="0" end="0"/>
                                            </p:txEl>
                                          </p:spTgt>
                                        </p:tgtEl>
                                      </p:cBhvr>
                                    </p:animEffect>
                                    <p:set>
                                      <p:cBhvr>
                                        <p:cTn id="22" dur="1" fill="hold">
                                          <p:stCondLst>
                                            <p:cond delay="499"/>
                                          </p:stCondLst>
                                        </p:cTn>
                                        <p:tgtEl>
                                          <p:spTgt spid="4">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4">
                                            <p:txEl>
                                              <p:pRg st="1" end="1"/>
                                            </p:txEl>
                                          </p:spTgt>
                                        </p:tgtEl>
                                      </p:cBhvr>
                                    </p:animEffect>
                                    <p:set>
                                      <p:cBhvr>
                                        <p:cTn id="25" dur="1" fill="hold">
                                          <p:stCondLst>
                                            <p:cond delay="499"/>
                                          </p:stCondLst>
                                        </p:cTn>
                                        <p:tgtEl>
                                          <p:spTgt spid="4">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4">
                                            <p:txEl>
                                              <p:pRg st="2" end="2"/>
                                            </p:txEl>
                                          </p:spTgt>
                                        </p:tgtEl>
                                      </p:cBhvr>
                                    </p:animEffect>
                                    <p:set>
                                      <p:cBhvr>
                                        <p:cTn id="28" dur="1" fill="hold">
                                          <p:stCondLst>
                                            <p:cond delay="499"/>
                                          </p:stCondLst>
                                        </p:cTn>
                                        <p:tgtEl>
                                          <p:spTgt spid="4">
                                            <p:txEl>
                                              <p:pRg st="2" end="2"/>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49615" y="1311510"/>
            <a:ext cx="11050733"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很多句子自身含着一层意思，但如果从它的外部语境看，又有着另外一些意思。这外部语境主要有：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相邻句。理解重要句子的含意，要注意本句与上下文句子之间的关系。抓住相邻句，把握句子的语言背景材料，重点看与这个句子相邻的上下句，其中往往隐含着解题的信息。一般来说，句子间的相互关系有：指代</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复指</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，总分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分总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，说明，扩展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含阐述、解说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，比较，因果等。</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8809477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333450"/>
            <a:ext cx="10972200"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latin typeface="Times New Roman"/>
                <a:ea typeface="华文细黑"/>
                <a:cs typeface="Times New Roman"/>
              </a:rPr>
              <a:t>阅读下面的文字，完成文后题目。</a:t>
            </a:r>
            <a:endParaRPr lang="zh-CN" altLang="zh-CN" sz="1050" kern="100" dirty="0">
              <a:latin typeface="宋体"/>
              <a:cs typeface="Courier New"/>
            </a:endParaRPr>
          </a:p>
          <a:p>
            <a:pPr algn="ctr">
              <a:lnSpc>
                <a:spcPct val="150000"/>
              </a:lnSpc>
              <a:spcAft>
                <a:spcPts val="0"/>
              </a:spcAft>
            </a:pPr>
            <a:r>
              <a:rPr lang="zh-CN" altLang="zh-CN" sz="2800" b="1" kern="100" dirty="0">
                <a:solidFill>
                  <a:srgbClr val="C00000"/>
                </a:solidFill>
                <a:latin typeface="Times New Roman"/>
                <a:ea typeface="华文细黑"/>
                <a:cs typeface="Times New Roman"/>
              </a:rPr>
              <a:t>这些桥</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冯文超</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昆仑险，唐古拉高，在两山之间的铁路线上，火车轰隆隆地驶过几百座铁路桥。那些桥最长的达十几公里，绵延望不到边。列车驶过的铿锵声仿佛是桥在歌唱。那不是小夜曲，也不是咏叹调，而是英雄交响曲。那种铿锵声调，无论是彻骨严寒的风雪天气，还是紫外线强烈的炎夏，只要有列车通过时，你都会听到。应该说，列车通过时，是桥最激动的时刻，自然也是它体现自身价值的时刻。</a:t>
            </a:r>
            <a:endParaRPr lang="zh-CN" altLang="zh-CN" sz="1050" kern="100" dirty="0">
              <a:effectLst/>
              <a:latin typeface="宋体"/>
              <a:cs typeface="Courier New"/>
            </a:endParaRPr>
          </a:p>
        </p:txBody>
      </p:sp>
    </p:spTree>
    <p:extLst>
      <p:ext uri="{BB962C8B-B14F-4D97-AF65-F5344CB8AC3E}">
        <p14:creationId xmlns:p14="http://schemas.microsoft.com/office/powerpoint/2010/main" val="21726624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25263" y="522904"/>
            <a:ext cx="11499437"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Times New Roman"/>
                <a:ea typeface="华文细黑"/>
                <a:cs typeface="Courier New"/>
              </a:rPr>
              <a:t>        (</a:t>
            </a: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文章主旨和作者情感。句子在思想内容方面的含意，主要指文章主旨和作者思想感情两个方面。因此，从句子外部语境看其含意时，首先要考虑这个句子与文章主旨的关系，想想这个句子在体现文章主旨和表达作者的思想感情上有什么含意。这里，特别强调作者思想感情这一层面的含意。有时，试题所给句子与文中某个人物相关，我们往往会答出它表现这个人物的思想感情之意，但有时又会忽略作者借这个人物所要表达的思想感情。因此，在理解句子情感这一层面上，要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的感情都考虑到：文中人物之情和作者之情。</a:t>
            </a:r>
            <a:endParaRPr lang="zh-CN" altLang="zh-CN" sz="1050" kern="100" dirty="0">
              <a:effectLst/>
              <a:latin typeface="宋体"/>
              <a:cs typeface="Courier New"/>
            </a:endParaRPr>
          </a:p>
        </p:txBody>
      </p:sp>
    </p:spTree>
    <p:extLst>
      <p:ext uri="{BB962C8B-B14F-4D97-AF65-F5344CB8AC3E}">
        <p14:creationId xmlns:p14="http://schemas.microsoft.com/office/powerpoint/2010/main" val="407902641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4313" y="947614"/>
            <a:ext cx="11499437" cy="5211146"/>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解答句子含意题要特别注意两点</a:t>
            </a:r>
            <a:endParaRPr lang="zh-CN" altLang="zh-CN" sz="1050" b="1" kern="100" dirty="0">
              <a:solidFill>
                <a:srgbClr val="C00000"/>
              </a:solidFill>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述说其大意。述说句子大意就是把句子的基本意思明白、晓畅地表述出来。内涵丰富的句子，要把句子的丰富内涵或多重含意揭示出来；表意晦涩的句子，要转换成通俗易懂的语句把意思表达清楚；有指示代词的句子，要把代词的指代意义解说出来。</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挖掘其深层思想感情。像放在文末的句子，或者涉及文中人物语言、动作、心理的句子，理解固然要抓住要表达的这个人物的思想感情，更要注意挖掘其背后作者的思想感情和主旨意蕴。</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4" name="组合 3"/>
          <p:cNvGrpSpPr/>
          <p:nvPr/>
        </p:nvGrpSpPr>
        <p:grpSpPr>
          <a:xfrm>
            <a:off x="9586716" y="-26590"/>
            <a:ext cx="2108746" cy="880109"/>
            <a:chOff x="11613" y="920823"/>
            <a:chExt cx="1443037" cy="733424"/>
          </a:xfrm>
        </p:grpSpPr>
        <p:pic>
          <p:nvPicPr>
            <p:cNvPr id="5" name="图片 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6" name="TextBox 5"/>
            <p:cNvSpPr txBox="1"/>
            <p:nvPr userDrawn="1"/>
          </p:nvSpPr>
          <p:spPr>
            <a:xfrm>
              <a:off x="88994" y="1059225"/>
              <a:ext cx="1202958" cy="461665"/>
            </a:xfrm>
            <a:prstGeom prst="rect">
              <a:avLst/>
            </a:prstGeom>
            <a:noFill/>
          </p:spPr>
          <p:txBody>
            <a:bodyPr wrap="squar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特别提醒</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60774884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Administrator\Desktop\2.12\timg (5).jpg"/>
          <p:cNvPicPr>
            <a:picLocks noChangeAspect="1" noChangeArrowheads="1"/>
          </p:cNvPicPr>
          <p:nvPr/>
        </p:nvPicPr>
        <p:blipFill rotWithShape="1">
          <a:blip r:embed="rId2">
            <a:extLst>
              <a:ext uri="{28A0092B-C50C-407E-A947-70E740481C1C}">
                <a14:useLocalDpi xmlns:a14="http://schemas.microsoft.com/office/drawing/2010/main" val="0"/>
              </a:ext>
            </a:extLst>
          </a:blip>
          <a:srcRect l="296" t="10230"/>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409" y="738928"/>
            <a:ext cx="11081922" cy="5211146"/>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a:latin typeface="Times New Roman"/>
                <a:ea typeface="华文细黑"/>
                <a:cs typeface="Times New Roman"/>
              </a:rPr>
              <a:t>桥是沟通的纽带，逢山修路，遇水架桥。纵观天路上的这些桥，没有仪态万方的造型，没有浓艳色彩，当然也有拉萨河大桥那哈达般洁白优美造型的，但大多数是普普通通的混凝土结构桥。远远望去，呈现的是水泥、钢铁、石子，是一种力的展示。望着它，如望男子汉雄健的脊梁，敬畏感油然而生。</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桥常常是和水连在一起的，可是青藏铁路上的桥不光是跨水而过，无水也有桥。这里以桥代路，其原因是火车过冻土地带要架桥，给野生动物设置通道也要架桥，让它们从桥洞通过。</a:t>
            </a:r>
            <a:endParaRPr lang="zh-CN" altLang="zh-CN" sz="1050" kern="100" dirty="0">
              <a:effectLst/>
              <a:latin typeface="宋体"/>
              <a:cs typeface="Courier New"/>
            </a:endParaRPr>
          </a:p>
        </p:txBody>
      </p:sp>
    </p:spTree>
    <p:extLst>
      <p:ext uri="{BB962C8B-B14F-4D97-AF65-F5344CB8AC3E}">
        <p14:creationId xmlns:p14="http://schemas.microsoft.com/office/powerpoint/2010/main" val="347434373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2934" y="414983"/>
            <a:ext cx="11081922"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kern="100" dirty="0" smtClean="0">
                <a:latin typeface="Times New Roman"/>
                <a:ea typeface="华文细黑"/>
                <a:cs typeface="Times New Roman"/>
              </a:rPr>
              <a:t>有水的桥自然都一样，说说没水的桥。天路上给野生动物铺设通道的桥，最有代表性的是清水河大桥，长度为十几公里，桥墩有一千多个，是青藏铁路上最长的桥，远望如一架天梯直抵远处洁白的雪山。它的桥孔就是野生动物的通道，让那些没翅膀的生命从中滑翔。</a:t>
            </a:r>
            <a:endParaRPr lang="zh-CN" altLang="zh-CN" sz="2800" kern="100" dirty="0" smtClean="0">
              <a:latin typeface="宋体"/>
              <a:cs typeface="Courier New"/>
            </a:endParaRPr>
          </a:p>
          <a:p>
            <a:pPr indent="714375">
              <a:lnSpc>
                <a:spcPct val="150000"/>
              </a:lnSpc>
            </a:pPr>
            <a:r>
              <a:rPr lang="zh-CN" altLang="zh-CN" sz="2800" kern="100" dirty="0" smtClean="0">
                <a:latin typeface="Times New Roman"/>
                <a:ea typeface="华文细黑"/>
                <a:cs typeface="Times New Roman"/>
              </a:rPr>
              <a:t>桥隧车间主任靳东发告诉我，每年草滩上野花点点竞妖娆时，通道便开始热身了。灰褐色、土黄色的藏羚羊开始迁徙，去卓乃湖交配繁衍，一批接一批，而最大的一批，竟有几千只，浩浩荡荡地通过通道。头羊走在前边，两只长犄角像仪仗队的指挥杖，如将军带领着一支长长的队伍去远征。它们快速过桥洞时，像士兵奔赴战场，闪电一</a:t>
            </a:r>
            <a:endParaRPr lang="zh-CN" altLang="zh-CN" sz="2800" kern="100" dirty="0">
              <a:effectLst/>
              <a:latin typeface="宋体"/>
              <a:cs typeface="Courier New"/>
            </a:endParaRPr>
          </a:p>
        </p:txBody>
      </p:sp>
    </p:spTree>
    <p:extLst>
      <p:ext uri="{BB962C8B-B14F-4D97-AF65-F5344CB8AC3E}">
        <p14:creationId xmlns:p14="http://schemas.microsoft.com/office/powerpoint/2010/main" val="361254544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3409" y="405458"/>
            <a:ext cx="11081922"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般快，颇为震撼。这时，正在干活的桥隧工们会立即放下工具，也快速钻进隐蔽处，屏声敛息，不打扰这些可爱的西部的精灵。一次，一只小藏羚羊见桥头铁路防护网里长着青草，就去吃，头卡在网格里不能动。工人们把它救出来，用牛奶喂养，然后放生。从此以后，防护网换成密度更高的网格，再没有藏羚羊被卡住。这座清水河大桥上走火车，下走野生动物。</a:t>
            </a:r>
            <a:r>
              <a:rPr lang="zh-CN" altLang="zh-CN" sz="2800" u="heavy" kern="100" dirty="0">
                <a:latin typeface="Times New Roman"/>
                <a:ea typeface="华文细黑"/>
                <a:cs typeface="Times New Roman"/>
              </a:rPr>
              <a:t>好天气时，从昆仑山飘来的白云如长长的哈达舒展着、缭绕着，而远处唐古拉雪山送来清凉的风，宽阔的草滩虫吟鸟唱，悠闲的野生动物欢乐蹦跳，桥也叩动多孔清风，与人、与大自然和谐交谈。</a:t>
            </a:r>
            <a:endParaRPr lang="zh-CN" altLang="zh-CN" sz="1050" u="heavy" kern="100" dirty="0">
              <a:effectLst/>
              <a:latin typeface="宋体"/>
              <a:cs typeface="Courier New"/>
            </a:endParaRPr>
          </a:p>
        </p:txBody>
      </p:sp>
    </p:spTree>
    <p:extLst>
      <p:ext uri="{BB962C8B-B14F-4D97-AF65-F5344CB8AC3E}">
        <p14:creationId xmlns:p14="http://schemas.microsoft.com/office/powerpoint/2010/main" val="373283212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7552</TotalTime>
  <Words>7080</Words>
  <Application>Microsoft Office PowerPoint</Application>
  <PresentationFormat>自定义</PresentationFormat>
  <Paragraphs>277</Paragraphs>
  <Slides>62</Slides>
  <Notes>57</Notes>
  <HiddenSlides>1</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911</cp:revision>
  <dcterms:modified xsi:type="dcterms:W3CDTF">2018-03-27T00:59:21Z</dcterms:modified>
</cp:coreProperties>
</file>