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355" r:id="rId3"/>
    <p:sldId id="488" r:id="rId4"/>
    <p:sldId id="489" r:id="rId5"/>
    <p:sldId id="402" r:id="rId6"/>
    <p:sldId id="465" r:id="rId7"/>
    <p:sldId id="490" r:id="rId8"/>
    <p:sldId id="433" r:id="rId9"/>
    <p:sldId id="486" r:id="rId10"/>
    <p:sldId id="487" r:id="rId11"/>
    <p:sldId id="491" r:id="rId12"/>
    <p:sldId id="492" r:id="rId13"/>
    <p:sldId id="493" r:id="rId14"/>
    <p:sldId id="494" r:id="rId15"/>
    <p:sldId id="495" r:id="rId16"/>
  </p:sldIdLst>
  <p:sldSz cx="9144000" cy="6858000" type="screen4x3"/>
  <p:notesSz cx="6858000" cy="9144000"/>
  <p:custDataLst>
    <p:tags r:id="rId2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-198" y="-84"/>
      </p:cViewPr>
      <p:guideLst>
        <p:guide orient="horz" pos="2160"/>
        <p:guide pos="2907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763588" y="1990725"/>
            <a:ext cx="791527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党费</a:t>
            </a:r>
            <a:endParaRPr lang="zh-CN" altLang="en-US" sz="60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王愿坚</a:t>
            </a:r>
            <a:r>
              <a:rPr lang="zh-CN" altLang="en-US" sz="36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70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</a:t>
            </a:r>
            <a:endParaRPr lang="zh-CN" altLang="en-US" sz="270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473710" y="890270"/>
            <a:ext cx="828167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分析人物形象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小说中共产党员黄新是个怎样的人?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小说是如何成功地塑造这个人物形象的?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473710" y="890270"/>
            <a:ext cx="828167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分析人物形象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①通过借政委的介绍进行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侧面描写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,交代了黄新作为农村骨干、“扩红”时送丈夫参加红军的媳妇、长征后的军属这段生活史、成长史。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473710" y="890270"/>
            <a:ext cx="8493125" cy="59080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分析人物形象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②“我”潜入村子后，通过我的所见所闻，进行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正面描写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通过“扩红”时期的小调传出的是她的心声；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接上关系后她对择菜群众的疏散,对窝棚破洞的交代,显出她干练的组织才能和高度的警惕性；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给“我”吃窝窝咸菜,表现她女性的细心和关怀；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领受任务,表明她坚持地下斗争的坚定态度；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135255" y="151765"/>
            <a:ext cx="8642350" cy="59080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分析人物形象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②“我”潜入村子后，通过我的所见所闻，进行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正面描写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临别时用两块银洋缴党费的细节,显出她对党的拳拳忠心；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再次会面时,她对女儿的哄词,表明她同志情胜于母女情的革命理智;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和“我”接头时关于咸菜作党费的陈述,发生异常时的应变措施和对“我”的叮咛,都闪射出她的智慧和机敏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135255" y="151765"/>
            <a:ext cx="8642350" cy="59080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分析人物形象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②“我”潜入村子后，通过我的所见所闻，进行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正面描写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“我”可能暴露被抓的关键时刻,她当机立断,施出“调虎离山计”,用宝贵的生命掩护“我”,保住了山上的“中心县委”,“孩子,好好地听妈妈的话”的双关语,浓缩了她全部行为的思想内核和心声,一个在残酷的斗争年代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义无反顾、为革命献身的女烈士的光辉形象巍然屹立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5123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458700" y="110236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431165" y="1121410"/>
            <a:ext cx="828167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作者简介</a:t>
            </a:r>
            <a:endParaRPr lang="en-US" altLang="zh-CN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王愿坚(1929—1991),山东诸城人,中国电影编剧、作家。1944年到抗日根据地参加革命工作,1945年参加八路军。解放战争时,在华东野战军第三纵队的报社任编辑和记者。主要作品有《党费》《粮食的故事》《普通劳动者》《足迹》《路标》《妈妈》《灯光》等,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1974年与陆柱国创作了电影文学剧本《闪闪的红星》。</a:t>
            </a:r>
            <a:endParaRPr lang="en-US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431165" y="1121410"/>
            <a:ext cx="828167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明确字音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围剿（</a:t>
            </a:r>
            <a:r>
              <a:rPr lang="en-US" altLang="zh-CN" sz="2800" b="1" err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a typeface="楷体" panose="02010609060101010101" charset="-122"/>
                <a:cs typeface="Arial" panose="020B0604020202020204" pitchFamily="34" charset="0"/>
                <a:sym typeface="+mn-ea"/>
              </a:rPr>
              <a:t>jiǎo</a:t>
            </a: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  惬意</a:t>
            </a:r>
            <a:r>
              <a:rPr lang="en-US" altLang="zh-CN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en-US" altLang="zh-CN" sz="2800" b="1" err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a typeface="楷体" panose="02010609060101010101" charset="-122"/>
                <a:cs typeface="Arial" panose="020B0604020202020204" pitchFamily="34" charset="0"/>
                <a:sym typeface="+mn-ea"/>
              </a:rPr>
              <a:t>qiè</a:t>
            </a:r>
            <a:r>
              <a:rPr lang="en-US" altLang="zh-CN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</a:t>
            </a: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　  蓦地</a:t>
            </a:r>
            <a:r>
              <a:rPr lang="en-US" altLang="zh-CN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en-US" altLang="zh-CN" sz="2800" b="1" err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a typeface="楷体" panose="02010609060101010101" charset="-122"/>
                <a:cs typeface="Arial" panose="020B0604020202020204" pitchFamily="34" charset="0"/>
                <a:sym typeface="+mn-ea"/>
              </a:rPr>
              <a:t>mò</a:t>
            </a:r>
            <a:r>
              <a:rPr lang="en-US" altLang="zh-CN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</a:t>
            </a: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　    </a:t>
            </a:r>
            <a:endParaRPr lang="zh-CN" altLang="en-US" sz="28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八角坳</a:t>
            </a:r>
            <a:r>
              <a:rPr lang="en-US" altLang="zh-CN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en-US" altLang="zh-CN" sz="2800" b="1" err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a typeface="楷体" panose="02010609060101010101" charset="-122"/>
                <a:cs typeface="Arial" panose="020B0604020202020204" pitchFamily="34" charset="0"/>
                <a:sym typeface="+mn-ea"/>
              </a:rPr>
              <a:t>ào</a:t>
            </a:r>
            <a:r>
              <a:rPr lang="en-US" altLang="zh-CN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   </a:t>
            </a: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熨帖（</a:t>
            </a:r>
            <a:r>
              <a:rPr lang="en-US" altLang="zh-CN" sz="2800" b="1" err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a typeface="楷体" panose="02010609060101010101" charset="-122"/>
                <a:cs typeface="Arial" panose="020B0604020202020204" pitchFamily="34" charset="0"/>
                <a:sym typeface="+mn-ea"/>
              </a:rPr>
              <a:t>yù tiē</a:t>
            </a: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    打量（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a typeface="楷体" panose="02010609060101010101" charset="-122"/>
                <a:cs typeface="Arial" panose="020B0604020202020204" pitchFamily="34" charset="0"/>
                <a:sym typeface="+mn-ea"/>
              </a:rPr>
              <a:t>liang</a:t>
            </a: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 髻子</a:t>
            </a:r>
            <a:r>
              <a:rPr lang="en-US" altLang="zh-CN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en-US" altLang="zh-CN" sz="2800" b="1" err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a typeface="楷体" panose="02010609060101010101" charset="-122"/>
                <a:cs typeface="Arial" panose="020B0604020202020204" pitchFamily="34" charset="0"/>
                <a:sym typeface="+mn-ea"/>
              </a:rPr>
              <a:t>jì</a:t>
            </a:r>
            <a:r>
              <a:rPr lang="en-US" altLang="zh-CN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      </a:t>
            </a: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譬如</a:t>
            </a:r>
            <a:r>
              <a:rPr lang="en-US" altLang="zh-CN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en-US" altLang="zh-CN" sz="2800" b="1" err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a typeface="楷体" panose="02010609060101010101" charset="-122"/>
                <a:cs typeface="Arial" panose="020B0604020202020204" pitchFamily="34" charset="0"/>
                <a:sym typeface="+mn-ea"/>
              </a:rPr>
              <a:t>pì</a:t>
            </a:r>
            <a:r>
              <a:rPr lang="en-US" altLang="zh-CN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     </a:t>
            </a: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咂嘴巴</a:t>
            </a:r>
            <a:r>
              <a:rPr lang="en-US" altLang="zh-CN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en-US" altLang="zh-CN" sz="2800" b="1" err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a typeface="楷体" panose="02010609060101010101" charset="-122"/>
                <a:cs typeface="Arial" panose="020B0604020202020204" pitchFamily="34" charset="0"/>
                <a:sym typeface="+mn-ea"/>
              </a:rPr>
              <a:t>zā</a:t>
            </a:r>
            <a:r>
              <a:rPr lang="en-US" altLang="zh-CN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	 </a:t>
            </a:r>
            <a:endParaRPr lang="en-US" altLang="zh-CN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473710" y="890270"/>
            <a:ext cx="828167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故事背景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1934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年，闽粤赣边区斗争进入了最艰苦的时期，边区主力红军一部分北上抗日，一部分和中央红军合编，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月出发去长征，留下来敌后斗争的小部队，在主力红军撤走后，遭到了白匪疯狂的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围剿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，敌人通过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移民并村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的方式，企图切断共产党与群众的联系，把山脚下村落中的群众强制迁移到平原的大村子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endParaRPr lang="en-US" altLang="zh-CN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473710" y="890270"/>
            <a:ext cx="828167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故事背景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第二次国内革命战争时期（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1927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月至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1937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月）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1933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年秋，蒋介石发动了对革命根据地的第五次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围剿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，由于王明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左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倾冒险主义的错误的影响，红军第五次反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围剿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失败，被迫长征。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473710" y="890270"/>
            <a:ext cx="828167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梳理文章脉络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引子：由“我”缴党费引出回忆（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开端：交代斗争环境，引出主要事件（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2—5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发展：“我”与黄新成功接头，黄新用银洋缴党费被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拒收。（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6—29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高潮：“我”再见黄新遭围捕，黄新舍命搭救（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30—55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结局：“我”代黄新缴上党费（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56—60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473710" y="890270"/>
            <a:ext cx="828167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认识人物困境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故事中的人物遇到了怎样的现实困境？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473710" y="890270"/>
            <a:ext cx="828167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认识人物困境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故事中的人物遇到了怎样的现实困境？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很久没有吃到盐；接头之前，和黄新并不认识；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第二次接头时遭遇敌人搜捕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473710" y="890270"/>
            <a:ext cx="8281670" cy="46158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认识人物困境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故事中的人物遇到了怎样的现实困境？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黄新：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村子被烧，送丈夫参军，独自带着孩子，生活窘迫艰苦；和组织断联，坚持斗争；第二次接头时遭遇敌人搜捕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1361</Words>
  <Application>WPS 演示</Application>
  <PresentationFormat>On-screen Show (4:3)</PresentationFormat>
  <Paragraphs>63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楷体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cp:lastPrinted>2021-01-24T08:21:00Z</cp:lastPrinted>
  <dcterms:created xsi:type="dcterms:W3CDTF">2021-01-24T08:21:00Z</dcterms:created>
  <dcterms:modified xsi:type="dcterms:W3CDTF">2021-03-17T08:16:35Z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2052-11.1.0.9564</vt:lpwstr>
  </property>
</Properties>
</file>