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7" d="100"/>
          <a:sy n="87" d="100"/>
        </p:scale>
        <p:origin x="-876" y="-90"/>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3" name="矩形 22"/>
          <p:cNvSpPr/>
          <p:nvPr/>
        </p:nvSpPr>
        <p:spPr>
          <a:xfrm flipV="1">
            <a:off x="5410183" y="2857501"/>
            <a:ext cx="3733819" cy="6831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矩形 23"/>
          <p:cNvSpPr/>
          <p:nvPr/>
        </p:nvSpPr>
        <p:spPr>
          <a:xfrm flipV="1">
            <a:off x="5410201" y="2922758"/>
            <a:ext cx="3733801" cy="144018"/>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矩形 24"/>
          <p:cNvSpPr/>
          <p:nvPr/>
        </p:nvSpPr>
        <p:spPr>
          <a:xfrm flipV="1">
            <a:off x="5410201" y="3086375"/>
            <a:ext cx="3733801" cy="6858"/>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矩形 25"/>
          <p:cNvSpPr/>
          <p:nvPr/>
        </p:nvSpPr>
        <p:spPr>
          <a:xfrm flipV="1">
            <a:off x="5410200" y="3123302"/>
            <a:ext cx="1965960" cy="13716"/>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矩形 26"/>
          <p:cNvSpPr/>
          <p:nvPr/>
        </p:nvSpPr>
        <p:spPr>
          <a:xfrm flipV="1">
            <a:off x="5410200" y="3149679"/>
            <a:ext cx="1965960" cy="6858"/>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圆角矩形 29"/>
          <p:cNvSpPr/>
          <p:nvPr/>
        </p:nvSpPr>
        <p:spPr bwMode="white">
          <a:xfrm>
            <a:off x="5410200" y="2971800"/>
            <a:ext cx="3063240" cy="20574"/>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圆角矩形 30"/>
          <p:cNvSpPr/>
          <p:nvPr/>
        </p:nvSpPr>
        <p:spPr bwMode="white">
          <a:xfrm>
            <a:off x="7376507" y="3045737"/>
            <a:ext cx="160020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矩形 6"/>
          <p:cNvSpPr/>
          <p:nvPr/>
        </p:nvSpPr>
        <p:spPr>
          <a:xfrm>
            <a:off x="1" y="2737246"/>
            <a:ext cx="9144000" cy="183128"/>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1" y="2756646"/>
            <a:ext cx="9144001" cy="10550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a:xfrm flipV="1">
            <a:off x="6414051" y="2732318"/>
            <a:ext cx="2729950" cy="186324"/>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矩形 18"/>
          <p:cNvSpPr/>
          <p:nvPr/>
        </p:nvSpPr>
        <p:spPr>
          <a:xfrm>
            <a:off x="0" y="0"/>
            <a:ext cx="9144000" cy="2776275"/>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标题 7"/>
          <p:cNvSpPr>
            <a:spLocks noGrp="1"/>
          </p:cNvSpPr>
          <p:nvPr>
            <p:ph type="ctrTitle"/>
          </p:nvPr>
        </p:nvSpPr>
        <p:spPr>
          <a:xfrm>
            <a:off x="457200" y="1801416"/>
            <a:ext cx="8458200" cy="1102519"/>
          </a:xfrm>
        </p:spPr>
        <p:txBody>
          <a:bodyPr anchor="b"/>
          <a:lstStyle>
            <a:lvl1pPr>
              <a:defRPr sz="4400">
                <a:solidFill>
                  <a:schemeClr val="bg1"/>
                </a:solidFill>
              </a:defRPr>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457200" y="2924953"/>
            <a:ext cx="4953000" cy="131445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a:xfrm>
            <a:off x="6705600" y="3154680"/>
            <a:ext cx="960120" cy="342900"/>
          </a:xfrm>
        </p:spPr>
        <p:txBody>
          <a:bodyPr/>
          <a:lstStyle/>
          <a:p>
            <a:fld id="{530820CF-B880-4189-942D-D702A7CBA730}" type="datetimeFigureOut">
              <a:rPr lang="zh-CN" altLang="en-US" smtClean="0"/>
              <a:pPr/>
              <a:t>2021/1/24</a:t>
            </a:fld>
            <a:endParaRPr lang="zh-CN" altLang="en-US"/>
          </a:p>
        </p:txBody>
      </p:sp>
      <p:sp>
        <p:nvSpPr>
          <p:cNvPr id="17" name="页脚占位符 16"/>
          <p:cNvSpPr>
            <a:spLocks noGrp="1"/>
          </p:cNvSpPr>
          <p:nvPr>
            <p:ph type="ftr" sz="quarter" idx="11"/>
          </p:nvPr>
        </p:nvSpPr>
        <p:spPr>
          <a:xfrm>
            <a:off x="5410200" y="3153966"/>
            <a:ext cx="1295400" cy="342900"/>
          </a:xfrm>
        </p:spPr>
        <p:txBody>
          <a:bodyPr/>
          <a:lstStyle/>
          <a:p>
            <a:endParaRPr lang="zh-CN" altLang="en-US"/>
          </a:p>
        </p:txBody>
      </p:sp>
      <p:sp>
        <p:nvSpPr>
          <p:cNvPr id="29" name="灯片编号占位符 28"/>
          <p:cNvSpPr>
            <a:spLocks noGrp="1"/>
          </p:cNvSpPr>
          <p:nvPr>
            <p:ph type="sldNum" sz="quarter" idx="12"/>
          </p:nvPr>
        </p:nvSpPr>
        <p:spPr>
          <a:xfrm>
            <a:off x="8320088" y="852"/>
            <a:ext cx="747712" cy="274320"/>
          </a:xfrm>
        </p:spPr>
        <p:txBody>
          <a:bodyPr/>
          <a:lstStyle>
            <a:lvl1pPr algn="r">
              <a:defRPr sz="1800">
                <a:solidFill>
                  <a:schemeClr val="bg1"/>
                </a:solidFill>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1800" y="857250"/>
            <a:ext cx="1905000" cy="4114800"/>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857250"/>
            <a:ext cx="6248400" cy="4114800"/>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1485901"/>
            <a:ext cx="7772400" cy="1021556"/>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525316"/>
            <a:ext cx="7772400" cy="1132284"/>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87069"/>
            <a:ext cx="4038600" cy="3394472"/>
          </a:xfrm>
        </p:spPr>
        <p:txBody>
          <a:bodyPr/>
          <a:lstStyle>
            <a:lvl1pPr>
              <a:defRPr sz="2000"/>
            </a:lvl1pPr>
            <a:lvl2pPr>
              <a:defRPr sz="1900"/>
            </a:lvl2pPr>
            <a:lvl3pPr>
              <a:defRPr sz="18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87069"/>
            <a:ext cx="4038600" cy="3394472"/>
          </a:xfrm>
        </p:spPr>
        <p:txBody>
          <a:bodyPr/>
          <a:lstStyle>
            <a:lvl1pPr>
              <a:defRPr sz="2000"/>
            </a:lvl1pPr>
            <a:lvl2pPr>
              <a:defRPr sz="1900"/>
            </a:lvl2pPr>
            <a:lvl3pPr>
              <a:defRPr sz="18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81000" y="857250"/>
            <a:ext cx="8382000" cy="802386"/>
          </a:xfrm>
        </p:spPr>
        <p:txBody>
          <a:bodyPr anchor="ctr"/>
          <a:lstStyle>
            <a:lvl1pPr>
              <a:defRPr sz="4000" b="0" i="0" cap="none"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81000" y="1683728"/>
            <a:ext cx="4041648" cy="3429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721226" y="1683728"/>
            <a:ext cx="4041775" cy="3429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381000" y="2031389"/>
            <a:ext cx="4041648" cy="2914650"/>
          </a:xfrm>
        </p:spPr>
        <p:txBody>
          <a:bodyPr/>
          <a:lstStyle>
            <a:lvl1pPr>
              <a:defRPr sz="20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718305" y="2031389"/>
            <a:ext cx="4041775" cy="2914650"/>
          </a:xfrm>
        </p:spPr>
        <p:txBody>
          <a:bodyPr/>
          <a:lstStyle>
            <a:lvl1pPr>
              <a:defRPr sz="20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6" name="日期占位符 25"/>
          <p:cNvSpPr>
            <a:spLocks noGrp="1"/>
          </p:cNvSpPr>
          <p:nvPr>
            <p:ph type="dt" sz="half" idx="10"/>
          </p:nvPr>
        </p:nvSpPr>
        <p:spPr/>
        <p:txBody>
          <a:bodyPr rtlCol="0"/>
          <a:lstStyle/>
          <a:p>
            <a:fld id="{530820CF-B880-4189-942D-D702A7CBA730}" type="datetimeFigureOut">
              <a:rPr lang="zh-CN" altLang="en-US" smtClean="0"/>
              <a:pPr/>
              <a:t>2021/1/24</a:t>
            </a:fld>
            <a:endParaRPr lang="zh-CN" altLang="en-US"/>
          </a:p>
        </p:txBody>
      </p:sp>
      <p:sp>
        <p:nvSpPr>
          <p:cNvPr id="27" name="灯片编号占位符 26"/>
          <p:cNvSpPr>
            <a:spLocks noGrp="1"/>
          </p:cNvSpPr>
          <p:nvPr>
            <p:ph type="sldNum" sz="quarter" idx="11"/>
          </p:nvPr>
        </p:nvSpPr>
        <p:spPr/>
        <p:txBody>
          <a:bodyPr rtlCol="0"/>
          <a:lstStyle/>
          <a:p>
            <a:fld id="{0C913308-F349-4B6D-A68A-DD1791B4A57B}" type="slidenum">
              <a:rPr lang="zh-CN" altLang="en-US" smtClean="0"/>
              <a:pPr/>
              <a:t>‹#›</a:t>
            </a:fld>
            <a:endParaRPr lang="zh-CN" altLang="en-US"/>
          </a:p>
        </p:txBody>
      </p:sp>
      <p:sp>
        <p:nvSpPr>
          <p:cNvPr id="28" name="页脚占位符 27"/>
          <p:cNvSpPr>
            <a:spLocks noGrp="1"/>
          </p:cNvSpPr>
          <p:nvPr>
            <p:ph type="ftr" sz="quarter" idx="12"/>
          </p:nvPr>
        </p:nvSpPr>
        <p:spPr/>
        <p:txBody>
          <a:bodyPr rtlCol="0"/>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857250"/>
            <a:ext cx="8229600" cy="802386"/>
          </a:xfrm>
        </p:spPr>
        <p:txBody>
          <a:bodyPr anchor="ctr"/>
          <a:lstStyle>
            <a:lvl1pPr>
              <a:defRPr sz="4000">
                <a:solidFill>
                  <a:schemeClr val="tx2"/>
                </a:solidFill>
              </a:defRPr>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a:xfrm>
            <a:off x="6583680" y="459486"/>
            <a:ext cx="957264" cy="342900"/>
          </a:xfrm>
        </p:spPr>
        <p:txBody>
          <a:bodyPr/>
          <a:lstStyle/>
          <a:p>
            <a:fld id="{530820CF-B880-4189-942D-D702A7CBA730}" type="datetimeFigureOut">
              <a:rPr lang="zh-CN" altLang="en-US" smtClean="0"/>
              <a:pPr/>
              <a:t>2021/1/24</a:t>
            </a:fld>
            <a:endParaRPr lang="zh-CN" altLang="en-US"/>
          </a:p>
        </p:txBody>
      </p:sp>
      <p:sp>
        <p:nvSpPr>
          <p:cNvPr id="4" name="页脚占位符 3"/>
          <p:cNvSpPr>
            <a:spLocks noGrp="1"/>
          </p:cNvSpPr>
          <p:nvPr>
            <p:ph type="ftr" sz="quarter" idx="11"/>
          </p:nvPr>
        </p:nvSpPr>
        <p:spPr>
          <a:xfrm>
            <a:off x="5257800" y="459486"/>
            <a:ext cx="1325880" cy="342900"/>
          </a:xfrm>
        </p:spPr>
        <p:txBody>
          <a:bodyPr/>
          <a:lstStyle/>
          <a:p>
            <a:endParaRPr lang="zh-CN" altLang="en-US"/>
          </a:p>
        </p:txBody>
      </p:sp>
      <p:sp>
        <p:nvSpPr>
          <p:cNvPr id="5" name="灯片编号占位符 4"/>
          <p:cNvSpPr>
            <a:spLocks noGrp="1"/>
          </p:cNvSpPr>
          <p:nvPr>
            <p:ph type="sldNum" sz="quarter" idx="12"/>
          </p:nvPr>
        </p:nvSpPr>
        <p:spPr>
          <a:xfrm>
            <a:off x="8174736" y="1704"/>
            <a:ext cx="762000" cy="274320"/>
          </a:xfr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2021/1/24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353496" y="826478"/>
            <a:ext cx="3383280" cy="658368"/>
          </a:xfrm>
        </p:spPr>
        <p:txBody>
          <a:bodyPr anchor="b"/>
          <a:lstStyle>
            <a:lvl1pPr algn="l">
              <a:buNone/>
              <a:defRPr sz="1800" b="1"/>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5353496" y="1508045"/>
            <a:ext cx="3383280" cy="346329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152400" y="582215"/>
            <a:ext cx="5102352" cy="438912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5440435" y="831870"/>
            <a:ext cx="586803" cy="3511228"/>
          </a:xfrm>
        </p:spPr>
        <p:txBody>
          <a:bodyPr vert="vert270" lIns="45720" tIns="0" rIns="45720" anchor="t"/>
          <a:lstStyle>
            <a:lvl1pPr algn="ctr">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403671" y="857250"/>
            <a:ext cx="4572000" cy="3429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zh-CN" altLang="en-US" smtClean="0"/>
              <a:t>单击图标添加图片</a:t>
            </a:r>
            <a:endParaRPr kumimoji="0" lang="en-US" dirty="0"/>
          </a:p>
        </p:txBody>
      </p:sp>
      <p:sp>
        <p:nvSpPr>
          <p:cNvPr id="4" name="文本占位符 3"/>
          <p:cNvSpPr>
            <a:spLocks noGrp="1"/>
          </p:cNvSpPr>
          <p:nvPr>
            <p:ph type="body" sz="half" idx="2"/>
          </p:nvPr>
        </p:nvSpPr>
        <p:spPr>
          <a:xfrm>
            <a:off x="6088443" y="2455731"/>
            <a:ext cx="2590800" cy="1887367"/>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矩形 27"/>
          <p:cNvSpPr/>
          <p:nvPr/>
        </p:nvSpPr>
        <p:spPr>
          <a:xfrm>
            <a:off x="1" y="275114"/>
            <a:ext cx="9144000" cy="6330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矩形 28"/>
          <p:cNvSpPr/>
          <p:nvPr/>
        </p:nvSpPr>
        <p:spPr>
          <a:xfrm>
            <a:off x="0" y="0"/>
            <a:ext cx="9144000" cy="232997"/>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矩形 29"/>
          <p:cNvSpPr/>
          <p:nvPr/>
        </p:nvSpPr>
        <p:spPr>
          <a:xfrm>
            <a:off x="1" y="231207"/>
            <a:ext cx="9144001" cy="6858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矩形 30"/>
          <p:cNvSpPr/>
          <p:nvPr/>
        </p:nvSpPr>
        <p:spPr>
          <a:xfrm flipV="1">
            <a:off x="5410183" y="270185"/>
            <a:ext cx="3733819" cy="6831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矩形 31"/>
          <p:cNvSpPr/>
          <p:nvPr/>
        </p:nvSpPr>
        <p:spPr>
          <a:xfrm flipV="1">
            <a:off x="5410201" y="330085"/>
            <a:ext cx="3733801" cy="135026"/>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圆角矩形 32"/>
          <p:cNvSpPr/>
          <p:nvPr/>
        </p:nvSpPr>
        <p:spPr bwMode="white">
          <a:xfrm>
            <a:off x="5407339" y="373128"/>
            <a:ext cx="3063240" cy="20574"/>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圆角矩形 33"/>
          <p:cNvSpPr/>
          <p:nvPr/>
        </p:nvSpPr>
        <p:spPr bwMode="white">
          <a:xfrm>
            <a:off x="7373646" y="441707"/>
            <a:ext cx="160020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矩形 34"/>
          <p:cNvSpPr/>
          <p:nvPr/>
        </p:nvSpPr>
        <p:spPr bwMode="invGray">
          <a:xfrm>
            <a:off x="9084966" y="-1501"/>
            <a:ext cx="57626" cy="466344"/>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矩形 35"/>
          <p:cNvSpPr/>
          <p:nvPr/>
        </p:nvSpPr>
        <p:spPr bwMode="invGray">
          <a:xfrm>
            <a:off x="9044481" y="-1501"/>
            <a:ext cx="27432" cy="466344"/>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矩形 36"/>
          <p:cNvSpPr/>
          <p:nvPr/>
        </p:nvSpPr>
        <p:spPr bwMode="invGray">
          <a:xfrm>
            <a:off x="9025428" y="-1501"/>
            <a:ext cx="9144" cy="466344"/>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矩形 37"/>
          <p:cNvSpPr/>
          <p:nvPr/>
        </p:nvSpPr>
        <p:spPr bwMode="invGray">
          <a:xfrm>
            <a:off x="8975423" y="-1501"/>
            <a:ext cx="27432" cy="466344"/>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矩形 38"/>
          <p:cNvSpPr/>
          <p:nvPr/>
        </p:nvSpPr>
        <p:spPr bwMode="invGray">
          <a:xfrm>
            <a:off x="8915677" y="285"/>
            <a:ext cx="54864" cy="438912"/>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矩形 39"/>
          <p:cNvSpPr/>
          <p:nvPr/>
        </p:nvSpPr>
        <p:spPr bwMode="invGray">
          <a:xfrm>
            <a:off x="8873475" y="285"/>
            <a:ext cx="9144" cy="438912"/>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标题占位符 21"/>
          <p:cNvSpPr>
            <a:spLocks noGrp="1"/>
          </p:cNvSpPr>
          <p:nvPr>
            <p:ph type="title"/>
          </p:nvPr>
        </p:nvSpPr>
        <p:spPr>
          <a:xfrm>
            <a:off x="457200" y="857250"/>
            <a:ext cx="8229600" cy="800100"/>
          </a:xfrm>
          <a:prstGeom prst="rect">
            <a:avLst/>
          </a:prstGeom>
        </p:spPr>
        <p:txBody>
          <a:bodyPr vert="horz" anchor="ctr">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87068"/>
            <a:ext cx="8229600" cy="3243834"/>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6586536" y="459486"/>
            <a:ext cx="957264" cy="342900"/>
          </a:xfrm>
          <a:prstGeom prst="rect">
            <a:avLst/>
          </a:prstGeom>
        </p:spPr>
        <p:txBody>
          <a:bodyPr vert="horz"/>
          <a:lstStyle>
            <a:lvl1pPr algn="l" eaLnBrk="1" latinLnBrk="0" hangingPunct="1">
              <a:defRPr kumimoji="0" sz="800">
                <a:solidFill>
                  <a:schemeClr val="accent2"/>
                </a:solidFill>
              </a:defRPr>
            </a:lvl1pPr>
          </a:lstStyle>
          <a:p>
            <a:fld id="{530820CF-B880-4189-942D-D702A7CBA730}" type="datetimeFigureOut">
              <a:rPr lang="zh-CN" altLang="en-US" smtClean="0"/>
              <a:pPr/>
              <a:t>2021/1/24</a:t>
            </a:fld>
            <a:endParaRPr lang="zh-CN" altLang="en-US"/>
          </a:p>
        </p:txBody>
      </p:sp>
      <p:sp>
        <p:nvSpPr>
          <p:cNvPr id="3" name="页脚占位符 2"/>
          <p:cNvSpPr>
            <a:spLocks noGrp="1"/>
          </p:cNvSpPr>
          <p:nvPr>
            <p:ph type="ftr" sz="quarter" idx="3"/>
          </p:nvPr>
        </p:nvSpPr>
        <p:spPr>
          <a:xfrm>
            <a:off x="5257800" y="459486"/>
            <a:ext cx="1325880" cy="342900"/>
          </a:xfrm>
          <a:prstGeom prst="rect">
            <a:avLst/>
          </a:prstGeom>
        </p:spPr>
        <p:txBody>
          <a:bodyPr vert="horz"/>
          <a:lstStyle>
            <a:lvl1pPr algn="r" eaLnBrk="1" latinLnBrk="0" hangingPunct="1">
              <a:defRPr kumimoji="0" sz="800">
                <a:solidFill>
                  <a:schemeClr val="accent2"/>
                </a:solidFill>
              </a:defRPr>
            </a:lvl1pPr>
          </a:lstStyle>
          <a:p>
            <a:endParaRPr lang="zh-CN" altLang="en-US"/>
          </a:p>
        </p:txBody>
      </p:sp>
      <p:sp>
        <p:nvSpPr>
          <p:cNvPr id="23" name="灯片编号占位符 22"/>
          <p:cNvSpPr>
            <a:spLocks noGrp="1"/>
          </p:cNvSpPr>
          <p:nvPr>
            <p:ph type="sldNum" sz="quarter" idx="4"/>
          </p:nvPr>
        </p:nvSpPr>
        <p:spPr>
          <a:xfrm>
            <a:off x="8174736" y="1704"/>
            <a:ext cx="762000" cy="274320"/>
          </a:xfrm>
          <a:prstGeom prst="rect">
            <a:avLst/>
          </a:prstGeom>
        </p:spPr>
        <p:txBody>
          <a:bodyPr vert="horz" anchor="b"/>
          <a:lstStyle>
            <a:lvl1pPr algn="r" eaLnBrk="1" latinLnBrk="0" hangingPunct="1">
              <a:defRPr kumimoji="0" sz="1800">
                <a:solidFill>
                  <a:srgbClr val="FFFFFF"/>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b="1" dirty="0" smtClean="0"/>
              <a:t>江苏</a:t>
            </a:r>
            <a:r>
              <a:rPr lang="zh-CN" altLang="en-US" b="1" dirty="0" smtClean="0"/>
              <a:t>新</a:t>
            </a:r>
            <a:r>
              <a:rPr lang="zh-CN" altLang="en-US" b="1" dirty="0" smtClean="0"/>
              <a:t>高考语文题型</a:t>
            </a:r>
            <a:r>
              <a:rPr lang="zh-CN" altLang="en-US" b="1" dirty="0" smtClean="0"/>
              <a:t>探究分析</a:t>
            </a:r>
            <a:endParaRPr lang="zh-CN" altLang="en-US" dirty="0"/>
          </a:p>
        </p:txBody>
      </p:sp>
      <p:sp>
        <p:nvSpPr>
          <p:cNvPr id="3" name="副标题 2"/>
          <p:cNvSpPr>
            <a:spLocks noGrp="1"/>
          </p:cNvSpPr>
          <p:nvPr>
            <p:ph type="subTitle" idx="1"/>
          </p:nvPr>
        </p:nvSpPr>
        <p:spPr/>
        <p:txBody>
          <a:bodyPr/>
          <a:lstStyle/>
          <a:p>
            <a:r>
              <a:rPr lang="en-US" altLang="zh-CN" dirty="0" smtClean="0"/>
              <a:t>2021.1</a:t>
            </a:r>
            <a:endParaRPr lang="zh-CN" altLang="en-US" dirty="0"/>
          </a:p>
        </p:txBody>
      </p:sp>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fontAlgn="ctr"/>
            <a:r>
              <a:rPr lang="en-US" altLang="zh-CN" dirty="0" smtClean="0"/>
              <a:t>【</a:t>
            </a:r>
            <a:r>
              <a:rPr lang="zh-CN" altLang="en-US" dirty="0" smtClean="0"/>
              <a:t>例</a:t>
            </a:r>
            <a:r>
              <a:rPr lang="en-US" dirty="0" smtClean="0"/>
              <a:t>2</a:t>
            </a:r>
            <a:r>
              <a:rPr lang="en-US" altLang="zh-CN" dirty="0" smtClean="0"/>
              <a:t>】</a:t>
            </a:r>
            <a:r>
              <a:rPr lang="zh-CN" altLang="en-US" u="sng" dirty="0" smtClean="0">
                <a:latin typeface="楷体" pitchFamily="49" charset="-122"/>
                <a:ea typeface="楷体" pitchFamily="49" charset="-122"/>
              </a:rPr>
              <a:t>一箸入口，三春不忘。</a:t>
            </a:r>
            <a:endParaRPr lang="zh-CN" altLang="en-US" dirty="0" smtClean="0">
              <a:latin typeface="楷体" pitchFamily="49" charset="-122"/>
              <a:ea typeface="楷体" pitchFamily="49" charset="-122"/>
            </a:endParaRPr>
          </a:p>
          <a:p>
            <a:r>
              <a:rPr lang="en-US" dirty="0" smtClean="0"/>
              <a:t> </a:t>
            </a:r>
            <a:r>
              <a:rPr lang="zh-CN" altLang="en-US" dirty="0" smtClean="0"/>
              <a:t>请对文中画横线的句子所用主要修辞手法进行</a:t>
            </a:r>
            <a:r>
              <a:rPr lang="zh-CN" altLang="en-US" b="1" dirty="0" smtClean="0"/>
              <a:t>赏析</a:t>
            </a:r>
            <a:r>
              <a:rPr lang="zh-CN" altLang="en-US" dirty="0" smtClean="0"/>
              <a:t>。</a:t>
            </a:r>
            <a:endParaRPr lang="zh-CN" altLang="en-US" dirty="0"/>
          </a:p>
        </p:txBody>
      </p:sp>
    </p:spTree>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a:t>
            </a:r>
            <a:r>
              <a:rPr lang="zh-CN" altLang="en-US" dirty="0" smtClean="0"/>
              <a:t>参考答案</a:t>
            </a:r>
            <a:r>
              <a:rPr lang="en-US" altLang="zh-CN" dirty="0" smtClean="0"/>
              <a:t>】</a:t>
            </a:r>
            <a:r>
              <a:rPr lang="zh-CN" altLang="en-US" dirty="0" smtClean="0"/>
              <a:t>此处运用</a:t>
            </a:r>
            <a:r>
              <a:rPr lang="zh-CN" altLang="en-US" b="1" dirty="0" smtClean="0"/>
              <a:t>夸张</a:t>
            </a:r>
            <a:r>
              <a:rPr lang="zh-CN" altLang="en-US" dirty="0" smtClean="0"/>
              <a:t>手法</a:t>
            </a:r>
            <a:r>
              <a:rPr lang="en-US" dirty="0" smtClean="0"/>
              <a:t>(1</a:t>
            </a:r>
            <a:r>
              <a:rPr lang="zh-CN" altLang="en-US" dirty="0" smtClean="0"/>
              <a:t>分</a:t>
            </a:r>
            <a:r>
              <a:rPr lang="en-US" dirty="0" smtClean="0"/>
              <a:t>)</a:t>
            </a:r>
            <a:r>
              <a:rPr lang="zh-CN" altLang="en-US" dirty="0" smtClean="0"/>
              <a:t>，</a:t>
            </a:r>
            <a:r>
              <a:rPr lang="en-US" dirty="0" smtClean="0"/>
              <a:t>“</a:t>
            </a:r>
            <a:r>
              <a:rPr lang="zh-CN" altLang="en-US" dirty="0" smtClean="0"/>
              <a:t>三春</a:t>
            </a:r>
            <a:r>
              <a:rPr lang="en-US" dirty="0" smtClean="0"/>
              <a:t>”</a:t>
            </a:r>
            <a:r>
              <a:rPr lang="zh-CN" altLang="en-US" dirty="0" smtClean="0"/>
              <a:t>一词在</a:t>
            </a:r>
            <a:r>
              <a:rPr lang="zh-CN" altLang="en-US" b="1" dirty="0" smtClean="0"/>
              <a:t>时间上</a:t>
            </a:r>
            <a:r>
              <a:rPr lang="zh-CN" altLang="en-US" dirty="0" smtClean="0"/>
              <a:t>夸张延长</a:t>
            </a:r>
            <a:r>
              <a:rPr lang="en-US" dirty="0" smtClean="0"/>
              <a:t>(1</a:t>
            </a:r>
            <a:r>
              <a:rPr lang="zh-CN" altLang="en-US" dirty="0" smtClean="0"/>
              <a:t>分</a:t>
            </a:r>
            <a:r>
              <a:rPr lang="en-US" dirty="0" smtClean="0"/>
              <a:t>)</a:t>
            </a:r>
            <a:r>
              <a:rPr lang="zh-CN" altLang="en-US" dirty="0" smtClean="0"/>
              <a:t>，写出了对香椿拌豆腐的香味的</a:t>
            </a:r>
            <a:r>
              <a:rPr lang="zh-CN" altLang="en-US" b="1" dirty="0" smtClean="0"/>
              <a:t>久久不忘</a:t>
            </a:r>
            <a:r>
              <a:rPr lang="en-US" dirty="0" smtClean="0"/>
              <a:t>(1</a:t>
            </a:r>
            <a:r>
              <a:rPr lang="zh-CN" altLang="en-US" dirty="0" smtClean="0"/>
              <a:t>分</a:t>
            </a:r>
            <a:r>
              <a:rPr lang="en-US" dirty="0" smtClean="0"/>
              <a:t>)</a:t>
            </a:r>
            <a:r>
              <a:rPr lang="zh-CN" altLang="en-US" dirty="0" smtClean="0"/>
              <a:t>，</a:t>
            </a:r>
            <a:r>
              <a:rPr lang="zh-CN" altLang="en-US" b="1" dirty="0" smtClean="0"/>
              <a:t>增强</a:t>
            </a:r>
            <a:r>
              <a:rPr lang="zh-CN" altLang="en-US" dirty="0" smtClean="0"/>
              <a:t>了对香椿拌豆腐</a:t>
            </a:r>
            <a:r>
              <a:rPr lang="zh-CN" altLang="en-US" b="1" dirty="0" smtClean="0"/>
              <a:t>喜爱</a:t>
            </a:r>
            <a:r>
              <a:rPr lang="zh-CN" altLang="en-US" dirty="0" smtClean="0"/>
              <a:t>的</a:t>
            </a:r>
            <a:r>
              <a:rPr lang="zh-CN" altLang="en-US" b="1" dirty="0" smtClean="0"/>
              <a:t>表达效果</a:t>
            </a:r>
            <a:r>
              <a:rPr lang="en-US" dirty="0" smtClean="0"/>
              <a:t>(1</a:t>
            </a:r>
            <a:r>
              <a:rPr lang="zh-CN" altLang="en-US" dirty="0" smtClean="0"/>
              <a:t>分</a:t>
            </a:r>
            <a:r>
              <a:rPr lang="en-US" dirty="0" smtClean="0"/>
              <a:t>)</a:t>
            </a:r>
            <a:r>
              <a:rPr lang="zh-CN" altLang="en-US" dirty="0" smtClean="0"/>
              <a:t>。</a:t>
            </a:r>
          </a:p>
          <a:p>
            <a:endParaRPr lang="zh-CN" altLang="en-US" dirty="0"/>
          </a:p>
        </p:txBody>
      </p:sp>
    </p:spTree>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四、病句改错</a:t>
            </a:r>
            <a:endParaRPr lang="zh-CN" altLang="en-US" dirty="0"/>
          </a:p>
        </p:txBody>
      </p:sp>
      <p:sp>
        <p:nvSpPr>
          <p:cNvPr id="3" name="内容占位符 2"/>
          <p:cNvSpPr>
            <a:spLocks noGrp="1"/>
          </p:cNvSpPr>
          <p:nvPr>
            <p:ph idx="1"/>
          </p:nvPr>
        </p:nvSpPr>
        <p:spPr/>
        <p:txBody>
          <a:bodyPr>
            <a:normAutofit fontScale="85000" lnSpcReduction="10000"/>
          </a:bodyPr>
          <a:lstStyle/>
          <a:p>
            <a:pPr fontAlgn="ctr"/>
            <a:r>
              <a:rPr lang="en-US" altLang="zh-CN" dirty="0" smtClean="0"/>
              <a:t>【</a:t>
            </a:r>
            <a:r>
              <a:rPr lang="zh-CN" altLang="en-US" dirty="0" smtClean="0"/>
              <a:t>例</a:t>
            </a:r>
            <a:r>
              <a:rPr lang="en-US" dirty="0" smtClean="0"/>
              <a:t>1</a:t>
            </a:r>
            <a:r>
              <a:rPr lang="en-US" altLang="zh-CN" dirty="0" smtClean="0"/>
              <a:t>】</a:t>
            </a:r>
            <a:r>
              <a:rPr lang="zh-CN" altLang="en-US" dirty="0" smtClean="0"/>
              <a:t>下面文段有四处语病，请指出其序号并做修改，使语言表达准确流畅。</a:t>
            </a:r>
          </a:p>
          <a:p>
            <a:pPr fontAlgn="ctr"/>
            <a:r>
              <a:rPr lang="zh-CN" altLang="en-US" dirty="0" smtClean="0">
                <a:latin typeface="楷体" pitchFamily="49" charset="-122"/>
                <a:ea typeface="楷体" pitchFamily="49" charset="-122"/>
              </a:rPr>
              <a:t>近年来，</a:t>
            </a:r>
            <a:r>
              <a:rPr lang="en-US" dirty="0" smtClean="0">
                <a:latin typeface="楷体" pitchFamily="49" charset="-122"/>
                <a:ea typeface="楷体" pitchFamily="49" charset="-122"/>
              </a:rPr>
              <a:t>①</a:t>
            </a:r>
            <a:r>
              <a:rPr lang="zh-CN" altLang="en-US" dirty="0" smtClean="0">
                <a:latin typeface="楷体" pitchFamily="49" charset="-122"/>
                <a:ea typeface="楷体" pitchFamily="49" charset="-122"/>
              </a:rPr>
              <a:t>我国的电子书阅读率发生了快速增长，</a:t>
            </a:r>
            <a:r>
              <a:rPr lang="en-US" dirty="0" smtClean="0">
                <a:latin typeface="楷体" pitchFamily="49" charset="-122"/>
                <a:ea typeface="楷体" pitchFamily="49" charset="-122"/>
              </a:rPr>
              <a:t>②</a:t>
            </a:r>
            <a:r>
              <a:rPr lang="zh-CN" altLang="en-US" dirty="0" smtClean="0">
                <a:latin typeface="楷体" pitchFamily="49" charset="-122"/>
                <a:ea typeface="楷体" pitchFamily="49" charset="-122"/>
              </a:rPr>
              <a:t>呈现出良好的发展态势。</a:t>
            </a:r>
            <a:r>
              <a:rPr lang="en-US" dirty="0" smtClean="0">
                <a:latin typeface="楷体" pitchFamily="49" charset="-122"/>
                <a:ea typeface="楷体" pitchFamily="49" charset="-122"/>
              </a:rPr>
              <a:t>③</a:t>
            </a:r>
            <a:r>
              <a:rPr lang="zh-CN" altLang="en-US" dirty="0" smtClean="0">
                <a:latin typeface="楷体" pitchFamily="49" charset="-122"/>
                <a:ea typeface="楷体" pitchFamily="49" charset="-122"/>
              </a:rPr>
              <a:t>根据统计数据显示，</a:t>
            </a:r>
            <a:r>
              <a:rPr lang="en-US" dirty="0" smtClean="0">
                <a:latin typeface="楷体" pitchFamily="49" charset="-122"/>
                <a:ea typeface="楷体" pitchFamily="49" charset="-122"/>
              </a:rPr>
              <a:t>④2000</a:t>
            </a:r>
            <a:r>
              <a:rPr lang="zh-CN" altLang="en-US" dirty="0" smtClean="0">
                <a:latin typeface="楷体" pitchFamily="49" charset="-122"/>
                <a:ea typeface="楷体" pitchFamily="49" charset="-122"/>
              </a:rPr>
              <a:t>年国内网上的阅读率仅为</a:t>
            </a:r>
            <a:r>
              <a:rPr lang="en-US" dirty="0" smtClean="0">
                <a:latin typeface="楷体" pitchFamily="49" charset="-122"/>
                <a:ea typeface="楷体" pitchFamily="49" charset="-122"/>
              </a:rPr>
              <a:t>3</a:t>
            </a:r>
            <a:r>
              <a:rPr lang="zh-CN" altLang="en-US" dirty="0" smtClean="0">
                <a:latin typeface="楷体" pitchFamily="49" charset="-122"/>
                <a:ea typeface="楷体" pitchFamily="49" charset="-122"/>
              </a:rPr>
              <a:t>．</a:t>
            </a:r>
            <a:r>
              <a:rPr lang="en-US" dirty="0" smtClean="0">
                <a:latin typeface="楷体" pitchFamily="49" charset="-122"/>
                <a:ea typeface="楷体" pitchFamily="49" charset="-122"/>
              </a:rPr>
              <a:t>9%</a:t>
            </a:r>
            <a:r>
              <a:rPr lang="zh-CN" altLang="en-US" dirty="0" smtClean="0">
                <a:latin typeface="楷体" pitchFamily="49" charset="-122"/>
                <a:ea typeface="楷体" pitchFamily="49" charset="-122"/>
              </a:rPr>
              <a:t>，</a:t>
            </a:r>
            <a:r>
              <a:rPr lang="en-US" dirty="0" smtClean="0">
                <a:latin typeface="楷体" pitchFamily="49" charset="-122"/>
                <a:ea typeface="楷体" pitchFamily="49" charset="-122"/>
              </a:rPr>
              <a:t>⑤2012</a:t>
            </a:r>
            <a:r>
              <a:rPr lang="zh-CN" altLang="en-US" dirty="0" smtClean="0">
                <a:latin typeface="楷体" pitchFamily="49" charset="-122"/>
                <a:ea typeface="楷体" pitchFamily="49" charset="-122"/>
              </a:rPr>
              <a:t>年上升到</a:t>
            </a:r>
            <a:r>
              <a:rPr lang="en-US" dirty="0" smtClean="0">
                <a:latin typeface="楷体" pitchFamily="49" charset="-122"/>
                <a:ea typeface="楷体" pitchFamily="49" charset="-122"/>
              </a:rPr>
              <a:t>41</a:t>
            </a:r>
            <a:r>
              <a:rPr lang="zh-CN" altLang="en-US" dirty="0" smtClean="0">
                <a:latin typeface="楷体" pitchFamily="49" charset="-122"/>
                <a:ea typeface="楷体" pitchFamily="49" charset="-122"/>
              </a:rPr>
              <a:t>．</a:t>
            </a:r>
            <a:r>
              <a:rPr lang="en-US" dirty="0" smtClean="0">
                <a:latin typeface="楷体" pitchFamily="49" charset="-122"/>
                <a:ea typeface="楷体" pitchFamily="49" charset="-122"/>
              </a:rPr>
              <a:t>7%</a:t>
            </a:r>
            <a:r>
              <a:rPr lang="zh-CN" altLang="en-US" dirty="0" smtClean="0">
                <a:latin typeface="楷体" pitchFamily="49" charset="-122"/>
                <a:ea typeface="楷体" pitchFamily="49" charset="-122"/>
              </a:rPr>
              <a:t>，</a:t>
            </a:r>
            <a:r>
              <a:rPr lang="en-US" dirty="0" smtClean="0">
                <a:latin typeface="楷体" pitchFamily="49" charset="-122"/>
                <a:ea typeface="楷体" pitchFamily="49" charset="-122"/>
              </a:rPr>
              <a:t>⑥</a:t>
            </a:r>
            <a:r>
              <a:rPr lang="zh-CN" altLang="en-US" dirty="0" smtClean="0">
                <a:latin typeface="楷体" pitchFamily="49" charset="-122"/>
                <a:ea typeface="楷体" pitchFamily="49" charset="-122"/>
              </a:rPr>
              <a:t>电子书的阅读人数更是达到了</a:t>
            </a:r>
            <a:r>
              <a:rPr lang="en-US" dirty="0" smtClean="0">
                <a:latin typeface="楷体" pitchFamily="49" charset="-122"/>
                <a:ea typeface="楷体" pitchFamily="49" charset="-122"/>
              </a:rPr>
              <a:t>2</a:t>
            </a:r>
            <a:r>
              <a:rPr lang="zh-CN" altLang="en-US" dirty="0" smtClean="0">
                <a:latin typeface="楷体" pitchFamily="49" charset="-122"/>
                <a:ea typeface="楷体" pitchFamily="49" charset="-122"/>
              </a:rPr>
              <a:t>．</a:t>
            </a:r>
            <a:r>
              <a:rPr lang="en-US" dirty="0" smtClean="0">
                <a:latin typeface="楷体" pitchFamily="49" charset="-122"/>
                <a:ea typeface="楷体" pitchFamily="49" charset="-122"/>
              </a:rPr>
              <a:t>95</a:t>
            </a:r>
            <a:r>
              <a:rPr lang="zh-CN" altLang="en-US" dirty="0" smtClean="0">
                <a:latin typeface="楷体" pitchFamily="49" charset="-122"/>
                <a:ea typeface="楷体" pitchFamily="49" charset="-122"/>
              </a:rPr>
              <a:t>亿。</a:t>
            </a:r>
            <a:r>
              <a:rPr lang="en-US" dirty="0" smtClean="0">
                <a:latin typeface="楷体" pitchFamily="49" charset="-122"/>
                <a:ea typeface="楷体" pitchFamily="49" charset="-122"/>
              </a:rPr>
              <a:t>⑦</a:t>
            </a:r>
            <a:r>
              <a:rPr lang="zh-CN" altLang="en-US" dirty="0" smtClean="0">
                <a:latin typeface="楷体" pitchFamily="49" charset="-122"/>
                <a:ea typeface="楷体" pitchFamily="49" charset="-122"/>
              </a:rPr>
              <a:t>截止目前，</a:t>
            </a:r>
            <a:r>
              <a:rPr lang="en-US" dirty="0" smtClean="0">
                <a:latin typeface="楷体" pitchFamily="49" charset="-122"/>
                <a:ea typeface="楷体" pitchFamily="49" charset="-122"/>
              </a:rPr>
              <a:t>⑧</a:t>
            </a:r>
            <a:r>
              <a:rPr lang="zh-CN" altLang="en-US" dirty="0" smtClean="0">
                <a:latin typeface="楷体" pitchFamily="49" charset="-122"/>
                <a:ea typeface="楷体" pitchFamily="49" charset="-122"/>
              </a:rPr>
              <a:t>我国已经有接近</a:t>
            </a:r>
            <a:r>
              <a:rPr lang="en-US" dirty="0" smtClean="0">
                <a:latin typeface="楷体" pitchFamily="49" charset="-122"/>
                <a:ea typeface="楷体" pitchFamily="49" charset="-122"/>
              </a:rPr>
              <a:t>20%</a:t>
            </a:r>
            <a:r>
              <a:rPr lang="zh-CN" altLang="en-US" dirty="0" smtClean="0">
                <a:latin typeface="楷体" pitchFamily="49" charset="-122"/>
                <a:ea typeface="楷体" pitchFamily="49" charset="-122"/>
              </a:rPr>
              <a:t>的网民养成了通过互联网阅读时事新闻的习惯，</a:t>
            </a:r>
            <a:r>
              <a:rPr lang="en-US" dirty="0" smtClean="0">
                <a:latin typeface="楷体" pitchFamily="49" charset="-122"/>
                <a:ea typeface="楷体" pitchFamily="49" charset="-122"/>
              </a:rPr>
              <a:t>⑨16%</a:t>
            </a:r>
            <a:r>
              <a:rPr lang="zh-CN" altLang="en-US" dirty="0" smtClean="0">
                <a:latin typeface="楷体" pitchFamily="49" charset="-122"/>
                <a:ea typeface="楷体" pitchFamily="49" charset="-122"/>
              </a:rPr>
              <a:t>的人群养成了电子阅读的习惯，</a:t>
            </a:r>
            <a:r>
              <a:rPr lang="en-US" dirty="0" smtClean="0">
                <a:latin typeface="楷体" pitchFamily="49" charset="-122"/>
                <a:ea typeface="楷体" pitchFamily="49" charset="-122"/>
              </a:rPr>
              <a:t>⑩</a:t>
            </a:r>
            <a:r>
              <a:rPr lang="zh-CN" altLang="en-US" dirty="0" smtClean="0">
                <a:latin typeface="楷体" pitchFamily="49" charset="-122"/>
                <a:ea typeface="楷体" pitchFamily="49" charset="-122"/>
              </a:rPr>
              <a:t>而且有越来越多的读者开始将注意力转移到电子书上。</a:t>
            </a:r>
          </a:p>
          <a:p>
            <a:endParaRPr lang="zh-CN" altLang="en-US" dirty="0"/>
          </a:p>
        </p:txBody>
      </p:sp>
    </p:spTree>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pPr fontAlgn="ctr"/>
            <a:r>
              <a:rPr lang="en-US" altLang="zh-CN" dirty="0" smtClean="0"/>
              <a:t>【</a:t>
            </a:r>
            <a:r>
              <a:rPr lang="zh-CN" altLang="en-US" dirty="0" smtClean="0"/>
              <a:t>参考答案</a:t>
            </a:r>
            <a:r>
              <a:rPr lang="en-US" altLang="zh-CN" dirty="0" smtClean="0"/>
              <a:t>】</a:t>
            </a:r>
            <a:r>
              <a:rPr lang="zh-CN" altLang="en-US" dirty="0" smtClean="0"/>
              <a:t>（</a:t>
            </a:r>
            <a:r>
              <a:rPr lang="en-US" dirty="0" smtClean="0"/>
              <a:t>1</a:t>
            </a:r>
            <a:r>
              <a:rPr lang="zh-CN" altLang="en-US" dirty="0" smtClean="0"/>
              <a:t>）语句：</a:t>
            </a:r>
            <a:r>
              <a:rPr lang="en-US" dirty="0" smtClean="0"/>
              <a:t>①</a:t>
            </a:r>
            <a:r>
              <a:rPr lang="zh-CN" altLang="en-US" dirty="0" smtClean="0"/>
              <a:t>：修改为：</a:t>
            </a:r>
            <a:r>
              <a:rPr lang="en-US" dirty="0" smtClean="0"/>
              <a:t>“</a:t>
            </a:r>
            <a:r>
              <a:rPr lang="zh-CN" altLang="en-US" dirty="0" smtClean="0"/>
              <a:t>我国的电子书阅读率快速增长</a:t>
            </a:r>
            <a:r>
              <a:rPr lang="en-US" dirty="0" smtClean="0"/>
              <a:t>”</a:t>
            </a:r>
            <a:r>
              <a:rPr lang="zh-CN" altLang="en-US" dirty="0" smtClean="0"/>
              <a:t>；</a:t>
            </a:r>
          </a:p>
          <a:p>
            <a:pPr fontAlgn="ctr"/>
            <a:r>
              <a:rPr lang="zh-CN" altLang="en-US" dirty="0" smtClean="0"/>
              <a:t>（</a:t>
            </a:r>
            <a:r>
              <a:rPr lang="en-US" dirty="0" smtClean="0"/>
              <a:t>2</a:t>
            </a:r>
            <a:r>
              <a:rPr lang="zh-CN" altLang="en-US" dirty="0" smtClean="0"/>
              <a:t>）语句：</a:t>
            </a:r>
            <a:r>
              <a:rPr lang="en-US" dirty="0" smtClean="0"/>
              <a:t>③</a:t>
            </a:r>
            <a:r>
              <a:rPr lang="zh-CN" altLang="en-US" dirty="0" smtClean="0"/>
              <a:t>：修改为：</a:t>
            </a:r>
            <a:r>
              <a:rPr lang="en-US" dirty="0" smtClean="0"/>
              <a:t>“</a:t>
            </a:r>
            <a:r>
              <a:rPr lang="zh-CN" altLang="en-US" dirty="0" smtClean="0"/>
              <a:t>统计数据显示</a:t>
            </a:r>
            <a:r>
              <a:rPr lang="en-US" dirty="0" smtClean="0"/>
              <a:t>”</a:t>
            </a:r>
            <a:r>
              <a:rPr lang="zh-CN" altLang="en-US" dirty="0" smtClean="0"/>
              <a:t>或者</a:t>
            </a:r>
            <a:r>
              <a:rPr lang="en-US" dirty="0" smtClean="0"/>
              <a:t>“</a:t>
            </a:r>
            <a:r>
              <a:rPr lang="zh-CN" altLang="en-US" dirty="0" smtClean="0"/>
              <a:t>根据统计数据</a:t>
            </a:r>
            <a:r>
              <a:rPr lang="en-US" dirty="0" smtClean="0"/>
              <a:t>”</a:t>
            </a:r>
            <a:r>
              <a:rPr lang="zh-CN" altLang="en-US" dirty="0" smtClean="0"/>
              <a:t>；</a:t>
            </a:r>
          </a:p>
          <a:p>
            <a:pPr fontAlgn="ctr"/>
            <a:r>
              <a:rPr lang="zh-CN" altLang="en-US" dirty="0" smtClean="0"/>
              <a:t>（</a:t>
            </a:r>
            <a:r>
              <a:rPr lang="en-US" dirty="0" smtClean="0"/>
              <a:t>3</a:t>
            </a:r>
            <a:r>
              <a:rPr lang="zh-CN" altLang="en-US" dirty="0" smtClean="0"/>
              <a:t>）语句：</a:t>
            </a:r>
            <a:r>
              <a:rPr lang="en-US" dirty="0" smtClean="0"/>
              <a:t>⑦</a:t>
            </a:r>
            <a:r>
              <a:rPr lang="zh-CN" altLang="en-US" dirty="0" smtClean="0"/>
              <a:t>：修改为：</a:t>
            </a:r>
            <a:r>
              <a:rPr lang="en-US" dirty="0" smtClean="0"/>
              <a:t>“</a:t>
            </a:r>
            <a:r>
              <a:rPr lang="zh-CN" altLang="en-US" dirty="0" smtClean="0"/>
              <a:t>截至目前</a:t>
            </a:r>
            <a:r>
              <a:rPr lang="en-US" dirty="0" smtClean="0"/>
              <a:t>”</a:t>
            </a:r>
            <a:r>
              <a:rPr lang="zh-CN" altLang="en-US" dirty="0" smtClean="0"/>
              <a:t>或者</a:t>
            </a:r>
            <a:r>
              <a:rPr lang="en-US" dirty="0" smtClean="0"/>
              <a:t>“</a:t>
            </a:r>
            <a:r>
              <a:rPr lang="zh-CN" altLang="en-US" dirty="0" smtClean="0"/>
              <a:t>截止到目前</a:t>
            </a:r>
            <a:r>
              <a:rPr lang="en-US" dirty="0" smtClean="0"/>
              <a:t>”</a:t>
            </a:r>
            <a:r>
              <a:rPr lang="zh-CN" altLang="en-US" dirty="0" smtClean="0"/>
              <a:t>；</a:t>
            </a:r>
          </a:p>
          <a:p>
            <a:pPr fontAlgn="ctr"/>
            <a:r>
              <a:rPr lang="zh-CN" altLang="en-US" dirty="0" smtClean="0"/>
              <a:t>（</a:t>
            </a:r>
            <a:r>
              <a:rPr lang="en-US" dirty="0" smtClean="0"/>
              <a:t>4</a:t>
            </a:r>
            <a:r>
              <a:rPr lang="zh-CN" altLang="en-US" dirty="0" smtClean="0"/>
              <a:t>）语句：</a:t>
            </a:r>
            <a:r>
              <a:rPr lang="en-US" dirty="0" smtClean="0"/>
              <a:t>⑨</a:t>
            </a:r>
            <a:r>
              <a:rPr lang="zh-CN" altLang="en-US" dirty="0" smtClean="0"/>
              <a:t>：修改为：</a:t>
            </a:r>
            <a:r>
              <a:rPr lang="en-US" dirty="0" smtClean="0"/>
              <a:t>“16%</a:t>
            </a:r>
            <a:r>
              <a:rPr lang="zh-CN" altLang="en-US" dirty="0" smtClean="0"/>
              <a:t>的人养成了电子阅读的习惯</a:t>
            </a:r>
            <a:r>
              <a:rPr lang="en-US" dirty="0" smtClean="0"/>
              <a:t>”</a:t>
            </a:r>
            <a:r>
              <a:rPr lang="zh-CN" altLang="en-US" dirty="0" smtClean="0"/>
              <a:t>。</a:t>
            </a:r>
          </a:p>
          <a:p>
            <a:endParaRPr lang="zh-CN" altLang="en-US" dirty="0"/>
          </a:p>
        </p:txBody>
      </p:sp>
    </p:spTree>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r>
              <a:rPr lang="en-US" altLang="zh-CN" dirty="0" smtClean="0"/>
              <a:t>【</a:t>
            </a:r>
            <a:r>
              <a:rPr lang="zh-CN" altLang="en-US" dirty="0" smtClean="0"/>
              <a:t>例</a:t>
            </a:r>
            <a:r>
              <a:rPr lang="en-US" dirty="0" smtClean="0"/>
              <a:t>2</a:t>
            </a:r>
            <a:r>
              <a:rPr lang="en-US" altLang="zh-CN" dirty="0" smtClean="0"/>
              <a:t>】</a:t>
            </a:r>
            <a:r>
              <a:rPr lang="zh-CN" altLang="en-US" dirty="0" smtClean="0"/>
              <a:t>下面文段有</a:t>
            </a:r>
            <a:r>
              <a:rPr lang="en-US" dirty="0" smtClean="0"/>
              <a:t>5</a:t>
            </a:r>
            <a:r>
              <a:rPr lang="zh-CN" altLang="en-US" dirty="0" smtClean="0"/>
              <a:t>处语病，指出其序号并做修改，使语言表达准确流畅。</a:t>
            </a:r>
          </a:p>
          <a:p>
            <a:r>
              <a:rPr lang="en-US" dirty="0" smtClean="0">
                <a:latin typeface="楷体" pitchFamily="49" charset="-122"/>
                <a:ea typeface="楷体" pitchFamily="49" charset="-122"/>
              </a:rPr>
              <a:t>10</a:t>
            </a:r>
            <a:r>
              <a:rPr lang="zh-CN" altLang="en-US" dirty="0" smtClean="0">
                <a:latin typeface="楷体" pitchFamily="49" charset="-122"/>
                <a:ea typeface="楷体" pitchFamily="49" charset="-122"/>
              </a:rPr>
              <a:t>月</a:t>
            </a:r>
            <a:r>
              <a:rPr lang="en-US" dirty="0" smtClean="0">
                <a:latin typeface="楷体" pitchFamily="49" charset="-122"/>
                <a:ea typeface="楷体" pitchFamily="49" charset="-122"/>
              </a:rPr>
              <a:t>20</a:t>
            </a:r>
            <a:r>
              <a:rPr lang="zh-CN" altLang="en-US" dirty="0" smtClean="0">
                <a:latin typeface="楷体" pitchFamily="49" charset="-122"/>
                <a:ea typeface="楷体" pitchFamily="49" charset="-122"/>
              </a:rPr>
              <a:t>日</a:t>
            </a:r>
            <a:r>
              <a:rPr lang="en-US" dirty="0" smtClean="0">
                <a:latin typeface="楷体" pitchFamily="49" charset="-122"/>
                <a:ea typeface="楷体" pitchFamily="49" charset="-122"/>
              </a:rPr>
              <a:t>11</a:t>
            </a:r>
            <a:r>
              <a:rPr lang="zh-CN" altLang="en-US" dirty="0" smtClean="0">
                <a:latin typeface="楷体" pitchFamily="49" charset="-122"/>
                <a:ea typeface="楷体" pitchFamily="49" charset="-122"/>
              </a:rPr>
              <a:t>点</a:t>
            </a:r>
            <a:r>
              <a:rPr lang="en-US" dirty="0" smtClean="0">
                <a:latin typeface="楷体" pitchFamily="49" charset="-122"/>
                <a:ea typeface="楷体" pitchFamily="49" charset="-122"/>
              </a:rPr>
              <a:t>18</a:t>
            </a:r>
            <a:r>
              <a:rPr lang="zh-CN" altLang="en-US" dirty="0" smtClean="0">
                <a:latin typeface="楷体" pitchFamily="49" charset="-122"/>
                <a:ea typeface="楷体" pitchFamily="49" charset="-122"/>
              </a:rPr>
              <a:t>分，</a:t>
            </a:r>
            <a:r>
              <a:rPr lang="en-US" dirty="0" smtClean="0">
                <a:latin typeface="楷体" pitchFamily="49" charset="-122"/>
                <a:ea typeface="楷体" pitchFamily="49" charset="-122"/>
              </a:rPr>
              <a:t>①</a:t>
            </a:r>
            <a:r>
              <a:rPr lang="zh-CN" altLang="en-US" dirty="0" smtClean="0">
                <a:latin typeface="楷体" pitchFamily="49" charset="-122"/>
                <a:ea typeface="楷体" pitchFamily="49" charset="-122"/>
              </a:rPr>
              <a:t>在银川始发的动车组试验列车到达西安北站，</a:t>
            </a:r>
            <a:r>
              <a:rPr lang="en-US" dirty="0" smtClean="0">
                <a:latin typeface="楷体" pitchFamily="49" charset="-122"/>
                <a:ea typeface="楷体" pitchFamily="49" charset="-122"/>
              </a:rPr>
              <a:t>②</a:t>
            </a:r>
            <a:r>
              <a:rPr lang="zh-CN" altLang="en-US" dirty="0" smtClean="0">
                <a:latin typeface="楷体" pitchFamily="49" charset="-122"/>
                <a:ea typeface="楷体" pitchFamily="49" charset="-122"/>
              </a:rPr>
              <a:t>标志着西银高铁进入全线拉通试验阶段。</a:t>
            </a:r>
            <a:r>
              <a:rPr lang="en-US" dirty="0" smtClean="0">
                <a:latin typeface="楷体" pitchFamily="49" charset="-122"/>
                <a:ea typeface="楷体" pitchFamily="49" charset="-122"/>
              </a:rPr>
              <a:t>③</a:t>
            </a:r>
            <a:r>
              <a:rPr lang="zh-CN" altLang="en-US" dirty="0" smtClean="0">
                <a:latin typeface="楷体" pitchFamily="49" charset="-122"/>
                <a:ea typeface="楷体" pitchFamily="49" charset="-122"/>
              </a:rPr>
              <a:t>西银高铁线路全长约</a:t>
            </a:r>
            <a:r>
              <a:rPr lang="en-US" dirty="0" smtClean="0">
                <a:latin typeface="楷体" pitchFamily="49" charset="-122"/>
                <a:ea typeface="楷体" pitchFamily="49" charset="-122"/>
              </a:rPr>
              <a:t> 618 </a:t>
            </a:r>
            <a:r>
              <a:rPr lang="zh-CN" altLang="en-US" dirty="0" smtClean="0">
                <a:latin typeface="楷体" pitchFamily="49" charset="-122"/>
                <a:ea typeface="楷体" pitchFamily="49" charset="-122"/>
              </a:rPr>
              <a:t>公里</a:t>
            </a:r>
            <a:r>
              <a:rPr lang="en-US" dirty="0" smtClean="0">
                <a:latin typeface="楷体" pitchFamily="49" charset="-122"/>
                <a:ea typeface="楷体" pitchFamily="49" charset="-122"/>
              </a:rPr>
              <a:t>,④</a:t>
            </a:r>
            <a:r>
              <a:rPr lang="zh-CN" altLang="en-US" dirty="0" smtClean="0">
                <a:latin typeface="楷体" pitchFamily="49" charset="-122"/>
                <a:ea typeface="楷体" pitchFamily="49" charset="-122"/>
              </a:rPr>
              <a:t>设计时速为每小时</a:t>
            </a:r>
            <a:r>
              <a:rPr lang="en-US" dirty="0" smtClean="0">
                <a:latin typeface="楷体" pitchFamily="49" charset="-122"/>
                <a:ea typeface="楷体" pitchFamily="49" charset="-122"/>
              </a:rPr>
              <a:t>250</a:t>
            </a:r>
            <a:r>
              <a:rPr lang="zh-CN" altLang="en-US" dirty="0" smtClean="0">
                <a:latin typeface="楷体" pitchFamily="49" charset="-122"/>
                <a:ea typeface="楷体" pitchFamily="49" charset="-122"/>
              </a:rPr>
              <a:t>千米，</a:t>
            </a:r>
            <a:r>
              <a:rPr lang="en-US" dirty="0" smtClean="0">
                <a:latin typeface="楷体" pitchFamily="49" charset="-122"/>
                <a:ea typeface="楷体" pitchFamily="49" charset="-122"/>
              </a:rPr>
              <a:t>⑤</a:t>
            </a:r>
            <a:r>
              <a:rPr lang="zh-CN" altLang="en-US" dirty="0" smtClean="0">
                <a:latin typeface="楷体" pitchFamily="49" charset="-122"/>
                <a:ea typeface="楷体" pitchFamily="49" charset="-122"/>
              </a:rPr>
              <a:t>全线共设车站</a:t>
            </a:r>
            <a:r>
              <a:rPr lang="en-US" dirty="0" smtClean="0">
                <a:latin typeface="楷体" pitchFamily="49" charset="-122"/>
                <a:ea typeface="楷体" pitchFamily="49" charset="-122"/>
              </a:rPr>
              <a:t>20</a:t>
            </a:r>
            <a:r>
              <a:rPr lang="zh-CN" altLang="en-US" dirty="0" smtClean="0">
                <a:latin typeface="楷体" pitchFamily="49" charset="-122"/>
                <a:ea typeface="楷体" pitchFamily="49" charset="-122"/>
              </a:rPr>
              <a:t>处，</a:t>
            </a:r>
            <a:r>
              <a:rPr lang="en-US" dirty="0" smtClean="0">
                <a:latin typeface="楷体" pitchFamily="49" charset="-122"/>
                <a:ea typeface="楷体" pitchFamily="49" charset="-122"/>
              </a:rPr>
              <a:t>⑥</a:t>
            </a:r>
            <a:r>
              <a:rPr lang="zh-CN" altLang="en-US" dirty="0" smtClean="0">
                <a:latin typeface="楷体" pitchFamily="49" charset="-122"/>
                <a:ea typeface="楷体" pitchFamily="49" charset="-122"/>
              </a:rPr>
              <a:t>计划今年年底建成通车。</a:t>
            </a:r>
            <a:r>
              <a:rPr lang="en-US" dirty="0" smtClean="0">
                <a:latin typeface="楷体" pitchFamily="49" charset="-122"/>
                <a:ea typeface="楷体" pitchFamily="49" charset="-122"/>
              </a:rPr>
              <a:t>⑦</a:t>
            </a:r>
            <a:r>
              <a:rPr lang="zh-CN" altLang="en-US" dirty="0" smtClean="0">
                <a:latin typeface="楷体" pitchFamily="49" charset="-122"/>
                <a:ea typeface="楷体" pitchFamily="49" charset="-122"/>
              </a:rPr>
              <a:t>届时，从西安乘坐火车到银川将由现在的</a:t>
            </a:r>
            <a:r>
              <a:rPr lang="en-US" dirty="0" smtClean="0">
                <a:latin typeface="楷体" pitchFamily="49" charset="-122"/>
                <a:ea typeface="楷体" pitchFamily="49" charset="-122"/>
              </a:rPr>
              <a:t>14</a:t>
            </a:r>
            <a:r>
              <a:rPr lang="zh-CN" altLang="en-US" dirty="0" smtClean="0">
                <a:latin typeface="楷体" pitchFamily="49" charset="-122"/>
                <a:ea typeface="楷体" pitchFamily="49" charset="-122"/>
              </a:rPr>
              <a:t>小时缩小至</a:t>
            </a:r>
            <a:r>
              <a:rPr lang="en-US" dirty="0" smtClean="0">
                <a:latin typeface="楷体" pitchFamily="49" charset="-122"/>
                <a:ea typeface="楷体" pitchFamily="49" charset="-122"/>
              </a:rPr>
              <a:t>3</a:t>
            </a:r>
            <a:r>
              <a:rPr lang="zh-CN" altLang="en-US" dirty="0" smtClean="0">
                <a:latin typeface="楷体" pitchFamily="49" charset="-122"/>
                <a:ea typeface="楷体" pitchFamily="49" charset="-122"/>
              </a:rPr>
              <a:t>小时左右。</a:t>
            </a:r>
            <a:r>
              <a:rPr lang="en-US" dirty="0" smtClean="0">
                <a:latin typeface="楷体" pitchFamily="49" charset="-122"/>
                <a:ea typeface="楷体" pitchFamily="49" charset="-122"/>
              </a:rPr>
              <a:t>⑧</a:t>
            </a:r>
            <a:r>
              <a:rPr lang="zh-CN" altLang="en-US" dirty="0" smtClean="0">
                <a:latin typeface="楷体" pitchFamily="49" charset="-122"/>
                <a:ea typeface="楷体" pitchFamily="49" charset="-122"/>
              </a:rPr>
              <a:t>作为国家中长期铁路网规划中</a:t>
            </a:r>
            <a:r>
              <a:rPr lang="en-US" dirty="0" smtClean="0">
                <a:latin typeface="楷体" pitchFamily="49" charset="-122"/>
                <a:ea typeface="楷体" pitchFamily="49" charset="-122"/>
              </a:rPr>
              <a:t>“</a:t>
            </a:r>
            <a:r>
              <a:rPr lang="zh-CN" altLang="en-US" dirty="0" smtClean="0">
                <a:latin typeface="楷体" pitchFamily="49" charset="-122"/>
                <a:ea typeface="楷体" pitchFamily="49" charset="-122"/>
              </a:rPr>
              <a:t>八纵八横</a:t>
            </a:r>
            <a:r>
              <a:rPr lang="en-US" dirty="0" smtClean="0">
                <a:latin typeface="楷体" pitchFamily="49" charset="-122"/>
                <a:ea typeface="楷体" pitchFamily="49" charset="-122"/>
              </a:rPr>
              <a:t>”</a:t>
            </a:r>
            <a:r>
              <a:rPr lang="zh-CN" altLang="en-US" dirty="0" smtClean="0">
                <a:latin typeface="楷体" pitchFamily="49" charset="-122"/>
                <a:ea typeface="楷体" pitchFamily="49" charset="-122"/>
              </a:rPr>
              <a:t>高铁网，</a:t>
            </a:r>
            <a:r>
              <a:rPr lang="en-US" dirty="0" smtClean="0">
                <a:latin typeface="楷体" pitchFamily="49" charset="-122"/>
                <a:ea typeface="楷体" pitchFamily="49" charset="-122"/>
              </a:rPr>
              <a:t>⑨</a:t>
            </a:r>
            <a:r>
              <a:rPr lang="zh-CN" altLang="en-US" dirty="0" smtClean="0">
                <a:latin typeface="楷体" pitchFamily="49" charset="-122"/>
                <a:ea typeface="楷体" pitchFamily="49" charset="-122"/>
              </a:rPr>
              <a:t>西银高铁开通运营后，</a:t>
            </a:r>
            <a:r>
              <a:rPr lang="en-US" dirty="0" smtClean="0">
                <a:latin typeface="楷体" pitchFamily="49" charset="-122"/>
                <a:ea typeface="楷体" pitchFamily="49" charset="-122"/>
              </a:rPr>
              <a:t>⑩</a:t>
            </a:r>
            <a:r>
              <a:rPr lang="zh-CN" altLang="en-US" dirty="0" smtClean="0">
                <a:latin typeface="楷体" pitchFamily="49" charset="-122"/>
                <a:ea typeface="楷体" pitchFamily="49" charset="-122"/>
              </a:rPr>
              <a:t>将成为围绕以西安为中心的关中城市群和以银川为中心的沿黄城市带之间的便捷通道。</a:t>
            </a:r>
          </a:p>
          <a:p>
            <a:endParaRPr lang="zh-CN" altLang="en-US" dirty="0"/>
          </a:p>
        </p:txBody>
      </p:sp>
    </p:spTree>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a:t>
            </a:r>
            <a:r>
              <a:rPr lang="zh-CN" altLang="en-US" dirty="0" smtClean="0"/>
              <a:t>参考答案</a:t>
            </a:r>
            <a:r>
              <a:rPr lang="en-US" altLang="zh-CN" dirty="0" smtClean="0"/>
              <a:t>】</a:t>
            </a:r>
            <a:r>
              <a:rPr lang="en-US" dirty="0" smtClean="0"/>
              <a:t>(1)①</a:t>
            </a:r>
            <a:r>
              <a:rPr lang="zh-CN" altLang="en-US" dirty="0" smtClean="0"/>
              <a:t>改为</a:t>
            </a:r>
            <a:r>
              <a:rPr lang="en-US" dirty="0" smtClean="0"/>
              <a:t>“</a:t>
            </a:r>
            <a:r>
              <a:rPr lang="zh-CN" altLang="en-US" dirty="0" smtClean="0"/>
              <a:t>从银川始发的</a:t>
            </a:r>
            <a:r>
              <a:rPr lang="en-US" dirty="0" smtClean="0"/>
              <a:t>”</a:t>
            </a:r>
            <a:r>
              <a:rPr lang="zh-CN" altLang="en-US" dirty="0" smtClean="0"/>
              <a:t>；</a:t>
            </a:r>
          </a:p>
          <a:p>
            <a:r>
              <a:rPr lang="en-US" dirty="0" smtClean="0"/>
              <a:t>(2)④</a:t>
            </a:r>
            <a:r>
              <a:rPr lang="zh-CN" altLang="en-US" dirty="0" smtClean="0"/>
              <a:t>改为</a:t>
            </a:r>
            <a:r>
              <a:rPr lang="en-US" dirty="0" smtClean="0"/>
              <a:t>“</a:t>
            </a:r>
            <a:r>
              <a:rPr lang="zh-CN" altLang="en-US" dirty="0" smtClean="0"/>
              <a:t>时速为</a:t>
            </a:r>
            <a:r>
              <a:rPr lang="en-US" dirty="0" smtClean="0"/>
              <a:t>250</a:t>
            </a:r>
            <a:r>
              <a:rPr lang="zh-CN" altLang="en-US" dirty="0" smtClean="0"/>
              <a:t>千米</a:t>
            </a:r>
            <a:r>
              <a:rPr lang="en-US" dirty="0" smtClean="0"/>
              <a:t>”</a:t>
            </a:r>
            <a:r>
              <a:rPr lang="zh-CN" altLang="en-US" dirty="0" smtClean="0"/>
              <a:t>；</a:t>
            </a:r>
          </a:p>
          <a:p>
            <a:r>
              <a:rPr lang="en-US" dirty="0" smtClean="0"/>
              <a:t>(3)⑧</a:t>
            </a:r>
            <a:r>
              <a:rPr lang="zh-CN" altLang="en-US" dirty="0" smtClean="0"/>
              <a:t>改为</a:t>
            </a:r>
            <a:r>
              <a:rPr lang="en-US" dirty="0" smtClean="0"/>
              <a:t>“</a:t>
            </a:r>
            <a:r>
              <a:rPr lang="zh-CN" altLang="en-US" dirty="0" smtClean="0"/>
              <a:t>作为</a:t>
            </a:r>
            <a:r>
              <a:rPr lang="en-US" dirty="0" smtClean="0"/>
              <a:t>……</a:t>
            </a:r>
            <a:r>
              <a:rPr lang="zh-CN" altLang="en-US" dirty="0" smtClean="0"/>
              <a:t>的重要组成部分</a:t>
            </a:r>
            <a:r>
              <a:rPr lang="en-US" dirty="0" smtClean="0"/>
              <a:t>”</a:t>
            </a:r>
            <a:r>
              <a:rPr lang="zh-CN" altLang="en-US" dirty="0" smtClean="0"/>
              <a:t>或</a:t>
            </a:r>
            <a:r>
              <a:rPr lang="en-US" dirty="0" smtClean="0"/>
              <a:t>“</a:t>
            </a:r>
            <a:r>
              <a:rPr lang="zh-CN" altLang="en-US" dirty="0" smtClean="0"/>
              <a:t>作为</a:t>
            </a:r>
            <a:r>
              <a:rPr lang="en-US" dirty="0" smtClean="0"/>
              <a:t>……</a:t>
            </a:r>
            <a:r>
              <a:rPr lang="zh-CN" altLang="en-US" dirty="0" smtClean="0"/>
              <a:t>之一</a:t>
            </a:r>
            <a:r>
              <a:rPr lang="en-US" dirty="0" smtClean="0"/>
              <a:t>”</a:t>
            </a:r>
            <a:r>
              <a:rPr lang="zh-CN" altLang="en-US" dirty="0" smtClean="0"/>
              <a:t>；</a:t>
            </a:r>
          </a:p>
          <a:p>
            <a:r>
              <a:rPr lang="en-US" dirty="0" smtClean="0"/>
              <a:t>(4)⑦“</a:t>
            </a:r>
            <a:r>
              <a:rPr lang="zh-CN" altLang="en-US" dirty="0" smtClean="0"/>
              <a:t>缩小</a:t>
            </a:r>
            <a:r>
              <a:rPr lang="en-US" dirty="0" smtClean="0"/>
              <a:t>”</a:t>
            </a:r>
            <a:r>
              <a:rPr lang="zh-CN" altLang="en-US" dirty="0" smtClean="0"/>
              <a:t>改为</a:t>
            </a:r>
            <a:r>
              <a:rPr lang="en-US" dirty="0" smtClean="0"/>
              <a:t>“</a:t>
            </a:r>
            <a:r>
              <a:rPr lang="zh-CN" altLang="en-US" dirty="0" smtClean="0"/>
              <a:t>缩短</a:t>
            </a:r>
            <a:r>
              <a:rPr lang="en-US" dirty="0" smtClean="0"/>
              <a:t>”</a:t>
            </a:r>
            <a:r>
              <a:rPr lang="zh-CN" altLang="en-US" dirty="0" smtClean="0"/>
              <a:t>；</a:t>
            </a:r>
          </a:p>
          <a:p>
            <a:r>
              <a:rPr lang="en-US" dirty="0" smtClean="0"/>
              <a:t>(5)⑩</a:t>
            </a:r>
            <a:r>
              <a:rPr lang="zh-CN" altLang="en-US" dirty="0" smtClean="0"/>
              <a:t>删去</a:t>
            </a:r>
            <a:r>
              <a:rPr lang="en-US" dirty="0" smtClean="0"/>
              <a:t>“</a:t>
            </a:r>
            <a:r>
              <a:rPr lang="zh-CN" altLang="en-US" dirty="0" smtClean="0"/>
              <a:t>围绕</a:t>
            </a:r>
            <a:r>
              <a:rPr lang="en-US" dirty="0" smtClean="0"/>
              <a:t>”</a:t>
            </a:r>
            <a:r>
              <a:rPr lang="zh-CN" altLang="en-US" dirty="0" smtClean="0"/>
              <a:t>。</a:t>
            </a:r>
          </a:p>
          <a:p>
            <a:endParaRPr lang="zh-CN" altLang="en-US" dirty="0"/>
          </a:p>
        </p:txBody>
      </p:sp>
    </p:spTree>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b="1" dirty="0" smtClean="0"/>
              <a:t>一、语句的表达效果</a:t>
            </a:r>
            <a:endParaRPr lang="zh-CN" altLang="en-US" dirty="0"/>
          </a:p>
        </p:txBody>
      </p:sp>
      <p:sp>
        <p:nvSpPr>
          <p:cNvPr id="5" name="内容占位符 4"/>
          <p:cNvSpPr>
            <a:spLocks noGrp="1"/>
          </p:cNvSpPr>
          <p:nvPr>
            <p:ph idx="1"/>
          </p:nvPr>
        </p:nvSpPr>
        <p:spPr/>
        <p:txBody>
          <a:bodyPr/>
          <a:lstStyle/>
          <a:p>
            <a:pPr fontAlgn="ctr"/>
            <a:r>
              <a:rPr lang="en-US" dirty="0" smtClean="0">
                <a:latin typeface="楷体" pitchFamily="49" charset="-122"/>
                <a:ea typeface="楷体" pitchFamily="49" charset="-122"/>
              </a:rPr>
              <a:t>……</a:t>
            </a:r>
            <a:r>
              <a:rPr lang="zh-CN" altLang="en-US" dirty="0" smtClean="0">
                <a:latin typeface="楷体" pitchFamily="49" charset="-122"/>
                <a:ea typeface="楷体" pitchFamily="49" charset="-122"/>
              </a:rPr>
              <a:t>往小碟子里倒了醋和辣椒油，然后在酸和辣的合奏里，</a:t>
            </a:r>
            <a:r>
              <a:rPr lang="zh-CN" altLang="en-US" u="wavy" dirty="0" smtClean="0">
                <a:latin typeface="楷体" pitchFamily="49" charset="-122"/>
                <a:ea typeface="楷体" pitchFamily="49" charset="-122"/>
              </a:rPr>
              <a:t>我把饼和粥都一扫而光，又心满，又意足</a:t>
            </a:r>
            <a:r>
              <a:rPr lang="zh-CN" altLang="en-US" dirty="0" smtClean="0">
                <a:latin typeface="楷体" pitchFamily="49" charset="-122"/>
                <a:ea typeface="楷体" pitchFamily="49" charset="-122"/>
              </a:rPr>
              <a:t>。</a:t>
            </a:r>
          </a:p>
          <a:p>
            <a:pPr fontAlgn="ctr"/>
            <a:r>
              <a:rPr lang="zh-CN" altLang="en-US" dirty="0" smtClean="0"/>
              <a:t>文中画波浪线的句子可以改写成</a:t>
            </a:r>
            <a:r>
              <a:rPr lang="en-US" dirty="0" smtClean="0"/>
              <a:t>:</a:t>
            </a:r>
            <a:r>
              <a:rPr lang="en-US" b="1" dirty="0" smtClean="0"/>
              <a:t>“</a:t>
            </a:r>
            <a:r>
              <a:rPr lang="zh-CN" altLang="en-US" b="1" dirty="0" smtClean="0"/>
              <a:t>我心满意足地把饼和粥都扫而光。</a:t>
            </a:r>
            <a:r>
              <a:rPr lang="en-US" b="1" dirty="0" smtClean="0"/>
              <a:t>” </a:t>
            </a:r>
            <a:r>
              <a:rPr lang="zh-CN" altLang="en-US" dirty="0" smtClean="0"/>
              <a:t>从语义上看二者基本相同，为什么说原文表达效果更好</a:t>
            </a:r>
            <a:r>
              <a:rPr lang="en-US" dirty="0" smtClean="0"/>
              <a:t>?</a:t>
            </a:r>
            <a:r>
              <a:rPr lang="zh-CN" altLang="en-US" dirty="0" smtClean="0"/>
              <a:t>（</a:t>
            </a:r>
            <a:r>
              <a:rPr lang="en-US" dirty="0" smtClean="0"/>
              <a:t>2020</a:t>
            </a:r>
            <a:r>
              <a:rPr lang="zh-CN" altLang="en-US" dirty="0" smtClean="0"/>
              <a:t>山东）</a:t>
            </a:r>
          </a:p>
          <a:p>
            <a:endParaRPr lang="zh-CN" altLang="en-US" dirty="0"/>
          </a:p>
        </p:txBody>
      </p:sp>
    </p:spTree>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0000" lnSpcReduction="20000"/>
          </a:bodyPr>
          <a:lstStyle/>
          <a:p>
            <a:pPr fontAlgn="ctr"/>
            <a:r>
              <a:rPr lang="en-US" altLang="zh-CN" dirty="0" smtClean="0"/>
              <a:t>【</a:t>
            </a:r>
            <a:r>
              <a:rPr lang="zh-CN" altLang="en-US" dirty="0" smtClean="0"/>
              <a:t>参考答案</a:t>
            </a:r>
            <a:r>
              <a:rPr lang="en-US" altLang="zh-CN" dirty="0" smtClean="0"/>
              <a:t>】</a:t>
            </a:r>
            <a:r>
              <a:rPr lang="en-US" dirty="0" smtClean="0"/>
              <a:t>①</a:t>
            </a:r>
            <a:r>
              <a:rPr lang="zh-CN" altLang="en-US" b="1" dirty="0" smtClean="0"/>
              <a:t>强调的重点不同</a:t>
            </a:r>
            <a:r>
              <a:rPr lang="zh-CN" altLang="en-US" dirty="0" smtClean="0"/>
              <a:t>：改句的重点落在</a:t>
            </a:r>
            <a:r>
              <a:rPr lang="en-US" dirty="0" smtClean="0"/>
              <a:t>“</a:t>
            </a:r>
            <a:r>
              <a:rPr lang="zh-CN" altLang="en-US" dirty="0" smtClean="0"/>
              <a:t>一扫而光</a:t>
            </a:r>
            <a:r>
              <a:rPr lang="en-US" dirty="0" smtClean="0"/>
              <a:t>”</a:t>
            </a:r>
            <a:r>
              <a:rPr lang="zh-CN" altLang="en-US" dirty="0" smtClean="0"/>
              <a:t>上，强调全部吃光；原句的重点落在</a:t>
            </a:r>
            <a:r>
              <a:rPr lang="en-US" dirty="0" smtClean="0"/>
              <a:t>“</a:t>
            </a:r>
            <a:r>
              <a:rPr lang="zh-CN" altLang="en-US" dirty="0" smtClean="0"/>
              <a:t>心满意足</a:t>
            </a:r>
            <a:r>
              <a:rPr lang="en-US" dirty="0" smtClean="0"/>
              <a:t>”</a:t>
            </a:r>
            <a:r>
              <a:rPr lang="zh-CN" altLang="en-US" dirty="0" smtClean="0"/>
              <a:t>上，强调吃过肉饼之后的满足感，更符合原文的逻辑。</a:t>
            </a:r>
            <a:r>
              <a:rPr lang="en-US" dirty="0" smtClean="0"/>
              <a:t>②</a:t>
            </a:r>
            <a:r>
              <a:rPr lang="zh-CN" altLang="en-US" b="1" dirty="0" smtClean="0"/>
              <a:t>适用的位置不同</a:t>
            </a:r>
            <a:r>
              <a:rPr lang="zh-CN" altLang="en-US" dirty="0" smtClean="0"/>
              <a:t>：改句用来结束文段，似乎话还没说完；原句把</a:t>
            </a:r>
            <a:r>
              <a:rPr lang="en-US" dirty="0" smtClean="0"/>
              <a:t>“</a:t>
            </a:r>
            <a:r>
              <a:rPr lang="zh-CN" altLang="en-US" dirty="0" smtClean="0"/>
              <a:t>心满意足</a:t>
            </a:r>
            <a:r>
              <a:rPr lang="en-US" dirty="0" smtClean="0"/>
              <a:t>”</a:t>
            </a:r>
            <a:r>
              <a:rPr lang="zh-CN" altLang="en-US" dirty="0" smtClean="0"/>
              <a:t>拆开放在句子最后，语气舒缓，适合做段落的结尾。</a:t>
            </a:r>
            <a:r>
              <a:rPr lang="en-US" dirty="0" smtClean="0"/>
              <a:t>③</a:t>
            </a:r>
            <a:r>
              <a:rPr lang="zh-CN" altLang="en-US" b="1" dirty="0" smtClean="0"/>
              <a:t>语体风格不同</a:t>
            </a:r>
            <a:r>
              <a:rPr lang="zh-CN" altLang="en-US" dirty="0" smtClean="0"/>
              <a:t>：改句比较普通；原句更口语化，活泼俏皮，和整个文段的文风更和谐。</a:t>
            </a:r>
          </a:p>
          <a:p>
            <a:pPr fontAlgn="ctr"/>
            <a:r>
              <a:rPr lang="en-US" altLang="zh-CN" dirty="0" smtClean="0"/>
              <a:t>【</a:t>
            </a:r>
            <a:r>
              <a:rPr lang="zh-CN" altLang="en-US" dirty="0" smtClean="0"/>
              <a:t>解析</a:t>
            </a:r>
            <a:r>
              <a:rPr lang="en-US" altLang="zh-CN" dirty="0" smtClean="0"/>
              <a:t>】</a:t>
            </a:r>
            <a:r>
              <a:rPr lang="zh-CN" altLang="en-US" dirty="0" smtClean="0"/>
              <a:t>解答此类题，可以从以下方面分析：</a:t>
            </a:r>
            <a:r>
              <a:rPr lang="zh-CN" altLang="en-US" b="1" dirty="0" smtClean="0"/>
              <a:t>修辞手法（比喻、拟人、排比、夸张、对偶等），句式特点（长短句、整散句），词语（动词、形容词、修饰词等），观察顺序（高低、俯仰、先后等），结构作用（照应、铺垫）等</a:t>
            </a:r>
            <a:r>
              <a:rPr lang="zh-CN" altLang="en-US" dirty="0" smtClean="0"/>
              <a:t>，同时要结合文本内容对原句进行赏析，注意语言表达。</a:t>
            </a:r>
          </a:p>
          <a:p>
            <a:endParaRPr lang="zh-CN" altLang="en-US" dirty="0"/>
          </a:p>
        </p:txBody>
      </p:sp>
    </p:spTree>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smtClean="0"/>
              <a:t>二、标点符号的</a:t>
            </a:r>
            <a:r>
              <a:rPr lang="zh-CN" altLang="en-US" b="1" dirty="0" smtClean="0"/>
              <a:t>作用</a:t>
            </a:r>
            <a:endParaRPr lang="zh-CN" altLang="en-US" dirty="0"/>
          </a:p>
        </p:txBody>
      </p:sp>
      <p:sp>
        <p:nvSpPr>
          <p:cNvPr id="3" name="内容占位符 2"/>
          <p:cNvSpPr>
            <a:spLocks noGrp="1"/>
          </p:cNvSpPr>
          <p:nvPr>
            <p:ph idx="1"/>
          </p:nvPr>
        </p:nvSpPr>
        <p:spPr/>
        <p:txBody>
          <a:bodyPr>
            <a:normAutofit fontScale="77500" lnSpcReduction="20000"/>
          </a:bodyPr>
          <a:lstStyle/>
          <a:p>
            <a:pPr fontAlgn="ctr"/>
            <a:r>
              <a:rPr lang="en-US" altLang="zh-CN" dirty="0" smtClean="0"/>
              <a:t>【</a:t>
            </a:r>
            <a:r>
              <a:rPr lang="zh-CN" altLang="en-US" dirty="0" smtClean="0"/>
              <a:t>例</a:t>
            </a:r>
            <a:r>
              <a:rPr lang="en-US" dirty="0" smtClean="0"/>
              <a:t>1</a:t>
            </a:r>
            <a:r>
              <a:rPr lang="en-US" altLang="zh-CN" dirty="0" smtClean="0">
                <a:latin typeface="楷体" pitchFamily="49" charset="-122"/>
                <a:ea typeface="楷体" pitchFamily="49" charset="-122"/>
              </a:rPr>
              <a:t>】</a:t>
            </a:r>
            <a:r>
              <a:rPr lang="en-US" dirty="0" smtClean="0">
                <a:latin typeface="楷体" pitchFamily="49" charset="-122"/>
                <a:ea typeface="楷体" pitchFamily="49" charset="-122"/>
              </a:rPr>
              <a:t>……</a:t>
            </a:r>
            <a:r>
              <a:rPr lang="zh-CN" altLang="en-US" dirty="0" smtClean="0">
                <a:latin typeface="楷体" pitchFamily="49" charset="-122"/>
                <a:ea typeface="楷体" pitchFamily="49" charset="-122"/>
              </a:rPr>
              <a:t>忽然想起朝阳门里北街上有一家专卖门钉肉饼的小店</a:t>
            </a:r>
            <a:r>
              <a:rPr lang="en-US" dirty="0" smtClean="0">
                <a:latin typeface="楷体" pitchFamily="49" charset="-122"/>
                <a:ea typeface="楷体" pitchFamily="49" charset="-122"/>
              </a:rPr>
              <a:t>——</a:t>
            </a:r>
            <a:r>
              <a:rPr lang="zh-CN" altLang="en-US" dirty="0" smtClean="0">
                <a:latin typeface="楷体" pitchFamily="49" charset="-122"/>
                <a:ea typeface="楷体" pitchFamily="49" charset="-122"/>
              </a:rPr>
              <a:t>对，去吃门钉肉饼。</a:t>
            </a:r>
            <a:r>
              <a:rPr lang="en-US" dirty="0" smtClean="0">
                <a:latin typeface="楷体" pitchFamily="49" charset="-122"/>
                <a:ea typeface="楷体" pitchFamily="49" charset="-122"/>
              </a:rPr>
              <a:t>……</a:t>
            </a:r>
            <a:endParaRPr lang="zh-CN" altLang="en-US" dirty="0" smtClean="0">
              <a:latin typeface="楷体" pitchFamily="49" charset="-122"/>
              <a:ea typeface="楷体" pitchFamily="49" charset="-122"/>
            </a:endParaRPr>
          </a:p>
          <a:p>
            <a:pPr fontAlgn="ctr"/>
            <a:r>
              <a:rPr lang="zh-CN" altLang="en-US" dirty="0" smtClean="0"/>
              <a:t>下列各句中的破折号，和文中破折号作用相同的项是（</a:t>
            </a:r>
            <a:r>
              <a:rPr lang="en-US" dirty="0" smtClean="0"/>
              <a:t>   </a:t>
            </a:r>
            <a:r>
              <a:rPr lang="zh-CN" altLang="en-US" dirty="0" smtClean="0"/>
              <a:t>）</a:t>
            </a:r>
          </a:p>
          <a:p>
            <a:pPr fontAlgn="ctr"/>
            <a:r>
              <a:rPr lang="en-US" dirty="0" smtClean="0"/>
              <a:t>A. </a:t>
            </a:r>
            <a:r>
              <a:rPr lang="zh-CN" altLang="en-US" dirty="0" smtClean="0"/>
              <a:t>李时珍花了二十多年时间，才编成这部药学经典</a:t>
            </a:r>
            <a:r>
              <a:rPr lang="en-US" dirty="0" smtClean="0"/>
              <a:t>——</a:t>
            </a:r>
            <a:r>
              <a:rPr lang="en-US" altLang="zh-CN" dirty="0" smtClean="0"/>
              <a:t>《</a:t>
            </a:r>
            <a:r>
              <a:rPr lang="zh-CN" altLang="en-US" dirty="0" smtClean="0"/>
              <a:t>本草纲目</a:t>
            </a:r>
            <a:r>
              <a:rPr lang="en-US" altLang="zh-CN" dirty="0" smtClean="0"/>
              <a:t>》</a:t>
            </a:r>
            <a:r>
              <a:rPr lang="zh-CN" altLang="en-US" dirty="0" smtClean="0"/>
              <a:t>。</a:t>
            </a:r>
          </a:p>
          <a:p>
            <a:pPr fontAlgn="ctr"/>
            <a:r>
              <a:rPr lang="en-US" dirty="0" smtClean="0"/>
              <a:t>B. </a:t>
            </a:r>
            <a:r>
              <a:rPr lang="zh-CN" altLang="en-US" dirty="0" smtClean="0"/>
              <a:t>我本来不想去，可是俺婆婆非叫我再去看看他</a:t>
            </a:r>
            <a:r>
              <a:rPr lang="en-US" dirty="0" smtClean="0"/>
              <a:t>——</a:t>
            </a:r>
            <a:r>
              <a:rPr lang="zh-CN" altLang="en-US" dirty="0" smtClean="0"/>
              <a:t>有什么看头啊</a:t>
            </a:r>
            <a:r>
              <a:rPr lang="en-US" dirty="0" smtClean="0"/>
              <a:t>!</a:t>
            </a:r>
            <a:endParaRPr lang="zh-CN" altLang="en-US" dirty="0" smtClean="0"/>
          </a:p>
          <a:p>
            <a:pPr fontAlgn="ctr"/>
            <a:r>
              <a:rPr lang="en-US" dirty="0" smtClean="0"/>
              <a:t>C. </a:t>
            </a:r>
            <a:r>
              <a:rPr lang="zh-CN" altLang="en-US" dirty="0" smtClean="0"/>
              <a:t>到山上打柴的记忆是幸福而快乐的</a:t>
            </a:r>
            <a:r>
              <a:rPr lang="en-US" dirty="0" smtClean="0"/>
              <a:t>——</a:t>
            </a:r>
            <a:r>
              <a:rPr lang="zh-CN" altLang="en-US" dirty="0" smtClean="0"/>
              <a:t>尽管那是童年十分辛苦的一 种劳作。</a:t>
            </a:r>
          </a:p>
          <a:p>
            <a:pPr fontAlgn="ctr"/>
            <a:r>
              <a:rPr lang="en-US" dirty="0" smtClean="0"/>
              <a:t>D. </a:t>
            </a:r>
            <a:r>
              <a:rPr lang="zh-CN" altLang="en-US" dirty="0" smtClean="0"/>
              <a:t>你不能用这么简单的方式对待一个人</a:t>
            </a:r>
            <a:r>
              <a:rPr lang="en-US" dirty="0" smtClean="0"/>
              <a:t>——</a:t>
            </a:r>
            <a:r>
              <a:rPr lang="zh-CN" altLang="en-US" dirty="0" smtClean="0"/>
              <a:t>一个有活力、有思想、有感情的人。</a:t>
            </a:r>
          </a:p>
          <a:p>
            <a:endParaRPr lang="zh-CN" altLang="en-US" dirty="0"/>
          </a:p>
        </p:txBody>
      </p:sp>
    </p:spTree>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fontAlgn="ctr"/>
            <a:r>
              <a:rPr lang="en-US" altLang="zh-CN" dirty="0" smtClean="0"/>
              <a:t>【</a:t>
            </a:r>
            <a:r>
              <a:rPr lang="zh-CN" altLang="en-US" dirty="0" smtClean="0"/>
              <a:t>参考答案</a:t>
            </a:r>
            <a:r>
              <a:rPr lang="en-US" altLang="zh-CN" dirty="0" smtClean="0"/>
              <a:t>】</a:t>
            </a:r>
            <a:r>
              <a:rPr lang="en-US" dirty="0" smtClean="0"/>
              <a:t>B    </a:t>
            </a:r>
            <a:endParaRPr lang="zh-CN" altLang="en-US" dirty="0" smtClean="0"/>
          </a:p>
          <a:p>
            <a:pPr fontAlgn="ctr"/>
            <a:r>
              <a:rPr lang="en-US" altLang="zh-CN" dirty="0" smtClean="0"/>
              <a:t>【</a:t>
            </a:r>
            <a:r>
              <a:rPr lang="zh-CN" altLang="en-US" dirty="0" smtClean="0"/>
              <a:t>解析</a:t>
            </a:r>
            <a:r>
              <a:rPr lang="en-US" altLang="zh-CN" dirty="0" smtClean="0"/>
              <a:t>】</a:t>
            </a:r>
            <a:r>
              <a:rPr lang="zh-CN" altLang="en-US" dirty="0" smtClean="0"/>
              <a:t>破折号的作用：</a:t>
            </a:r>
            <a:r>
              <a:rPr lang="en-US" b="1" dirty="0" smtClean="0"/>
              <a:t>①</a:t>
            </a:r>
            <a:r>
              <a:rPr lang="zh-CN" altLang="en-US" b="1" dirty="0" smtClean="0"/>
              <a:t>表解释说明或补充说明</a:t>
            </a:r>
            <a:r>
              <a:rPr lang="en-US" b="1" dirty="0" smtClean="0"/>
              <a:t>②</a:t>
            </a:r>
            <a:r>
              <a:rPr lang="zh-CN" altLang="en-US" b="1" dirty="0" smtClean="0"/>
              <a:t>表语意的转折或转换</a:t>
            </a:r>
            <a:r>
              <a:rPr lang="en-US" b="1" dirty="0" smtClean="0"/>
              <a:t>③</a:t>
            </a:r>
            <a:r>
              <a:rPr lang="zh-CN" altLang="en-US" b="1" dirty="0" smtClean="0"/>
              <a:t>表声音的中断或停顿</a:t>
            </a:r>
            <a:r>
              <a:rPr lang="en-US" b="1" dirty="0" smtClean="0"/>
              <a:t>④</a:t>
            </a:r>
            <a:r>
              <a:rPr lang="zh-CN" altLang="en-US" b="1" dirty="0" smtClean="0"/>
              <a:t>表语意的跃进</a:t>
            </a:r>
            <a:endParaRPr lang="zh-CN" altLang="en-US" dirty="0" smtClean="0"/>
          </a:p>
          <a:p>
            <a:endParaRPr lang="zh-CN" altLang="en-US" dirty="0"/>
          </a:p>
        </p:txBody>
      </p:sp>
    </p:spTree>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r>
              <a:rPr lang="en-US" altLang="zh-CN" dirty="0" smtClean="0"/>
              <a:t>【</a:t>
            </a:r>
            <a:r>
              <a:rPr lang="zh-CN" altLang="en-US" dirty="0" smtClean="0"/>
              <a:t>例</a:t>
            </a:r>
            <a:r>
              <a:rPr lang="en-US" dirty="0" smtClean="0"/>
              <a:t>2</a:t>
            </a:r>
            <a:r>
              <a:rPr lang="en-US" altLang="zh-CN" dirty="0" smtClean="0">
                <a:latin typeface="楷体" pitchFamily="49" charset="-122"/>
                <a:ea typeface="楷体" pitchFamily="49" charset="-122"/>
              </a:rPr>
              <a:t>】</a:t>
            </a:r>
            <a:r>
              <a:rPr lang="en-US" dirty="0" smtClean="0">
                <a:latin typeface="楷体" pitchFamily="49" charset="-122"/>
                <a:ea typeface="楷体" pitchFamily="49" charset="-122"/>
              </a:rPr>
              <a:t>……</a:t>
            </a:r>
            <a:r>
              <a:rPr lang="zh-CN" altLang="en-US" dirty="0" smtClean="0">
                <a:latin typeface="楷体" pitchFamily="49" charset="-122"/>
                <a:ea typeface="楷体" pitchFamily="49" charset="-122"/>
              </a:rPr>
              <a:t>比豆腐脑稍老一点的，有北京的</a:t>
            </a:r>
            <a:r>
              <a:rPr lang="en-US" dirty="0" smtClean="0">
                <a:latin typeface="楷体" pitchFamily="49" charset="-122"/>
                <a:ea typeface="楷体" pitchFamily="49" charset="-122"/>
              </a:rPr>
              <a:t>“</a:t>
            </a:r>
            <a:r>
              <a:rPr lang="zh-CN" altLang="en-US" dirty="0" smtClean="0">
                <a:latin typeface="楷体" pitchFamily="49" charset="-122"/>
                <a:ea typeface="楷体" pitchFamily="49" charset="-122"/>
              </a:rPr>
              <a:t>老豆腐</a:t>
            </a:r>
            <a:r>
              <a:rPr lang="en-US" dirty="0" smtClean="0">
                <a:latin typeface="楷体" pitchFamily="49" charset="-122"/>
                <a:ea typeface="楷体" pitchFamily="49" charset="-122"/>
              </a:rPr>
              <a:t>”</a:t>
            </a:r>
            <a:r>
              <a:rPr lang="zh-CN" altLang="en-US" dirty="0" smtClean="0">
                <a:latin typeface="楷体" pitchFamily="49" charset="-122"/>
                <a:ea typeface="楷体" pitchFamily="49" charset="-122"/>
              </a:rPr>
              <a:t>和四川的豆花。比豆腐脑更嫩的是湖南的水豆腐。</a:t>
            </a:r>
            <a:r>
              <a:rPr lang="en-US" dirty="0" smtClean="0">
                <a:latin typeface="楷体" pitchFamily="49" charset="-122"/>
                <a:ea typeface="楷体" pitchFamily="49" charset="-122"/>
              </a:rPr>
              <a:t>……</a:t>
            </a:r>
            <a:endParaRPr lang="zh-CN" altLang="en-US" dirty="0" smtClean="0">
              <a:latin typeface="楷体" pitchFamily="49" charset="-122"/>
              <a:ea typeface="楷体" pitchFamily="49" charset="-122"/>
            </a:endParaRPr>
          </a:p>
          <a:p>
            <a:r>
              <a:rPr lang="zh-CN" altLang="en-US" dirty="0" smtClean="0"/>
              <a:t>下列各句中的引号，和文中</a:t>
            </a:r>
            <a:r>
              <a:rPr lang="en-US" dirty="0" smtClean="0"/>
              <a:t>“</a:t>
            </a:r>
            <a:r>
              <a:rPr lang="zh-CN" altLang="en-US" dirty="0" smtClean="0"/>
              <a:t>老豆腐</a:t>
            </a:r>
            <a:r>
              <a:rPr lang="en-US" dirty="0" smtClean="0"/>
              <a:t>”</a:t>
            </a:r>
            <a:r>
              <a:rPr lang="zh-CN" altLang="en-US" dirty="0" smtClean="0"/>
              <a:t>引号用法相同的一项是</a:t>
            </a:r>
            <a:r>
              <a:rPr lang="en-US" dirty="0" smtClean="0"/>
              <a:t>(   )</a:t>
            </a:r>
            <a:endParaRPr lang="zh-CN" altLang="en-US" dirty="0" smtClean="0"/>
          </a:p>
          <a:p>
            <a:r>
              <a:rPr lang="en-US" dirty="0" smtClean="0"/>
              <a:t>A.</a:t>
            </a:r>
            <a:r>
              <a:rPr lang="zh-CN" altLang="en-US" dirty="0" smtClean="0"/>
              <a:t>沂蒙红色文化的核心是沂蒙精神，其中</a:t>
            </a:r>
            <a:r>
              <a:rPr lang="en-US" dirty="0" smtClean="0"/>
              <a:t>“</a:t>
            </a:r>
            <a:r>
              <a:rPr lang="zh-CN" altLang="en-US" dirty="0" smtClean="0"/>
              <a:t>沂蒙六姐妹</a:t>
            </a:r>
            <a:r>
              <a:rPr lang="en-US" dirty="0" smtClean="0"/>
              <a:t>”</a:t>
            </a:r>
            <a:r>
              <a:rPr lang="zh-CN" altLang="en-US" dirty="0" smtClean="0"/>
              <a:t>就是战争年代在老区涌现出的一个优秀群体。</a:t>
            </a:r>
          </a:p>
          <a:p>
            <a:r>
              <a:rPr lang="en-US" dirty="0" smtClean="0"/>
              <a:t>B.</a:t>
            </a:r>
            <a:r>
              <a:rPr lang="zh-CN" altLang="en-US" dirty="0" smtClean="0"/>
              <a:t>有几个</a:t>
            </a:r>
            <a:r>
              <a:rPr lang="en-US" dirty="0" smtClean="0"/>
              <a:t>“</a:t>
            </a:r>
            <a:r>
              <a:rPr lang="zh-CN" altLang="en-US" dirty="0" smtClean="0"/>
              <a:t>慈祥</a:t>
            </a:r>
            <a:r>
              <a:rPr lang="en-US" dirty="0" smtClean="0"/>
              <a:t>”</a:t>
            </a:r>
            <a:r>
              <a:rPr lang="zh-CN" altLang="en-US" dirty="0" smtClean="0"/>
              <a:t>的老板到小菜场去收集一些莴苣的菜叶，用盐一浸，这就是她们难得的佳肴。</a:t>
            </a:r>
          </a:p>
          <a:p>
            <a:r>
              <a:rPr lang="en-US" dirty="0" smtClean="0"/>
              <a:t>C.</a:t>
            </a:r>
            <a:r>
              <a:rPr lang="zh-CN" altLang="en-US" dirty="0" smtClean="0"/>
              <a:t>脱贫攻坚进入全面收官阶段，我们如何冲刺</a:t>
            </a:r>
            <a:r>
              <a:rPr lang="en-US" dirty="0" smtClean="0"/>
              <a:t>“</a:t>
            </a:r>
            <a:r>
              <a:rPr lang="zh-CN" altLang="en-US" dirty="0" smtClean="0"/>
              <a:t>最后一百米</a:t>
            </a:r>
            <a:r>
              <a:rPr lang="en-US" dirty="0" smtClean="0"/>
              <a:t>”</a:t>
            </a:r>
            <a:r>
              <a:rPr lang="zh-CN" altLang="en-US" dirty="0" smtClean="0"/>
              <a:t>，能否如期完成任务，成为当前最关键的问题。</a:t>
            </a:r>
          </a:p>
          <a:p>
            <a:r>
              <a:rPr lang="en-US" dirty="0" smtClean="0"/>
              <a:t>D.</a:t>
            </a:r>
            <a:r>
              <a:rPr lang="zh-CN" altLang="en-US" dirty="0" smtClean="0"/>
              <a:t>其次是小葱拌豆腐。北京有歇后语：</a:t>
            </a:r>
            <a:r>
              <a:rPr lang="en-US" dirty="0" smtClean="0"/>
              <a:t>“</a:t>
            </a:r>
            <a:r>
              <a:rPr lang="zh-CN" altLang="en-US" dirty="0" smtClean="0"/>
              <a:t>小葱拌豆腐，一青二白。</a:t>
            </a:r>
            <a:r>
              <a:rPr lang="en-US" dirty="0" smtClean="0"/>
              <a:t>”</a:t>
            </a:r>
            <a:r>
              <a:rPr lang="zh-CN" altLang="en-US" dirty="0" smtClean="0"/>
              <a:t>可见这是北京人家家都吃的小菜。</a:t>
            </a:r>
            <a:endParaRPr lang="zh-CN" altLang="en-US" dirty="0"/>
          </a:p>
        </p:txBody>
      </p:sp>
    </p:spTree>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a:t>
            </a:r>
            <a:r>
              <a:rPr lang="zh-CN" altLang="en-US" dirty="0" smtClean="0"/>
              <a:t>参考答案</a:t>
            </a:r>
            <a:r>
              <a:rPr lang="en-US" altLang="zh-CN" dirty="0" smtClean="0"/>
              <a:t>】</a:t>
            </a:r>
            <a:r>
              <a:rPr lang="en-US" dirty="0" smtClean="0"/>
              <a:t>A</a:t>
            </a:r>
            <a:endParaRPr lang="zh-CN" altLang="en-US" dirty="0" smtClean="0"/>
          </a:p>
          <a:p>
            <a:r>
              <a:rPr lang="en-US" altLang="zh-CN" dirty="0" smtClean="0"/>
              <a:t>【</a:t>
            </a:r>
            <a:r>
              <a:rPr lang="zh-CN" altLang="en-US" dirty="0" smtClean="0"/>
              <a:t>解析</a:t>
            </a:r>
            <a:r>
              <a:rPr lang="en-US" altLang="zh-CN" dirty="0" smtClean="0"/>
              <a:t>】</a:t>
            </a:r>
            <a:r>
              <a:rPr lang="zh-CN" altLang="en-US" dirty="0" smtClean="0"/>
              <a:t>引号的作用：</a:t>
            </a:r>
            <a:r>
              <a:rPr lang="en-US" b="1" dirty="0" smtClean="0"/>
              <a:t>①</a:t>
            </a:r>
            <a:r>
              <a:rPr lang="zh-CN" altLang="en-US" b="1" dirty="0" smtClean="0"/>
              <a:t>表引用</a:t>
            </a:r>
            <a:r>
              <a:rPr lang="en-US" b="1" dirty="0" smtClean="0"/>
              <a:t>②</a:t>
            </a:r>
            <a:r>
              <a:rPr lang="zh-CN" altLang="en-US" b="1" dirty="0" smtClean="0"/>
              <a:t>表特定称谓</a:t>
            </a:r>
            <a:r>
              <a:rPr lang="en-US" b="1" dirty="0" smtClean="0"/>
              <a:t>③</a:t>
            </a:r>
            <a:r>
              <a:rPr lang="zh-CN" altLang="en-US" b="1" dirty="0" smtClean="0"/>
              <a:t>表特殊含义</a:t>
            </a:r>
            <a:r>
              <a:rPr lang="en-US" b="1" dirty="0" smtClean="0"/>
              <a:t>④</a:t>
            </a:r>
            <a:r>
              <a:rPr lang="zh-CN" altLang="en-US" b="1" dirty="0" smtClean="0"/>
              <a:t>表讽刺、嘲笑⑤表突出强调</a:t>
            </a:r>
            <a:endParaRPr lang="zh-CN" altLang="en-US" dirty="0"/>
          </a:p>
        </p:txBody>
      </p:sp>
    </p:spTree>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三、修辞手法的运用</a:t>
            </a:r>
            <a:endParaRPr lang="zh-CN" altLang="en-US" dirty="0"/>
          </a:p>
        </p:txBody>
      </p:sp>
      <p:sp>
        <p:nvSpPr>
          <p:cNvPr id="3" name="内容占位符 2"/>
          <p:cNvSpPr>
            <a:spLocks noGrp="1"/>
          </p:cNvSpPr>
          <p:nvPr>
            <p:ph idx="1"/>
          </p:nvPr>
        </p:nvSpPr>
        <p:spPr/>
        <p:txBody>
          <a:bodyPr>
            <a:normAutofit/>
          </a:bodyPr>
          <a:lstStyle/>
          <a:p>
            <a:pPr fontAlgn="ctr"/>
            <a:r>
              <a:rPr lang="en-US" altLang="zh-CN" dirty="0" smtClean="0"/>
              <a:t>【</a:t>
            </a:r>
            <a:r>
              <a:rPr lang="zh-CN" altLang="en-US" dirty="0" smtClean="0"/>
              <a:t>例</a:t>
            </a:r>
            <a:r>
              <a:rPr lang="en-US" dirty="0" smtClean="0"/>
              <a:t>1</a:t>
            </a:r>
            <a:r>
              <a:rPr lang="en-US" altLang="zh-CN" dirty="0" smtClean="0">
                <a:latin typeface="楷体" pitchFamily="49" charset="-122"/>
                <a:ea typeface="楷体" pitchFamily="49" charset="-122"/>
              </a:rPr>
              <a:t>】</a:t>
            </a:r>
            <a:r>
              <a:rPr lang="en-US" dirty="0" smtClean="0">
                <a:latin typeface="楷体" pitchFamily="49" charset="-122"/>
                <a:ea typeface="楷体" pitchFamily="49" charset="-122"/>
              </a:rPr>
              <a:t>……</a:t>
            </a:r>
            <a:r>
              <a:rPr lang="zh-CN" altLang="en-US" u="sng" dirty="0" smtClean="0">
                <a:latin typeface="楷体" pitchFamily="49" charset="-122"/>
                <a:ea typeface="楷体" pitchFamily="49" charset="-122"/>
              </a:rPr>
              <a:t>白天黑夜，红尘万丈，车流缓缓，永远像一条黏稠的河。</a:t>
            </a:r>
            <a:r>
              <a:rPr lang="en-US" dirty="0" smtClean="0">
                <a:latin typeface="楷体" pitchFamily="49" charset="-122"/>
                <a:ea typeface="楷体" pitchFamily="49" charset="-122"/>
              </a:rPr>
              <a:t>……</a:t>
            </a:r>
            <a:endParaRPr lang="zh-CN" altLang="en-US" dirty="0" smtClean="0">
              <a:latin typeface="楷体" pitchFamily="49" charset="-122"/>
              <a:ea typeface="楷体" pitchFamily="49" charset="-122"/>
            </a:endParaRPr>
          </a:p>
          <a:p>
            <a:pPr fontAlgn="ctr"/>
            <a:r>
              <a:rPr lang="zh-CN" altLang="en-US" dirty="0" smtClean="0"/>
              <a:t>比喻具有</a:t>
            </a:r>
            <a:r>
              <a:rPr lang="zh-CN" altLang="en-US" b="1" dirty="0" smtClean="0"/>
              <a:t>相似性</a:t>
            </a:r>
            <a:r>
              <a:rPr lang="zh-CN" altLang="en-US" dirty="0" smtClean="0"/>
              <a:t>，请据此对文中画横线的句子所用比喻进行</a:t>
            </a:r>
            <a:r>
              <a:rPr lang="zh-CN" altLang="en-US" b="1" dirty="0" smtClean="0"/>
              <a:t>简要分析</a:t>
            </a:r>
            <a:r>
              <a:rPr lang="zh-CN" altLang="en-US" dirty="0" smtClean="0"/>
              <a:t>。</a:t>
            </a:r>
            <a:endParaRPr lang="en-US" altLang="zh-CN" dirty="0" smtClean="0"/>
          </a:p>
          <a:p>
            <a:pPr fontAlgn="ctr"/>
            <a:endParaRPr lang="en-US" altLang="zh-CN" dirty="0" smtClean="0"/>
          </a:p>
          <a:p>
            <a:pPr fontAlgn="ctr"/>
            <a:endParaRPr lang="zh-CN" altLang="en-US" dirty="0" smtClean="0"/>
          </a:p>
        </p:txBody>
      </p:sp>
    </p:spTree>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a:t>
            </a:r>
            <a:r>
              <a:rPr lang="zh-CN" altLang="en-US" dirty="0" smtClean="0"/>
              <a:t>参考答案</a:t>
            </a:r>
            <a:r>
              <a:rPr lang="en-US" altLang="zh-CN" dirty="0" smtClean="0"/>
              <a:t>】</a:t>
            </a:r>
            <a:r>
              <a:rPr lang="en-US" dirty="0" smtClean="0"/>
              <a:t>①</a:t>
            </a:r>
            <a:r>
              <a:rPr lang="zh-CN" altLang="en-US" dirty="0" smtClean="0"/>
              <a:t>句中把塞车的路比作黏稠的河，体现了比喻的</a:t>
            </a:r>
            <a:r>
              <a:rPr lang="zh-CN" altLang="en-US" b="1" dirty="0" smtClean="0"/>
              <a:t>相似性</a:t>
            </a:r>
            <a:r>
              <a:rPr lang="zh-CN" altLang="en-US" dirty="0" smtClean="0"/>
              <a:t>；</a:t>
            </a:r>
            <a:r>
              <a:rPr lang="en-US" dirty="0" smtClean="0"/>
              <a:t>②</a:t>
            </a:r>
            <a:r>
              <a:rPr lang="zh-CN" altLang="en-US" dirty="0" smtClean="0"/>
              <a:t>路和河的</a:t>
            </a:r>
            <a:r>
              <a:rPr lang="zh-CN" altLang="en-US" b="1" dirty="0" smtClean="0"/>
              <a:t>形状相似</a:t>
            </a:r>
            <a:r>
              <a:rPr lang="zh-CN" altLang="en-US" dirty="0" smtClean="0"/>
              <a:t>，</a:t>
            </a:r>
            <a:r>
              <a:rPr lang="zh-CN" altLang="en-US" b="1" dirty="0" smtClean="0"/>
              <a:t>车流和水流相似</a:t>
            </a:r>
            <a:r>
              <a:rPr lang="zh-CN" altLang="en-US" dirty="0" smtClean="0"/>
              <a:t>；</a:t>
            </a:r>
            <a:r>
              <a:rPr lang="en-US" dirty="0" smtClean="0"/>
              <a:t>③</a:t>
            </a:r>
            <a:r>
              <a:rPr lang="zh-CN" altLang="en-US" dirty="0" smtClean="0"/>
              <a:t>塞车时汽车行驶缓慢，和河水固杂质多而黏稠时</a:t>
            </a:r>
            <a:r>
              <a:rPr lang="zh-CN" altLang="en-US" b="1" dirty="0" smtClean="0"/>
              <a:t>流动缓慢相似</a:t>
            </a:r>
            <a:r>
              <a:rPr lang="zh-CN" altLang="en-US" dirty="0" smtClean="0"/>
              <a:t>。</a:t>
            </a:r>
          </a:p>
          <a:p>
            <a:endParaRPr lang="zh-CN" altLang="en-US" dirty="0"/>
          </a:p>
        </p:txBody>
      </p:sp>
    </p:spTree>
  </p:cSld>
  <p:clrMapOvr>
    <a:masterClrMapping/>
  </p:clrMapOvr>
  <p:transition>
    <p:random/>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都市">
  <a:themeElements>
    <a:clrScheme name="都市">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都市">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Phoenix</Template>
  <TotalTime>4</TotalTime>
  <Words>1328</Words>
  <PresentationFormat>全屏显示(16:9)</PresentationFormat>
  <Paragraphs>45</Paragraphs>
  <Slides>15</Slides>
  <Notes>0</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都市</vt:lpstr>
      <vt:lpstr>江苏新高考语文题型探究分析</vt:lpstr>
      <vt:lpstr>一、语句的表达效果</vt:lpstr>
      <vt:lpstr>幻灯片 3</vt:lpstr>
      <vt:lpstr>二、标点符号的作用</vt:lpstr>
      <vt:lpstr>幻灯片 5</vt:lpstr>
      <vt:lpstr>幻灯片 6</vt:lpstr>
      <vt:lpstr>幻灯片 7</vt:lpstr>
      <vt:lpstr>三、修辞手法的运用</vt:lpstr>
      <vt:lpstr>幻灯片 9</vt:lpstr>
      <vt:lpstr>幻灯片 10</vt:lpstr>
      <vt:lpstr>幻灯片 11</vt:lpstr>
      <vt:lpstr>四、病句改错</vt:lpstr>
      <vt:lpstr>幻灯片 13</vt:lpstr>
      <vt:lpstr>幻灯片 14</vt:lpstr>
      <vt:lpstr>幻灯片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江苏新高考语文题型探究分析</dc:title>
  <dc:creator>Administrator</dc:creator>
  <cp:lastModifiedBy>PC</cp:lastModifiedBy>
  <cp:revision>2</cp:revision>
  <dcterms:created xsi:type="dcterms:W3CDTF">2021-01-24T00:36:24Z</dcterms:created>
  <dcterms:modified xsi:type="dcterms:W3CDTF">2021-01-24T00:51:05Z</dcterms:modified>
</cp:coreProperties>
</file>