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5" r:id="rId3"/>
    <p:sldId id="320" r:id="rId4"/>
    <p:sldId id="325" r:id="rId5"/>
    <p:sldId id="329" r:id="rId6"/>
    <p:sldId id="328" r:id="rId7"/>
    <p:sldId id="327" r:id="rId8"/>
    <p:sldId id="326" r:id="rId9"/>
    <p:sldId id="321" r:id="rId10"/>
    <p:sldId id="332" r:id="rId11"/>
    <p:sldId id="331" r:id="rId12"/>
    <p:sldId id="330" r:id="rId13"/>
    <p:sldId id="336" r:id="rId14"/>
    <p:sldId id="335" r:id="rId15"/>
    <p:sldId id="334" r:id="rId16"/>
    <p:sldId id="339" r:id="rId17"/>
    <p:sldId id="338" r:id="rId18"/>
    <p:sldId id="337" r:id="rId19"/>
    <p:sldId id="319" r:id="rId20"/>
    <p:sldId id="30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01090" descr="5252423_185225425468_2"/>
          <p:cNvPicPr>
            <a:picLocks noChangeAspect="1" noChangeArrowheads="1"/>
          </p:cNvPicPr>
          <p:nvPr/>
        </p:nvPicPr>
        <p:blipFill>
          <a:blip r:embed="rId1" cstate="print"/>
          <a:srcRect b="3357"/>
          <a:stretch>
            <a:fillRect/>
          </a:stretch>
        </p:blipFill>
        <p:spPr bwMode="auto">
          <a:xfrm>
            <a:off x="1403648" y="2060848"/>
            <a:ext cx="6877050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131840" y="476672"/>
            <a:ext cx="2236510" cy="707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土地的誓言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6096" y="141277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端木蕻良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43608" y="908720"/>
            <a:ext cx="687625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问题三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作者的家乡是一个什么样的地方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从哪些语句可以看出来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问题四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作者对故乡有怎样的感情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从哪些语句可以看出来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043608" y="1988840"/>
            <a:ext cx="676875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作者的故乡关东原野是一片美丽、丰饶的土地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从作者对家乡的回忆可以看出。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深切怀念、热情赞颂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忧伤回忆、愤怒呐喊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从作者的倾诉和誓言可以感受到。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4" descr="C:\Users\Administrator\Desktop\课件图片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564904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187532" y="3265714"/>
            <a:ext cx="6840187" cy="475013"/>
          </a:xfrm>
          <a:custGeom>
            <a:avLst/>
            <a:gdLst>
              <a:gd name="connsiteX0" fmla="*/ 0 w 6840187"/>
              <a:gd name="connsiteY0" fmla="*/ 0 h 475013"/>
              <a:gd name="connsiteX1" fmla="*/ 1472541 w 6840187"/>
              <a:gd name="connsiteY1" fmla="*/ 285008 h 475013"/>
              <a:gd name="connsiteX2" fmla="*/ 4061362 w 6840187"/>
              <a:gd name="connsiteY2" fmla="*/ 166255 h 475013"/>
              <a:gd name="connsiteX3" fmla="*/ 6840187 w 6840187"/>
              <a:gd name="connsiteY3" fmla="*/ 475013 h 475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0187" h="475013">
                <a:moveTo>
                  <a:pt x="0" y="0"/>
                </a:moveTo>
                <a:cubicBezTo>
                  <a:pt x="397823" y="128649"/>
                  <a:pt x="795647" y="257299"/>
                  <a:pt x="1472541" y="285008"/>
                </a:cubicBezTo>
                <a:cubicBezTo>
                  <a:pt x="2149435" y="312717"/>
                  <a:pt x="3166754" y="134588"/>
                  <a:pt x="4061362" y="166255"/>
                </a:cubicBezTo>
                <a:cubicBezTo>
                  <a:pt x="4955970" y="197922"/>
                  <a:pt x="5898078" y="336467"/>
                  <a:pt x="6840187" y="475013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043608" y="2204864"/>
            <a:ext cx="6696744" cy="1008112"/>
          </a:xfrm>
          <a:prstGeom prst="wedgeRoundRectCallout">
            <a:avLst>
              <a:gd name="adj1" fmla="val -11257"/>
              <a:gd name="adj2" fmla="val -6354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043608" y="4869160"/>
            <a:ext cx="6768752" cy="1152128"/>
          </a:xfrm>
          <a:prstGeom prst="wedgeRoundRectCallout">
            <a:avLst>
              <a:gd name="adj1" fmla="val -8201"/>
              <a:gd name="adj2" fmla="val -5809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771" name="Picture 3" descr="C:\Users\Administrator\Desktop\课件图片\人物肖像\64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2996952"/>
            <a:ext cx="122555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793" name="Picture 1" descr="C:\Users\Administrator\Desktop\课件图片\黑板与纸张\图片1934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08720"/>
            <a:ext cx="8424936" cy="511256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195736" y="191683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问题五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作者是怎样抒发这种感情的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971600" y="2204864"/>
            <a:ext cx="72008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运用大量富于鲜明感情色彩的词语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直接抒发感情。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运用排比、比喻的修辞手法加强情感的冲击力。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当我躺在土地上的时候”“怪诞的狂风”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当我记起故乡的时候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喷涌着血液一样”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人称的恰当运用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先用第三人称“她”而不用“它”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隐含将土地比作母亲的意思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随着情感的愈趋激荡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作者又将“她”改成第二人称“你”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直接倾诉对故土的感情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即“呼告手法”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显得直接而迫切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产生了强烈的抒情效果。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比较阅读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971600" y="1340768"/>
            <a:ext cx="741682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课文总共只有两段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请大家想一想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这两段在内容和结构上有何异同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结构相同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都是先直接抒发对故乡的思念之情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然后回忆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最后再直接抒情。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内容上的相同点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都有对故乡的回忆和描述。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当我躺在土地上的时候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怪诞的狂风”。第二段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在故乡的土地上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多么丰饶”。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755576" y="1412776"/>
            <a:ext cx="7848872" cy="403244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比较阅读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1" name="Picture 1" descr="C:\Users\Administrator\Desktop\课件图片\黑板与纸张\u=2141887438,13418083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124744"/>
            <a:ext cx="8136903" cy="4752528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115616" y="1484784"/>
            <a:ext cx="727280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所选景物各有什么特点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为何选取不同景物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前者选取东北所特有的物产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并采用景物的叠加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是为了展现东北大地的丰饶美丽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表达作者对故乡的激情赞美和深情怀念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运用排比的修辞手法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加强了对读者情感的冲击力。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后者选取了春、秋两季的景物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同样表现了东北大地的丰饶美丽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但没有采用排比的修辞手法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它也表达了作者对故乡的深切怀念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但怀念中却暗含着忧伤与愤怒。由此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作者的情感才能在后半段得以最强烈地喷发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面对土地发出自己坚定的誓言。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5" name="Picture 1" descr="C:\Users\Administrator\Desktop\课件图片\花边\u=3978181591,103655615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908720"/>
            <a:ext cx="8424936" cy="5184576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99592" y="1484784"/>
            <a:ext cx="7344816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怎样理解“我常常感到它在泛滥着一种热情”中的“泛滥”与“在那田垄里埋葬过我的欢笑”中的“埋葬”这两个词语的确切含义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“泛滥”原义是“江河湖泊的水溢出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四处流淌”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又引申为“坏的事物不受限制地流行”。细细品味这一词语会觉得十分贴切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作者的心情正如决堤之水不可遏制地四下奔流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作者那激愤狂放的心情用“泛滥”来形容较之用“澎湃”“涌动”等词语更多了几分野性和难以驾驭的力量。至于“埋葬过我的欢笑”中的“埋葬”就更加特殊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作者为什么不用“飘荡着我的欢笑、回响着我的欢笑”之类的语句呢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须知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埋葬”只用于已经死去的事物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我的欢笑”已经死去了吗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昔日在田垄间留下的欢笑曾经晶莹如露珠般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散发着迷人的光泽。这样想来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用“埋葬”是不是更多了一层沉重的感觉和悲愤的心绪呢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913" name="Picture 1" descr="C:\Users\Administrator\Desktop\课件图片\花边\u=3392481152,878086686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772816"/>
            <a:ext cx="8136904" cy="3960440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899592" y="2132856"/>
            <a:ext cx="7344816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如何理解第一段最后几句话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这几句确实较为费解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因为它包含了好几个层面的意思。从表层看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这是写实。在任何一块大地深层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都涌动着沸腾的岩浆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这些岩浆就是文中说的“红熟的浆液”。这一表层含义必须理解。那么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作者为什么会有这样一种联想呢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因为他的内心也正如地下沸腾的岩浆一样在燃烧、在沸腾、在奔突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似乎正要喷涌而出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充满激情的作者就进入了写意的层面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他用诗人般的语言塑造了两个战栗着、愤怒着并且不可阻挡地将要爆发出来的意象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一个是大地之心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一个是作者之心。这块广大的“关东大地”因为这些拟人化的描写而有了生命、有了情感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于是可以像人一样召唤着“我”、激励着“我”为之奋斗、为之牺牲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937" name="Picture 1" descr="C:\Users\Administrator\Desktop\课件图片\花边\图片16241.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124744"/>
            <a:ext cx="8280920" cy="4797425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3707904" y="1340768"/>
            <a:ext cx="4320480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为什么文章起初写“关东大地”用“她”来称呼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而到了后面时却又改口说“土地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我的家乡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你必须被解放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你必须站立”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人称的变化实际上是情感变化的结果。文章开始用第三人称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是因为感情起初比较平稳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但随着作者的情绪一步步激动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作者就不满足于使用向第三者介绍的人称代词“她”了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于是抛开读者直接与自己所叙述的对象进行对话交流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对土地以“你”相称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情感显得更加直接而迫切。这在修辞上叫作“呼告”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具有强烈的抒情效果。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61" name="Picture 1" descr="C:\Users\Administrator\Desktop\课件图片\花边\u=3912297302,275840063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340768"/>
            <a:ext cx="8424935" cy="4536504"/>
          </a:xfrm>
          <a:prstGeom prst="rect">
            <a:avLst/>
          </a:prstGeom>
          <a:noFill/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755576" y="1268760"/>
            <a:ext cx="7632848" cy="41929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作者把广大的关东原野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以“她”而不是“它”相称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这是为什么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表达了作者的什么感情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运用呼告的手法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直接对着故乡的土地倾诉自己的热爱、怀想和眷念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并且将倾诉对象拟人化。以“她”而不是“它”相称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隐含将土地比作“母亲”的意思。比如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我无时无刻不听见她呼唤我的名字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无时无刻不听见她召唤我回去。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她低低地呼唤着我的名字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声音是那样的急切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使我不得不回去。”这种感情经过多次反复渲染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像音乐的主旋律一样得到加强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自然会在读者心里掀起重重波澜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激起强烈的共鸣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表达了作者对故土的热爱。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75656" y="1412776"/>
            <a:ext cx="622818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你积累了哪些爱国的名言、诗句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能给大家推荐几条吗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以“我爱家乡的土地”为题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写一首诗歌。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3608" y="1268760"/>
            <a:ext cx="7632848" cy="36004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C:\Users\Administrator\Desktop\课件图片\人物肖像\图片169587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6695728" y="3573016"/>
            <a:ext cx="2448272" cy="1812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AppData\Roaming\Tencent\Users\1037696216\QQ\WinTemp\RichOle\B]]}25H8B(]8PTO{6~]2(`Q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1988840"/>
            <a:ext cx="6737762" cy="3024336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119675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同学们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你们知道吗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在我国有那么一片美丽的土地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那里出产著名的“三宝”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人参、鹿茸和貂皮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那里有满山遍野的大豆高粱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那里还有碧绿参天的白桦林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肥硕的小鹿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剽悍的马群……大家知道这是哪里吗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课件图片\花边21\921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3284984"/>
            <a:ext cx="2856235" cy="2589213"/>
          </a:xfrm>
          <a:prstGeom prst="rect">
            <a:avLst/>
          </a:prstGeom>
          <a:noFill/>
        </p:spPr>
      </p:pic>
      <p:sp>
        <p:nvSpPr>
          <p:cNvPr id="10" name="云形标注 9"/>
          <p:cNvSpPr/>
          <p:nvPr/>
        </p:nvSpPr>
        <p:spPr>
          <a:xfrm>
            <a:off x="5652120" y="1052736"/>
            <a:ext cx="3168352" cy="1800200"/>
          </a:xfrm>
          <a:prstGeom prst="cloudCallout">
            <a:avLst>
              <a:gd name="adj1" fmla="val -18584"/>
              <a:gd name="adj2" fmla="val 7371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732240" y="162880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东北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1052736"/>
            <a:ext cx="763284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可是当时间的指针指向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1931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日的时候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日本侵略者发动了震惊中外的“九一八”事变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践踏了这片美丽的土地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许多东北人民被迫背井离乡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四处流浪。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1941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九一八”事变十周年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正是日寇全面侵华最疯狂的时候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也是抗日战争最艰苦的阶段。就在这个时候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著名的进步作家端木蕻良为了纪念“九一八”事变十周年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也为了激发全国人民奋起抗日、保卫家乡的热情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写下了散文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土地的誓言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560" y="980728"/>
            <a:ext cx="8136904" cy="475252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606209" descr="gdls-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8024" y="4941168"/>
            <a:ext cx="3456385" cy="115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疏通字词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467544" y="1340768"/>
            <a:ext cx="91440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读准下列字音。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挚痛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嗥鸣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斑斓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怪诞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亘古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谰语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默契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田垄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蚱蜢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污秽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丰饶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辘辘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白桦林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镐头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泛滥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9672" y="1844824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gèn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qì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lǒng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zh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měng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huì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á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lù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hu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dirty="0" err="1" smtClean="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71600" y="249289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059832" y="242088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08104" y="2420888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31640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059832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220072" y="299695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59632" y="357301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419872" y="357301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20072" y="357301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80112" y="357301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259632" y="40770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347864" y="40770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220072" y="4077072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259632" y="46531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75856" y="46531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580112" y="4653136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467544" y="1196752"/>
            <a:ext cx="8208912" cy="396044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疏通字词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755576" y="953542"/>
            <a:ext cx="784887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挚痛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嗥鸣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斑斓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谰语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亘古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污秽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000" u="sng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怪诞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默契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泛滥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051720" y="1412776"/>
            <a:ext cx="9144000" cy="41929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诚恳而深切。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野兽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大声嚎叫。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灿烂多彩。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没有根据的话。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远古。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肮脏的东西。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荒诞离奇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古怪。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双方的意思没有明白说出而彼此有一致的了解。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江河湖泊的水溢出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比喻坏的事物不受限制地流行。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1052736"/>
            <a:ext cx="7920880" cy="460851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8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7" name="Picture 1" descr="C:\Users\Administrator\Desktop\课件图片\花边21\QQ截图2016030506563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268760"/>
            <a:ext cx="8064896" cy="4392488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971600" y="1988840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端木蕻良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原名曹京平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满族。辽宁昌图人。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1928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年入天津南开中学读书。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1932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年考入清华大学历史系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同年加入“左联”。主要作品有长篇小说《科尔沁旗草原》《大地的海》《江南风景》《大江》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短篇小说《土地的誓言》《憎恨》《风陵渡》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童话《星星记》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京剧《戚继光斩子》《除三害》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评剧《罗汉钱》《梁山伯与祝英台》及长篇历史小说《曹雪芹》等。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1" name="Picture 1" descr="C:\Users\Administrator\Desktop\课件图片\黑板与纸张\4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568952" cy="5112568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71600" y="1628800"/>
            <a:ext cx="748883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1931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日本关东军炸毁南满铁路柳条湖段路轨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反诬中国军队所为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炮轰东北军驻地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攻占沈阳。由于蒋介石的不抵抗政策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不到半年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东北三省沦亡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国民政府把解决中日冲突的希望寄予“国联”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但“国联”却力图通过“国际合作”使东北成为帝国主义各国的殖民地。这使国民政府的希望落空。事变后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中日民族矛盾开始向主要矛盾地位上升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事变打破了帝国主义列强在远东和太平洋地区的均势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加深了英美等帝国主义国家与日本的矛盾。东北三省的人民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身受帝国主义、封建主义、官僚资本主义三重大山的压迫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处在水深火热之中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被迫背井离乡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离开了生他们、养他们的故土而四处流浪。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1941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九一八”事变已经过去了整整十年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抗日战争正处于十分艰苦的阶段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流亡在关内的东北人依然无家可归。作者怀着难以抑制的思乡之情写下了这篇文章。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感情读文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1" name="Picture 1" descr="C:\Users\Administrator\Desktop\课件图片\黑板与纸张\QQ截图20161016201830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268760"/>
            <a:ext cx="7056784" cy="468052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403648" y="1385589"/>
            <a:ext cx="648072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教师范读课文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生感受文章所蕴含的情感。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自由朗读课文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注意朗读时对语气、语速、重音等的把握和处理。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画出自己深受触动的句子或词语。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读完这篇课文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结合历史背景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你有什么感受呢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我感受到了东北人民十分热爱他们的家乡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我感受到了东北人民十分渴望重返故园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5363" name="Picture 3" descr="C:\Users\Administrator\Desktop\课件图片\人物肖像\35aa24e8a4bfa364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2708920"/>
            <a:ext cx="1547664" cy="3708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自主研读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827584" y="1844824"/>
            <a:ext cx="914400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问题一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如何理解本文的标题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土地的誓言”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问题二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作者为什么要发出这样的誓言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259632" y="2348880"/>
            <a:ext cx="764504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1120" algn="l"/>
              </a:tabLst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作者面对土地发出誓言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而不是“土地自身发出誓言”。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1120" algn="l"/>
              </a:tabLst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1120" algn="l"/>
              </a:tabLst>
            </a:pP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1120" algn="l"/>
              </a:tabLst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4112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作者热爱家乡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可故乡被日本人侵占了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回不去。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259632" y="2420888"/>
            <a:ext cx="7560840" cy="864096"/>
          </a:xfrm>
          <a:prstGeom prst="wedgeRoundRectCallout">
            <a:avLst>
              <a:gd name="adj1" fmla="val -7168"/>
              <a:gd name="adj2" fmla="val -5569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1187624" y="4581128"/>
            <a:ext cx="6480720" cy="936104"/>
          </a:xfrm>
          <a:prstGeom prst="wedgeRoundRectCallout">
            <a:avLst>
              <a:gd name="adj1" fmla="val -9472"/>
              <a:gd name="adj2" fmla="val -6055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8" name="Picture 4" descr="C:\Users\Administrator\Desktop\课件图片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780928"/>
            <a:ext cx="615950" cy="609600"/>
          </a:xfrm>
          <a:prstGeom prst="rect">
            <a:avLst/>
          </a:prstGeom>
          <a:noFill/>
        </p:spPr>
      </p:pic>
      <p:sp>
        <p:nvSpPr>
          <p:cNvPr id="12" name="任意多边形 11"/>
          <p:cNvSpPr/>
          <p:nvPr/>
        </p:nvSpPr>
        <p:spPr>
          <a:xfrm>
            <a:off x="1056904" y="3431969"/>
            <a:ext cx="7137070" cy="831273"/>
          </a:xfrm>
          <a:custGeom>
            <a:avLst/>
            <a:gdLst>
              <a:gd name="connsiteX0" fmla="*/ 0 w 7137070"/>
              <a:gd name="connsiteY0" fmla="*/ 0 h 831273"/>
              <a:gd name="connsiteX1" fmla="*/ 1876301 w 7137070"/>
              <a:gd name="connsiteY1" fmla="*/ 546265 h 831273"/>
              <a:gd name="connsiteX2" fmla="*/ 4168239 w 7137070"/>
              <a:gd name="connsiteY2" fmla="*/ 451262 h 831273"/>
              <a:gd name="connsiteX3" fmla="*/ 5664530 w 7137070"/>
              <a:gd name="connsiteY3" fmla="*/ 451262 h 831273"/>
              <a:gd name="connsiteX4" fmla="*/ 7137070 w 7137070"/>
              <a:gd name="connsiteY4" fmla="*/ 831273 h 83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37070" h="831273">
                <a:moveTo>
                  <a:pt x="0" y="0"/>
                </a:moveTo>
                <a:cubicBezTo>
                  <a:pt x="590797" y="235527"/>
                  <a:pt x="1181595" y="471055"/>
                  <a:pt x="1876301" y="546265"/>
                </a:cubicBezTo>
                <a:cubicBezTo>
                  <a:pt x="2571007" y="621475"/>
                  <a:pt x="3536868" y="467096"/>
                  <a:pt x="4168239" y="451262"/>
                </a:cubicBezTo>
                <a:cubicBezTo>
                  <a:pt x="4799610" y="435428"/>
                  <a:pt x="5169725" y="387927"/>
                  <a:pt x="5664530" y="451262"/>
                </a:cubicBezTo>
                <a:cubicBezTo>
                  <a:pt x="6159335" y="514597"/>
                  <a:pt x="6648202" y="672935"/>
                  <a:pt x="7137070" y="831273"/>
                </a:cubicBez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9" name="Picture 5" descr="C:\Users\Administrator\Desktop\课件图片\人物肖像\7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3140968"/>
            <a:ext cx="2088232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3588</Words>
  <Application>Kingsoft Office WPP</Application>
  <PresentationFormat>全屏显示(4:3)</PresentationFormat>
  <Paragraphs>147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83</cp:revision>
  <dcterms:created xsi:type="dcterms:W3CDTF">2015-11-21T07:20:00Z</dcterms:created>
  <dcterms:modified xsi:type="dcterms:W3CDTF">2017-02-07T02:40:14Z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