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s/slide56.xml" ContentType="application/vnd.openxmlformats-officedocument.presentationml.slide+xml"/>
  <Override PartName="/ppt/slides/slide58.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s/slide5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slides/slide5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49.xml" ContentType="application/vnd.openxmlformats-officedocument.presentationml.slide+xml"/>
  <Override PartName="/ppt/slides/slide5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0.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60" r:id="rId1"/>
  </p:sldMasterIdLst>
  <p:sldIdLst>
    <p:sldId id="273" r:id="rId2"/>
    <p:sldId id="340" r:id="rId3"/>
    <p:sldId id="486" r:id="rId4"/>
    <p:sldId id="488" r:id="rId5"/>
    <p:sldId id="573" r:id="rId6"/>
    <p:sldId id="519" r:id="rId7"/>
    <p:sldId id="574" r:id="rId8"/>
    <p:sldId id="522" r:id="rId9"/>
    <p:sldId id="575" r:id="rId10"/>
    <p:sldId id="525" r:id="rId11"/>
    <p:sldId id="576" r:id="rId12"/>
    <p:sldId id="339" r:id="rId13"/>
    <p:sldId id="314" r:id="rId14"/>
    <p:sldId id="577" r:id="rId15"/>
    <p:sldId id="578" r:id="rId16"/>
    <p:sldId id="373" r:id="rId17"/>
    <p:sldId id="386" r:id="rId18"/>
    <p:sldId id="387" r:id="rId19"/>
    <p:sldId id="396" r:id="rId20"/>
    <p:sldId id="397" r:id="rId21"/>
    <p:sldId id="504" r:id="rId22"/>
    <p:sldId id="398" r:id="rId23"/>
    <p:sldId id="421" r:id="rId24"/>
    <p:sldId id="419" r:id="rId25"/>
    <p:sldId id="582" r:id="rId26"/>
    <p:sldId id="583" r:id="rId27"/>
    <p:sldId id="584" r:id="rId28"/>
    <p:sldId id="585" r:id="rId29"/>
    <p:sldId id="586" r:id="rId30"/>
    <p:sldId id="587" r:id="rId31"/>
    <p:sldId id="588" r:id="rId32"/>
    <p:sldId id="589" r:id="rId33"/>
    <p:sldId id="590" r:id="rId34"/>
    <p:sldId id="579" r:id="rId35"/>
    <p:sldId id="420" r:id="rId36"/>
    <p:sldId id="506" r:id="rId37"/>
    <p:sldId id="507" r:id="rId38"/>
    <p:sldId id="508" r:id="rId39"/>
    <p:sldId id="509" r:id="rId40"/>
    <p:sldId id="510" r:id="rId41"/>
    <p:sldId id="511" r:id="rId42"/>
    <p:sldId id="512" r:id="rId43"/>
    <p:sldId id="434" r:id="rId44"/>
    <p:sldId id="435" r:id="rId45"/>
    <p:sldId id="533" r:id="rId46"/>
    <p:sldId id="580" r:id="rId47"/>
    <p:sldId id="581" r:id="rId48"/>
    <p:sldId id="436" r:id="rId49"/>
    <p:sldId id="501" r:id="rId50"/>
    <p:sldId id="538" r:id="rId51"/>
    <p:sldId id="539" r:id="rId52"/>
    <p:sldId id="541" r:id="rId53"/>
    <p:sldId id="542" r:id="rId54"/>
    <p:sldId id="543" r:id="rId55"/>
    <p:sldId id="544" r:id="rId56"/>
    <p:sldId id="545" r:id="rId57"/>
    <p:sldId id="564" r:id="rId58"/>
    <p:sldId id="567" r:id="rId59"/>
    <p:sldId id="569" r:id="rId60"/>
    <p:sldId id="565" r:id="rId61"/>
  </p:sldIdLst>
  <p:sldSz cx="9144000" cy="5143500" type="screen16x9"/>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BA7E0"/>
    <a:srgbClr val="286191"/>
    <a:srgbClr val="5D1B79"/>
    <a:srgbClr val="7D4794"/>
    <a:srgbClr val="AE8EBD"/>
    <a:srgbClr val="008D3F"/>
    <a:srgbClr val="006A00"/>
    <a:srgbClr val="005326"/>
    <a:srgbClr val="316A2C"/>
    <a:srgbClr val="66A96A"/>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014" autoAdjust="0"/>
    <p:restoredTop sz="83607" autoAdjust="0"/>
  </p:normalViewPr>
  <p:slideViewPr>
    <p:cSldViewPr snapToGrid="0">
      <p:cViewPr>
        <p:scale>
          <a:sx n="75" d="100"/>
          <a:sy n="75" d="100"/>
        </p:scale>
        <p:origin x="-1854" y="-468"/>
      </p:cViewPr>
      <p:guideLst>
        <p:guide orient="horz" pos="1620"/>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19"/>
            <a:ext cx="7772400" cy="1102519"/>
          </a:xfrm>
          <a:prstGeom prst="rect">
            <a:avLst/>
          </a:prstGeo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2914650"/>
            <a:ext cx="6400800" cy="131445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Tree>
  </p:cSld>
  <p:clrMapOvr>
    <a:masterClrMapping/>
  </p:clrMapOvr>
  <p:transition>
    <p:zoom/>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200151"/>
            <a:ext cx="8229600" cy="3394472"/>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zoom/>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5979"/>
            <a:ext cx="2057400" cy="4388644"/>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05979"/>
            <a:ext cx="6019800" cy="4388644"/>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zoom/>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457200" y="1200151"/>
            <a:ext cx="8229600" cy="3394472"/>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zoom/>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a:prstGeom prst="rect">
            <a:avLst/>
          </a:prstGeo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035"/>
            <a:ext cx="7772400" cy="1125140"/>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cSld>
  <p:clrMapOvr>
    <a:masterClrMapping/>
  </p:clrMapOvr>
  <p:transition>
    <p:zoom/>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200151"/>
            <a:ext cx="4038600" cy="3394472"/>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200151"/>
            <a:ext cx="4038600" cy="3394472"/>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zoom/>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a:prstGeom prst="rect">
            <a:avLst/>
          </a:prstGeo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335"/>
            <a:ext cx="4040188" cy="47982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156"/>
            <a:ext cx="4040188" cy="2963466"/>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6" y="1151335"/>
            <a:ext cx="4041775" cy="47982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6" y="1631156"/>
            <a:ext cx="4041775" cy="2963466"/>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zoom/>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a:prstGeom prst="rect">
            <a:avLst/>
          </a:prstGeom>
        </p:spPr>
        <p:txBody>
          <a:bodyPr/>
          <a:lstStyle/>
          <a:p>
            <a:r>
              <a:rPr lang="zh-CN" altLang="en-US" smtClean="0"/>
              <a:t>单击此处编辑母版标题样式</a:t>
            </a:r>
            <a:endParaRPr lang="zh-CN" altLang="en-US"/>
          </a:p>
        </p:txBody>
      </p:sp>
    </p:spTree>
  </p:cSld>
  <p:clrMapOvr>
    <a:masterClrMapping/>
  </p:clrMapOvr>
  <p:transition>
    <p:zoom/>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Tree>
  </p:cSld>
  <p:clrMapOvr>
    <a:masterClrMapping/>
  </p:clrMapOvr>
  <p:transition>
    <p:zoom/>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8"/>
            <a:ext cx="5111750" cy="438983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1" y="1076326"/>
            <a:ext cx="3008313" cy="3518297"/>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transition>
    <p:zoom/>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smtClean="0"/>
              <a:t>单击图标添加图片</a:t>
            </a:r>
            <a:endParaRPr lang="zh-CN" altLang="en-US" noProof="0" smtClean="0"/>
          </a:p>
        </p:txBody>
      </p:sp>
      <p:sp>
        <p:nvSpPr>
          <p:cNvPr id="4" name="文本占位符 3"/>
          <p:cNvSpPr>
            <a:spLocks noGrp="1"/>
          </p:cNvSpPr>
          <p:nvPr>
            <p:ph type="body" sz="half" idx="2"/>
          </p:nvPr>
        </p:nvSpPr>
        <p:spPr>
          <a:xfrm>
            <a:off x="1792288" y="4025503"/>
            <a:ext cx="5486400" cy="603647"/>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transition>
    <p:zoom/>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ransition>
    <p:zoom/>
  </p:transition>
  <p:timing>
    <p:tnLst>
      <p:par>
        <p:cTn id="1" dur="indefinite" restart="never" nodeType="tmRoot"/>
      </p:par>
    </p:tnLst>
  </p:timing>
  <p:txStyles>
    <p:titleStyle>
      <a:lvl1pPr algn="ctr" rtl="0" eaLnBrk="1" fontAlgn="base" hangingPunct="1">
        <a:spcBef>
          <a:spcPct val="0"/>
        </a:spcBef>
        <a:spcAft>
          <a:spcPct val="0"/>
        </a:spcAft>
        <a:defRPr sz="4400">
          <a:solidFill>
            <a:schemeClr val="tx2"/>
          </a:solidFill>
          <a:latin typeface="+mj-lt"/>
          <a:ea typeface="+mj-ea"/>
          <a:cs typeface="+mj-cs"/>
        </a:defRPr>
      </a:lvl1pPr>
      <a:lvl2pPr algn="ctr" rtl="0" eaLnBrk="1" fontAlgn="base" hangingPunct="1">
        <a:spcBef>
          <a:spcPct val="0"/>
        </a:spcBef>
        <a:spcAft>
          <a:spcPct val="0"/>
        </a:spcAft>
        <a:defRPr sz="4400">
          <a:solidFill>
            <a:schemeClr val="tx2"/>
          </a:solidFill>
          <a:latin typeface="Arial" charset="0"/>
          <a:ea typeface="宋体" pitchFamily="2" charset="-122"/>
        </a:defRPr>
      </a:lvl2pPr>
      <a:lvl3pPr algn="ctr" rtl="0" eaLnBrk="1" fontAlgn="base" hangingPunct="1">
        <a:spcBef>
          <a:spcPct val="0"/>
        </a:spcBef>
        <a:spcAft>
          <a:spcPct val="0"/>
        </a:spcAft>
        <a:defRPr sz="4400">
          <a:solidFill>
            <a:schemeClr val="tx2"/>
          </a:solidFill>
          <a:latin typeface="Arial" charset="0"/>
          <a:ea typeface="宋体" pitchFamily="2" charset="-122"/>
        </a:defRPr>
      </a:lvl3pPr>
      <a:lvl4pPr algn="ctr" rtl="0" eaLnBrk="1" fontAlgn="base" hangingPunct="1">
        <a:spcBef>
          <a:spcPct val="0"/>
        </a:spcBef>
        <a:spcAft>
          <a:spcPct val="0"/>
        </a:spcAft>
        <a:defRPr sz="4400">
          <a:solidFill>
            <a:schemeClr val="tx2"/>
          </a:solidFill>
          <a:latin typeface="Arial" charset="0"/>
          <a:ea typeface="宋体" pitchFamily="2" charset="-122"/>
        </a:defRPr>
      </a:lvl4pPr>
      <a:lvl5pPr algn="ctr" rtl="0" eaLnBrk="1" fontAlgn="base" hangingPunct="1">
        <a:spcBef>
          <a:spcPct val="0"/>
        </a:spcBef>
        <a:spcAft>
          <a:spcPct val="0"/>
        </a:spcAft>
        <a:defRPr sz="4400">
          <a:solidFill>
            <a:schemeClr val="tx2"/>
          </a:solidFill>
          <a:latin typeface="Arial" charset="0"/>
          <a:ea typeface="宋体" pitchFamily="2" charset="-122"/>
        </a:defRPr>
      </a:lvl5pPr>
      <a:lvl6pPr marL="457200" algn="ctr" rtl="0" eaLnBrk="1" fontAlgn="base" hangingPunct="1">
        <a:spcBef>
          <a:spcPct val="0"/>
        </a:spcBef>
        <a:spcAft>
          <a:spcPct val="0"/>
        </a:spcAft>
        <a:defRPr sz="4400">
          <a:solidFill>
            <a:schemeClr val="tx2"/>
          </a:solidFill>
          <a:latin typeface="Arial" charset="0"/>
          <a:ea typeface="宋体" pitchFamily="2" charset="-122"/>
        </a:defRPr>
      </a:lvl6pPr>
      <a:lvl7pPr marL="914400" algn="ctr" rtl="0" eaLnBrk="1" fontAlgn="base" hangingPunct="1">
        <a:spcBef>
          <a:spcPct val="0"/>
        </a:spcBef>
        <a:spcAft>
          <a:spcPct val="0"/>
        </a:spcAft>
        <a:defRPr sz="4400">
          <a:solidFill>
            <a:schemeClr val="tx2"/>
          </a:solidFill>
          <a:latin typeface="Arial" charset="0"/>
          <a:ea typeface="宋体" pitchFamily="2" charset="-122"/>
        </a:defRPr>
      </a:lvl7pPr>
      <a:lvl8pPr marL="1371600" algn="ctr" rtl="0" eaLnBrk="1" fontAlgn="base" hangingPunct="1">
        <a:spcBef>
          <a:spcPct val="0"/>
        </a:spcBef>
        <a:spcAft>
          <a:spcPct val="0"/>
        </a:spcAft>
        <a:defRPr sz="4400">
          <a:solidFill>
            <a:schemeClr val="tx2"/>
          </a:solidFill>
          <a:latin typeface="Arial" charset="0"/>
          <a:ea typeface="宋体" pitchFamily="2" charset="-122"/>
        </a:defRPr>
      </a:lvl8pPr>
      <a:lvl9pPr marL="1828800" algn="ctr" rtl="0" eaLnBrk="1" fontAlgn="base" hangingPunct="1">
        <a:spcBef>
          <a:spcPct val="0"/>
        </a:spcBef>
        <a:spcAft>
          <a:spcPct val="0"/>
        </a:spcAft>
        <a:defRPr sz="4400">
          <a:solidFill>
            <a:schemeClr val="tx2"/>
          </a:solidFill>
          <a:latin typeface="Arial" charset="0"/>
          <a:ea typeface="宋体" pitchFamily="2" charset="-122"/>
        </a:defRPr>
      </a:lvl9pPr>
    </p:titleStyle>
    <p:bodyStyle>
      <a:lvl1pPr marL="342900" indent="-342900" algn="l" rtl="0" eaLnBrk="1" fontAlgn="base" hangingPunct="1">
        <a:spcBef>
          <a:spcPct val="20000"/>
        </a:spcBef>
        <a:spcAft>
          <a:spcPct val="0"/>
        </a:spcAft>
        <a:buChar char="•"/>
        <a:defRPr sz="3200">
          <a:solidFill>
            <a:schemeClr val="tx1"/>
          </a:solidFill>
          <a:latin typeface="+mn-lt"/>
          <a:ea typeface="+mn-ea"/>
          <a:cs typeface="+mn-cs"/>
        </a:defRPr>
      </a:lvl1pPr>
      <a:lvl2pPr marL="742950" indent="-285750" algn="l" rtl="0" eaLnBrk="1" fontAlgn="base" hangingPunct="1">
        <a:spcBef>
          <a:spcPct val="20000"/>
        </a:spcBef>
        <a:spcAft>
          <a:spcPct val="0"/>
        </a:spcAft>
        <a:buChar char="–"/>
        <a:defRPr sz="2800">
          <a:solidFill>
            <a:schemeClr val="tx1"/>
          </a:solidFill>
          <a:latin typeface="+mn-lt"/>
          <a:ea typeface="+mn-ea"/>
        </a:defRPr>
      </a:lvl2pPr>
      <a:lvl3pPr marL="1143000" indent="-228600" algn="l" rtl="0" eaLnBrk="1" fontAlgn="base" hangingPunct="1">
        <a:spcBef>
          <a:spcPct val="20000"/>
        </a:spcBef>
        <a:spcAft>
          <a:spcPct val="0"/>
        </a:spcAft>
        <a:buChar char="•"/>
        <a:defRPr sz="2400">
          <a:solidFill>
            <a:schemeClr val="tx1"/>
          </a:solidFill>
          <a:latin typeface="+mn-lt"/>
          <a:ea typeface="+mn-ea"/>
        </a:defRPr>
      </a:lvl3pPr>
      <a:lvl4pPr marL="1600200" indent="-228600" algn="l" rtl="0" eaLnBrk="1" fontAlgn="base" hangingPunct="1">
        <a:spcBef>
          <a:spcPct val="20000"/>
        </a:spcBef>
        <a:spcAft>
          <a:spcPct val="0"/>
        </a:spcAft>
        <a:buChar char="–"/>
        <a:defRPr sz="2000">
          <a:solidFill>
            <a:schemeClr val="tx1"/>
          </a:solidFill>
          <a:latin typeface="+mn-lt"/>
          <a:ea typeface="+mn-ea"/>
        </a:defRPr>
      </a:lvl4pPr>
      <a:lvl5pPr marL="2057400" indent="-228600" algn="l" rtl="0" eaLnBrk="1" fontAlgn="base" hangingPunct="1">
        <a:spcBef>
          <a:spcPct val="20000"/>
        </a:spcBef>
        <a:spcAft>
          <a:spcPct val="0"/>
        </a:spcAft>
        <a:buChar char="»"/>
        <a:defRPr sz="2000">
          <a:solidFill>
            <a:schemeClr val="tx1"/>
          </a:solidFill>
          <a:latin typeface="+mn-lt"/>
          <a:ea typeface="+mn-ea"/>
        </a:defRPr>
      </a:lvl5pPr>
      <a:lvl6pPr marL="2514600" indent="-228600" algn="l" rtl="0" eaLnBrk="1" fontAlgn="base" hangingPunct="1">
        <a:spcBef>
          <a:spcPct val="20000"/>
        </a:spcBef>
        <a:spcAft>
          <a:spcPct val="0"/>
        </a:spcAft>
        <a:buChar char="»"/>
        <a:defRPr sz="2000">
          <a:solidFill>
            <a:schemeClr val="tx1"/>
          </a:solidFill>
          <a:latin typeface="+mn-lt"/>
          <a:ea typeface="+mn-ea"/>
        </a:defRPr>
      </a:lvl6pPr>
      <a:lvl7pPr marL="2971800" indent="-228600" algn="l" rtl="0" eaLnBrk="1" fontAlgn="base" hangingPunct="1">
        <a:spcBef>
          <a:spcPct val="20000"/>
        </a:spcBef>
        <a:spcAft>
          <a:spcPct val="0"/>
        </a:spcAft>
        <a:buChar char="»"/>
        <a:defRPr sz="2000">
          <a:solidFill>
            <a:schemeClr val="tx1"/>
          </a:solidFill>
          <a:latin typeface="+mn-lt"/>
          <a:ea typeface="+mn-ea"/>
        </a:defRPr>
      </a:lvl7pPr>
      <a:lvl8pPr marL="3429000" indent="-228600" algn="l" rtl="0" eaLnBrk="1" fontAlgn="base" hangingPunct="1">
        <a:spcBef>
          <a:spcPct val="20000"/>
        </a:spcBef>
        <a:spcAft>
          <a:spcPct val="0"/>
        </a:spcAft>
        <a:buChar char="»"/>
        <a:defRPr sz="2000">
          <a:solidFill>
            <a:schemeClr val="tx1"/>
          </a:solidFill>
          <a:latin typeface="+mn-lt"/>
          <a:ea typeface="+mn-ea"/>
        </a:defRPr>
      </a:lvl8pPr>
      <a:lvl9pPr marL="3886200" indent="-228600" algn="l" rtl="0" eaLnBrk="1" fontAlgn="base" hangingPunct="1">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文本框 5"/>
          <p:cNvSpPr txBox="1"/>
          <p:nvPr/>
        </p:nvSpPr>
        <p:spPr>
          <a:xfrm>
            <a:off x="792481" y="1816710"/>
            <a:ext cx="5224507" cy="584775"/>
          </a:xfrm>
          <a:prstGeom prst="rect">
            <a:avLst/>
          </a:prstGeom>
          <a:noFill/>
        </p:spPr>
        <p:txBody>
          <a:bodyPr wrap="none" rtlCol="0">
            <a:spAutoFit/>
          </a:bodyPr>
          <a:lstStyle/>
          <a:p>
            <a:r>
              <a:rPr lang="zh-CN" altLang="en-US" sz="3200" b="1" dirty="0" smtClean="0">
                <a:solidFill>
                  <a:srgbClr val="2BA7E0"/>
                </a:solidFill>
                <a:latin typeface="微软雅黑" panose="020B0503020204020204" pitchFamily="34" charset="-122"/>
                <a:ea typeface="微软雅黑" panose="020B0503020204020204" pitchFamily="34" charset="-122"/>
              </a:rPr>
              <a:t>专题五</a:t>
            </a:r>
            <a:r>
              <a:rPr lang="zh-CN" altLang="en-US" sz="3200" b="1" spc="100" dirty="0">
                <a:latin typeface="微软雅黑" panose="020B0503020204020204" pitchFamily="34" charset="-122"/>
                <a:ea typeface="微软雅黑" panose="020B0503020204020204" pitchFamily="34" charset="-122"/>
              </a:rPr>
              <a:t>　</a:t>
            </a:r>
            <a:r>
              <a:rPr lang="zh-CN" altLang="en-US" sz="3200" b="1" spc="100" dirty="0" smtClean="0">
                <a:latin typeface="微软雅黑" panose="020B0503020204020204" pitchFamily="34" charset="-122"/>
                <a:ea typeface="微软雅黑" panose="020B0503020204020204" pitchFamily="34" charset="-122"/>
              </a:rPr>
              <a:t>衔接、句式与修辞</a:t>
            </a:r>
            <a:endParaRPr lang="zh-CN" altLang="en-US" sz="3200" b="1" spc="1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1300">
        <p14:pan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fill="hold" grpId="0" nodeType="afterEffect">
                                  <p:stCondLst>
                                    <p:cond delay="0"/>
                                  </p:stCondLst>
                                  <p:childTnLst>
                                    <p:animEffect transition="out" filter="fade">
                                      <p:cBhvr>
                                        <p:cTn id="6" dur="500" tmFilter="0, 0; .2, .5; .8, .5; 1, 0"/>
                                        <p:tgtEl>
                                          <p:spTgt spid="6"/>
                                        </p:tgtEl>
                                      </p:cBhvr>
                                    </p:animEffect>
                                    <p:animScale>
                                      <p:cBhvr>
                                        <p:cTn id="7" dur="250" autoRev="1" fill="hold"/>
                                        <p:tgtEl>
                                          <p:spTgt spid="6"/>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cxnSp>
        <p:nvCxnSpPr>
          <p:cNvPr id="6" name="直接连接符 5"/>
          <p:cNvCxnSpPr/>
          <p:nvPr/>
        </p:nvCxnSpPr>
        <p:spPr>
          <a:xfrm>
            <a:off x="561110" y="1143278"/>
            <a:ext cx="8021781" cy="0"/>
          </a:xfrm>
          <a:prstGeom prst="line">
            <a:avLst/>
          </a:prstGeom>
          <a:ln>
            <a:solidFill>
              <a:srgbClr val="286191"/>
            </a:solidFill>
          </a:ln>
        </p:spPr>
        <p:style>
          <a:lnRef idx="1">
            <a:schemeClr val="accent1"/>
          </a:lnRef>
          <a:fillRef idx="0">
            <a:schemeClr val="accent1"/>
          </a:fillRef>
          <a:effectRef idx="0">
            <a:schemeClr val="accent1"/>
          </a:effectRef>
          <a:fontRef idx="minor">
            <a:schemeClr val="tx1"/>
          </a:fontRef>
        </p:style>
      </p:cxnSp>
      <p:grpSp>
        <p:nvGrpSpPr>
          <p:cNvPr id="2" name="组合 4"/>
          <p:cNvGrpSpPr/>
          <p:nvPr/>
        </p:nvGrpSpPr>
        <p:grpSpPr>
          <a:xfrm>
            <a:off x="585365" y="764939"/>
            <a:ext cx="7997526" cy="369332"/>
            <a:chOff x="623465" y="764939"/>
            <a:chExt cx="7997526" cy="369332"/>
          </a:xfrm>
        </p:grpSpPr>
        <p:sp>
          <p:nvSpPr>
            <p:cNvPr id="4" name="文本框 3"/>
            <p:cNvSpPr txBox="1"/>
            <p:nvPr/>
          </p:nvSpPr>
          <p:spPr>
            <a:xfrm>
              <a:off x="989277" y="764939"/>
              <a:ext cx="7631714" cy="369332"/>
            </a:xfrm>
            <a:prstGeom prst="rect">
              <a:avLst/>
            </a:prstGeom>
            <a:noFill/>
          </p:spPr>
          <p:txBody>
            <a:bodyPr wrap="square" rtlCol="0">
              <a:spAutoFit/>
            </a:bodyPr>
            <a:lstStyle/>
            <a:p>
              <a:r>
                <a:rPr lang="zh-CN" altLang="en-US" b="1" dirty="0" smtClean="0">
                  <a:solidFill>
                    <a:srgbClr val="2BA7E0"/>
                  </a:solidFill>
                  <a:latin typeface="微软雅黑" panose="020B0503020204020204" pitchFamily="34" charset="-122"/>
                  <a:ea typeface="微软雅黑" panose="020B0503020204020204" pitchFamily="34" charset="-122"/>
                </a:rPr>
                <a:t>中考真题纵览</a:t>
              </a:r>
              <a:endParaRPr lang="zh-CN" altLang="en-US" b="1" dirty="0">
                <a:solidFill>
                  <a:srgbClr val="2BA7E0"/>
                </a:solidFill>
                <a:latin typeface="微软雅黑" panose="020B0503020204020204" pitchFamily="34" charset="-122"/>
                <a:ea typeface="微软雅黑" panose="020B0503020204020204" pitchFamily="34" charset="-122"/>
              </a:endParaRPr>
            </a:p>
          </p:txBody>
        </p:sp>
        <p:grpSp>
          <p:nvGrpSpPr>
            <p:cNvPr id="3" name="组合 13"/>
            <p:cNvGrpSpPr/>
            <p:nvPr/>
          </p:nvGrpSpPr>
          <p:grpSpPr>
            <a:xfrm>
              <a:off x="623465" y="857125"/>
              <a:ext cx="339435" cy="197593"/>
              <a:chOff x="775856" y="1386633"/>
              <a:chExt cx="525631" cy="305982"/>
            </a:xfrm>
            <a:solidFill>
              <a:srgbClr val="B18147"/>
            </a:solidFill>
          </p:grpSpPr>
          <p:sp>
            <p:nvSpPr>
              <p:cNvPr id="12" name="箭头: V 形 11"/>
              <p:cNvSpPr/>
              <p:nvPr/>
            </p:nvSpPr>
            <p:spPr>
              <a:xfrm>
                <a:off x="995506" y="1386634"/>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rgbClr val="008D3F"/>
                  </a:solidFill>
                </a:endParaRPr>
              </a:p>
            </p:txBody>
          </p:sp>
          <p:sp>
            <p:nvSpPr>
              <p:cNvPr id="13" name="箭头: V 形 12"/>
              <p:cNvSpPr/>
              <p:nvPr/>
            </p:nvSpPr>
            <p:spPr>
              <a:xfrm>
                <a:off x="775856" y="1386633"/>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chemeClr val="tx1"/>
                  </a:solidFill>
                </a:endParaRPr>
              </a:p>
            </p:txBody>
          </p:sp>
        </p:grpSp>
      </p:grpSp>
      <p:sp>
        <p:nvSpPr>
          <p:cNvPr id="11" name="文本框 10"/>
          <p:cNvSpPr txBox="1"/>
          <p:nvPr/>
        </p:nvSpPr>
        <p:spPr>
          <a:xfrm>
            <a:off x="1402080" y="1593189"/>
            <a:ext cx="6522720" cy="1365365"/>
          </a:xfrm>
          <a:prstGeom prst="rect">
            <a:avLst/>
          </a:prstGeom>
          <a:noFill/>
        </p:spPr>
        <p:txBody>
          <a:bodyPr wrap="square" lIns="36000" tIns="36000" rIns="36000" bIns="36000" rtlCol="0">
            <a:spAutoFit/>
          </a:bodyPr>
          <a:lstStyle/>
          <a:p>
            <a:pPr algn="just">
              <a:lnSpc>
                <a:spcPct val="150000"/>
              </a:lnSpc>
            </a:pPr>
            <a:r>
              <a:rPr lang="en-US" altLang="zh-CN" sz="1400" dirty="0" smtClean="0">
                <a:latin typeface="微软雅黑" panose="020B0503020204020204" pitchFamily="34" charset="-122"/>
                <a:ea typeface="微软雅黑" panose="020B0503020204020204" pitchFamily="34" charset="-122"/>
              </a:rPr>
              <a:t>5.</a:t>
            </a:r>
            <a:r>
              <a:rPr lang="en-US" altLang="zh-CN" sz="1400" dirty="0" smtClean="0">
                <a:solidFill>
                  <a:srgbClr val="2BA7E0"/>
                </a:solidFill>
                <a:latin typeface="微软雅黑" panose="020B0503020204020204" pitchFamily="34" charset="-122"/>
                <a:ea typeface="微软雅黑" panose="020B0503020204020204" pitchFamily="34" charset="-122"/>
              </a:rPr>
              <a:t>[2014·</a:t>
            </a:r>
            <a:r>
              <a:rPr lang="zh-CN" altLang="zh-CN" sz="1400" dirty="0" smtClean="0">
                <a:solidFill>
                  <a:srgbClr val="2BA7E0"/>
                </a:solidFill>
                <a:latin typeface="微软雅黑" panose="020B0503020204020204" pitchFamily="34" charset="-122"/>
                <a:ea typeface="微软雅黑" panose="020B0503020204020204" pitchFamily="34" charset="-122"/>
              </a:rPr>
              <a:t>江西</a:t>
            </a:r>
            <a:r>
              <a:rPr lang="en-US" altLang="zh-CN" sz="1400" dirty="0" smtClean="0">
                <a:solidFill>
                  <a:srgbClr val="2BA7E0"/>
                </a:solidFill>
                <a:latin typeface="微软雅黑" panose="020B0503020204020204" pitchFamily="34" charset="-122"/>
                <a:ea typeface="微软雅黑" panose="020B0503020204020204" pitchFamily="34" charset="-122"/>
              </a:rPr>
              <a:t>] </a:t>
            </a:r>
            <a:r>
              <a:rPr lang="zh-CN" altLang="zh-CN" sz="1400" dirty="0" smtClean="0">
                <a:latin typeface="微软雅黑" panose="020B0503020204020204" pitchFamily="34" charset="-122"/>
                <a:ea typeface="微软雅黑" panose="020B0503020204020204" pitchFamily="34" charset="-122"/>
              </a:rPr>
              <a:t>给空缺处选填语句</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最恰当的一项是</a:t>
            </a:r>
            <a:r>
              <a:rPr lang="en-US" altLang="zh-CN" sz="1400" dirty="0" smtClean="0">
                <a:latin typeface="微软雅黑" panose="020B0503020204020204" pitchFamily="34" charset="-122"/>
                <a:ea typeface="微软雅黑" panose="020B0503020204020204" pitchFamily="34" charset="-122"/>
              </a:rPr>
              <a:t>	(</a:t>
            </a:r>
            <a:r>
              <a:rPr lang="zh-CN" altLang="zh-CN" sz="1400" dirty="0" smtClean="0">
                <a:latin typeface="微软雅黑" panose="020B0503020204020204" pitchFamily="34" charset="-122"/>
                <a:ea typeface="微软雅黑" panose="020B0503020204020204" pitchFamily="34" charset="-122"/>
              </a:rPr>
              <a:t>　　</a:t>
            </a:r>
            <a:r>
              <a:rPr lang="en-US" altLang="zh-CN" sz="1400" dirty="0" smtClean="0">
                <a:latin typeface="微软雅黑" panose="020B0503020204020204" pitchFamily="34" charset="-122"/>
                <a:ea typeface="微软雅黑" panose="020B0503020204020204" pitchFamily="34" charset="-122"/>
              </a:rPr>
              <a:t>)(2</a:t>
            </a:r>
            <a:r>
              <a:rPr lang="zh-CN" altLang="zh-CN" sz="1400" dirty="0" smtClean="0">
                <a:latin typeface="微软雅黑" panose="020B0503020204020204" pitchFamily="34" charset="-122"/>
                <a:ea typeface="微软雅黑" panose="020B0503020204020204" pitchFamily="34" charset="-122"/>
              </a:rPr>
              <a:t>分</a:t>
            </a:r>
            <a:r>
              <a:rPr lang="en-US" altLang="zh-CN" sz="1400" dirty="0" smtClean="0">
                <a:latin typeface="微软雅黑" panose="020B0503020204020204" pitchFamily="34" charset="-122"/>
                <a:ea typeface="微软雅黑" panose="020B0503020204020204" pitchFamily="34" charset="-122"/>
              </a:rPr>
              <a:t>)</a:t>
            </a:r>
            <a:endParaRPr lang="zh-CN" altLang="zh-CN" sz="1400" dirty="0" smtClean="0">
              <a:latin typeface="微软雅黑" panose="020B0503020204020204" pitchFamily="34" charset="-122"/>
              <a:ea typeface="微软雅黑" panose="020B0503020204020204" pitchFamily="34" charset="-122"/>
            </a:endParaRPr>
          </a:p>
          <a:p>
            <a:pPr algn="just">
              <a:lnSpc>
                <a:spcPct val="150000"/>
              </a:lnSpc>
            </a:pPr>
            <a:r>
              <a:rPr lang="zh-CN" altLang="zh-CN" sz="1400" dirty="0" smtClean="0">
                <a:latin typeface="微软雅黑" panose="020B0503020204020204" pitchFamily="34" charset="-122"/>
                <a:ea typeface="微软雅黑" panose="020B0503020204020204" pitchFamily="34" charset="-122"/>
              </a:rPr>
              <a:t>云雀猛地从香樟树上飞起</a:t>
            </a:r>
            <a:r>
              <a:rPr lang="en-US" altLang="zh-CN" sz="1400" dirty="0" smtClean="0">
                <a:latin typeface="微软雅黑" panose="020B0503020204020204" pitchFamily="34" charset="-122"/>
                <a:ea typeface="微软雅黑" panose="020B0503020204020204" pitchFamily="34" charset="-122"/>
              </a:rPr>
              <a:t>,</a:t>
            </a:r>
            <a:r>
              <a:rPr lang="zh-CN" altLang="zh-CN" sz="1400" u="sng" dirty="0" smtClean="0">
                <a:latin typeface="微软雅黑" panose="020B0503020204020204" pitchFamily="34" charset="-122"/>
                <a:ea typeface="微软雅黑" panose="020B0503020204020204" pitchFamily="34" charset="-122"/>
              </a:rPr>
              <a:t>　　　　　</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往朝霞万里的高空飞旋。</a:t>
            </a:r>
            <a:r>
              <a:rPr lang="en-US" altLang="zh-CN" sz="1400" dirty="0" smtClean="0">
                <a:latin typeface="微软雅黑" panose="020B0503020204020204" pitchFamily="34" charset="-122"/>
                <a:ea typeface="微软雅黑" panose="020B0503020204020204" pitchFamily="34" charset="-122"/>
              </a:rPr>
              <a:t> </a:t>
            </a:r>
            <a:endParaRPr lang="zh-CN" altLang="zh-CN" sz="1400" dirty="0" smtClean="0">
              <a:latin typeface="微软雅黑" panose="020B0503020204020204" pitchFamily="34" charset="-122"/>
              <a:ea typeface="微软雅黑" panose="020B0503020204020204" pitchFamily="34" charset="-122"/>
            </a:endParaRPr>
          </a:p>
          <a:p>
            <a:pPr algn="just">
              <a:lnSpc>
                <a:spcPct val="150000"/>
              </a:lnSpc>
            </a:pPr>
            <a:r>
              <a:rPr lang="en-US" altLang="zh-CN" sz="1400" dirty="0" smtClean="0">
                <a:latin typeface="微软雅黑" panose="020B0503020204020204" pitchFamily="34" charset="-122"/>
                <a:ea typeface="微软雅黑" panose="020B0503020204020204" pitchFamily="34" charset="-122"/>
              </a:rPr>
              <a:t>A.</a:t>
            </a:r>
            <a:r>
              <a:rPr lang="zh-CN" altLang="zh-CN" sz="1400" dirty="0" smtClean="0">
                <a:latin typeface="微软雅黑" panose="020B0503020204020204" pitchFamily="34" charset="-122"/>
                <a:ea typeface="微软雅黑" panose="020B0503020204020204" pitchFamily="34" charset="-122"/>
              </a:rPr>
              <a:t>仿佛利箭般离弦</a:t>
            </a:r>
            <a:r>
              <a:rPr lang="en-US" altLang="zh-CN" sz="1400" dirty="0" smtClean="0">
                <a:latin typeface="微软雅黑" panose="020B0503020204020204" pitchFamily="34" charset="-122"/>
                <a:ea typeface="微软雅黑" panose="020B0503020204020204" pitchFamily="34" charset="-122"/>
              </a:rPr>
              <a:t>	B.</a:t>
            </a:r>
            <a:r>
              <a:rPr lang="zh-CN" altLang="zh-CN" sz="1400" dirty="0" smtClean="0">
                <a:latin typeface="微软雅黑" panose="020B0503020204020204" pitchFamily="34" charset="-122"/>
                <a:ea typeface="微软雅黑" panose="020B0503020204020204" pitchFamily="34" charset="-122"/>
              </a:rPr>
              <a:t>如同猛虎般出山</a:t>
            </a:r>
          </a:p>
          <a:p>
            <a:pPr algn="just">
              <a:lnSpc>
                <a:spcPct val="150000"/>
              </a:lnSpc>
            </a:pPr>
            <a:r>
              <a:rPr lang="en-US" altLang="zh-CN" sz="1400" dirty="0" smtClean="0">
                <a:latin typeface="微软雅黑" panose="020B0503020204020204" pitchFamily="34" charset="-122"/>
                <a:ea typeface="微软雅黑" panose="020B0503020204020204" pitchFamily="34" charset="-122"/>
              </a:rPr>
              <a:t>C.</a:t>
            </a:r>
            <a:r>
              <a:rPr lang="zh-CN" altLang="zh-CN" sz="1400" dirty="0" smtClean="0">
                <a:latin typeface="微软雅黑" panose="020B0503020204020204" pitchFamily="34" charset="-122"/>
                <a:ea typeface="微软雅黑" panose="020B0503020204020204" pitchFamily="34" charset="-122"/>
              </a:rPr>
              <a:t>像陀螺样打转转</a:t>
            </a:r>
            <a:r>
              <a:rPr lang="en-US" altLang="zh-CN" sz="1400" dirty="0" smtClean="0">
                <a:latin typeface="微软雅黑" panose="020B0503020204020204" pitchFamily="34" charset="-122"/>
                <a:ea typeface="微软雅黑" panose="020B0503020204020204" pitchFamily="34" charset="-122"/>
              </a:rPr>
              <a:t>	D.</a:t>
            </a:r>
            <a:r>
              <a:rPr lang="zh-CN" altLang="zh-CN" sz="1400" dirty="0" smtClean="0">
                <a:latin typeface="微软雅黑" panose="020B0503020204020204" pitchFamily="34" charset="-122"/>
                <a:ea typeface="微软雅黑" panose="020B0503020204020204" pitchFamily="34" charset="-122"/>
              </a:rPr>
              <a:t>好似炮弹样出膛</a:t>
            </a:r>
            <a:endParaRPr lang="zh-CN" altLang="zh-CN" sz="1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1300">
        <p14:pan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0-#ppt_w/2"/>
                                          </p:val>
                                        </p:tav>
                                        <p:tav tm="100000">
                                          <p:val>
                                            <p:strVal val="#ppt_x"/>
                                          </p:val>
                                        </p:tav>
                                      </p:tavLst>
                                    </p:anim>
                                    <p:anim calcmode="lin" valueType="num">
                                      <p:cBhvr additive="base">
                                        <p:cTn id="8" dur="1000" fill="hold"/>
                                        <p:tgtEl>
                                          <p:spTgt spid="2"/>
                                        </p:tgtEl>
                                        <p:attrNameLst>
                                          <p:attrName>ppt_y</p:attrName>
                                        </p:attrNameLst>
                                      </p:cBhvr>
                                      <p:tavLst>
                                        <p:tav tm="0">
                                          <p:val>
                                            <p:strVal val="#ppt_y"/>
                                          </p:val>
                                        </p:tav>
                                        <p:tav tm="100000">
                                          <p:val>
                                            <p:strVal val="#ppt_y"/>
                                          </p:val>
                                        </p:tav>
                                      </p:tavLst>
                                    </p:anim>
                                  </p:childTnLst>
                                </p:cTn>
                              </p:par>
                              <p:par>
                                <p:cTn id="9" presetID="10" presetClass="entr" presetSubtype="0" fill="hold" nodeType="with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fade">
                                      <p:cBhvr>
                                        <p:cTn id="16"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7" name="矩形 16"/>
          <p:cNvSpPr/>
          <p:nvPr/>
        </p:nvSpPr>
        <p:spPr>
          <a:xfrm>
            <a:off x="833119" y="1320800"/>
            <a:ext cx="7670801" cy="291592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endParaRPr>
          </a:p>
        </p:txBody>
      </p:sp>
      <p:cxnSp>
        <p:nvCxnSpPr>
          <p:cNvPr id="6" name="直接连接符 5"/>
          <p:cNvCxnSpPr/>
          <p:nvPr/>
        </p:nvCxnSpPr>
        <p:spPr>
          <a:xfrm>
            <a:off x="561110" y="1143278"/>
            <a:ext cx="8021781" cy="0"/>
          </a:xfrm>
          <a:prstGeom prst="line">
            <a:avLst/>
          </a:prstGeom>
          <a:ln>
            <a:solidFill>
              <a:srgbClr val="286191"/>
            </a:solidFill>
          </a:ln>
        </p:spPr>
        <p:style>
          <a:lnRef idx="1">
            <a:schemeClr val="accent1"/>
          </a:lnRef>
          <a:fillRef idx="0">
            <a:schemeClr val="accent1"/>
          </a:fillRef>
          <a:effectRef idx="0">
            <a:schemeClr val="accent1"/>
          </a:effectRef>
          <a:fontRef idx="minor">
            <a:schemeClr val="tx1"/>
          </a:fontRef>
        </p:style>
      </p:cxnSp>
      <p:grpSp>
        <p:nvGrpSpPr>
          <p:cNvPr id="2" name="组合 4"/>
          <p:cNvGrpSpPr/>
          <p:nvPr/>
        </p:nvGrpSpPr>
        <p:grpSpPr>
          <a:xfrm>
            <a:off x="585365" y="764939"/>
            <a:ext cx="7997526" cy="369332"/>
            <a:chOff x="623465" y="764939"/>
            <a:chExt cx="7997526" cy="369332"/>
          </a:xfrm>
        </p:grpSpPr>
        <p:sp>
          <p:nvSpPr>
            <p:cNvPr id="4" name="文本框 3"/>
            <p:cNvSpPr txBox="1"/>
            <p:nvPr/>
          </p:nvSpPr>
          <p:spPr>
            <a:xfrm>
              <a:off x="989277" y="764939"/>
              <a:ext cx="7631714" cy="369332"/>
            </a:xfrm>
            <a:prstGeom prst="rect">
              <a:avLst/>
            </a:prstGeom>
            <a:noFill/>
          </p:spPr>
          <p:txBody>
            <a:bodyPr wrap="square" rtlCol="0">
              <a:spAutoFit/>
            </a:bodyPr>
            <a:lstStyle/>
            <a:p>
              <a:r>
                <a:rPr lang="zh-CN" altLang="en-US" b="1" dirty="0" smtClean="0">
                  <a:solidFill>
                    <a:srgbClr val="2BA7E0"/>
                  </a:solidFill>
                  <a:latin typeface="微软雅黑" panose="020B0503020204020204" pitchFamily="34" charset="-122"/>
                  <a:ea typeface="微软雅黑" panose="020B0503020204020204" pitchFamily="34" charset="-122"/>
                </a:rPr>
                <a:t>中考真题纵览</a:t>
              </a:r>
              <a:endParaRPr lang="zh-CN" altLang="en-US" b="1" dirty="0">
                <a:solidFill>
                  <a:srgbClr val="2BA7E0"/>
                </a:solidFill>
                <a:latin typeface="微软雅黑" panose="020B0503020204020204" pitchFamily="34" charset="-122"/>
                <a:ea typeface="微软雅黑" panose="020B0503020204020204" pitchFamily="34" charset="-122"/>
              </a:endParaRPr>
            </a:p>
          </p:txBody>
        </p:sp>
        <p:grpSp>
          <p:nvGrpSpPr>
            <p:cNvPr id="3" name="组合 13"/>
            <p:cNvGrpSpPr/>
            <p:nvPr/>
          </p:nvGrpSpPr>
          <p:grpSpPr>
            <a:xfrm>
              <a:off x="623465" y="857125"/>
              <a:ext cx="339435" cy="197593"/>
              <a:chOff x="775856" y="1386633"/>
              <a:chExt cx="525631" cy="305982"/>
            </a:xfrm>
            <a:solidFill>
              <a:srgbClr val="B18147"/>
            </a:solidFill>
          </p:grpSpPr>
          <p:sp>
            <p:nvSpPr>
              <p:cNvPr id="12" name="箭头: V 形 11"/>
              <p:cNvSpPr/>
              <p:nvPr/>
            </p:nvSpPr>
            <p:spPr>
              <a:xfrm>
                <a:off x="995506" y="1386634"/>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rgbClr val="008D3F"/>
                  </a:solidFill>
                </a:endParaRPr>
              </a:p>
            </p:txBody>
          </p:sp>
          <p:sp>
            <p:nvSpPr>
              <p:cNvPr id="13" name="箭头: V 形 12"/>
              <p:cNvSpPr/>
              <p:nvPr/>
            </p:nvSpPr>
            <p:spPr>
              <a:xfrm>
                <a:off x="775856" y="1386633"/>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chemeClr val="tx1"/>
                  </a:solidFill>
                </a:endParaRPr>
              </a:p>
            </p:txBody>
          </p:sp>
        </p:grpSp>
      </p:grpSp>
      <p:sp>
        <p:nvSpPr>
          <p:cNvPr id="15" name="文本框 6"/>
          <p:cNvSpPr txBox="1"/>
          <p:nvPr/>
        </p:nvSpPr>
        <p:spPr>
          <a:xfrm>
            <a:off x="1077192" y="2173498"/>
            <a:ext cx="6989848" cy="1655572"/>
          </a:xfrm>
          <a:prstGeom prst="rect">
            <a:avLst/>
          </a:prstGeom>
          <a:noFill/>
        </p:spPr>
        <p:txBody>
          <a:bodyPr wrap="square" lIns="36000" tIns="36000" rIns="36000" bIns="36000" rtlCol="0">
            <a:spAutoFit/>
          </a:bodyPr>
          <a:lstStyle/>
          <a:p>
            <a:pPr algn="just">
              <a:lnSpc>
                <a:spcPct val="150000"/>
              </a:lnSpc>
            </a:pP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解析</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 这道题以句子选用的形式考查比喻的使用。解答时须分析本体和喻体之间的内在联系。根据例句中的关键词</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云雀</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飞旋</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来筛选答案</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四个选项都是比喻句</a:t>
            </a:r>
            <a:r>
              <a:rPr lang="en-US" altLang="zh-CN" sz="1400" dirty="0" smtClean="0">
                <a:solidFill>
                  <a:srgbClr val="C00000"/>
                </a:solidFill>
                <a:latin typeface="微软雅黑" panose="020B0503020204020204" pitchFamily="34" charset="-122"/>
                <a:ea typeface="微软雅黑" panose="020B0503020204020204" pitchFamily="34" charset="-122"/>
              </a:rPr>
              <a:t>,A</a:t>
            </a:r>
            <a:r>
              <a:rPr lang="zh-CN" altLang="zh-CN" sz="1400" dirty="0" smtClean="0">
                <a:solidFill>
                  <a:srgbClr val="C00000"/>
                </a:solidFill>
                <a:latin typeface="微软雅黑" panose="020B0503020204020204" pitchFamily="34" charset="-122"/>
                <a:ea typeface="微软雅黑" panose="020B0503020204020204" pitchFamily="34" charset="-122"/>
              </a:rPr>
              <a:t>项、</a:t>
            </a:r>
            <a:r>
              <a:rPr lang="en-US" altLang="zh-CN" sz="1400" dirty="0" smtClean="0">
                <a:solidFill>
                  <a:srgbClr val="C00000"/>
                </a:solidFill>
                <a:latin typeface="微软雅黑" panose="020B0503020204020204" pitchFamily="34" charset="-122"/>
                <a:ea typeface="微软雅黑" panose="020B0503020204020204" pitchFamily="34" charset="-122"/>
              </a:rPr>
              <a:t>D</a:t>
            </a:r>
            <a:r>
              <a:rPr lang="zh-CN" altLang="zh-CN" sz="1400" dirty="0" smtClean="0">
                <a:solidFill>
                  <a:srgbClr val="C00000"/>
                </a:solidFill>
                <a:latin typeface="微软雅黑" panose="020B0503020204020204" pitchFamily="34" charset="-122"/>
                <a:ea typeface="微软雅黑" panose="020B0503020204020204" pitchFamily="34" charset="-122"/>
              </a:rPr>
              <a:t>项中的</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利箭</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炮弹</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不是活物</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与</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飞旋</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语意上不搭配</a:t>
            </a:r>
            <a:r>
              <a:rPr lang="en-US" altLang="zh-CN" sz="1400" dirty="0" smtClean="0">
                <a:solidFill>
                  <a:srgbClr val="C00000"/>
                </a:solidFill>
                <a:latin typeface="微软雅黑" panose="020B0503020204020204" pitchFamily="34" charset="-122"/>
                <a:ea typeface="微软雅黑" panose="020B0503020204020204" pitchFamily="34" charset="-122"/>
              </a:rPr>
              <a:t>;B</a:t>
            </a:r>
            <a:r>
              <a:rPr lang="zh-CN" altLang="zh-CN" sz="1400" dirty="0" smtClean="0">
                <a:solidFill>
                  <a:srgbClr val="C00000"/>
                </a:solidFill>
                <a:latin typeface="微软雅黑" panose="020B0503020204020204" pitchFamily="34" charset="-122"/>
                <a:ea typeface="微软雅黑" panose="020B0503020204020204" pitchFamily="34" charset="-122"/>
              </a:rPr>
              <a:t>项</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将</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云雀</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比喻成</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猛虎</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意象太大</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显然不恰当</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只有</a:t>
            </a:r>
            <a:r>
              <a:rPr lang="en-US" altLang="zh-CN" sz="1400" dirty="0" smtClean="0">
                <a:solidFill>
                  <a:srgbClr val="C00000"/>
                </a:solidFill>
                <a:latin typeface="微软雅黑" panose="020B0503020204020204" pitchFamily="34" charset="-122"/>
                <a:ea typeface="微软雅黑" panose="020B0503020204020204" pitchFamily="34" charset="-122"/>
              </a:rPr>
              <a:t>C</a:t>
            </a:r>
            <a:r>
              <a:rPr lang="zh-CN" altLang="zh-CN" sz="1400" dirty="0" smtClean="0">
                <a:solidFill>
                  <a:srgbClr val="C00000"/>
                </a:solidFill>
                <a:latin typeface="微软雅黑" panose="020B0503020204020204" pitchFamily="34" charset="-122"/>
                <a:ea typeface="微软雅黑" panose="020B0503020204020204" pitchFamily="34" charset="-122"/>
              </a:rPr>
              <a:t>项中的</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陀螺</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从形式大小上来看</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和</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云雀</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相似</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打转转</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也和</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飞旋</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照应</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故选</a:t>
            </a:r>
            <a:r>
              <a:rPr lang="en-US" altLang="zh-CN" sz="1400" dirty="0" smtClean="0">
                <a:solidFill>
                  <a:srgbClr val="C00000"/>
                </a:solidFill>
                <a:latin typeface="微软雅黑" panose="020B0503020204020204" pitchFamily="34" charset="-122"/>
                <a:ea typeface="微软雅黑" panose="020B0503020204020204" pitchFamily="34" charset="-122"/>
              </a:rPr>
              <a:t>C</a:t>
            </a:r>
            <a:r>
              <a:rPr lang="zh-CN" altLang="zh-CN" sz="1400" dirty="0" smtClean="0">
                <a:solidFill>
                  <a:srgbClr val="C00000"/>
                </a:solidFill>
                <a:latin typeface="微软雅黑" panose="020B0503020204020204" pitchFamily="34" charset="-122"/>
                <a:ea typeface="微软雅黑" panose="020B0503020204020204" pitchFamily="34" charset="-122"/>
              </a:rPr>
              <a:t>项。</a:t>
            </a:r>
          </a:p>
        </p:txBody>
      </p:sp>
      <p:sp>
        <p:nvSpPr>
          <p:cNvPr id="16" name="矩形 15"/>
          <p:cNvSpPr/>
          <p:nvPr/>
        </p:nvSpPr>
        <p:spPr>
          <a:xfrm>
            <a:off x="1019703" y="1635244"/>
            <a:ext cx="1075936" cy="415498"/>
          </a:xfrm>
          <a:prstGeom prst="rect">
            <a:avLst/>
          </a:prstGeom>
        </p:spPr>
        <p:txBody>
          <a:bodyPr wrap="none">
            <a:spAutoFit/>
          </a:bodyPr>
          <a:lstStyle/>
          <a:p>
            <a:pPr algn="just">
              <a:lnSpc>
                <a:spcPct val="150000"/>
              </a:lnSpc>
            </a:pP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答案</a:t>
            </a:r>
            <a:r>
              <a:rPr lang="en-US" altLang="zh-CN" sz="1400" dirty="0" smtClean="0">
                <a:solidFill>
                  <a:srgbClr val="C00000"/>
                </a:solidFill>
                <a:latin typeface="微软雅黑" panose="020B0503020204020204" pitchFamily="34" charset="-122"/>
                <a:ea typeface="微软雅黑" panose="020B0503020204020204" pitchFamily="34" charset="-122"/>
              </a:rPr>
              <a:t>】 C</a:t>
            </a:r>
            <a:endParaRPr lang="zh-CN" altLang="en-US" sz="1400" dirty="0">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1300">
        <p14:pan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0-#ppt_w/2"/>
                                          </p:val>
                                        </p:tav>
                                        <p:tav tm="100000">
                                          <p:val>
                                            <p:strVal val="#ppt_x"/>
                                          </p:val>
                                        </p:tav>
                                      </p:tavLst>
                                    </p:anim>
                                    <p:anim calcmode="lin" valueType="num">
                                      <p:cBhvr additive="base">
                                        <p:cTn id="8" dur="1000" fill="hold"/>
                                        <p:tgtEl>
                                          <p:spTgt spid="2"/>
                                        </p:tgtEl>
                                        <p:attrNameLst>
                                          <p:attrName>ppt_y</p:attrName>
                                        </p:attrNameLst>
                                      </p:cBhvr>
                                      <p:tavLst>
                                        <p:tav tm="0">
                                          <p:val>
                                            <p:strVal val="#ppt_y"/>
                                          </p:val>
                                        </p:tav>
                                        <p:tav tm="100000">
                                          <p:val>
                                            <p:strVal val="#ppt_y"/>
                                          </p:val>
                                        </p:tav>
                                      </p:tavLst>
                                    </p:anim>
                                  </p:childTnLst>
                                </p:cTn>
                              </p:par>
                              <p:par>
                                <p:cTn id="9" presetID="10" presetClass="entr" presetSubtype="0" fill="hold" nodeType="with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17"/>
                                        </p:tgtEl>
                                        <p:attrNameLst>
                                          <p:attrName>style.visibility</p:attrName>
                                        </p:attrNameLst>
                                      </p:cBhvr>
                                      <p:to>
                                        <p:strVal val="visible"/>
                                      </p:to>
                                    </p:set>
                                    <p:animEffect transition="in" filter="fade">
                                      <p:cBhvr>
                                        <p:cTn id="16" dur="500"/>
                                        <p:tgtEl>
                                          <p:spTgt spid="17"/>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16"/>
                                        </p:tgtEl>
                                        <p:attrNameLst>
                                          <p:attrName>style.visibility</p:attrName>
                                        </p:attrNameLst>
                                      </p:cBhvr>
                                      <p:to>
                                        <p:strVal val="visible"/>
                                      </p:to>
                                    </p:set>
                                    <p:animEffect transition="in" filter="fade">
                                      <p:cBhvr>
                                        <p:cTn id="21" dur="500"/>
                                        <p:tgtEl>
                                          <p:spTgt spid="16"/>
                                        </p:tgtEl>
                                      </p:cBhvr>
                                    </p:animEffect>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15"/>
                                        </p:tgtEl>
                                        <p:attrNameLst>
                                          <p:attrName>style.visibility</p:attrName>
                                        </p:attrNameLst>
                                      </p:cBhvr>
                                      <p:to>
                                        <p:strVal val="visible"/>
                                      </p:to>
                                    </p:set>
                                    <p:animEffect transition="in" filter="fade">
                                      <p:cBhvr>
                                        <p:cTn id="26" dur="1000"/>
                                        <p:tgtEl>
                                          <p:spTgt spid="15"/>
                                        </p:tgtEl>
                                      </p:cBhvr>
                                    </p:animEffect>
                                    <p:anim calcmode="lin" valueType="num">
                                      <p:cBhvr>
                                        <p:cTn id="27" dur="1000" fill="hold"/>
                                        <p:tgtEl>
                                          <p:spTgt spid="15"/>
                                        </p:tgtEl>
                                        <p:attrNameLst>
                                          <p:attrName>ppt_x</p:attrName>
                                        </p:attrNameLst>
                                      </p:cBhvr>
                                      <p:tavLst>
                                        <p:tav tm="0">
                                          <p:val>
                                            <p:strVal val="#ppt_x"/>
                                          </p:val>
                                        </p:tav>
                                        <p:tav tm="100000">
                                          <p:val>
                                            <p:strVal val="#ppt_x"/>
                                          </p:val>
                                        </p:tav>
                                      </p:tavLst>
                                    </p:anim>
                                    <p:anim calcmode="lin" valueType="num">
                                      <p:cBhvr>
                                        <p:cTn id="28"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5" grpId="0"/>
      <p:bldP spid="16" grpId="0"/>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cxnSp>
        <p:nvCxnSpPr>
          <p:cNvPr id="6" name="直接连接符 5"/>
          <p:cNvCxnSpPr/>
          <p:nvPr/>
        </p:nvCxnSpPr>
        <p:spPr>
          <a:xfrm>
            <a:off x="561110" y="1143278"/>
            <a:ext cx="8021781" cy="0"/>
          </a:xfrm>
          <a:prstGeom prst="line">
            <a:avLst/>
          </a:prstGeom>
          <a:ln>
            <a:solidFill>
              <a:srgbClr val="286191"/>
            </a:solidFill>
          </a:ln>
        </p:spPr>
        <p:style>
          <a:lnRef idx="1">
            <a:schemeClr val="accent1"/>
          </a:lnRef>
          <a:fillRef idx="0">
            <a:schemeClr val="accent1"/>
          </a:fillRef>
          <a:effectRef idx="0">
            <a:schemeClr val="accent1"/>
          </a:effectRef>
          <a:fontRef idx="minor">
            <a:schemeClr val="tx1"/>
          </a:fontRef>
        </p:style>
      </p:cxnSp>
      <p:grpSp>
        <p:nvGrpSpPr>
          <p:cNvPr id="2" name="组合 4"/>
          <p:cNvGrpSpPr/>
          <p:nvPr/>
        </p:nvGrpSpPr>
        <p:grpSpPr>
          <a:xfrm>
            <a:off x="585365" y="764939"/>
            <a:ext cx="7997526" cy="369332"/>
            <a:chOff x="623465" y="764939"/>
            <a:chExt cx="7997526" cy="369332"/>
          </a:xfrm>
        </p:grpSpPr>
        <p:sp>
          <p:nvSpPr>
            <p:cNvPr id="4" name="文本框 3"/>
            <p:cNvSpPr txBox="1"/>
            <p:nvPr/>
          </p:nvSpPr>
          <p:spPr>
            <a:xfrm>
              <a:off x="989277" y="764939"/>
              <a:ext cx="7631714" cy="369332"/>
            </a:xfrm>
            <a:prstGeom prst="rect">
              <a:avLst/>
            </a:prstGeom>
            <a:noFill/>
          </p:spPr>
          <p:txBody>
            <a:bodyPr wrap="square" rtlCol="0">
              <a:spAutoFit/>
            </a:bodyPr>
            <a:lstStyle/>
            <a:p>
              <a:r>
                <a:rPr lang="zh-CN" altLang="en-US" b="1" dirty="0" smtClean="0">
                  <a:solidFill>
                    <a:srgbClr val="2BA7E0"/>
                  </a:solidFill>
                  <a:latin typeface="微软雅黑" panose="020B0503020204020204" pitchFamily="34" charset="-122"/>
                  <a:ea typeface="微软雅黑" panose="020B0503020204020204" pitchFamily="34" charset="-122"/>
                </a:rPr>
                <a:t>中考真题纵览</a:t>
              </a:r>
              <a:endParaRPr lang="zh-CN" altLang="en-US" b="1" dirty="0">
                <a:solidFill>
                  <a:srgbClr val="2BA7E0"/>
                </a:solidFill>
                <a:latin typeface="微软雅黑" panose="020B0503020204020204" pitchFamily="34" charset="-122"/>
                <a:ea typeface="微软雅黑" panose="020B0503020204020204" pitchFamily="34" charset="-122"/>
              </a:endParaRPr>
            </a:p>
          </p:txBody>
        </p:sp>
        <p:grpSp>
          <p:nvGrpSpPr>
            <p:cNvPr id="3" name="组合 13"/>
            <p:cNvGrpSpPr/>
            <p:nvPr/>
          </p:nvGrpSpPr>
          <p:grpSpPr>
            <a:xfrm>
              <a:off x="623465" y="857125"/>
              <a:ext cx="339435" cy="197593"/>
              <a:chOff x="775856" y="1386633"/>
              <a:chExt cx="525631" cy="305982"/>
            </a:xfrm>
            <a:solidFill>
              <a:srgbClr val="B18147"/>
            </a:solidFill>
          </p:grpSpPr>
          <p:sp>
            <p:nvSpPr>
              <p:cNvPr id="12" name="箭头: V 形 11"/>
              <p:cNvSpPr/>
              <p:nvPr/>
            </p:nvSpPr>
            <p:spPr>
              <a:xfrm>
                <a:off x="995506" y="1386634"/>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rgbClr val="008D3F"/>
                  </a:solidFill>
                </a:endParaRPr>
              </a:p>
            </p:txBody>
          </p:sp>
          <p:sp>
            <p:nvSpPr>
              <p:cNvPr id="13" name="箭头: V 形 12"/>
              <p:cNvSpPr/>
              <p:nvPr/>
            </p:nvSpPr>
            <p:spPr>
              <a:xfrm>
                <a:off x="775856" y="1386633"/>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chemeClr val="tx1"/>
                  </a:solidFill>
                </a:endParaRPr>
              </a:p>
            </p:txBody>
          </p:sp>
        </p:grpSp>
      </p:grpSp>
      <p:sp>
        <p:nvSpPr>
          <p:cNvPr id="11" name="文本框 10"/>
          <p:cNvSpPr txBox="1"/>
          <p:nvPr/>
        </p:nvSpPr>
        <p:spPr>
          <a:xfrm>
            <a:off x="585365" y="1227429"/>
            <a:ext cx="8021780" cy="357781"/>
          </a:xfrm>
          <a:prstGeom prst="rect">
            <a:avLst/>
          </a:prstGeom>
          <a:noFill/>
        </p:spPr>
        <p:txBody>
          <a:bodyPr wrap="square" lIns="36000" tIns="36000" rIns="36000" bIns="36000" rtlCol="0">
            <a:spAutoFit/>
          </a:bodyPr>
          <a:lstStyle/>
          <a:p>
            <a:pPr>
              <a:lnSpc>
                <a:spcPct val="150000"/>
              </a:lnSpc>
            </a:pPr>
            <a:r>
              <a:rPr lang="en-US" altLang="zh-CN" sz="1400" b="1" dirty="0">
                <a:solidFill>
                  <a:srgbClr val="2BA7E0"/>
                </a:solidFill>
                <a:latin typeface="微软雅黑" panose="020B0503020204020204" pitchFamily="34" charset="-122"/>
                <a:ea typeface="微软雅黑" panose="020B0503020204020204" pitchFamily="34" charset="-122"/>
              </a:rPr>
              <a:t>【</a:t>
            </a:r>
            <a:r>
              <a:rPr lang="zh-CN" altLang="en-US" sz="1400" b="1" dirty="0">
                <a:solidFill>
                  <a:srgbClr val="2BA7E0"/>
                </a:solidFill>
                <a:latin typeface="微软雅黑" panose="020B0503020204020204" pitchFamily="34" charset="-122"/>
                <a:ea typeface="微软雅黑" panose="020B0503020204020204" pitchFamily="34" charset="-122"/>
              </a:rPr>
              <a:t>考情总结</a:t>
            </a:r>
            <a:r>
              <a:rPr lang="en-US" altLang="zh-CN" sz="1400" b="1" dirty="0">
                <a:solidFill>
                  <a:srgbClr val="2BA7E0"/>
                </a:solidFill>
                <a:latin typeface="微软雅黑" panose="020B0503020204020204" pitchFamily="34" charset="-122"/>
                <a:ea typeface="微软雅黑" panose="020B0503020204020204" pitchFamily="34" charset="-122"/>
              </a:rPr>
              <a:t>】</a:t>
            </a:r>
          </a:p>
        </p:txBody>
      </p:sp>
      <p:graphicFrame>
        <p:nvGraphicFramePr>
          <p:cNvPr id="10" name="表格 9"/>
          <p:cNvGraphicFramePr>
            <a:graphicFrameLocks noGrp="1"/>
          </p:cNvGraphicFramePr>
          <p:nvPr/>
        </p:nvGraphicFramePr>
        <p:xfrm>
          <a:off x="1493516" y="2042160"/>
          <a:ext cx="6675124" cy="1920240"/>
        </p:xfrm>
        <a:graphic>
          <a:graphicData uri="http://schemas.openxmlformats.org/drawingml/2006/table">
            <a:tbl>
              <a:tblPr/>
              <a:tblGrid>
                <a:gridCol w="914404"/>
                <a:gridCol w="1188720"/>
                <a:gridCol w="1249680"/>
                <a:gridCol w="955040"/>
                <a:gridCol w="1056640"/>
                <a:gridCol w="1310640"/>
              </a:tblGrid>
              <a:tr h="782320">
                <a:tc>
                  <a:txBody>
                    <a:bodyPr/>
                    <a:lstStyle/>
                    <a:p>
                      <a:pPr algn="ctr">
                        <a:lnSpc>
                          <a:spcPct val="150000"/>
                        </a:lnSpc>
                        <a:spcAft>
                          <a:spcPts val="0"/>
                        </a:spcAft>
                      </a:pP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　　　　　　</a:t>
                      </a:r>
                      <a:r>
                        <a:rPr lang="zh-CN" sz="1400" kern="1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年份</a:t>
                      </a:r>
                      <a:endParaRPr lang="en-US" altLang="zh-CN" sz="1400" kern="100"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gn="ctr">
                        <a:lnSpc>
                          <a:spcPct val="150000"/>
                        </a:lnSpc>
                        <a:spcAft>
                          <a:spcPts val="0"/>
                        </a:spcAft>
                      </a:pPr>
                      <a:r>
                        <a:rPr lang="zh-CN" sz="1400" kern="1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考查</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点</a:t>
                      </a: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2018</a:t>
                      </a:r>
                      <a:endPar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en-US" sz="1400" kern="100">
                          <a:solidFill>
                            <a:srgbClr val="000000"/>
                          </a:solidFill>
                          <a:latin typeface="微软雅黑" panose="020B0503020204020204" pitchFamily="34" charset="-122"/>
                          <a:ea typeface="微软雅黑" panose="020B0503020204020204" pitchFamily="34" charset="-122"/>
                          <a:cs typeface="Times New Roman" panose="02020603050405020304"/>
                        </a:rPr>
                        <a:t>2017</a:t>
                      </a:r>
                      <a:endPar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en-US" sz="1400" kern="100">
                          <a:solidFill>
                            <a:srgbClr val="000000"/>
                          </a:solidFill>
                          <a:latin typeface="微软雅黑" panose="020B0503020204020204" pitchFamily="34" charset="-122"/>
                          <a:ea typeface="微软雅黑" panose="020B0503020204020204" pitchFamily="34" charset="-122"/>
                          <a:cs typeface="Times New Roman" panose="02020603050405020304"/>
                        </a:rPr>
                        <a:t>2016</a:t>
                      </a:r>
                      <a:endPar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en-US" sz="1400" kern="100">
                          <a:solidFill>
                            <a:srgbClr val="000000"/>
                          </a:solidFill>
                          <a:latin typeface="微软雅黑" panose="020B0503020204020204" pitchFamily="34" charset="-122"/>
                          <a:ea typeface="微软雅黑" panose="020B0503020204020204" pitchFamily="34" charset="-122"/>
                          <a:cs typeface="Times New Roman" panose="02020603050405020304"/>
                        </a:rPr>
                        <a:t>2015</a:t>
                      </a:r>
                      <a:endPar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en-US" sz="1400" kern="100">
                          <a:solidFill>
                            <a:srgbClr val="000000"/>
                          </a:solidFill>
                          <a:latin typeface="微软雅黑" panose="020B0503020204020204" pitchFamily="34" charset="-122"/>
                          <a:ea typeface="微软雅黑" panose="020B0503020204020204" pitchFamily="34" charset="-122"/>
                          <a:cs typeface="Times New Roman" panose="02020603050405020304"/>
                        </a:rPr>
                        <a:t>2014</a:t>
                      </a:r>
                      <a:endPar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0">
                <a:tc>
                  <a:txBody>
                    <a:bodyPr/>
                    <a:lstStyle/>
                    <a:p>
                      <a:pPr algn="ctr">
                        <a:lnSpc>
                          <a:spcPct val="150000"/>
                        </a:lnSpc>
                        <a:spcAft>
                          <a:spcPts val="0"/>
                        </a:spcAft>
                      </a:pP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句式</a:t>
                      </a: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en-US" sz="1400" kern="10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句式变换</a:t>
                      </a: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句式变换</a:t>
                      </a: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en-US" sz="1400" kern="10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0">
                <a:tc>
                  <a:txBody>
                    <a:bodyPr/>
                    <a:lstStyle/>
                    <a:p>
                      <a:pPr algn="ctr">
                        <a:lnSpc>
                          <a:spcPct val="150000"/>
                        </a:lnSpc>
                        <a:spcAft>
                          <a:spcPts val="0"/>
                        </a:spcAft>
                      </a:pP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衔接</a:t>
                      </a: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句子选用</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en-US" sz="1400" kern="10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en-US" sz="1400" kern="10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句子选用</a:t>
                      </a: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0">
                <a:tc>
                  <a:txBody>
                    <a:bodyPr/>
                    <a:lstStyle/>
                    <a:p>
                      <a:pPr algn="ctr">
                        <a:lnSpc>
                          <a:spcPct val="150000"/>
                        </a:lnSpc>
                        <a:spcAft>
                          <a:spcPts val="0"/>
                        </a:spcAft>
                      </a:pP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修辞</a:t>
                      </a: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en-US" sz="1400" kern="10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修辞方法判定</a:t>
                      </a: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en-US" sz="1400" kern="10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修辞方法辨析</a:t>
                      </a: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1300">
        <p14:pan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0-#ppt_w/2"/>
                                          </p:val>
                                        </p:tav>
                                        <p:tav tm="100000">
                                          <p:val>
                                            <p:strVal val="#ppt_x"/>
                                          </p:val>
                                        </p:tav>
                                      </p:tavLst>
                                    </p:anim>
                                    <p:anim calcmode="lin" valueType="num">
                                      <p:cBhvr additive="base">
                                        <p:cTn id="8" dur="1000" fill="hold"/>
                                        <p:tgtEl>
                                          <p:spTgt spid="2"/>
                                        </p:tgtEl>
                                        <p:attrNameLst>
                                          <p:attrName>ppt_y</p:attrName>
                                        </p:attrNameLst>
                                      </p:cBhvr>
                                      <p:tavLst>
                                        <p:tav tm="0">
                                          <p:val>
                                            <p:strVal val="#ppt_y"/>
                                          </p:val>
                                        </p:tav>
                                        <p:tav tm="100000">
                                          <p:val>
                                            <p:strVal val="#ppt_y"/>
                                          </p:val>
                                        </p:tav>
                                      </p:tavLst>
                                    </p:anim>
                                  </p:childTnLst>
                                </p:cTn>
                              </p:par>
                              <p:par>
                                <p:cTn id="9" presetID="10" presetClass="entr" presetSubtype="0" fill="hold" nodeType="with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fade">
                                      <p:cBhvr>
                                        <p:cTn id="16" dur="500"/>
                                        <p:tgtEl>
                                          <p:spTgt spid="11"/>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fade">
                                      <p:cBhvr>
                                        <p:cTn id="21"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cxnSp>
        <p:nvCxnSpPr>
          <p:cNvPr id="6" name="直接连接符 5"/>
          <p:cNvCxnSpPr/>
          <p:nvPr/>
        </p:nvCxnSpPr>
        <p:spPr>
          <a:xfrm>
            <a:off x="561110" y="1143278"/>
            <a:ext cx="8021781" cy="0"/>
          </a:xfrm>
          <a:prstGeom prst="line">
            <a:avLst/>
          </a:prstGeom>
          <a:ln>
            <a:solidFill>
              <a:srgbClr val="286191"/>
            </a:solidFill>
          </a:ln>
        </p:spPr>
        <p:style>
          <a:lnRef idx="1">
            <a:schemeClr val="accent1"/>
          </a:lnRef>
          <a:fillRef idx="0">
            <a:schemeClr val="accent1"/>
          </a:fillRef>
          <a:effectRef idx="0">
            <a:schemeClr val="accent1"/>
          </a:effectRef>
          <a:fontRef idx="minor">
            <a:schemeClr val="tx1"/>
          </a:fontRef>
        </p:style>
      </p:cxnSp>
      <p:grpSp>
        <p:nvGrpSpPr>
          <p:cNvPr id="2" name="组合 4"/>
          <p:cNvGrpSpPr/>
          <p:nvPr/>
        </p:nvGrpSpPr>
        <p:grpSpPr>
          <a:xfrm>
            <a:off x="585365" y="764939"/>
            <a:ext cx="7997526" cy="369332"/>
            <a:chOff x="623465" y="764939"/>
            <a:chExt cx="7997526" cy="369332"/>
          </a:xfrm>
        </p:grpSpPr>
        <p:sp>
          <p:nvSpPr>
            <p:cNvPr id="4" name="文本框 3"/>
            <p:cNvSpPr txBox="1"/>
            <p:nvPr/>
          </p:nvSpPr>
          <p:spPr>
            <a:xfrm>
              <a:off x="989277" y="764939"/>
              <a:ext cx="7631714" cy="369332"/>
            </a:xfrm>
            <a:prstGeom prst="rect">
              <a:avLst/>
            </a:prstGeom>
            <a:noFill/>
          </p:spPr>
          <p:txBody>
            <a:bodyPr wrap="square" rtlCol="0">
              <a:spAutoFit/>
            </a:bodyPr>
            <a:lstStyle/>
            <a:p>
              <a:r>
                <a:rPr lang="zh-CN" altLang="en-US" b="1" dirty="0" smtClean="0">
                  <a:solidFill>
                    <a:srgbClr val="2BA7E0"/>
                  </a:solidFill>
                  <a:latin typeface="微软雅黑" panose="020B0503020204020204" pitchFamily="34" charset="-122"/>
                  <a:ea typeface="微软雅黑" panose="020B0503020204020204" pitchFamily="34" charset="-122"/>
                </a:rPr>
                <a:t>中考考情速递</a:t>
              </a:r>
              <a:endParaRPr lang="zh-CN" altLang="en-US" b="1" dirty="0">
                <a:solidFill>
                  <a:srgbClr val="2BA7E0"/>
                </a:solidFill>
                <a:latin typeface="微软雅黑" panose="020B0503020204020204" pitchFamily="34" charset="-122"/>
                <a:ea typeface="微软雅黑" panose="020B0503020204020204" pitchFamily="34" charset="-122"/>
              </a:endParaRPr>
            </a:p>
          </p:txBody>
        </p:sp>
        <p:grpSp>
          <p:nvGrpSpPr>
            <p:cNvPr id="3" name="组合 13"/>
            <p:cNvGrpSpPr/>
            <p:nvPr/>
          </p:nvGrpSpPr>
          <p:grpSpPr>
            <a:xfrm>
              <a:off x="623465" y="857125"/>
              <a:ext cx="339435" cy="197593"/>
              <a:chOff x="775856" y="1386633"/>
              <a:chExt cx="525631" cy="305982"/>
            </a:xfrm>
            <a:solidFill>
              <a:srgbClr val="B18147"/>
            </a:solidFill>
          </p:grpSpPr>
          <p:sp>
            <p:nvSpPr>
              <p:cNvPr id="12" name="箭头: V 形 11"/>
              <p:cNvSpPr/>
              <p:nvPr/>
            </p:nvSpPr>
            <p:spPr>
              <a:xfrm>
                <a:off x="995506" y="1386634"/>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rgbClr val="008D3F"/>
                  </a:solidFill>
                </a:endParaRPr>
              </a:p>
            </p:txBody>
          </p:sp>
          <p:sp>
            <p:nvSpPr>
              <p:cNvPr id="13" name="箭头: V 形 12"/>
              <p:cNvSpPr/>
              <p:nvPr/>
            </p:nvSpPr>
            <p:spPr>
              <a:xfrm>
                <a:off x="775856" y="1386633"/>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chemeClr val="tx1"/>
                  </a:solidFill>
                </a:endParaRPr>
              </a:p>
            </p:txBody>
          </p:sp>
        </p:grpSp>
      </p:grpSp>
      <p:sp>
        <p:nvSpPr>
          <p:cNvPr id="11" name="文本框 10"/>
          <p:cNvSpPr txBox="1"/>
          <p:nvPr/>
        </p:nvSpPr>
        <p:spPr>
          <a:xfrm>
            <a:off x="585365" y="1298549"/>
            <a:ext cx="8021780" cy="357781"/>
          </a:xfrm>
          <a:prstGeom prst="rect">
            <a:avLst/>
          </a:prstGeom>
          <a:noFill/>
        </p:spPr>
        <p:txBody>
          <a:bodyPr wrap="square" lIns="36000" tIns="36000" rIns="36000" bIns="36000" rtlCol="0">
            <a:spAutoFit/>
          </a:bodyPr>
          <a:lstStyle/>
          <a:p>
            <a:pPr>
              <a:lnSpc>
                <a:spcPct val="150000"/>
              </a:lnSpc>
            </a:pPr>
            <a:r>
              <a:rPr lang="en-US" altLang="zh-CN" sz="1400" b="1" dirty="0">
                <a:solidFill>
                  <a:srgbClr val="2BA7E0"/>
                </a:solidFill>
                <a:latin typeface="微软雅黑" panose="020B0503020204020204" pitchFamily="34" charset="-122"/>
                <a:ea typeface="微软雅黑" panose="020B0503020204020204" pitchFamily="34" charset="-122"/>
              </a:rPr>
              <a:t>【</a:t>
            </a:r>
            <a:r>
              <a:rPr lang="zh-CN" altLang="en-US" sz="1400" b="1" dirty="0">
                <a:solidFill>
                  <a:srgbClr val="2BA7E0"/>
                </a:solidFill>
                <a:latin typeface="微软雅黑" panose="020B0503020204020204" pitchFamily="34" charset="-122"/>
                <a:ea typeface="微软雅黑" panose="020B0503020204020204" pitchFamily="34" charset="-122"/>
              </a:rPr>
              <a:t>考情总结</a:t>
            </a:r>
            <a:r>
              <a:rPr lang="en-US" altLang="zh-CN" sz="1400" b="1" dirty="0">
                <a:solidFill>
                  <a:srgbClr val="2BA7E0"/>
                </a:solidFill>
                <a:latin typeface="微软雅黑" panose="020B0503020204020204" pitchFamily="34" charset="-122"/>
                <a:ea typeface="微软雅黑" panose="020B0503020204020204" pitchFamily="34" charset="-122"/>
              </a:rPr>
              <a:t>】</a:t>
            </a:r>
          </a:p>
        </p:txBody>
      </p:sp>
      <p:sp>
        <p:nvSpPr>
          <p:cNvPr id="10" name="文本框 10"/>
          <p:cNvSpPr txBox="1"/>
          <p:nvPr/>
        </p:nvSpPr>
        <p:spPr>
          <a:xfrm>
            <a:off x="1073046" y="1935243"/>
            <a:ext cx="6973674" cy="2296774"/>
          </a:xfrm>
          <a:prstGeom prst="rect">
            <a:avLst/>
          </a:prstGeom>
          <a:noFill/>
        </p:spPr>
        <p:txBody>
          <a:bodyPr wrap="square" lIns="36000" tIns="36000" rIns="36000" bIns="36000" rtlCol="0">
            <a:spAutoFit/>
          </a:bodyPr>
          <a:lstStyle/>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(1)</a:t>
            </a:r>
            <a:r>
              <a:rPr lang="zh-CN" altLang="zh-CN" sz="1400" dirty="0" smtClean="0">
                <a:latin typeface="微软雅黑" panose="020B0503020204020204" pitchFamily="34" charset="-122"/>
                <a:ea typeface="微软雅黑" panose="020B0503020204020204" pitchFamily="34" charset="-122"/>
              </a:rPr>
              <a:t>考查形式</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从题型分值来看</a:t>
            </a:r>
            <a:r>
              <a:rPr lang="en-US" altLang="zh-CN" sz="1400" dirty="0" smtClean="0">
                <a:latin typeface="微软雅黑" panose="020B0503020204020204" pitchFamily="34" charset="-122"/>
                <a:ea typeface="微软雅黑" panose="020B0503020204020204" pitchFamily="34" charset="-122"/>
              </a:rPr>
              <a:t>,2014—2018</a:t>
            </a:r>
            <a:r>
              <a:rPr lang="zh-CN" altLang="zh-CN" sz="1400" dirty="0" smtClean="0">
                <a:latin typeface="微软雅黑" panose="020B0503020204020204" pitchFamily="34" charset="-122"/>
                <a:ea typeface="微软雅黑" panose="020B0503020204020204" pitchFamily="34" charset="-122"/>
              </a:rPr>
              <a:t>年为选择题</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分值为</a:t>
            </a:r>
            <a:r>
              <a:rPr lang="en-US" altLang="zh-CN" sz="1400" dirty="0" smtClean="0">
                <a:latin typeface="微软雅黑" panose="020B0503020204020204" pitchFamily="34" charset="-122"/>
                <a:ea typeface="微软雅黑" panose="020B0503020204020204" pitchFamily="34" charset="-122"/>
              </a:rPr>
              <a:t>2</a:t>
            </a:r>
            <a:r>
              <a:rPr lang="zh-CN" altLang="zh-CN" sz="1400" dirty="0" smtClean="0">
                <a:latin typeface="微软雅黑" panose="020B0503020204020204" pitchFamily="34" charset="-122"/>
                <a:ea typeface="微软雅黑" panose="020B0503020204020204" pitchFamily="34" charset="-122"/>
              </a:rPr>
              <a:t>分。从选材来看</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所选句子或语段一部分选自课内</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一部分选自课外。</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(2)</a:t>
            </a:r>
            <a:r>
              <a:rPr lang="zh-CN" altLang="zh-CN" sz="1400" dirty="0" smtClean="0">
                <a:latin typeface="微软雅黑" panose="020B0503020204020204" pitchFamily="34" charset="-122"/>
                <a:ea typeface="微软雅黑" panose="020B0503020204020204" pitchFamily="34" charset="-122"/>
              </a:rPr>
              <a:t>考查内容</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江西省近五年考查了句式</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主要是句式变换</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衔接</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主要是句子选用</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修辞</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包含修辞方法的判定和辨析</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。考查方式从综合逐渐走向单独轮替考查</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比如</a:t>
            </a:r>
            <a:r>
              <a:rPr lang="en-US" altLang="zh-CN" sz="1400" dirty="0" smtClean="0">
                <a:latin typeface="微软雅黑" panose="020B0503020204020204" pitchFamily="34" charset="-122"/>
                <a:ea typeface="微软雅黑" panose="020B0503020204020204" pitchFamily="34" charset="-122"/>
              </a:rPr>
              <a:t>2014</a:t>
            </a:r>
            <a:r>
              <a:rPr lang="zh-CN" altLang="zh-CN" sz="1400" dirty="0" smtClean="0">
                <a:latin typeface="微软雅黑" panose="020B0503020204020204" pitchFamily="34" charset="-122"/>
                <a:ea typeface="微软雅黑" panose="020B0503020204020204" pitchFamily="34" charset="-122"/>
              </a:rPr>
              <a:t>年句子选用和修辞方法辨析综合考查</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而</a:t>
            </a:r>
            <a:r>
              <a:rPr lang="en-US" altLang="zh-CN" sz="1400" dirty="0" smtClean="0">
                <a:latin typeface="微软雅黑" panose="020B0503020204020204" pitchFamily="34" charset="-122"/>
                <a:ea typeface="微软雅黑" panose="020B0503020204020204" pitchFamily="34" charset="-122"/>
              </a:rPr>
              <a:t>2015</a:t>
            </a:r>
            <a:r>
              <a:rPr lang="zh-CN" altLang="zh-CN" sz="1400" dirty="0" smtClean="0">
                <a:latin typeface="微软雅黑" panose="020B0503020204020204" pitchFamily="34" charset="-122"/>
                <a:ea typeface="微软雅黑" panose="020B0503020204020204" pitchFamily="34" charset="-122"/>
              </a:rPr>
              <a:t>年只考了句式变换</a:t>
            </a:r>
            <a:r>
              <a:rPr lang="en-US" altLang="zh-CN" sz="1400" dirty="0" smtClean="0">
                <a:latin typeface="微软雅黑" panose="020B0503020204020204" pitchFamily="34" charset="-122"/>
                <a:ea typeface="微软雅黑" panose="020B0503020204020204" pitchFamily="34" charset="-122"/>
              </a:rPr>
              <a:t>,2017</a:t>
            </a:r>
            <a:r>
              <a:rPr lang="zh-CN" altLang="zh-CN" sz="1400" dirty="0" smtClean="0">
                <a:latin typeface="微软雅黑" panose="020B0503020204020204" pitchFamily="34" charset="-122"/>
                <a:ea typeface="微软雅黑" panose="020B0503020204020204" pitchFamily="34" charset="-122"/>
              </a:rPr>
              <a:t>年只考了修辞方法判定</a:t>
            </a:r>
            <a:r>
              <a:rPr lang="en-US" altLang="zh-CN" sz="1400" dirty="0" smtClean="0">
                <a:latin typeface="微软雅黑" panose="020B0503020204020204" pitchFamily="34" charset="-122"/>
                <a:ea typeface="微软雅黑" panose="020B0503020204020204" pitchFamily="34" charset="-122"/>
              </a:rPr>
              <a:t>,2018</a:t>
            </a:r>
            <a:r>
              <a:rPr lang="zh-CN" altLang="zh-CN" sz="1400" dirty="0" smtClean="0">
                <a:latin typeface="微软雅黑" panose="020B0503020204020204" pitchFamily="34" charset="-122"/>
                <a:ea typeface="微软雅黑" panose="020B0503020204020204" pitchFamily="34" charset="-122"/>
              </a:rPr>
              <a:t>年只考了句子选用。目前看这三者呈现轮替趋势</a:t>
            </a:r>
            <a:r>
              <a:rPr lang="en-US" altLang="zh-CN" sz="1400" dirty="0" smtClean="0">
                <a:latin typeface="微软雅黑" panose="020B0503020204020204" pitchFamily="34" charset="-122"/>
                <a:ea typeface="微软雅黑" panose="020B0503020204020204" pitchFamily="34" charset="-122"/>
              </a:rPr>
              <a:t>,2019</a:t>
            </a:r>
            <a:r>
              <a:rPr lang="zh-CN" altLang="zh-CN" sz="1400" dirty="0" smtClean="0">
                <a:latin typeface="微软雅黑" panose="020B0503020204020204" pitchFamily="34" charset="-122"/>
                <a:ea typeface="微软雅黑" panose="020B0503020204020204" pitchFamily="34" charset="-122"/>
              </a:rPr>
              <a:t>年考查修辞和句式的可能性比较大。</a:t>
            </a:r>
            <a:endParaRPr lang="zh-CN" altLang="zh-CN" sz="1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1300">
        <p14:pan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0-#ppt_w/2"/>
                                          </p:val>
                                        </p:tav>
                                        <p:tav tm="100000">
                                          <p:val>
                                            <p:strVal val="#ppt_x"/>
                                          </p:val>
                                        </p:tav>
                                      </p:tavLst>
                                    </p:anim>
                                    <p:anim calcmode="lin" valueType="num">
                                      <p:cBhvr additive="base">
                                        <p:cTn id="8" dur="1000" fill="hold"/>
                                        <p:tgtEl>
                                          <p:spTgt spid="2"/>
                                        </p:tgtEl>
                                        <p:attrNameLst>
                                          <p:attrName>ppt_y</p:attrName>
                                        </p:attrNameLst>
                                      </p:cBhvr>
                                      <p:tavLst>
                                        <p:tav tm="0">
                                          <p:val>
                                            <p:strVal val="#ppt_y"/>
                                          </p:val>
                                        </p:tav>
                                        <p:tav tm="100000">
                                          <p:val>
                                            <p:strVal val="#ppt_y"/>
                                          </p:val>
                                        </p:tav>
                                      </p:tavLst>
                                    </p:anim>
                                  </p:childTnLst>
                                </p:cTn>
                              </p:par>
                              <p:par>
                                <p:cTn id="9" presetID="10" presetClass="entr" presetSubtype="0" fill="hold" nodeType="with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fade">
                                      <p:cBhvr>
                                        <p:cTn id="16" dur="500"/>
                                        <p:tgtEl>
                                          <p:spTgt spid="11"/>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fade">
                                      <p:cBhvr>
                                        <p:cTn id="21"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0" grpId="0"/>
    </p:bld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cxnSp>
        <p:nvCxnSpPr>
          <p:cNvPr id="6" name="直接连接符 5"/>
          <p:cNvCxnSpPr/>
          <p:nvPr/>
        </p:nvCxnSpPr>
        <p:spPr>
          <a:xfrm>
            <a:off x="561110" y="1143278"/>
            <a:ext cx="8021781" cy="0"/>
          </a:xfrm>
          <a:prstGeom prst="line">
            <a:avLst/>
          </a:prstGeom>
          <a:ln>
            <a:solidFill>
              <a:srgbClr val="286191"/>
            </a:solidFill>
          </a:ln>
        </p:spPr>
        <p:style>
          <a:lnRef idx="1">
            <a:schemeClr val="accent1"/>
          </a:lnRef>
          <a:fillRef idx="0">
            <a:schemeClr val="accent1"/>
          </a:fillRef>
          <a:effectRef idx="0">
            <a:schemeClr val="accent1"/>
          </a:effectRef>
          <a:fontRef idx="minor">
            <a:schemeClr val="tx1"/>
          </a:fontRef>
        </p:style>
      </p:cxnSp>
      <p:grpSp>
        <p:nvGrpSpPr>
          <p:cNvPr id="2" name="组合 4"/>
          <p:cNvGrpSpPr/>
          <p:nvPr/>
        </p:nvGrpSpPr>
        <p:grpSpPr>
          <a:xfrm>
            <a:off x="585365" y="764939"/>
            <a:ext cx="7997526" cy="369332"/>
            <a:chOff x="623465" y="764939"/>
            <a:chExt cx="7997526" cy="369332"/>
          </a:xfrm>
        </p:grpSpPr>
        <p:sp>
          <p:nvSpPr>
            <p:cNvPr id="4" name="文本框 3"/>
            <p:cNvSpPr txBox="1"/>
            <p:nvPr/>
          </p:nvSpPr>
          <p:spPr>
            <a:xfrm>
              <a:off x="989277" y="764939"/>
              <a:ext cx="7631714" cy="369332"/>
            </a:xfrm>
            <a:prstGeom prst="rect">
              <a:avLst/>
            </a:prstGeom>
            <a:noFill/>
          </p:spPr>
          <p:txBody>
            <a:bodyPr wrap="square" rtlCol="0">
              <a:spAutoFit/>
            </a:bodyPr>
            <a:lstStyle/>
            <a:p>
              <a:r>
                <a:rPr lang="zh-CN" altLang="en-US" b="1" dirty="0" smtClean="0">
                  <a:solidFill>
                    <a:srgbClr val="2BA7E0"/>
                  </a:solidFill>
                  <a:latin typeface="微软雅黑" panose="020B0503020204020204" pitchFamily="34" charset="-122"/>
                  <a:ea typeface="微软雅黑" panose="020B0503020204020204" pitchFamily="34" charset="-122"/>
                </a:rPr>
                <a:t>中考考情速递</a:t>
              </a:r>
              <a:endParaRPr lang="zh-CN" altLang="en-US" b="1" dirty="0">
                <a:solidFill>
                  <a:srgbClr val="2BA7E0"/>
                </a:solidFill>
                <a:latin typeface="微软雅黑" panose="020B0503020204020204" pitchFamily="34" charset="-122"/>
                <a:ea typeface="微软雅黑" panose="020B0503020204020204" pitchFamily="34" charset="-122"/>
              </a:endParaRPr>
            </a:p>
          </p:txBody>
        </p:sp>
        <p:grpSp>
          <p:nvGrpSpPr>
            <p:cNvPr id="3" name="组合 13"/>
            <p:cNvGrpSpPr/>
            <p:nvPr/>
          </p:nvGrpSpPr>
          <p:grpSpPr>
            <a:xfrm>
              <a:off x="623465" y="857125"/>
              <a:ext cx="339435" cy="197593"/>
              <a:chOff x="775856" y="1386633"/>
              <a:chExt cx="525631" cy="305982"/>
            </a:xfrm>
            <a:solidFill>
              <a:srgbClr val="B18147"/>
            </a:solidFill>
          </p:grpSpPr>
          <p:sp>
            <p:nvSpPr>
              <p:cNvPr id="12" name="箭头: V 形 11"/>
              <p:cNvSpPr/>
              <p:nvPr/>
            </p:nvSpPr>
            <p:spPr>
              <a:xfrm>
                <a:off x="995506" y="1386634"/>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rgbClr val="008D3F"/>
                  </a:solidFill>
                </a:endParaRPr>
              </a:p>
            </p:txBody>
          </p:sp>
          <p:sp>
            <p:nvSpPr>
              <p:cNvPr id="13" name="箭头: V 形 12"/>
              <p:cNvSpPr/>
              <p:nvPr/>
            </p:nvSpPr>
            <p:spPr>
              <a:xfrm>
                <a:off x="775856" y="1386633"/>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chemeClr val="tx1"/>
                  </a:solidFill>
                </a:endParaRPr>
              </a:p>
            </p:txBody>
          </p:sp>
        </p:grpSp>
      </p:grpSp>
      <p:sp>
        <p:nvSpPr>
          <p:cNvPr id="11" name="文本框 10"/>
          <p:cNvSpPr txBox="1"/>
          <p:nvPr/>
        </p:nvSpPr>
        <p:spPr>
          <a:xfrm>
            <a:off x="585365" y="1298549"/>
            <a:ext cx="8021780" cy="357781"/>
          </a:xfrm>
          <a:prstGeom prst="rect">
            <a:avLst/>
          </a:prstGeom>
          <a:noFill/>
        </p:spPr>
        <p:txBody>
          <a:bodyPr wrap="square" lIns="36000" tIns="36000" rIns="36000" bIns="36000" rtlCol="0">
            <a:spAutoFit/>
          </a:bodyPr>
          <a:lstStyle/>
          <a:p>
            <a:pPr>
              <a:lnSpc>
                <a:spcPct val="150000"/>
              </a:lnSpc>
            </a:pPr>
            <a:r>
              <a:rPr lang="en-US" altLang="zh-CN" sz="1400" b="1" dirty="0">
                <a:solidFill>
                  <a:srgbClr val="2BA7E0"/>
                </a:solidFill>
                <a:latin typeface="微软雅黑" panose="020B0503020204020204" pitchFamily="34" charset="-122"/>
                <a:ea typeface="微软雅黑" panose="020B0503020204020204" pitchFamily="34" charset="-122"/>
              </a:rPr>
              <a:t>【</a:t>
            </a:r>
            <a:r>
              <a:rPr lang="zh-CN" altLang="en-US" sz="1400" b="1" dirty="0">
                <a:solidFill>
                  <a:srgbClr val="2BA7E0"/>
                </a:solidFill>
                <a:latin typeface="微软雅黑" panose="020B0503020204020204" pitchFamily="34" charset="-122"/>
                <a:ea typeface="微软雅黑" panose="020B0503020204020204" pitchFamily="34" charset="-122"/>
              </a:rPr>
              <a:t>考情总结</a:t>
            </a:r>
            <a:r>
              <a:rPr lang="en-US" altLang="zh-CN" sz="1400" b="1" dirty="0">
                <a:solidFill>
                  <a:srgbClr val="2BA7E0"/>
                </a:solidFill>
                <a:latin typeface="微软雅黑" panose="020B0503020204020204" pitchFamily="34" charset="-122"/>
                <a:ea typeface="微软雅黑" panose="020B0503020204020204" pitchFamily="34" charset="-122"/>
              </a:rPr>
              <a:t>】</a:t>
            </a:r>
          </a:p>
        </p:txBody>
      </p:sp>
      <p:sp>
        <p:nvSpPr>
          <p:cNvPr id="10" name="文本框 10"/>
          <p:cNvSpPr txBox="1"/>
          <p:nvPr/>
        </p:nvSpPr>
        <p:spPr>
          <a:xfrm>
            <a:off x="1073046" y="1935243"/>
            <a:ext cx="6973674" cy="2301903"/>
          </a:xfrm>
          <a:prstGeom prst="rect">
            <a:avLst/>
          </a:prstGeom>
          <a:noFill/>
        </p:spPr>
        <p:txBody>
          <a:bodyPr wrap="square" lIns="36000" tIns="36000" rIns="36000" bIns="36000" rtlCol="0">
            <a:spAutoFit/>
          </a:bodyPr>
          <a:lstStyle/>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(3)</a:t>
            </a:r>
            <a:r>
              <a:rPr lang="zh-CN" altLang="zh-CN" sz="1400" dirty="0" smtClean="0">
                <a:latin typeface="微软雅黑" panose="020B0503020204020204" pitchFamily="34" charset="-122"/>
                <a:ea typeface="微软雅黑" panose="020B0503020204020204" pitchFamily="34" charset="-122"/>
              </a:rPr>
              <a:t>备考提醒</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句子的衔接</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实际上是语言表达上连贯的要求</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它要求一个语段的各个句子之间</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或是一个复句的各个分句之间</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在内容和形式上都能接得上、扣得紧</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使全文脉络清晰</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语言顺畅</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准确而又完整。我们在解答句子衔接试题时</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要注意语段中句与句之间的关系和句型特点</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尤其是句子前后之间的衔接。</a:t>
            </a:r>
          </a:p>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句式变换是指在一定的语境中</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根据语言表达的需要</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将句子由一种句式变成另一种句式的过程。句式变换从语序、语气、语意、语境等多个方面考查学生运用恰当的句式准确地表达的能力。</a:t>
            </a:r>
            <a:endParaRPr lang="zh-CN" altLang="zh-CN" sz="1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1300">
        <p14:pan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0-#ppt_w/2"/>
                                          </p:val>
                                        </p:tav>
                                        <p:tav tm="100000">
                                          <p:val>
                                            <p:strVal val="#ppt_x"/>
                                          </p:val>
                                        </p:tav>
                                      </p:tavLst>
                                    </p:anim>
                                    <p:anim calcmode="lin" valueType="num">
                                      <p:cBhvr additive="base">
                                        <p:cTn id="8" dur="1000" fill="hold"/>
                                        <p:tgtEl>
                                          <p:spTgt spid="2"/>
                                        </p:tgtEl>
                                        <p:attrNameLst>
                                          <p:attrName>ppt_y</p:attrName>
                                        </p:attrNameLst>
                                      </p:cBhvr>
                                      <p:tavLst>
                                        <p:tav tm="0">
                                          <p:val>
                                            <p:strVal val="#ppt_y"/>
                                          </p:val>
                                        </p:tav>
                                        <p:tav tm="100000">
                                          <p:val>
                                            <p:strVal val="#ppt_y"/>
                                          </p:val>
                                        </p:tav>
                                      </p:tavLst>
                                    </p:anim>
                                  </p:childTnLst>
                                </p:cTn>
                              </p:par>
                              <p:par>
                                <p:cTn id="9" presetID="10" presetClass="entr" presetSubtype="0" fill="hold" nodeType="with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fade">
                                      <p:cBhvr>
                                        <p:cTn id="16" dur="500"/>
                                        <p:tgtEl>
                                          <p:spTgt spid="11"/>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fade">
                                      <p:cBhvr>
                                        <p:cTn id="21"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0" grpId="0"/>
    </p:bld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cxnSp>
        <p:nvCxnSpPr>
          <p:cNvPr id="6" name="直接连接符 5"/>
          <p:cNvCxnSpPr/>
          <p:nvPr/>
        </p:nvCxnSpPr>
        <p:spPr>
          <a:xfrm>
            <a:off x="561110" y="1143278"/>
            <a:ext cx="8021781" cy="0"/>
          </a:xfrm>
          <a:prstGeom prst="line">
            <a:avLst/>
          </a:prstGeom>
          <a:ln>
            <a:solidFill>
              <a:srgbClr val="286191"/>
            </a:solidFill>
          </a:ln>
        </p:spPr>
        <p:style>
          <a:lnRef idx="1">
            <a:schemeClr val="accent1"/>
          </a:lnRef>
          <a:fillRef idx="0">
            <a:schemeClr val="accent1"/>
          </a:fillRef>
          <a:effectRef idx="0">
            <a:schemeClr val="accent1"/>
          </a:effectRef>
          <a:fontRef idx="minor">
            <a:schemeClr val="tx1"/>
          </a:fontRef>
        </p:style>
      </p:cxnSp>
      <p:grpSp>
        <p:nvGrpSpPr>
          <p:cNvPr id="2" name="组合 4"/>
          <p:cNvGrpSpPr/>
          <p:nvPr/>
        </p:nvGrpSpPr>
        <p:grpSpPr>
          <a:xfrm>
            <a:off x="585365" y="764939"/>
            <a:ext cx="7997526" cy="369332"/>
            <a:chOff x="623465" y="764939"/>
            <a:chExt cx="7997526" cy="369332"/>
          </a:xfrm>
        </p:grpSpPr>
        <p:sp>
          <p:nvSpPr>
            <p:cNvPr id="4" name="文本框 3"/>
            <p:cNvSpPr txBox="1"/>
            <p:nvPr/>
          </p:nvSpPr>
          <p:spPr>
            <a:xfrm>
              <a:off x="989277" y="764939"/>
              <a:ext cx="7631714" cy="369332"/>
            </a:xfrm>
            <a:prstGeom prst="rect">
              <a:avLst/>
            </a:prstGeom>
            <a:noFill/>
          </p:spPr>
          <p:txBody>
            <a:bodyPr wrap="square" rtlCol="0">
              <a:spAutoFit/>
            </a:bodyPr>
            <a:lstStyle/>
            <a:p>
              <a:r>
                <a:rPr lang="zh-CN" altLang="en-US" b="1" dirty="0" smtClean="0">
                  <a:solidFill>
                    <a:srgbClr val="2BA7E0"/>
                  </a:solidFill>
                  <a:latin typeface="微软雅黑" panose="020B0503020204020204" pitchFamily="34" charset="-122"/>
                  <a:ea typeface="微软雅黑" panose="020B0503020204020204" pitchFamily="34" charset="-122"/>
                </a:rPr>
                <a:t>中考考情速递</a:t>
              </a:r>
              <a:endParaRPr lang="zh-CN" altLang="en-US" b="1" dirty="0">
                <a:solidFill>
                  <a:srgbClr val="2BA7E0"/>
                </a:solidFill>
                <a:latin typeface="微软雅黑" panose="020B0503020204020204" pitchFamily="34" charset="-122"/>
                <a:ea typeface="微软雅黑" panose="020B0503020204020204" pitchFamily="34" charset="-122"/>
              </a:endParaRPr>
            </a:p>
          </p:txBody>
        </p:sp>
        <p:grpSp>
          <p:nvGrpSpPr>
            <p:cNvPr id="3" name="组合 13"/>
            <p:cNvGrpSpPr/>
            <p:nvPr/>
          </p:nvGrpSpPr>
          <p:grpSpPr>
            <a:xfrm>
              <a:off x="623465" y="857125"/>
              <a:ext cx="339435" cy="197593"/>
              <a:chOff x="775856" y="1386633"/>
              <a:chExt cx="525631" cy="305982"/>
            </a:xfrm>
            <a:solidFill>
              <a:srgbClr val="B18147"/>
            </a:solidFill>
          </p:grpSpPr>
          <p:sp>
            <p:nvSpPr>
              <p:cNvPr id="12" name="箭头: V 形 11"/>
              <p:cNvSpPr/>
              <p:nvPr/>
            </p:nvSpPr>
            <p:spPr>
              <a:xfrm>
                <a:off x="995506" y="1386634"/>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rgbClr val="008D3F"/>
                  </a:solidFill>
                </a:endParaRPr>
              </a:p>
            </p:txBody>
          </p:sp>
          <p:sp>
            <p:nvSpPr>
              <p:cNvPr id="13" name="箭头: V 形 12"/>
              <p:cNvSpPr/>
              <p:nvPr/>
            </p:nvSpPr>
            <p:spPr>
              <a:xfrm>
                <a:off x="775856" y="1386633"/>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chemeClr val="tx1"/>
                  </a:solidFill>
                </a:endParaRPr>
              </a:p>
            </p:txBody>
          </p:sp>
        </p:grpSp>
      </p:grpSp>
      <p:sp>
        <p:nvSpPr>
          <p:cNvPr id="11" name="文本框 10"/>
          <p:cNvSpPr txBox="1"/>
          <p:nvPr/>
        </p:nvSpPr>
        <p:spPr>
          <a:xfrm>
            <a:off x="585365" y="1298549"/>
            <a:ext cx="8021780" cy="357781"/>
          </a:xfrm>
          <a:prstGeom prst="rect">
            <a:avLst/>
          </a:prstGeom>
          <a:noFill/>
        </p:spPr>
        <p:txBody>
          <a:bodyPr wrap="square" lIns="36000" tIns="36000" rIns="36000" bIns="36000" rtlCol="0">
            <a:spAutoFit/>
          </a:bodyPr>
          <a:lstStyle/>
          <a:p>
            <a:pPr>
              <a:lnSpc>
                <a:spcPct val="150000"/>
              </a:lnSpc>
            </a:pPr>
            <a:r>
              <a:rPr lang="en-US" altLang="zh-CN" sz="1400" b="1" dirty="0">
                <a:solidFill>
                  <a:srgbClr val="2BA7E0"/>
                </a:solidFill>
                <a:latin typeface="微软雅黑" panose="020B0503020204020204" pitchFamily="34" charset="-122"/>
                <a:ea typeface="微软雅黑" panose="020B0503020204020204" pitchFamily="34" charset="-122"/>
              </a:rPr>
              <a:t>【</a:t>
            </a:r>
            <a:r>
              <a:rPr lang="zh-CN" altLang="en-US" sz="1400" b="1" dirty="0">
                <a:solidFill>
                  <a:srgbClr val="2BA7E0"/>
                </a:solidFill>
                <a:latin typeface="微软雅黑" panose="020B0503020204020204" pitchFamily="34" charset="-122"/>
                <a:ea typeface="微软雅黑" panose="020B0503020204020204" pitchFamily="34" charset="-122"/>
              </a:rPr>
              <a:t>考情总结</a:t>
            </a:r>
            <a:r>
              <a:rPr lang="en-US" altLang="zh-CN" sz="1400" b="1" dirty="0">
                <a:solidFill>
                  <a:srgbClr val="2BA7E0"/>
                </a:solidFill>
                <a:latin typeface="微软雅黑" panose="020B0503020204020204" pitchFamily="34" charset="-122"/>
                <a:ea typeface="微软雅黑" panose="020B0503020204020204" pitchFamily="34" charset="-122"/>
              </a:rPr>
              <a:t>】</a:t>
            </a:r>
          </a:p>
        </p:txBody>
      </p:sp>
      <p:sp>
        <p:nvSpPr>
          <p:cNvPr id="10" name="文本框 10"/>
          <p:cNvSpPr txBox="1"/>
          <p:nvPr/>
        </p:nvSpPr>
        <p:spPr>
          <a:xfrm>
            <a:off x="1073046" y="1935243"/>
            <a:ext cx="6973674" cy="2301903"/>
          </a:xfrm>
          <a:prstGeom prst="rect">
            <a:avLst/>
          </a:prstGeom>
          <a:noFill/>
        </p:spPr>
        <p:txBody>
          <a:bodyPr wrap="square" lIns="36000" tIns="36000" rIns="36000" bIns="36000" rtlCol="0">
            <a:spAutoFit/>
          </a:bodyPr>
          <a:lstStyle/>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从近几年江西省中考试题来看</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修辞方法类的试题主要考查辨析和使用常见修辞方法的能力。其考查方式以选择题为主</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把修辞与句子理解、表达效果结合起来。复习时要注意对修辞方法的辨识选择题</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包括一种或多种方法的辨识。考生要能透彻了解八种修辞方法各自的特点</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要能区分容易混淆的几种修辞方法</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如比喻与比拟的区别、设问与反问的区别、排比与反复的区别等。其次要注意对各种修辞作用的理解、分析、判断题。要抓住各种修辞的本质特征去辨析</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更要结合句意进行理解</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不仅要分析修辞对描述对象的表现效果</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还要体会出作者的思想、意图。有的还要结合课文内容去把握。</a:t>
            </a:r>
            <a:endParaRPr lang="zh-CN" altLang="zh-CN" sz="1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1300">
        <p14:pan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0-#ppt_w/2"/>
                                          </p:val>
                                        </p:tav>
                                        <p:tav tm="100000">
                                          <p:val>
                                            <p:strVal val="#ppt_x"/>
                                          </p:val>
                                        </p:tav>
                                      </p:tavLst>
                                    </p:anim>
                                    <p:anim calcmode="lin" valueType="num">
                                      <p:cBhvr additive="base">
                                        <p:cTn id="8" dur="1000" fill="hold"/>
                                        <p:tgtEl>
                                          <p:spTgt spid="2"/>
                                        </p:tgtEl>
                                        <p:attrNameLst>
                                          <p:attrName>ppt_y</p:attrName>
                                        </p:attrNameLst>
                                      </p:cBhvr>
                                      <p:tavLst>
                                        <p:tav tm="0">
                                          <p:val>
                                            <p:strVal val="#ppt_y"/>
                                          </p:val>
                                        </p:tav>
                                        <p:tav tm="100000">
                                          <p:val>
                                            <p:strVal val="#ppt_y"/>
                                          </p:val>
                                        </p:tav>
                                      </p:tavLst>
                                    </p:anim>
                                  </p:childTnLst>
                                </p:cTn>
                              </p:par>
                              <p:par>
                                <p:cTn id="9" presetID="10" presetClass="entr" presetSubtype="0" fill="hold" nodeType="with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fade">
                                      <p:cBhvr>
                                        <p:cTn id="16" dur="500"/>
                                        <p:tgtEl>
                                          <p:spTgt spid="11"/>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fade">
                                      <p:cBhvr>
                                        <p:cTn id="21"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0" grpId="0"/>
    </p:bld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2" name="TextBox 21"/>
          <p:cNvSpPr txBox="1"/>
          <p:nvPr/>
        </p:nvSpPr>
        <p:spPr>
          <a:xfrm>
            <a:off x="1463040" y="2253748"/>
            <a:ext cx="6289040" cy="719034"/>
          </a:xfrm>
          <a:prstGeom prst="rect">
            <a:avLst/>
          </a:prstGeom>
          <a:noFill/>
        </p:spPr>
        <p:txBody>
          <a:bodyPr wrap="square" lIns="36000" tIns="36000" rIns="36000" bIns="36000" rtlCol="0">
            <a:spAutoFit/>
          </a:bodyPr>
          <a:lstStyle/>
          <a:p>
            <a:pPr algn="just">
              <a:lnSpc>
                <a:spcPct val="150000"/>
              </a:lnSpc>
            </a:pPr>
            <a:r>
              <a:rPr lang="en-US" sz="1400" dirty="0" smtClean="0">
                <a:solidFill>
                  <a:srgbClr val="2BA7E0"/>
                </a:solidFill>
                <a:latin typeface="微软雅黑" panose="020B0503020204020204" pitchFamily="34" charset="-122"/>
                <a:ea typeface="微软雅黑" panose="020B0503020204020204" pitchFamily="34" charset="-122"/>
              </a:rPr>
              <a:t> </a:t>
            </a:r>
            <a:r>
              <a:rPr lang="zh-CN" altLang="zh-CN" sz="1400" dirty="0" smtClean="0">
                <a:solidFill>
                  <a:srgbClr val="2BA7E0"/>
                </a:solidFill>
                <a:latin typeface="微软雅黑" panose="020B0503020204020204" pitchFamily="34" charset="-122"/>
                <a:ea typeface="微软雅黑" panose="020B0503020204020204" pitchFamily="34" charset="-122"/>
              </a:rPr>
              <a:t>【真题定位】 </a:t>
            </a:r>
            <a:r>
              <a:rPr lang="zh-CN" altLang="zh-CN" sz="1400" dirty="0" smtClean="0">
                <a:latin typeface="微软雅黑" panose="020B0503020204020204" pitchFamily="34" charset="-122"/>
                <a:ea typeface="微软雅黑" panose="020B0503020204020204" pitchFamily="34" charset="-122"/>
              </a:rPr>
              <a:t>江西省</a:t>
            </a:r>
            <a:r>
              <a:rPr lang="en-US" altLang="zh-CN" sz="1400" dirty="0" smtClean="0">
                <a:latin typeface="微软雅黑" panose="020B0503020204020204" pitchFamily="34" charset="-122"/>
                <a:ea typeface="微软雅黑" panose="020B0503020204020204" pitchFamily="34" charset="-122"/>
              </a:rPr>
              <a:t>2018</a:t>
            </a:r>
            <a:r>
              <a:rPr lang="zh-CN" altLang="zh-CN" sz="1400" dirty="0" smtClean="0">
                <a:latin typeface="微软雅黑" panose="020B0503020204020204" pitchFamily="34" charset="-122"/>
                <a:ea typeface="微软雅黑" panose="020B0503020204020204" pitchFamily="34" charset="-122"/>
              </a:rPr>
              <a:t>年第</a:t>
            </a:r>
            <a:r>
              <a:rPr lang="en-US" altLang="zh-CN" sz="1400" dirty="0" smtClean="0">
                <a:latin typeface="微软雅黑" panose="020B0503020204020204" pitchFamily="34" charset="-122"/>
                <a:ea typeface="微软雅黑" panose="020B0503020204020204" pitchFamily="34" charset="-122"/>
              </a:rPr>
              <a:t>5</a:t>
            </a:r>
            <a:r>
              <a:rPr lang="zh-CN" altLang="zh-CN" sz="1400" dirty="0" smtClean="0">
                <a:latin typeface="微软雅黑" panose="020B0503020204020204" pitchFamily="34" charset="-122"/>
                <a:ea typeface="微软雅黑" panose="020B0503020204020204" pitchFamily="34" charset="-122"/>
              </a:rPr>
              <a:t>题</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见</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中考真题纵览</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第</a:t>
            </a:r>
            <a:r>
              <a:rPr lang="en-US" altLang="zh-CN" sz="1400" dirty="0" smtClean="0">
                <a:latin typeface="微软雅黑" panose="020B0503020204020204" pitchFamily="34" charset="-122"/>
                <a:ea typeface="微软雅黑" panose="020B0503020204020204" pitchFamily="34" charset="-122"/>
              </a:rPr>
              <a:t>1</a:t>
            </a:r>
            <a:r>
              <a:rPr lang="zh-CN" altLang="zh-CN" sz="1400" dirty="0" smtClean="0">
                <a:latin typeface="微软雅黑" panose="020B0503020204020204" pitchFamily="34" charset="-122"/>
                <a:ea typeface="微软雅黑" panose="020B0503020204020204" pitchFamily="34" charset="-122"/>
              </a:rPr>
              <a:t>题</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考查了此考点</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分值为</a:t>
            </a:r>
            <a:r>
              <a:rPr lang="en-US" altLang="zh-CN" sz="1400" dirty="0" smtClean="0">
                <a:latin typeface="微软雅黑" panose="020B0503020204020204" pitchFamily="34" charset="-122"/>
                <a:ea typeface="微软雅黑" panose="020B0503020204020204" pitchFamily="34" charset="-122"/>
              </a:rPr>
              <a:t>2</a:t>
            </a:r>
            <a:r>
              <a:rPr lang="zh-CN" altLang="zh-CN" sz="1400" dirty="0" smtClean="0">
                <a:latin typeface="微软雅黑" panose="020B0503020204020204" pitchFamily="34" charset="-122"/>
                <a:ea typeface="微软雅黑" panose="020B0503020204020204" pitchFamily="34" charset="-122"/>
              </a:rPr>
              <a:t>分。</a:t>
            </a:r>
          </a:p>
        </p:txBody>
      </p:sp>
      <p:grpSp>
        <p:nvGrpSpPr>
          <p:cNvPr id="14" name="组合 4"/>
          <p:cNvGrpSpPr/>
          <p:nvPr/>
        </p:nvGrpSpPr>
        <p:grpSpPr>
          <a:xfrm>
            <a:off x="585364" y="764939"/>
            <a:ext cx="7997527" cy="369332"/>
            <a:chOff x="623464" y="764939"/>
            <a:chExt cx="7997527" cy="369332"/>
          </a:xfrm>
        </p:grpSpPr>
        <p:sp>
          <p:nvSpPr>
            <p:cNvPr id="15" name="文本框 3"/>
            <p:cNvSpPr txBox="1"/>
            <p:nvPr/>
          </p:nvSpPr>
          <p:spPr>
            <a:xfrm>
              <a:off x="989277" y="764939"/>
              <a:ext cx="7631714" cy="369332"/>
            </a:xfrm>
            <a:prstGeom prst="rect">
              <a:avLst/>
            </a:prstGeom>
            <a:noFill/>
          </p:spPr>
          <p:txBody>
            <a:bodyPr wrap="square" rtlCol="0">
              <a:spAutoFit/>
            </a:bodyPr>
            <a:lstStyle/>
            <a:p>
              <a:r>
                <a:rPr lang="zh-CN" altLang="en-US" b="1" dirty="0" smtClean="0">
                  <a:solidFill>
                    <a:srgbClr val="2BA7E0"/>
                  </a:solidFill>
                  <a:latin typeface="微软雅黑" panose="020B0503020204020204" pitchFamily="34" charset="-122"/>
                  <a:ea typeface="微软雅黑" panose="020B0503020204020204" pitchFamily="34" charset="-122"/>
                </a:rPr>
                <a:t>考点技法突破</a:t>
              </a:r>
              <a:endParaRPr lang="zh-CN" altLang="en-US" b="1" dirty="0">
                <a:solidFill>
                  <a:srgbClr val="2BA7E0"/>
                </a:solidFill>
                <a:latin typeface="微软雅黑" panose="020B0503020204020204" pitchFamily="34" charset="-122"/>
                <a:ea typeface="微软雅黑" panose="020B0503020204020204" pitchFamily="34" charset="-122"/>
              </a:endParaRPr>
            </a:p>
          </p:txBody>
        </p:sp>
        <p:grpSp>
          <p:nvGrpSpPr>
            <p:cNvPr id="18" name="组合 13"/>
            <p:cNvGrpSpPr/>
            <p:nvPr/>
          </p:nvGrpSpPr>
          <p:grpSpPr>
            <a:xfrm>
              <a:off x="623464" y="857126"/>
              <a:ext cx="339434" cy="197594"/>
              <a:chOff x="775856" y="1386632"/>
              <a:chExt cx="525631" cy="305983"/>
            </a:xfrm>
            <a:solidFill>
              <a:srgbClr val="B18147"/>
            </a:solidFill>
          </p:grpSpPr>
          <p:sp>
            <p:nvSpPr>
              <p:cNvPr id="19" name="箭头: V 形 11"/>
              <p:cNvSpPr/>
              <p:nvPr/>
            </p:nvSpPr>
            <p:spPr>
              <a:xfrm>
                <a:off x="995506" y="1386634"/>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rgbClr val="008D3F"/>
                  </a:solidFill>
                </a:endParaRPr>
              </a:p>
            </p:txBody>
          </p:sp>
          <p:sp>
            <p:nvSpPr>
              <p:cNvPr id="20" name="箭头: V 形 12"/>
              <p:cNvSpPr/>
              <p:nvPr/>
            </p:nvSpPr>
            <p:spPr>
              <a:xfrm>
                <a:off x="775856" y="1386632"/>
                <a:ext cx="305982" cy="305980"/>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chemeClr val="tx1"/>
                  </a:solidFill>
                </a:endParaRPr>
              </a:p>
            </p:txBody>
          </p:sp>
        </p:grpSp>
      </p:grpSp>
      <p:cxnSp>
        <p:nvCxnSpPr>
          <p:cNvPr id="23" name="直接连接符 22"/>
          <p:cNvCxnSpPr/>
          <p:nvPr/>
        </p:nvCxnSpPr>
        <p:spPr>
          <a:xfrm>
            <a:off x="561110" y="1143278"/>
            <a:ext cx="8021781" cy="0"/>
          </a:xfrm>
          <a:prstGeom prst="line">
            <a:avLst/>
          </a:prstGeom>
          <a:ln>
            <a:solidFill>
              <a:srgbClr val="286191"/>
            </a:solidFill>
          </a:ln>
        </p:spPr>
        <p:style>
          <a:lnRef idx="1">
            <a:schemeClr val="accent1"/>
          </a:lnRef>
          <a:fillRef idx="0">
            <a:schemeClr val="accent1"/>
          </a:fillRef>
          <a:effectRef idx="0">
            <a:schemeClr val="accent1"/>
          </a:effectRef>
          <a:fontRef idx="minor">
            <a:schemeClr val="tx1"/>
          </a:fontRef>
        </p:style>
      </p:cxnSp>
      <p:sp>
        <p:nvSpPr>
          <p:cNvPr id="13" name="矩形 12"/>
          <p:cNvSpPr/>
          <p:nvPr/>
        </p:nvSpPr>
        <p:spPr>
          <a:xfrm>
            <a:off x="573226" y="1343773"/>
            <a:ext cx="4151174" cy="318924"/>
          </a:xfrm>
          <a:prstGeom prst="rect">
            <a:avLst/>
          </a:prstGeom>
        </p:spPr>
        <p:txBody>
          <a:bodyPr wrap="square" lIns="36000" tIns="36000" rIns="36000" bIns="36000">
            <a:spAutoFit/>
          </a:bodyPr>
          <a:lstStyle/>
          <a:p>
            <a:r>
              <a:rPr lang="zh-CN" altLang="en-US" sz="1600" b="1" spc="200" dirty="0">
                <a:solidFill>
                  <a:schemeClr val="bg1">
                    <a:lumMod val="50000"/>
                  </a:schemeClr>
                </a:solidFill>
                <a:latin typeface="微软雅黑" panose="020B0503020204020204" pitchFamily="34" charset="-122"/>
                <a:ea typeface="微软雅黑" panose="020B0503020204020204" pitchFamily="34" charset="-122"/>
              </a:rPr>
              <a:t>考点</a:t>
            </a:r>
            <a:r>
              <a:rPr lang="en-US" altLang="zh-CN" sz="1600" b="1" spc="200" dirty="0">
                <a:solidFill>
                  <a:schemeClr val="bg1">
                    <a:lumMod val="50000"/>
                  </a:schemeClr>
                </a:solidFill>
                <a:latin typeface="微软雅黑" panose="020B0503020204020204" pitchFamily="34" charset="-122"/>
                <a:ea typeface="微软雅黑" panose="020B0503020204020204" pitchFamily="34" charset="-122"/>
              </a:rPr>
              <a:t>1</a:t>
            </a:r>
            <a:r>
              <a:rPr lang="zh-CN" altLang="en-US" sz="1600" b="1" spc="200" dirty="0">
                <a:solidFill>
                  <a:schemeClr val="bg1">
                    <a:lumMod val="50000"/>
                  </a:schemeClr>
                </a:solidFill>
                <a:latin typeface="微软雅黑" panose="020B0503020204020204" pitchFamily="34" charset="-122"/>
                <a:ea typeface="微软雅黑" panose="020B0503020204020204" pitchFamily="34" charset="-122"/>
              </a:rPr>
              <a:t>　</a:t>
            </a:r>
            <a:r>
              <a:rPr lang="zh-CN" altLang="zh-CN" sz="1600" b="1" dirty="0" smtClean="0">
                <a:solidFill>
                  <a:schemeClr val="bg1">
                    <a:lumMod val="50000"/>
                  </a:schemeClr>
                </a:solidFill>
                <a:latin typeface="微软雅黑" panose="020B0503020204020204" pitchFamily="34" charset="-122"/>
                <a:ea typeface="微软雅黑" panose="020B0503020204020204" pitchFamily="34" charset="-122"/>
              </a:rPr>
              <a:t>衔接</a:t>
            </a:r>
            <a:r>
              <a:rPr lang="en-US" altLang="zh-CN" sz="1600" b="1" dirty="0" smtClean="0">
                <a:solidFill>
                  <a:schemeClr val="bg1">
                    <a:lumMod val="50000"/>
                  </a:schemeClr>
                </a:solidFill>
                <a:latin typeface="微软雅黑" panose="020B0503020204020204" pitchFamily="34" charset="-122"/>
                <a:ea typeface="微软雅黑" panose="020B0503020204020204" pitchFamily="34" charset="-122"/>
              </a:rPr>
              <a:t>(</a:t>
            </a:r>
            <a:r>
              <a:rPr lang="zh-CN" altLang="zh-CN" sz="1600" b="1" dirty="0" smtClean="0">
                <a:solidFill>
                  <a:schemeClr val="bg1">
                    <a:lumMod val="50000"/>
                  </a:schemeClr>
                </a:solidFill>
                <a:latin typeface="微软雅黑" panose="020B0503020204020204" pitchFamily="34" charset="-122"/>
                <a:ea typeface="微软雅黑" panose="020B0503020204020204" pitchFamily="34" charset="-122"/>
              </a:rPr>
              <a:t>句子选用</a:t>
            </a:r>
            <a:r>
              <a:rPr lang="en-US" altLang="zh-CN" sz="1600" b="1" dirty="0" smtClean="0">
                <a:solidFill>
                  <a:schemeClr val="bg1">
                    <a:lumMod val="50000"/>
                  </a:schemeClr>
                </a:solidFill>
                <a:latin typeface="微软雅黑" panose="020B0503020204020204" pitchFamily="34" charset="-122"/>
                <a:ea typeface="微软雅黑" panose="020B0503020204020204" pitchFamily="34" charset="-122"/>
              </a:rPr>
              <a:t>)</a:t>
            </a:r>
            <a:endParaRPr lang="zh-CN" altLang="en-US" sz="1600" b="1" spc="200" dirty="0">
              <a:solidFill>
                <a:schemeClr val="bg1">
                  <a:lumMod val="50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1300">
        <p14:pan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1000" fill="hold"/>
                                        <p:tgtEl>
                                          <p:spTgt spid="14"/>
                                        </p:tgtEl>
                                        <p:attrNameLst>
                                          <p:attrName>ppt_x</p:attrName>
                                        </p:attrNameLst>
                                      </p:cBhvr>
                                      <p:tavLst>
                                        <p:tav tm="0">
                                          <p:val>
                                            <p:strVal val="0-#ppt_w/2"/>
                                          </p:val>
                                        </p:tav>
                                        <p:tav tm="100000">
                                          <p:val>
                                            <p:strVal val="#ppt_x"/>
                                          </p:val>
                                        </p:tav>
                                      </p:tavLst>
                                    </p:anim>
                                    <p:anim calcmode="lin" valueType="num">
                                      <p:cBhvr additive="base">
                                        <p:cTn id="8" dur="1000" fill="hold"/>
                                        <p:tgtEl>
                                          <p:spTgt spid="14"/>
                                        </p:tgtEl>
                                        <p:attrNameLst>
                                          <p:attrName>ppt_y</p:attrName>
                                        </p:attrNameLst>
                                      </p:cBhvr>
                                      <p:tavLst>
                                        <p:tav tm="0">
                                          <p:val>
                                            <p:strVal val="#ppt_y"/>
                                          </p:val>
                                        </p:tav>
                                        <p:tav tm="100000">
                                          <p:val>
                                            <p:strVal val="#ppt_y"/>
                                          </p:val>
                                        </p:tav>
                                      </p:tavLst>
                                    </p:anim>
                                  </p:childTnLst>
                                </p:cTn>
                              </p:par>
                              <p:par>
                                <p:cTn id="9" presetID="10" presetClass="entr" presetSubtype="0" fill="hold" nodeType="withEffect">
                                  <p:stCondLst>
                                    <p:cond delay="0"/>
                                  </p:stCondLst>
                                  <p:childTnLst>
                                    <p:set>
                                      <p:cBhvr>
                                        <p:cTn id="10" dur="1" fill="hold">
                                          <p:stCondLst>
                                            <p:cond delay="0"/>
                                          </p:stCondLst>
                                        </p:cTn>
                                        <p:tgtEl>
                                          <p:spTgt spid="23"/>
                                        </p:tgtEl>
                                        <p:attrNameLst>
                                          <p:attrName>style.visibility</p:attrName>
                                        </p:attrNameLst>
                                      </p:cBhvr>
                                      <p:to>
                                        <p:strVal val="visible"/>
                                      </p:to>
                                    </p:set>
                                    <p:animEffect transition="in" filter="fade">
                                      <p:cBhvr>
                                        <p:cTn id="11" dur="500"/>
                                        <p:tgtEl>
                                          <p:spTgt spid="23"/>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fade">
                                      <p:cBhvr>
                                        <p:cTn id="16" dur="500"/>
                                        <p:tgtEl>
                                          <p:spTgt spid="13"/>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22"/>
                                        </p:tgtEl>
                                        <p:attrNameLst>
                                          <p:attrName>style.visibility</p:attrName>
                                        </p:attrNameLst>
                                      </p:cBhvr>
                                      <p:to>
                                        <p:strVal val="visible"/>
                                      </p:to>
                                    </p:set>
                                    <p:animEffect transition="in" filter="fade">
                                      <p:cBhvr>
                                        <p:cTn id="21" dur="10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13" grpId="0"/>
    </p:bld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文本框 10"/>
          <p:cNvSpPr txBox="1"/>
          <p:nvPr/>
        </p:nvSpPr>
        <p:spPr>
          <a:xfrm>
            <a:off x="1036320" y="1391505"/>
            <a:ext cx="7345680" cy="3589435"/>
          </a:xfrm>
          <a:prstGeom prst="rect">
            <a:avLst/>
          </a:prstGeom>
          <a:noFill/>
        </p:spPr>
        <p:txBody>
          <a:bodyPr wrap="square" lIns="36000" tIns="36000" rIns="36000" bIns="36000" rtlCol="0">
            <a:spAutoFit/>
          </a:bodyPr>
          <a:lstStyle/>
          <a:p>
            <a:pPr algn="ctr">
              <a:lnSpc>
                <a:spcPct val="150000"/>
              </a:lnSpc>
            </a:pPr>
            <a:r>
              <a:rPr lang="zh-CN" altLang="zh-CN" sz="1400" dirty="0" smtClean="0">
                <a:latin typeface="微软雅黑" panose="020B0503020204020204" pitchFamily="34" charset="-122"/>
                <a:ea typeface="微软雅黑" panose="020B0503020204020204" pitchFamily="34" charset="-122"/>
              </a:rPr>
              <a:t>作答语句衔接题方法</a:t>
            </a:r>
          </a:p>
          <a:p>
            <a:pPr algn="just">
              <a:lnSpc>
                <a:spcPct val="150000"/>
              </a:lnSpc>
            </a:pPr>
            <a:r>
              <a:rPr lang="en-US" altLang="zh-CN" sz="1400" dirty="0" smtClean="0">
                <a:latin typeface="微软雅黑" panose="020B0503020204020204" pitchFamily="34" charset="-122"/>
                <a:ea typeface="微软雅黑" panose="020B0503020204020204" pitchFamily="34" charset="-122"/>
              </a:rPr>
              <a:t>1.</a:t>
            </a:r>
            <a:r>
              <a:rPr lang="zh-CN" altLang="zh-CN" sz="1400" dirty="0" smtClean="0">
                <a:latin typeface="微软雅黑" panose="020B0503020204020204" pitchFamily="34" charset="-122"/>
                <a:ea typeface="微软雅黑" panose="020B0503020204020204" pitchFamily="34" charset="-122"/>
              </a:rPr>
              <a:t>确定结构是否照应</a:t>
            </a:r>
          </a:p>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语句间的照应</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包括内容以及语序上的前后照应、答句与问句间的照应、上下句词语间的照应、前后句式间的照应等。文段中往往有些隐蔽性的暗示</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找出这些带有暗示的关键词句</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题目便可迎刃而解。</a:t>
            </a:r>
          </a:p>
          <a:p>
            <a:pPr algn="just">
              <a:lnSpc>
                <a:spcPct val="150000"/>
              </a:lnSpc>
            </a:pPr>
            <a:r>
              <a:rPr lang="en-US" altLang="zh-CN" sz="1400" dirty="0" smtClean="0">
                <a:latin typeface="微软雅黑" panose="020B0503020204020204" pitchFamily="34" charset="-122"/>
                <a:ea typeface="微软雅黑" panose="020B0503020204020204" pitchFamily="34" charset="-122"/>
              </a:rPr>
              <a:t>2.</a:t>
            </a:r>
            <a:r>
              <a:rPr lang="zh-CN" altLang="zh-CN" sz="1400" dirty="0" smtClean="0">
                <a:latin typeface="微软雅黑" panose="020B0503020204020204" pitchFamily="34" charset="-122"/>
                <a:ea typeface="微软雅黑" panose="020B0503020204020204" pitchFamily="34" charset="-122"/>
              </a:rPr>
              <a:t>观察主语是否相同</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语意是否连贯</a:t>
            </a:r>
          </a:p>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一般来说</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题干中所给文字往往保持共同话题</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即以某一陈述对象为中心。陈述对象的主语若一致</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则语段的陈述话题、说明中心、议论角度也就相应一致。同时</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上下文在语意上也会关系密切</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相互呼应。根据这些特点我们可以在把握句子整体意义的基础上</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把握关键词、关键句来解答衔接题。</a:t>
            </a:r>
          </a:p>
          <a:p>
            <a:pPr indent="457200" algn="just">
              <a:lnSpc>
                <a:spcPct val="150000"/>
              </a:lnSpc>
            </a:pPr>
            <a:endParaRPr lang="zh-CN" altLang="en-US" sz="1400" dirty="0" smtClean="0">
              <a:latin typeface="微软雅黑" panose="020B0503020204020204" pitchFamily="34" charset="-122"/>
              <a:ea typeface="微软雅黑" panose="020B0503020204020204" pitchFamily="34" charset="-122"/>
            </a:endParaRPr>
          </a:p>
        </p:txBody>
      </p:sp>
      <p:grpSp>
        <p:nvGrpSpPr>
          <p:cNvPr id="7" name="组合 16"/>
          <p:cNvGrpSpPr/>
          <p:nvPr/>
        </p:nvGrpSpPr>
        <p:grpSpPr>
          <a:xfrm>
            <a:off x="603706" y="937490"/>
            <a:ext cx="1094096" cy="288147"/>
            <a:chOff x="2074963" y="4295092"/>
            <a:chExt cx="2558949" cy="673937"/>
          </a:xfrm>
        </p:grpSpPr>
        <p:pic>
          <p:nvPicPr>
            <p:cNvPr id="8" name="Picture 2"/>
            <p:cNvPicPr>
              <a:picLocks noChangeAspect="1" noChangeArrowheads="1"/>
            </p:cNvPicPr>
            <p:nvPr/>
          </p:nvPicPr>
          <p:blipFill>
            <a:blip r:embed="rId2" cstate="print"/>
            <a:srcRect/>
            <a:stretch>
              <a:fillRect/>
            </a:stretch>
          </p:blipFill>
          <p:spPr bwMode="auto">
            <a:xfrm>
              <a:off x="2074963" y="4329310"/>
              <a:ext cx="2558949" cy="597458"/>
            </a:xfrm>
            <a:prstGeom prst="rect">
              <a:avLst/>
            </a:prstGeom>
            <a:solidFill>
              <a:schemeClr val="tx1">
                <a:lumMod val="75000"/>
                <a:lumOff val="25000"/>
              </a:schemeClr>
            </a:solidFill>
            <a:ln w="9525">
              <a:noFill/>
              <a:miter lim="800000"/>
              <a:headEnd/>
              <a:tailEnd/>
            </a:ln>
            <a:effectLst/>
          </p:spPr>
        </p:pic>
        <p:sp>
          <p:nvSpPr>
            <p:cNvPr id="9" name="矩形 8"/>
            <p:cNvSpPr/>
            <p:nvPr/>
          </p:nvSpPr>
          <p:spPr>
            <a:xfrm>
              <a:off x="2347554" y="4295092"/>
              <a:ext cx="2089643" cy="673937"/>
            </a:xfrm>
            <a:prstGeom prst="rect">
              <a:avLst/>
            </a:prstGeom>
          </p:spPr>
          <p:txBody>
            <a:bodyPr wrap="none" lIns="36000" tIns="36000" rIns="36000" bIns="36000">
              <a:spAutoFit/>
            </a:bodyPr>
            <a:lstStyle/>
            <a:p>
              <a:r>
                <a:rPr lang="zh-CN" altLang="en-US" sz="1400" spc="200" dirty="0">
                  <a:solidFill>
                    <a:schemeClr val="bg1"/>
                  </a:solidFill>
                  <a:latin typeface="微软雅黑" panose="020B0503020204020204" pitchFamily="34" charset="-122"/>
                  <a:ea typeface="微软雅黑" panose="020B0503020204020204" pitchFamily="34" charset="-122"/>
                </a:rPr>
                <a:t>技法精讲</a:t>
              </a:r>
            </a:p>
          </p:txBody>
        </p:sp>
      </p:gr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10"/>
          <p:cNvSpPr txBox="1"/>
          <p:nvPr/>
        </p:nvSpPr>
        <p:spPr>
          <a:xfrm>
            <a:off x="638121" y="1174446"/>
            <a:ext cx="7804839" cy="2947786"/>
          </a:xfrm>
          <a:prstGeom prst="rect">
            <a:avLst/>
          </a:prstGeom>
          <a:noFill/>
        </p:spPr>
        <p:txBody>
          <a:bodyPr wrap="square" lIns="36000" tIns="36000" rIns="36000" bIns="36000" rtlCol="0">
            <a:spAutoFit/>
          </a:bodyPr>
          <a:lstStyle/>
          <a:p>
            <a:pPr algn="just">
              <a:lnSpc>
                <a:spcPct val="150000"/>
              </a:lnSpc>
            </a:pPr>
            <a:r>
              <a:rPr lang="en-US" altLang="zh-CN" sz="1400" dirty="0" smtClean="0">
                <a:latin typeface="微软雅黑" panose="020B0503020204020204" pitchFamily="34" charset="-122"/>
                <a:ea typeface="微软雅黑" panose="020B0503020204020204" pitchFamily="34" charset="-122"/>
              </a:rPr>
              <a:t>3.</a:t>
            </a:r>
            <a:r>
              <a:rPr lang="zh-CN" altLang="zh-CN" sz="1400" dirty="0" smtClean="0">
                <a:latin typeface="微软雅黑" panose="020B0503020204020204" pitchFamily="34" charset="-122"/>
                <a:ea typeface="微软雅黑" panose="020B0503020204020204" pitchFamily="34" charset="-122"/>
              </a:rPr>
              <a:t>看语境是否相符</a:t>
            </a:r>
          </a:p>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对于写景复句或语段</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要注意语境因素</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分析景物、情调、写法的特点。景物</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有远近、动静的不同</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色彩</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有鲜明、暗淡的区别</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气氛</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有热烈、冷清之分</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视角</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有高低、俯仰之异。常用的判断角度有</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①感情色彩一致</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②风格情调一致</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③语体风格一致。</a:t>
            </a:r>
          </a:p>
          <a:p>
            <a:pPr algn="just">
              <a:lnSpc>
                <a:spcPct val="150000"/>
              </a:lnSpc>
            </a:pPr>
            <a:r>
              <a:rPr lang="en-US" altLang="zh-CN" sz="1400" dirty="0" smtClean="0">
                <a:latin typeface="微软雅黑" panose="020B0503020204020204" pitchFamily="34" charset="-122"/>
                <a:ea typeface="微软雅黑" panose="020B0503020204020204" pitchFamily="34" charset="-122"/>
              </a:rPr>
              <a:t>4.</a:t>
            </a:r>
            <a:r>
              <a:rPr lang="zh-CN" altLang="zh-CN" sz="1400" dirty="0" smtClean="0">
                <a:latin typeface="微软雅黑" panose="020B0503020204020204" pitchFamily="34" charset="-122"/>
                <a:ea typeface="微软雅黑" panose="020B0503020204020204" pitchFamily="34" charset="-122"/>
              </a:rPr>
              <a:t>判断事理是否相承</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顺序是否合理</a:t>
            </a:r>
          </a:p>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句子衔接首先是意思表达要符合客观事理</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合乎思维规律</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即合乎逻辑</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否则上下句在事理上就会出现</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裂痕</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衔接不上。常见的顺序有时间顺序、空间顺序、逻辑顺序</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从句子间的逻辑关系来看又有因果关系、总分关系、条件关系、递进关系、转折关系、并列关系等。</a:t>
            </a:r>
          </a:p>
          <a:p>
            <a:pPr indent="457200">
              <a:lnSpc>
                <a:spcPct val="150000"/>
              </a:lnSpc>
            </a:pPr>
            <a:endParaRPr lang="zh-CN" altLang="en-US" sz="1400" dirty="0"/>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2"/>
          <p:cNvGrpSpPr/>
          <p:nvPr/>
        </p:nvGrpSpPr>
        <p:grpSpPr>
          <a:xfrm>
            <a:off x="598279" y="1016790"/>
            <a:ext cx="1094096" cy="288147"/>
            <a:chOff x="2074963" y="4295094"/>
            <a:chExt cx="2558949" cy="673937"/>
          </a:xfrm>
        </p:grpSpPr>
        <p:pic>
          <p:nvPicPr>
            <p:cNvPr id="5" name="Picture 2"/>
            <p:cNvPicPr>
              <a:picLocks noChangeAspect="1" noChangeArrowheads="1"/>
            </p:cNvPicPr>
            <p:nvPr/>
          </p:nvPicPr>
          <p:blipFill>
            <a:blip r:embed="rId2" cstate="print"/>
            <a:srcRect/>
            <a:stretch>
              <a:fillRect/>
            </a:stretch>
          </p:blipFill>
          <p:spPr bwMode="auto">
            <a:xfrm>
              <a:off x="2074963" y="4329310"/>
              <a:ext cx="2558949" cy="597458"/>
            </a:xfrm>
            <a:prstGeom prst="rect">
              <a:avLst/>
            </a:prstGeom>
            <a:solidFill>
              <a:schemeClr val="tx1">
                <a:lumMod val="75000"/>
                <a:lumOff val="25000"/>
              </a:schemeClr>
            </a:solidFill>
            <a:ln w="9525">
              <a:noFill/>
              <a:miter lim="800000"/>
              <a:headEnd/>
              <a:tailEnd/>
            </a:ln>
            <a:effectLst/>
          </p:spPr>
        </p:pic>
        <p:sp>
          <p:nvSpPr>
            <p:cNvPr id="7" name="矩形 6"/>
            <p:cNvSpPr/>
            <p:nvPr/>
          </p:nvSpPr>
          <p:spPr>
            <a:xfrm>
              <a:off x="2347554" y="4295094"/>
              <a:ext cx="2089643" cy="673937"/>
            </a:xfrm>
            <a:prstGeom prst="rect">
              <a:avLst/>
            </a:prstGeom>
          </p:spPr>
          <p:txBody>
            <a:bodyPr wrap="none" lIns="36000" tIns="36000" rIns="36000" bIns="36000">
              <a:spAutoFit/>
            </a:bodyPr>
            <a:lstStyle/>
            <a:p>
              <a:r>
                <a:rPr lang="zh-CN" altLang="en-US" sz="1400" b="1" spc="200" dirty="0" smtClean="0">
                  <a:solidFill>
                    <a:schemeClr val="bg1"/>
                  </a:solidFill>
                  <a:latin typeface="微软雅黑" panose="020B0503020204020204" pitchFamily="34" charset="-122"/>
                  <a:ea typeface="微软雅黑" panose="020B0503020204020204" pitchFamily="34" charset="-122"/>
                </a:rPr>
                <a:t>针对训练</a:t>
              </a:r>
              <a:endParaRPr lang="zh-CN" altLang="en-US" sz="1400" b="1" spc="200" dirty="0">
                <a:solidFill>
                  <a:schemeClr val="bg1"/>
                </a:solidFill>
                <a:latin typeface="微软雅黑" panose="020B0503020204020204" pitchFamily="34" charset="-122"/>
                <a:ea typeface="微软雅黑" panose="020B0503020204020204" pitchFamily="34" charset="-122"/>
              </a:endParaRPr>
            </a:p>
          </p:txBody>
        </p:sp>
      </p:grpSp>
      <p:sp>
        <p:nvSpPr>
          <p:cNvPr id="9" name="TextBox 8"/>
          <p:cNvSpPr txBox="1"/>
          <p:nvPr/>
        </p:nvSpPr>
        <p:spPr>
          <a:xfrm>
            <a:off x="1127760" y="1645921"/>
            <a:ext cx="6939280" cy="3304357"/>
          </a:xfrm>
          <a:prstGeom prst="rect">
            <a:avLst/>
          </a:prstGeom>
          <a:noFill/>
        </p:spPr>
        <p:txBody>
          <a:bodyPr wrap="square" lIns="36000" tIns="36000" rIns="36000" bIns="36000" rtlCol="0">
            <a:spAutoFit/>
          </a:bodyPr>
          <a:lstStyle/>
          <a:p>
            <a:pPr algn="just">
              <a:lnSpc>
                <a:spcPct val="150000"/>
              </a:lnSpc>
            </a:pPr>
            <a:r>
              <a:rPr lang="en-US" altLang="zh-CN" sz="1400" dirty="0" smtClean="0">
                <a:latin typeface="微软雅黑" panose="020B0503020204020204" pitchFamily="34" charset="-122"/>
                <a:ea typeface="微软雅黑" panose="020B0503020204020204" pitchFamily="34" charset="-122"/>
              </a:rPr>
              <a:t>1.</a:t>
            </a:r>
            <a:r>
              <a:rPr lang="zh-CN" altLang="zh-CN" sz="1400" dirty="0" smtClean="0">
                <a:latin typeface="微软雅黑" panose="020B0503020204020204" pitchFamily="34" charset="-122"/>
                <a:ea typeface="微软雅黑" panose="020B0503020204020204" pitchFamily="34" charset="-122"/>
              </a:rPr>
              <a:t>填入横线处的语句</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与前文衔接最恰当的一项是</a:t>
            </a:r>
            <a:r>
              <a:rPr lang="en-US" altLang="zh-CN" sz="1400" dirty="0" smtClean="0">
                <a:latin typeface="微软雅黑" panose="020B0503020204020204" pitchFamily="34" charset="-122"/>
                <a:ea typeface="微软雅黑" panose="020B0503020204020204" pitchFamily="34" charset="-122"/>
              </a:rPr>
              <a:t>	(</a:t>
            </a:r>
            <a:r>
              <a:rPr lang="zh-CN" altLang="zh-CN" sz="1400" dirty="0" smtClean="0">
                <a:latin typeface="微软雅黑" panose="020B0503020204020204" pitchFamily="34" charset="-122"/>
                <a:ea typeface="微软雅黑" panose="020B0503020204020204" pitchFamily="34" charset="-122"/>
              </a:rPr>
              <a:t>　　</a:t>
            </a:r>
            <a:r>
              <a:rPr lang="en-US" altLang="zh-CN" sz="1400" dirty="0" smtClean="0">
                <a:latin typeface="微软雅黑" panose="020B0503020204020204" pitchFamily="34" charset="-122"/>
                <a:ea typeface="微软雅黑" panose="020B0503020204020204" pitchFamily="34" charset="-122"/>
              </a:rPr>
              <a:t>)</a:t>
            </a:r>
            <a:endParaRPr lang="zh-CN" altLang="zh-CN" sz="1400" dirty="0" smtClean="0">
              <a:latin typeface="微软雅黑" panose="020B0503020204020204" pitchFamily="34" charset="-122"/>
              <a:ea typeface="微软雅黑" panose="020B0503020204020204" pitchFamily="34" charset="-122"/>
            </a:endParaRPr>
          </a:p>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未经历坎坷泥泞的艰难</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哪能知道阳光大道的可贵</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未经历风雨交加的困顿</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哪能明白风和日丽的美好</a:t>
            </a:r>
            <a:r>
              <a:rPr lang="en-US" altLang="zh-CN" sz="1400" dirty="0" smtClean="0">
                <a:latin typeface="微软雅黑" panose="020B0503020204020204" pitchFamily="34" charset="-122"/>
                <a:ea typeface="微软雅黑" panose="020B0503020204020204" pitchFamily="34" charset="-122"/>
              </a:rPr>
              <a:t>;</a:t>
            </a:r>
            <a:r>
              <a:rPr lang="zh-CN" altLang="zh-CN" sz="1400" u="sng" dirty="0" smtClean="0">
                <a:latin typeface="微软雅黑" panose="020B0503020204020204" pitchFamily="34" charset="-122"/>
                <a:ea typeface="微软雅黑" panose="020B0503020204020204" pitchFamily="34" charset="-122"/>
              </a:rPr>
              <a:t>　　　　</a:t>
            </a:r>
            <a:r>
              <a:rPr lang="en-US" altLang="zh-CN" sz="1400" dirty="0" smtClean="0">
                <a:latin typeface="微软雅黑" panose="020B0503020204020204" pitchFamily="34" charset="-122"/>
                <a:ea typeface="微软雅黑" panose="020B0503020204020204" pitchFamily="34" charset="-122"/>
              </a:rPr>
              <a:t>,</a:t>
            </a:r>
            <a:r>
              <a:rPr lang="zh-CN" altLang="zh-CN" sz="1400" u="sng" dirty="0" smtClean="0">
                <a:latin typeface="微软雅黑" panose="020B0503020204020204" pitchFamily="34" charset="-122"/>
                <a:ea typeface="微软雅黑" panose="020B0503020204020204" pitchFamily="34" charset="-122"/>
              </a:rPr>
              <a:t>　　　　</a:t>
            </a:r>
            <a:r>
              <a:rPr lang="zh-CN" altLang="zh-CN" sz="1400" dirty="0" smtClean="0">
                <a:latin typeface="微软雅黑" panose="020B0503020204020204" pitchFamily="34" charset="-122"/>
                <a:ea typeface="微软雅黑" panose="020B0503020204020204" pitchFamily="34" charset="-122"/>
              </a:rPr>
              <a:t>。</a:t>
            </a:r>
            <a:r>
              <a:rPr lang="en-US" altLang="zh-CN" sz="1400" dirty="0" smtClean="0">
                <a:latin typeface="微软雅黑" panose="020B0503020204020204" pitchFamily="34" charset="-122"/>
                <a:ea typeface="微软雅黑" panose="020B0503020204020204" pitchFamily="34" charset="-122"/>
              </a:rPr>
              <a:t> </a:t>
            </a:r>
            <a:endParaRPr lang="zh-CN" altLang="zh-CN" sz="1400" dirty="0" smtClean="0">
              <a:latin typeface="微软雅黑" panose="020B0503020204020204" pitchFamily="34" charset="-122"/>
              <a:ea typeface="微软雅黑" panose="020B0503020204020204" pitchFamily="34" charset="-122"/>
            </a:endParaRPr>
          </a:p>
          <a:p>
            <a:pPr algn="just">
              <a:lnSpc>
                <a:spcPct val="150000"/>
              </a:lnSpc>
            </a:pPr>
            <a:r>
              <a:rPr lang="en-US" altLang="zh-CN" sz="1400" dirty="0" smtClean="0">
                <a:latin typeface="微软雅黑" panose="020B0503020204020204" pitchFamily="34" charset="-122"/>
                <a:ea typeface="微软雅黑" panose="020B0503020204020204" pitchFamily="34" charset="-122"/>
              </a:rPr>
              <a:t>A.</a:t>
            </a:r>
            <a:r>
              <a:rPr lang="zh-CN" altLang="zh-CN" sz="1400" dirty="0" smtClean="0">
                <a:latin typeface="微软雅黑" panose="020B0503020204020204" pitchFamily="34" charset="-122"/>
                <a:ea typeface="微软雅黑" panose="020B0503020204020204" pitchFamily="34" charset="-122"/>
              </a:rPr>
              <a:t>要体会胜利和成功的喜悦</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就要经历挫折磨难的考验。</a:t>
            </a:r>
          </a:p>
          <a:p>
            <a:pPr algn="just">
              <a:lnSpc>
                <a:spcPct val="150000"/>
              </a:lnSpc>
            </a:pPr>
            <a:r>
              <a:rPr lang="en-US" altLang="zh-CN" sz="1400" dirty="0" smtClean="0">
                <a:latin typeface="微软雅黑" panose="020B0503020204020204" pitchFamily="34" charset="-122"/>
                <a:ea typeface="微软雅黑" panose="020B0503020204020204" pitchFamily="34" charset="-122"/>
              </a:rPr>
              <a:t>B.</a:t>
            </a:r>
            <a:r>
              <a:rPr lang="zh-CN" altLang="zh-CN" sz="1400" dirty="0" smtClean="0">
                <a:latin typeface="微软雅黑" panose="020B0503020204020204" pitchFamily="34" charset="-122"/>
                <a:ea typeface="微软雅黑" panose="020B0503020204020204" pitchFamily="34" charset="-122"/>
              </a:rPr>
              <a:t>只有经历挫折磨难的考验</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才能体会胜利和成功的喜悦。</a:t>
            </a:r>
          </a:p>
          <a:p>
            <a:pPr algn="just">
              <a:lnSpc>
                <a:spcPct val="150000"/>
              </a:lnSpc>
            </a:pPr>
            <a:r>
              <a:rPr lang="en-US" altLang="zh-CN" sz="1400" dirty="0" smtClean="0">
                <a:latin typeface="微软雅黑" panose="020B0503020204020204" pitchFamily="34" charset="-122"/>
                <a:ea typeface="微软雅黑" panose="020B0503020204020204" pitchFamily="34" charset="-122"/>
              </a:rPr>
              <a:t>C.</a:t>
            </a:r>
            <a:r>
              <a:rPr lang="zh-CN" altLang="zh-CN" sz="1400" dirty="0" smtClean="0">
                <a:latin typeface="微软雅黑" panose="020B0503020204020204" pitchFamily="34" charset="-122"/>
                <a:ea typeface="微软雅黑" panose="020B0503020204020204" pitchFamily="34" charset="-122"/>
              </a:rPr>
              <a:t>未经历挫折磨难的考验</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哪能体会胜利和成功的喜悦。</a:t>
            </a:r>
          </a:p>
          <a:p>
            <a:pPr algn="just">
              <a:lnSpc>
                <a:spcPct val="150000"/>
              </a:lnSpc>
            </a:pPr>
            <a:r>
              <a:rPr lang="en-US" altLang="zh-CN" sz="1400" dirty="0" smtClean="0">
                <a:latin typeface="微软雅黑" panose="020B0503020204020204" pitchFamily="34" charset="-122"/>
                <a:ea typeface="微软雅黑" panose="020B0503020204020204" pitchFamily="34" charset="-122"/>
              </a:rPr>
              <a:t>D.</a:t>
            </a:r>
            <a:r>
              <a:rPr lang="zh-CN" altLang="zh-CN" sz="1400" dirty="0" smtClean="0">
                <a:latin typeface="微软雅黑" panose="020B0503020204020204" pitchFamily="34" charset="-122"/>
                <a:ea typeface="微软雅黑" panose="020B0503020204020204" pitchFamily="34" charset="-122"/>
              </a:rPr>
              <a:t>未经历胜利和成功的喜悦</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哪能体会挫折磨难的考验。</a:t>
            </a:r>
          </a:p>
          <a:p>
            <a:pPr algn="just">
              <a:lnSpc>
                <a:spcPct val="150000"/>
              </a:lnSpc>
            </a:pPr>
            <a:endParaRPr lang="en-US" altLang="zh-CN" sz="1400" dirty="0" smtClean="0">
              <a:latin typeface="微软雅黑" panose="020B0503020204020204" pitchFamily="34" charset="-122"/>
              <a:ea typeface="微软雅黑" panose="020B0503020204020204" pitchFamily="34" charset="-122"/>
            </a:endParaRPr>
          </a:p>
          <a:p>
            <a:pPr algn="just">
              <a:lnSpc>
                <a:spcPct val="150000"/>
              </a:lnSpc>
            </a:pPr>
            <a:endParaRPr lang="en-US" altLang="zh-CN" sz="1400" dirty="0" smtClean="0">
              <a:latin typeface="微软雅黑" panose="020B0503020204020204" pitchFamily="34" charset="-122"/>
              <a:ea typeface="微软雅黑" panose="020B0503020204020204" pitchFamily="34" charset="-122"/>
            </a:endParaRPr>
          </a:p>
          <a:p>
            <a:pPr algn="just">
              <a:lnSpc>
                <a:spcPct val="150000"/>
              </a:lnSpc>
            </a:pPr>
            <a:endParaRPr lang="zh-CN" altLang="en-US" sz="1400" dirty="0" smtClean="0">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cxnSp>
        <p:nvCxnSpPr>
          <p:cNvPr id="6" name="直接连接符 5"/>
          <p:cNvCxnSpPr/>
          <p:nvPr/>
        </p:nvCxnSpPr>
        <p:spPr>
          <a:xfrm>
            <a:off x="561110" y="1143278"/>
            <a:ext cx="8021781" cy="0"/>
          </a:xfrm>
          <a:prstGeom prst="line">
            <a:avLst/>
          </a:prstGeom>
          <a:ln>
            <a:solidFill>
              <a:srgbClr val="286191"/>
            </a:solidFill>
          </a:ln>
        </p:spPr>
        <p:style>
          <a:lnRef idx="1">
            <a:schemeClr val="accent1"/>
          </a:lnRef>
          <a:fillRef idx="0">
            <a:schemeClr val="accent1"/>
          </a:fillRef>
          <a:effectRef idx="0">
            <a:schemeClr val="accent1"/>
          </a:effectRef>
          <a:fontRef idx="minor">
            <a:schemeClr val="tx1"/>
          </a:fontRef>
        </p:style>
      </p:cxnSp>
      <p:grpSp>
        <p:nvGrpSpPr>
          <p:cNvPr id="2" name="组合 4"/>
          <p:cNvGrpSpPr/>
          <p:nvPr/>
        </p:nvGrpSpPr>
        <p:grpSpPr>
          <a:xfrm>
            <a:off x="585365" y="764939"/>
            <a:ext cx="7997526" cy="369332"/>
            <a:chOff x="623465" y="764939"/>
            <a:chExt cx="7997526" cy="369332"/>
          </a:xfrm>
        </p:grpSpPr>
        <p:sp>
          <p:nvSpPr>
            <p:cNvPr id="4" name="文本框 3"/>
            <p:cNvSpPr txBox="1"/>
            <p:nvPr/>
          </p:nvSpPr>
          <p:spPr>
            <a:xfrm>
              <a:off x="989277" y="764939"/>
              <a:ext cx="7631714" cy="369332"/>
            </a:xfrm>
            <a:prstGeom prst="rect">
              <a:avLst/>
            </a:prstGeom>
            <a:noFill/>
          </p:spPr>
          <p:txBody>
            <a:bodyPr wrap="square" rtlCol="0">
              <a:spAutoFit/>
            </a:bodyPr>
            <a:lstStyle/>
            <a:p>
              <a:r>
                <a:rPr lang="zh-CN" altLang="en-US" b="1" dirty="0" smtClean="0">
                  <a:solidFill>
                    <a:srgbClr val="2BA7E0"/>
                  </a:solidFill>
                  <a:latin typeface="微软雅黑" panose="020B0503020204020204" pitchFamily="34" charset="-122"/>
                  <a:ea typeface="微软雅黑" panose="020B0503020204020204" pitchFamily="34" charset="-122"/>
                </a:rPr>
                <a:t>中考真题纵览</a:t>
              </a:r>
              <a:endParaRPr lang="zh-CN" altLang="en-US" b="1" dirty="0">
                <a:solidFill>
                  <a:srgbClr val="2BA7E0"/>
                </a:solidFill>
                <a:latin typeface="微软雅黑" panose="020B0503020204020204" pitchFamily="34" charset="-122"/>
                <a:ea typeface="微软雅黑" panose="020B0503020204020204" pitchFamily="34" charset="-122"/>
              </a:endParaRPr>
            </a:p>
          </p:txBody>
        </p:sp>
        <p:grpSp>
          <p:nvGrpSpPr>
            <p:cNvPr id="3" name="组合 13"/>
            <p:cNvGrpSpPr/>
            <p:nvPr/>
          </p:nvGrpSpPr>
          <p:grpSpPr>
            <a:xfrm>
              <a:off x="623465" y="857125"/>
              <a:ext cx="339435" cy="197593"/>
              <a:chOff x="775856" y="1386633"/>
              <a:chExt cx="525631" cy="305982"/>
            </a:xfrm>
            <a:solidFill>
              <a:srgbClr val="B18147"/>
            </a:solidFill>
          </p:grpSpPr>
          <p:sp>
            <p:nvSpPr>
              <p:cNvPr id="12" name="箭头: V 形 11"/>
              <p:cNvSpPr/>
              <p:nvPr/>
            </p:nvSpPr>
            <p:spPr>
              <a:xfrm>
                <a:off x="995506" y="1386634"/>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rgbClr val="008D3F"/>
                  </a:solidFill>
                </a:endParaRPr>
              </a:p>
            </p:txBody>
          </p:sp>
          <p:sp>
            <p:nvSpPr>
              <p:cNvPr id="13" name="箭头: V 形 12"/>
              <p:cNvSpPr/>
              <p:nvPr/>
            </p:nvSpPr>
            <p:spPr>
              <a:xfrm>
                <a:off x="775856" y="1386633"/>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chemeClr val="tx1"/>
                  </a:solidFill>
                </a:endParaRPr>
              </a:p>
            </p:txBody>
          </p:sp>
        </p:grpSp>
      </p:grpSp>
      <p:sp>
        <p:nvSpPr>
          <p:cNvPr id="11" name="文本框 10"/>
          <p:cNvSpPr txBox="1"/>
          <p:nvPr/>
        </p:nvSpPr>
        <p:spPr>
          <a:xfrm>
            <a:off x="965200" y="1583029"/>
            <a:ext cx="7091680" cy="2619939"/>
          </a:xfrm>
          <a:prstGeom prst="rect">
            <a:avLst/>
          </a:prstGeom>
          <a:noFill/>
        </p:spPr>
        <p:txBody>
          <a:bodyPr wrap="square" lIns="36000" tIns="36000" rIns="36000" bIns="36000" rtlCol="0">
            <a:spAutoFit/>
          </a:bodyPr>
          <a:lstStyle/>
          <a:p>
            <a:pPr algn="just">
              <a:lnSpc>
                <a:spcPct val="150000"/>
              </a:lnSpc>
            </a:pPr>
            <a:r>
              <a:rPr lang="en-US" altLang="zh-CN" sz="1400" dirty="0" smtClean="0">
                <a:latin typeface="微软雅黑" panose="020B0503020204020204" pitchFamily="34" charset="-122"/>
                <a:ea typeface="微软雅黑" panose="020B0503020204020204" pitchFamily="34" charset="-122"/>
              </a:rPr>
              <a:t>1.</a:t>
            </a:r>
            <a:r>
              <a:rPr lang="en-US" altLang="zh-CN" sz="1400" dirty="0" smtClean="0">
                <a:solidFill>
                  <a:srgbClr val="2BA7E0"/>
                </a:solidFill>
                <a:latin typeface="微软雅黑" panose="020B0503020204020204" pitchFamily="34" charset="-122"/>
                <a:ea typeface="微软雅黑" panose="020B0503020204020204" pitchFamily="34" charset="-122"/>
              </a:rPr>
              <a:t>[2018·</a:t>
            </a:r>
            <a:r>
              <a:rPr lang="zh-CN" altLang="zh-CN" sz="1400" dirty="0" smtClean="0">
                <a:solidFill>
                  <a:srgbClr val="2BA7E0"/>
                </a:solidFill>
                <a:latin typeface="微软雅黑" panose="020B0503020204020204" pitchFamily="34" charset="-122"/>
                <a:ea typeface="微软雅黑" panose="020B0503020204020204" pitchFamily="34" charset="-122"/>
              </a:rPr>
              <a:t>江西</a:t>
            </a:r>
            <a:r>
              <a:rPr lang="en-US" altLang="zh-CN" sz="1400" dirty="0" smtClean="0">
                <a:solidFill>
                  <a:srgbClr val="2BA7E0"/>
                </a:solidFill>
                <a:latin typeface="微软雅黑" panose="020B0503020204020204" pitchFamily="34" charset="-122"/>
                <a:ea typeface="微软雅黑" panose="020B0503020204020204" pitchFamily="34" charset="-122"/>
              </a:rPr>
              <a:t>] </a:t>
            </a:r>
            <a:r>
              <a:rPr lang="zh-CN" altLang="zh-CN" sz="1400" dirty="0" smtClean="0">
                <a:latin typeface="微软雅黑" panose="020B0503020204020204" pitchFamily="34" charset="-122"/>
                <a:ea typeface="微软雅黑" panose="020B0503020204020204" pitchFamily="34" charset="-122"/>
              </a:rPr>
              <a:t>给空缺处选填语句</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最恰当的一项是</a:t>
            </a:r>
            <a:r>
              <a:rPr lang="en-US" altLang="zh-CN" sz="1400" dirty="0" smtClean="0">
                <a:latin typeface="微软雅黑" panose="020B0503020204020204" pitchFamily="34" charset="-122"/>
                <a:ea typeface="微软雅黑" panose="020B0503020204020204" pitchFamily="34" charset="-122"/>
              </a:rPr>
              <a:t>	(</a:t>
            </a:r>
            <a:r>
              <a:rPr lang="zh-CN" altLang="zh-CN" sz="1400" dirty="0" smtClean="0">
                <a:latin typeface="微软雅黑" panose="020B0503020204020204" pitchFamily="34" charset="-122"/>
                <a:ea typeface="微软雅黑" panose="020B0503020204020204" pitchFamily="34" charset="-122"/>
              </a:rPr>
              <a:t>　　</a:t>
            </a:r>
            <a:r>
              <a:rPr lang="en-US" altLang="zh-CN" sz="1400" dirty="0" smtClean="0">
                <a:latin typeface="微软雅黑" panose="020B0503020204020204" pitchFamily="34" charset="-122"/>
                <a:ea typeface="微软雅黑" panose="020B0503020204020204" pitchFamily="34" charset="-122"/>
              </a:rPr>
              <a:t>)(2</a:t>
            </a:r>
            <a:r>
              <a:rPr lang="zh-CN" altLang="zh-CN" sz="1400" dirty="0" smtClean="0">
                <a:latin typeface="微软雅黑" panose="020B0503020204020204" pitchFamily="34" charset="-122"/>
                <a:ea typeface="微软雅黑" panose="020B0503020204020204" pitchFamily="34" charset="-122"/>
              </a:rPr>
              <a:t>分</a:t>
            </a:r>
            <a:r>
              <a:rPr lang="en-US" altLang="zh-CN" sz="1400" dirty="0" smtClean="0">
                <a:latin typeface="微软雅黑" panose="020B0503020204020204" pitchFamily="34" charset="-122"/>
                <a:ea typeface="微软雅黑" panose="020B0503020204020204" pitchFamily="34" charset="-122"/>
              </a:rPr>
              <a:t>)</a:t>
            </a:r>
            <a:endParaRPr lang="zh-CN" altLang="zh-CN" sz="1400" dirty="0" smtClean="0">
              <a:latin typeface="微软雅黑" panose="020B0503020204020204" pitchFamily="34" charset="-122"/>
              <a:ea typeface="微软雅黑" panose="020B0503020204020204" pitchFamily="34" charset="-122"/>
            </a:endParaRPr>
          </a:p>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元阳的哈尼梯田依山顺势</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层层叠叠</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连绵向上</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直通云海。无论登上哪座山顶</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绕着山路转一圈</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每个角度都能见到不一样的梯田。</a:t>
            </a:r>
            <a:r>
              <a:rPr lang="zh-CN" altLang="zh-CN" sz="1400" u="sng" dirty="0" smtClean="0">
                <a:latin typeface="微软雅黑" panose="020B0503020204020204" pitchFamily="34" charset="-122"/>
                <a:ea typeface="微软雅黑" panose="020B0503020204020204" pitchFamily="34" charset="-122"/>
              </a:rPr>
              <a:t>　　　　</a:t>
            </a:r>
            <a:r>
              <a:rPr lang="zh-CN" altLang="zh-CN" sz="1400" dirty="0" smtClean="0">
                <a:latin typeface="微软雅黑" panose="020B0503020204020204" pitchFamily="34" charset="-122"/>
                <a:ea typeface="微软雅黑" panose="020B0503020204020204" pitchFamily="34" charset="-122"/>
              </a:rPr>
              <a:t>春季</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微风过处</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梯田波光粼粼</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像极了木刻年画</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夏季</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禾苗生长</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梯田青翠欲滴</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自是清新水彩画</a:t>
            </a:r>
            <a:r>
              <a:rPr lang="en-US" altLang="zh-CN" sz="1400" dirty="0" smtClean="0">
                <a:latin typeface="微软雅黑" panose="020B0503020204020204" pitchFamily="34" charset="-122"/>
                <a:ea typeface="微软雅黑" panose="020B0503020204020204" pitchFamily="34" charset="-122"/>
              </a:rPr>
              <a:t>…… </a:t>
            </a:r>
            <a:endParaRPr lang="zh-CN" altLang="zh-CN" sz="1400" dirty="0" smtClean="0">
              <a:latin typeface="微软雅黑" panose="020B0503020204020204" pitchFamily="34" charset="-122"/>
              <a:ea typeface="微软雅黑" panose="020B0503020204020204" pitchFamily="34" charset="-122"/>
            </a:endParaRPr>
          </a:p>
          <a:p>
            <a:pPr algn="just">
              <a:lnSpc>
                <a:spcPct val="150000"/>
              </a:lnSpc>
            </a:pPr>
            <a:r>
              <a:rPr lang="en-US" altLang="zh-CN" sz="1400" dirty="0" smtClean="0">
                <a:latin typeface="微软雅黑" panose="020B0503020204020204" pitchFamily="34" charset="-122"/>
                <a:ea typeface="微软雅黑" panose="020B0503020204020204" pitchFamily="34" charset="-122"/>
              </a:rPr>
              <a:t>A.</a:t>
            </a:r>
            <a:r>
              <a:rPr lang="zh-CN" altLang="zh-CN" sz="1400" dirty="0" smtClean="0">
                <a:latin typeface="微软雅黑" panose="020B0503020204020204" pitchFamily="34" charset="-122"/>
                <a:ea typeface="微软雅黑" panose="020B0503020204020204" pitchFamily="34" charset="-122"/>
              </a:rPr>
              <a:t>然而</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哈尼梯田的模样</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却受到季节因素的影响。</a:t>
            </a:r>
          </a:p>
          <a:p>
            <a:pPr algn="just">
              <a:lnSpc>
                <a:spcPct val="150000"/>
              </a:lnSpc>
            </a:pPr>
            <a:r>
              <a:rPr lang="en-US" altLang="zh-CN" sz="1400" dirty="0" smtClean="0">
                <a:latin typeface="微软雅黑" panose="020B0503020204020204" pitchFamily="34" charset="-122"/>
                <a:ea typeface="微软雅黑" panose="020B0503020204020204" pitchFamily="34" charset="-122"/>
              </a:rPr>
              <a:t>B.</a:t>
            </a:r>
            <a:r>
              <a:rPr lang="zh-CN" altLang="zh-CN" sz="1400" dirty="0" smtClean="0">
                <a:latin typeface="微软雅黑" panose="020B0503020204020204" pitchFamily="34" charset="-122"/>
                <a:ea typeface="微软雅黑" panose="020B0503020204020204" pitchFamily="34" charset="-122"/>
              </a:rPr>
              <a:t>不过</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哈尼梯田是什么样子</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更取决于你在什么季节看到它。</a:t>
            </a:r>
          </a:p>
          <a:p>
            <a:pPr algn="just">
              <a:lnSpc>
                <a:spcPct val="150000"/>
              </a:lnSpc>
            </a:pPr>
            <a:r>
              <a:rPr lang="en-US" altLang="zh-CN" sz="1400" dirty="0" smtClean="0">
                <a:latin typeface="微软雅黑" panose="020B0503020204020204" pitchFamily="34" charset="-122"/>
                <a:ea typeface="微软雅黑" panose="020B0503020204020204" pitchFamily="34" charset="-122"/>
              </a:rPr>
              <a:t>C.</a:t>
            </a:r>
            <a:r>
              <a:rPr lang="zh-CN" altLang="zh-CN" sz="1400" dirty="0" smtClean="0">
                <a:latin typeface="微软雅黑" panose="020B0503020204020204" pitchFamily="34" charset="-122"/>
                <a:ea typeface="微软雅黑" panose="020B0503020204020204" pitchFamily="34" charset="-122"/>
              </a:rPr>
              <a:t>是啊</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横看成岭侧成峰</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远近高低各不同</a:t>
            </a:r>
            <a:r>
              <a:rPr lang="en-US" altLang="zh-CN" sz="1400" dirty="0" smtClean="0">
                <a:latin typeface="微软雅黑" panose="020B0503020204020204" pitchFamily="34" charset="-122"/>
                <a:ea typeface="微软雅黑" panose="020B0503020204020204" pitchFamily="34" charset="-122"/>
              </a:rPr>
              <a:t>”!</a:t>
            </a:r>
            <a:endParaRPr lang="zh-CN" altLang="zh-CN" sz="1400" dirty="0" smtClean="0">
              <a:latin typeface="微软雅黑" panose="020B0503020204020204" pitchFamily="34" charset="-122"/>
              <a:ea typeface="微软雅黑" panose="020B0503020204020204" pitchFamily="34" charset="-122"/>
            </a:endParaRPr>
          </a:p>
          <a:p>
            <a:pPr algn="just">
              <a:lnSpc>
                <a:spcPct val="150000"/>
              </a:lnSpc>
            </a:pPr>
            <a:r>
              <a:rPr lang="en-US" altLang="zh-CN" sz="1400" dirty="0" smtClean="0">
                <a:latin typeface="微软雅黑" panose="020B0503020204020204" pitchFamily="34" charset="-122"/>
                <a:ea typeface="微软雅黑" panose="020B0503020204020204" pitchFamily="34" charset="-122"/>
              </a:rPr>
              <a:t>D.</a:t>
            </a:r>
            <a:r>
              <a:rPr lang="zh-CN" altLang="zh-CN" sz="1400" dirty="0" smtClean="0">
                <a:latin typeface="微软雅黑" panose="020B0503020204020204" pitchFamily="34" charset="-122"/>
                <a:ea typeface="微软雅黑" panose="020B0503020204020204" pitchFamily="34" charset="-122"/>
              </a:rPr>
              <a:t>这样</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无论什么季节看哈尼梯田</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它都是一幅完美的图画。</a:t>
            </a:r>
            <a:endParaRPr lang="zh-CN" altLang="zh-CN" sz="1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1300">
        <p14:pan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0-#ppt_w/2"/>
                                          </p:val>
                                        </p:tav>
                                        <p:tav tm="100000">
                                          <p:val>
                                            <p:strVal val="#ppt_x"/>
                                          </p:val>
                                        </p:tav>
                                      </p:tavLst>
                                    </p:anim>
                                    <p:anim calcmode="lin" valueType="num">
                                      <p:cBhvr additive="base">
                                        <p:cTn id="8" dur="1000" fill="hold"/>
                                        <p:tgtEl>
                                          <p:spTgt spid="2"/>
                                        </p:tgtEl>
                                        <p:attrNameLst>
                                          <p:attrName>ppt_y</p:attrName>
                                        </p:attrNameLst>
                                      </p:cBhvr>
                                      <p:tavLst>
                                        <p:tav tm="0">
                                          <p:val>
                                            <p:strVal val="#ppt_y"/>
                                          </p:val>
                                        </p:tav>
                                        <p:tav tm="100000">
                                          <p:val>
                                            <p:strVal val="#ppt_y"/>
                                          </p:val>
                                        </p:tav>
                                      </p:tavLst>
                                    </p:anim>
                                  </p:childTnLst>
                                </p:cTn>
                              </p:par>
                              <p:par>
                                <p:cTn id="9" presetID="10" presetClass="entr" presetSubtype="0" fill="hold" nodeType="with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fade">
                                      <p:cBhvr>
                                        <p:cTn id="16"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TextBox 8"/>
          <p:cNvSpPr txBox="1"/>
          <p:nvPr/>
        </p:nvSpPr>
        <p:spPr>
          <a:xfrm>
            <a:off x="1371600" y="1087120"/>
            <a:ext cx="6797040" cy="3304357"/>
          </a:xfrm>
          <a:prstGeom prst="rect">
            <a:avLst/>
          </a:prstGeom>
          <a:noFill/>
        </p:spPr>
        <p:txBody>
          <a:bodyPr wrap="square" lIns="36000" tIns="36000" rIns="36000" bIns="36000" rtlCol="0">
            <a:spAutoFit/>
          </a:bodyPr>
          <a:lstStyle/>
          <a:p>
            <a:pPr algn="just">
              <a:lnSpc>
                <a:spcPct val="150000"/>
              </a:lnSpc>
            </a:pPr>
            <a:r>
              <a:rPr lang="en-US" altLang="zh-CN" sz="1400" dirty="0" smtClean="0">
                <a:latin typeface="微软雅黑" panose="020B0503020204020204" pitchFamily="34" charset="-122"/>
                <a:ea typeface="微软雅黑" panose="020B0503020204020204" pitchFamily="34" charset="-122"/>
              </a:rPr>
              <a:t>2.</a:t>
            </a:r>
            <a:r>
              <a:rPr lang="zh-CN" altLang="zh-CN" sz="1400" dirty="0" smtClean="0">
                <a:latin typeface="微软雅黑" panose="020B0503020204020204" pitchFamily="34" charset="-122"/>
                <a:ea typeface="微软雅黑" panose="020B0503020204020204" pitchFamily="34" charset="-122"/>
              </a:rPr>
              <a:t>给空缺处选填语句</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最恰当的一项是</a:t>
            </a:r>
            <a:r>
              <a:rPr lang="en-US" altLang="zh-CN" sz="1400" dirty="0" smtClean="0">
                <a:latin typeface="微软雅黑" panose="020B0503020204020204" pitchFamily="34" charset="-122"/>
                <a:ea typeface="微软雅黑" panose="020B0503020204020204" pitchFamily="34" charset="-122"/>
              </a:rPr>
              <a:t>	(</a:t>
            </a:r>
            <a:r>
              <a:rPr lang="zh-CN" altLang="zh-CN" sz="1400" dirty="0" smtClean="0">
                <a:latin typeface="微软雅黑" panose="020B0503020204020204" pitchFamily="34" charset="-122"/>
                <a:ea typeface="微软雅黑" panose="020B0503020204020204" pitchFamily="34" charset="-122"/>
              </a:rPr>
              <a:t>　　</a:t>
            </a:r>
            <a:r>
              <a:rPr lang="en-US" altLang="zh-CN" sz="1400" dirty="0" smtClean="0">
                <a:latin typeface="微软雅黑" panose="020B0503020204020204" pitchFamily="34" charset="-122"/>
                <a:ea typeface="微软雅黑" panose="020B0503020204020204" pitchFamily="34" charset="-122"/>
              </a:rPr>
              <a:t>)</a:t>
            </a:r>
            <a:endParaRPr lang="zh-CN" altLang="zh-CN" sz="1400" dirty="0" smtClean="0">
              <a:latin typeface="微软雅黑" panose="020B0503020204020204" pitchFamily="34" charset="-122"/>
              <a:ea typeface="微软雅黑" panose="020B0503020204020204" pitchFamily="34" charset="-122"/>
            </a:endParaRPr>
          </a:p>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缥缈峰下一声鸡鸣</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把湖和山都喊醒了。太阳惊醒后</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还来不及跳出湖面</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就先把白的、橘黄的、玫瑰红的各种耀眼的光彩</a:t>
            </a:r>
            <a:r>
              <a:rPr lang="en-US" altLang="zh-CN" sz="1400" dirty="0" smtClean="0">
                <a:latin typeface="微软雅黑" panose="020B0503020204020204" pitchFamily="34" charset="-122"/>
                <a:ea typeface="微软雅黑" panose="020B0503020204020204" pitchFamily="34" charset="-122"/>
              </a:rPr>
              <a:t>,</a:t>
            </a:r>
            <a:r>
              <a:rPr lang="zh-CN" altLang="zh-CN" sz="1400" u="sng" dirty="0" smtClean="0">
                <a:latin typeface="微软雅黑" panose="020B0503020204020204" pitchFamily="34" charset="-122"/>
                <a:ea typeface="微软雅黑" panose="020B0503020204020204" pitchFamily="34" charset="-122"/>
              </a:rPr>
              <a:t>　　　　</a:t>
            </a:r>
            <a:r>
              <a:rPr lang="zh-CN" altLang="zh-CN" sz="1400" dirty="0" smtClean="0">
                <a:latin typeface="微软雅黑" panose="020B0503020204020204" pitchFamily="34" charset="-122"/>
                <a:ea typeface="微软雅黑" panose="020B0503020204020204" pitchFamily="34" charset="-122"/>
              </a:rPr>
              <a:t>。一霎间</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湖山的上空</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陡然铺展了万道霞光。</a:t>
            </a:r>
            <a:r>
              <a:rPr lang="en-US" altLang="zh-CN" sz="1400" dirty="0" smtClean="0">
                <a:latin typeface="微软雅黑" panose="020B0503020204020204" pitchFamily="34" charset="-122"/>
                <a:ea typeface="微软雅黑" panose="020B0503020204020204" pitchFamily="34" charset="-122"/>
              </a:rPr>
              <a:t> </a:t>
            </a:r>
            <a:endParaRPr lang="zh-CN" altLang="zh-CN" sz="1400" dirty="0" smtClean="0">
              <a:latin typeface="微软雅黑" panose="020B0503020204020204" pitchFamily="34" charset="-122"/>
              <a:ea typeface="微软雅黑" panose="020B0503020204020204" pitchFamily="34" charset="-122"/>
            </a:endParaRPr>
          </a:p>
          <a:p>
            <a:pPr algn="just">
              <a:lnSpc>
                <a:spcPct val="150000"/>
              </a:lnSpc>
            </a:pPr>
            <a:r>
              <a:rPr lang="en-US" altLang="zh-CN" sz="1400" dirty="0" smtClean="0">
                <a:latin typeface="微软雅黑" panose="020B0503020204020204" pitchFamily="34" charset="-122"/>
                <a:ea typeface="微软雅黑" panose="020B0503020204020204" pitchFamily="34" charset="-122"/>
              </a:rPr>
              <a:t>A.</a:t>
            </a:r>
            <a:r>
              <a:rPr lang="zh-CN" altLang="zh-CN" sz="1400" dirty="0" smtClean="0">
                <a:latin typeface="微软雅黑" panose="020B0503020204020204" pitchFamily="34" charset="-122"/>
                <a:ea typeface="微软雅黑" panose="020B0503020204020204" pitchFamily="34" charset="-122"/>
              </a:rPr>
              <a:t>飞快辐射到高空的云层上</a:t>
            </a:r>
            <a:r>
              <a:rPr lang="en-US" altLang="zh-CN" sz="1400" dirty="0" smtClean="0">
                <a:latin typeface="微软雅黑" panose="020B0503020204020204" pitchFamily="34" charset="-122"/>
                <a:ea typeface="微软雅黑" panose="020B0503020204020204" pitchFamily="34" charset="-122"/>
              </a:rPr>
              <a:t>	</a:t>
            </a:r>
            <a:endParaRPr lang="zh-CN" altLang="zh-CN" sz="1400" dirty="0" smtClean="0">
              <a:latin typeface="微软雅黑" panose="020B0503020204020204" pitchFamily="34" charset="-122"/>
              <a:ea typeface="微软雅黑" panose="020B0503020204020204" pitchFamily="34" charset="-122"/>
            </a:endParaRPr>
          </a:p>
          <a:p>
            <a:pPr algn="just">
              <a:lnSpc>
                <a:spcPct val="150000"/>
              </a:lnSpc>
            </a:pPr>
            <a:r>
              <a:rPr lang="en-US" altLang="zh-CN" sz="1400" dirty="0" smtClean="0">
                <a:latin typeface="微软雅黑" panose="020B0503020204020204" pitchFamily="34" charset="-122"/>
                <a:ea typeface="微软雅黑" panose="020B0503020204020204" pitchFamily="34" charset="-122"/>
              </a:rPr>
              <a:t>B.</a:t>
            </a:r>
            <a:r>
              <a:rPr lang="zh-CN" altLang="zh-CN" sz="1400" dirty="0" smtClean="0">
                <a:latin typeface="微软雅黑" panose="020B0503020204020204" pitchFamily="34" charset="-122"/>
                <a:ea typeface="微软雅黑" panose="020B0503020204020204" pitchFamily="34" charset="-122"/>
              </a:rPr>
              <a:t>整齐铺洒在平静的江面上</a:t>
            </a:r>
            <a:r>
              <a:rPr lang="en-US" altLang="zh-CN" sz="1400" dirty="0" smtClean="0">
                <a:latin typeface="微软雅黑" panose="020B0503020204020204" pitchFamily="34" charset="-122"/>
                <a:ea typeface="微软雅黑" panose="020B0503020204020204" pitchFamily="34" charset="-122"/>
              </a:rPr>
              <a:t>	</a:t>
            </a:r>
            <a:endParaRPr lang="zh-CN" altLang="zh-CN" sz="1400" dirty="0" smtClean="0">
              <a:latin typeface="微软雅黑" panose="020B0503020204020204" pitchFamily="34" charset="-122"/>
              <a:ea typeface="微软雅黑" panose="020B0503020204020204" pitchFamily="34" charset="-122"/>
            </a:endParaRPr>
          </a:p>
          <a:p>
            <a:pPr algn="just">
              <a:lnSpc>
                <a:spcPct val="150000"/>
              </a:lnSpc>
            </a:pPr>
            <a:r>
              <a:rPr lang="en-US" altLang="zh-CN" sz="1400" dirty="0" smtClean="0">
                <a:latin typeface="微软雅黑" panose="020B0503020204020204" pitchFamily="34" charset="-122"/>
                <a:ea typeface="微软雅黑" panose="020B0503020204020204" pitchFamily="34" charset="-122"/>
              </a:rPr>
              <a:t>C.</a:t>
            </a:r>
            <a:r>
              <a:rPr lang="zh-CN" altLang="zh-CN" sz="1400" dirty="0" smtClean="0">
                <a:latin typeface="微软雅黑" panose="020B0503020204020204" pitchFamily="34" charset="-122"/>
                <a:ea typeface="微软雅黑" panose="020B0503020204020204" pitchFamily="34" charset="-122"/>
              </a:rPr>
              <a:t>温柔地抚摸着山村的老屋</a:t>
            </a:r>
            <a:r>
              <a:rPr lang="en-US" altLang="zh-CN" sz="1400" dirty="0" smtClean="0">
                <a:latin typeface="微软雅黑" panose="020B0503020204020204" pitchFamily="34" charset="-122"/>
                <a:ea typeface="微软雅黑" panose="020B0503020204020204" pitchFamily="34" charset="-122"/>
              </a:rPr>
              <a:t>	</a:t>
            </a:r>
            <a:endParaRPr lang="zh-CN" altLang="zh-CN" sz="1400" dirty="0" smtClean="0">
              <a:latin typeface="微软雅黑" panose="020B0503020204020204" pitchFamily="34" charset="-122"/>
              <a:ea typeface="微软雅黑" panose="020B0503020204020204" pitchFamily="34" charset="-122"/>
            </a:endParaRPr>
          </a:p>
          <a:p>
            <a:pPr algn="just">
              <a:lnSpc>
                <a:spcPct val="150000"/>
              </a:lnSpc>
            </a:pPr>
            <a:r>
              <a:rPr lang="en-US" altLang="zh-CN" sz="1400" dirty="0" smtClean="0">
                <a:latin typeface="微软雅黑" panose="020B0503020204020204" pitchFamily="34" charset="-122"/>
                <a:ea typeface="微软雅黑" panose="020B0503020204020204" pitchFamily="34" charset="-122"/>
              </a:rPr>
              <a:t>D.</a:t>
            </a:r>
            <a:r>
              <a:rPr lang="zh-CN" altLang="zh-CN" sz="1400" dirty="0" smtClean="0">
                <a:latin typeface="微软雅黑" panose="020B0503020204020204" pitchFamily="34" charset="-122"/>
                <a:ea typeface="微软雅黑" panose="020B0503020204020204" pitchFamily="34" charset="-122"/>
              </a:rPr>
              <a:t>热情地迎接着初升的太阳</a:t>
            </a:r>
          </a:p>
          <a:p>
            <a:pPr algn="just">
              <a:lnSpc>
                <a:spcPct val="150000"/>
              </a:lnSpc>
            </a:pPr>
            <a:endParaRPr lang="zh-CN" altLang="en-US" sz="1400" dirty="0" smtClean="0"/>
          </a:p>
          <a:p>
            <a:pPr algn="just">
              <a:lnSpc>
                <a:spcPct val="150000"/>
              </a:lnSpc>
            </a:pPr>
            <a:endParaRPr lang="zh-CN" altLang="en-US" sz="1400" dirty="0" smtClean="0">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TextBox 8"/>
          <p:cNvSpPr txBox="1"/>
          <p:nvPr/>
        </p:nvSpPr>
        <p:spPr>
          <a:xfrm>
            <a:off x="1178560" y="1209041"/>
            <a:ext cx="6939280" cy="3304357"/>
          </a:xfrm>
          <a:prstGeom prst="rect">
            <a:avLst/>
          </a:prstGeom>
          <a:noFill/>
        </p:spPr>
        <p:txBody>
          <a:bodyPr wrap="square" lIns="36000" tIns="36000" rIns="36000" bIns="36000" rtlCol="0">
            <a:spAutoFit/>
          </a:bodyPr>
          <a:lstStyle/>
          <a:p>
            <a:pPr algn="just">
              <a:lnSpc>
                <a:spcPct val="150000"/>
              </a:lnSpc>
            </a:pPr>
            <a:r>
              <a:rPr lang="en-US" altLang="zh-CN" sz="1400" dirty="0" smtClean="0">
                <a:latin typeface="微软雅黑" panose="020B0503020204020204" pitchFamily="34" charset="-122"/>
                <a:ea typeface="微软雅黑" panose="020B0503020204020204" pitchFamily="34" charset="-122"/>
              </a:rPr>
              <a:t>3.</a:t>
            </a:r>
            <a:r>
              <a:rPr lang="zh-CN" altLang="zh-CN" sz="1400" dirty="0" smtClean="0">
                <a:latin typeface="微软雅黑" panose="020B0503020204020204" pitchFamily="34" charset="-122"/>
                <a:ea typeface="微软雅黑" panose="020B0503020204020204" pitchFamily="34" charset="-122"/>
              </a:rPr>
              <a:t>给空缺处选填语句</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最恰当的一项是</a:t>
            </a:r>
            <a:r>
              <a:rPr lang="en-US" altLang="zh-CN" sz="1400" dirty="0" smtClean="0">
                <a:latin typeface="微软雅黑" panose="020B0503020204020204" pitchFamily="34" charset="-122"/>
                <a:ea typeface="微软雅黑" panose="020B0503020204020204" pitchFamily="34" charset="-122"/>
              </a:rPr>
              <a:t>	(</a:t>
            </a:r>
            <a:r>
              <a:rPr lang="zh-CN" altLang="zh-CN" sz="1400" dirty="0" smtClean="0">
                <a:latin typeface="微软雅黑" panose="020B0503020204020204" pitchFamily="34" charset="-122"/>
                <a:ea typeface="微软雅黑" panose="020B0503020204020204" pitchFamily="34" charset="-122"/>
              </a:rPr>
              <a:t>　　</a:t>
            </a:r>
            <a:r>
              <a:rPr lang="en-US" altLang="zh-CN" sz="1400" dirty="0" smtClean="0">
                <a:latin typeface="微软雅黑" panose="020B0503020204020204" pitchFamily="34" charset="-122"/>
                <a:ea typeface="微软雅黑" panose="020B0503020204020204" pitchFamily="34" charset="-122"/>
              </a:rPr>
              <a:t>) </a:t>
            </a:r>
            <a:endParaRPr lang="zh-CN" altLang="zh-CN" sz="1400" dirty="0" smtClean="0">
              <a:latin typeface="微软雅黑" panose="020B0503020204020204" pitchFamily="34" charset="-122"/>
              <a:ea typeface="微软雅黑" panose="020B0503020204020204" pitchFamily="34" charset="-122"/>
            </a:endParaRPr>
          </a:p>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关于微笑</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被人误解的时候</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能微微地一笑</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这是一种素养</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受委屈的时候</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能坦然地一笑</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这是一种大度</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吃亏的时候</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能开心地一笑</a:t>
            </a:r>
            <a:r>
              <a:rPr lang="en-US" altLang="zh-CN" sz="1400" dirty="0" smtClean="0">
                <a:latin typeface="微软雅黑" panose="020B0503020204020204" pitchFamily="34" charset="-122"/>
                <a:ea typeface="微软雅黑" panose="020B0503020204020204" pitchFamily="34" charset="-122"/>
              </a:rPr>
              <a:t>,</a:t>
            </a:r>
            <a:r>
              <a:rPr lang="zh-CN" altLang="zh-CN" sz="1400" u="sng" dirty="0" smtClean="0">
                <a:latin typeface="微软雅黑" panose="020B0503020204020204" pitchFamily="34" charset="-122"/>
                <a:ea typeface="微软雅黑" panose="020B0503020204020204" pitchFamily="34" charset="-122"/>
              </a:rPr>
              <a:t>　　　</a:t>
            </a:r>
            <a:r>
              <a:rPr lang="en-US" altLang="zh-CN" sz="1400" dirty="0" smtClean="0">
                <a:latin typeface="微软雅黑" panose="020B0503020204020204" pitchFamily="34" charset="-122"/>
                <a:ea typeface="微软雅黑" panose="020B0503020204020204" pitchFamily="34" charset="-122"/>
              </a:rPr>
              <a:t>;</a:t>
            </a:r>
            <a:r>
              <a:rPr lang="zh-CN" altLang="zh-CN" sz="1400" u="sng" dirty="0" smtClean="0">
                <a:latin typeface="微软雅黑" panose="020B0503020204020204" pitchFamily="34" charset="-122"/>
                <a:ea typeface="微软雅黑" panose="020B0503020204020204" pitchFamily="34" charset="-122"/>
              </a:rPr>
              <a:t>　　　　　　　　　　　　　　　</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危难的时候</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能泰然地一笑</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这是一种大气</a:t>
            </a:r>
            <a:r>
              <a:rPr lang="en-US" altLang="zh-CN" sz="1400" dirty="0" smtClean="0">
                <a:latin typeface="微软雅黑" panose="020B0503020204020204" pitchFamily="34" charset="-122"/>
                <a:ea typeface="微软雅黑" panose="020B0503020204020204" pitchFamily="34" charset="-122"/>
              </a:rPr>
              <a:t>…… </a:t>
            </a:r>
            <a:endParaRPr lang="zh-CN" altLang="zh-CN" sz="1400" dirty="0" smtClean="0">
              <a:latin typeface="微软雅黑" panose="020B0503020204020204" pitchFamily="34" charset="-122"/>
              <a:ea typeface="微软雅黑" panose="020B0503020204020204" pitchFamily="34" charset="-122"/>
            </a:endParaRPr>
          </a:p>
          <a:p>
            <a:pPr algn="just">
              <a:lnSpc>
                <a:spcPct val="150000"/>
              </a:lnSpc>
            </a:pPr>
            <a:r>
              <a:rPr lang="en-US" altLang="zh-CN" sz="1400" dirty="0" smtClean="0">
                <a:latin typeface="微软雅黑" panose="020B0503020204020204" pitchFamily="34" charset="-122"/>
                <a:ea typeface="微软雅黑" panose="020B0503020204020204" pitchFamily="34" charset="-122"/>
              </a:rPr>
              <a:t>A.</a:t>
            </a:r>
            <a:r>
              <a:rPr lang="zh-CN" altLang="zh-CN" sz="1400" dirty="0" smtClean="0">
                <a:latin typeface="微软雅黑" panose="020B0503020204020204" pitchFamily="34" charset="-122"/>
                <a:ea typeface="微软雅黑" panose="020B0503020204020204" pitchFamily="34" charset="-122"/>
              </a:rPr>
              <a:t>这是一种坚强　被轻蔑的时候</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能平静地一笑</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这是一种自信</a:t>
            </a:r>
          </a:p>
          <a:p>
            <a:pPr algn="just">
              <a:lnSpc>
                <a:spcPct val="150000"/>
              </a:lnSpc>
            </a:pPr>
            <a:r>
              <a:rPr lang="en-US" altLang="zh-CN" sz="1400" dirty="0" smtClean="0">
                <a:latin typeface="微软雅黑" panose="020B0503020204020204" pitchFamily="34" charset="-122"/>
                <a:ea typeface="微软雅黑" panose="020B0503020204020204" pitchFamily="34" charset="-122"/>
              </a:rPr>
              <a:t>B.</a:t>
            </a:r>
            <a:r>
              <a:rPr lang="zh-CN" altLang="zh-CN" sz="1400" dirty="0" smtClean="0">
                <a:latin typeface="微软雅黑" panose="020B0503020204020204" pitchFamily="34" charset="-122"/>
                <a:ea typeface="微软雅黑" panose="020B0503020204020204" pitchFamily="34" charset="-122"/>
              </a:rPr>
              <a:t>这是一种豁达　无奈的时候</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能达观地一笑</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这是一种境界</a:t>
            </a:r>
          </a:p>
          <a:p>
            <a:pPr algn="just">
              <a:lnSpc>
                <a:spcPct val="150000"/>
              </a:lnSpc>
            </a:pPr>
            <a:r>
              <a:rPr lang="en-US" altLang="zh-CN" sz="1400" dirty="0" smtClean="0">
                <a:latin typeface="微软雅黑" panose="020B0503020204020204" pitchFamily="34" charset="-122"/>
                <a:ea typeface="微软雅黑" panose="020B0503020204020204" pitchFamily="34" charset="-122"/>
              </a:rPr>
              <a:t>C.</a:t>
            </a:r>
            <a:r>
              <a:rPr lang="zh-CN" altLang="zh-CN" sz="1400" dirty="0" smtClean="0">
                <a:latin typeface="微软雅黑" panose="020B0503020204020204" pitchFamily="34" charset="-122"/>
                <a:ea typeface="微软雅黑" panose="020B0503020204020204" pitchFamily="34" charset="-122"/>
              </a:rPr>
              <a:t>这是一种坚强　无奈的时候</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能平静地一笑</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这是一种自信</a:t>
            </a:r>
          </a:p>
          <a:p>
            <a:pPr algn="just">
              <a:lnSpc>
                <a:spcPct val="150000"/>
              </a:lnSpc>
            </a:pPr>
            <a:r>
              <a:rPr lang="en-US" altLang="zh-CN" sz="1400" dirty="0" smtClean="0">
                <a:latin typeface="微软雅黑" panose="020B0503020204020204" pitchFamily="34" charset="-122"/>
                <a:ea typeface="微软雅黑" panose="020B0503020204020204" pitchFamily="34" charset="-122"/>
              </a:rPr>
              <a:t>D.</a:t>
            </a:r>
            <a:r>
              <a:rPr lang="zh-CN" altLang="zh-CN" sz="1400" dirty="0" smtClean="0">
                <a:latin typeface="微软雅黑" panose="020B0503020204020204" pitchFamily="34" charset="-122"/>
                <a:ea typeface="微软雅黑" panose="020B0503020204020204" pitchFamily="34" charset="-122"/>
              </a:rPr>
              <a:t>这是一种豁达　被轻蔑的时候</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能达观地一笑</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这是一种境界</a:t>
            </a:r>
          </a:p>
          <a:p>
            <a:pPr algn="just">
              <a:lnSpc>
                <a:spcPct val="150000"/>
              </a:lnSpc>
            </a:pPr>
            <a:endParaRPr lang="en-US" altLang="zh-CN" sz="1400" dirty="0" smtClean="0">
              <a:latin typeface="微软雅黑" panose="020B0503020204020204" pitchFamily="34" charset="-122"/>
              <a:ea typeface="微软雅黑" panose="020B0503020204020204" pitchFamily="34" charset="-122"/>
            </a:endParaRPr>
          </a:p>
          <a:p>
            <a:pPr algn="just">
              <a:lnSpc>
                <a:spcPct val="150000"/>
              </a:lnSpc>
            </a:pPr>
            <a:endParaRPr lang="zh-CN" altLang="en-US" sz="1400" dirty="0" smtClean="0">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TextBox 8"/>
          <p:cNvSpPr txBox="1"/>
          <p:nvPr/>
        </p:nvSpPr>
        <p:spPr>
          <a:xfrm>
            <a:off x="1107440" y="1188721"/>
            <a:ext cx="7142480" cy="2943104"/>
          </a:xfrm>
          <a:prstGeom prst="rect">
            <a:avLst/>
          </a:prstGeom>
          <a:noFill/>
        </p:spPr>
        <p:txBody>
          <a:bodyPr wrap="square" lIns="36000" tIns="36000" rIns="36000" bIns="36000" rtlCol="0">
            <a:spAutoFit/>
          </a:bodyPr>
          <a:lstStyle/>
          <a:p>
            <a:pPr algn="just">
              <a:lnSpc>
                <a:spcPct val="150000"/>
              </a:lnSpc>
            </a:pP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答案</a:t>
            </a:r>
            <a:r>
              <a:rPr lang="en-US" altLang="zh-CN" sz="1400" dirty="0" smtClean="0">
                <a:solidFill>
                  <a:srgbClr val="C00000"/>
                </a:solidFill>
                <a:latin typeface="微软雅黑" panose="020B0503020204020204" pitchFamily="34" charset="-122"/>
                <a:ea typeface="微软雅黑" panose="020B0503020204020204" pitchFamily="34" charset="-122"/>
              </a:rPr>
              <a:t>】</a:t>
            </a:r>
            <a:endParaRPr lang="en-US" altLang="en-US" sz="1400" dirty="0" smtClean="0">
              <a:solidFill>
                <a:srgbClr val="C00000"/>
              </a:solidFill>
              <a:latin typeface="微软雅黑" panose="020B0503020204020204" pitchFamily="34" charset="-122"/>
              <a:ea typeface="微软雅黑" panose="020B0503020204020204" pitchFamily="34" charset="-122"/>
            </a:endParaRPr>
          </a:p>
          <a:p>
            <a:pPr algn="just">
              <a:lnSpc>
                <a:spcPct val="150000"/>
              </a:lnSpc>
            </a:pPr>
            <a:r>
              <a:rPr lang="en-US" altLang="zh-CN" sz="1400" dirty="0" smtClean="0">
                <a:solidFill>
                  <a:srgbClr val="C00000"/>
                </a:solidFill>
                <a:latin typeface="微软雅黑" panose="020B0503020204020204" pitchFamily="34" charset="-122"/>
                <a:ea typeface="微软雅黑" panose="020B0503020204020204" pitchFamily="34" charset="-122"/>
              </a:rPr>
              <a:t>1.C</a:t>
            </a:r>
            <a:r>
              <a:rPr lang="zh-CN" altLang="zh-CN" sz="1400" dirty="0" smtClean="0">
                <a:solidFill>
                  <a:srgbClr val="C00000"/>
                </a:solidFill>
                <a:latin typeface="微软雅黑" panose="020B0503020204020204" pitchFamily="34" charset="-122"/>
                <a:ea typeface="微软雅黑" panose="020B0503020204020204" pitchFamily="34" charset="-122"/>
              </a:rPr>
              <a:t>　</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解析</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先找出与题目中</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未经</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哪能</a:t>
            </a:r>
            <a:r>
              <a:rPr lang="en-US" altLang="zh-CN" sz="1400" dirty="0" smtClean="0">
                <a:solidFill>
                  <a:srgbClr val="C00000"/>
                </a:solidFill>
                <a:latin typeface="微软雅黑" panose="020B0503020204020204" pitchFamily="34" charset="-122"/>
                <a:ea typeface="微软雅黑" panose="020B0503020204020204" pitchFamily="34" charset="-122"/>
              </a:rPr>
              <a:t>……” </a:t>
            </a:r>
            <a:r>
              <a:rPr lang="zh-CN" altLang="zh-CN" sz="1400" dirty="0" smtClean="0">
                <a:solidFill>
                  <a:srgbClr val="C00000"/>
                </a:solidFill>
                <a:latin typeface="微软雅黑" panose="020B0503020204020204" pitchFamily="34" charset="-122"/>
                <a:ea typeface="微软雅黑" panose="020B0503020204020204" pitchFamily="34" charset="-122"/>
              </a:rPr>
              <a:t>句式相同的</a:t>
            </a:r>
            <a:r>
              <a:rPr lang="en-US" altLang="zh-CN" sz="1400" dirty="0" smtClean="0">
                <a:solidFill>
                  <a:srgbClr val="C00000"/>
                </a:solidFill>
                <a:latin typeface="微软雅黑" panose="020B0503020204020204" pitchFamily="34" charset="-122"/>
                <a:ea typeface="微软雅黑" panose="020B0503020204020204" pitchFamily="34" charset="-122"/>
              </a:rPr>
              <a:t>CD</a:t>
            </a:r>
            <a:r>
              <a:rPr lang="zh-CN" altLang="zh-CN" sz="1400" dirty="0" smtClean="0">
                <a:solidFill>
                  <a:srgbClr val="C00000"/>
                </a:solidFill>
                <a:latin typeface="微软雅黑" panose="020B0503020204020204" pitchFamily="34" charset="-122"/>
                <a:ea typeface="微软雅黑" panose="020B0503020204020204" pitchFamily="34" charset="-122"/>
              </a:rPr>
              <a:t>两项</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然后找出先说磨砺再说成功的句子</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可知答案是</a:t>
            </a:r>
            <a:r>
              <a:rPr lang="en-US" altLang="zh-CN" sz="1400" dirty="0" smtClean="0">
                <a:solidFill>
                  <a:srgbClr val="C00000"/>
                </a:solidFill>
                <a:latin typeface="微软雅黑" panose="020B0503020204020204" pitchFamily="34" charset="-122"/>
                <a:ea typeface="微软雅黑" panose="020B0503020204020204" pitchFamily="34" charset="-122"/>
              </a:rPr>
              <a:t>C</a:t>
            </a:r>
            <a:r>
              <a:rPr lang="zh-CN" altLang="zh-CN" sz="1400" dirty="0" smtClean="0">
                <a:solidFill>
                  <a:srgbClr val="C00000"/>
                </a:solidFill>
                <a:latin typeface="微软雅黑" panose="020B0503020204020204" pitchFamily="34" charset="-122"/>
                <a:ea typeface="微软雅黑" panose="020B0503020204020204" pitchFamily="34" charset="-122"/>
              </a:rPr>
              <a:t>项。</a:t>
            </a:r>
          </a:p>
          <a:p>
            <a:pPr algn="just">
              <a:lnSpc>
                <a:spcPct val="150000"/>
              </a:lnSpc>
            </a:pPr>
            <a:r>
              <a:rPr lang="en-US" altLang="zh-CN" sz="1400" dirty="0" smtClean="0">
                <a:solidFill>
                  <a:srgbClr val="C00000"/>
                </a:solidFill>
                <a:latin typeface="微软雅黑" panose="020B0503020204020204" pitchFamily="34" charset="-122"/>
                <a:ea typeface="微软雅黑" panose="020B0503020204020204" pitchFamily="34" charset="-122"/>
              </a:rPr>
              <a:t>2.A</a:t>
            </a:r>
            <a:r>
              <a:rPr lang="zh-CN" altLang="zh-CN" sz="1400" dirty="0" smtClean="0">
                <a:solidFill>
                  <a:srgbClr val="C00000"/>
                </a:solidFill>
                <a:latin typeface="微软雅黑" panose="020B0503020204020204" pitchFamily="34" charset="-122"/>
                <a:ea typeface="微软雅黑" panose="020B0503020204020204" pitchFamily="34" charset="-122"/>
              </a:rPr>
              <a:t>　</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解析</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根据太阳将要升起时的特点来筛选答案</a:t>
            </a:r>
            <a:r>
              <a:rPr lang="en-US" altLang="zh-CN" sz="1400" dirty="0" smtClean="0">
                <a:solidFill>
                  <a:srgbClr val="C00000"/>
                </a:solidFill>
                <a:latin typeface="微软雅黑" panose="020B0503020204020204" pitchFamily="34" charset="-122"/>
                <a:ea typeface="微软雅黑" panose="020B0503020204020204" pitchFamily="34" charset="-122"/>
              </a:rPr>
              <a:t>,B</a:t>
            </a:r>
            <a:r>
              <a:rPr lang="zh-CN" altLang="zh-CN" sz="1400" dirty="0" smtClean="0">
                <a:solidFill>
                  <a:srgbClr val="C00000"/>
                </a:solidFill>
                <a:latin typeface="微软雅黑" panose="020B0503020204020204" pitchFamily="34" charset="-122"/>
                <a:ea typeface="微软雅黑" panose="020B0503020204020204" pitchFamily="34" charset="-122"/>
              </a:rPr>
              <a:t>和</a:t>
            </a:r>
            <a:r>
              <a:rPr lang="en-US" altLang="zh-CN" sz="1400" dirty="0" smtClean="0">
                <a:solidFill>
                  <a:srgbClr val="C00000"/>
                </a:solidFill>
                <a:latin typeface="微软雅黑" panose="020B0503020204020204" pitchFamily="34" charset="-122"/>
                <a:ea typeface="微软雅黑" panose="020B0503020204020204" pitchFamily="34" charset="-122"/>
              </a:rPr>
              <a:t>C</a:t>
            </a:r>
            <a:r>
              <a:rPr lang="zh-CN" altLang="zh-CN" sz="1400" dirty="0" smtClean="0">
                <a:solidFill>
                  <a:srgbClr val="C00000"/>
                </a:solidFill>
                <a:latin typeface="微软雅黑" panose="020B0503020204020204" pitchFamily="34" charset="-122"/>
                <a:ea typeface="微软雅黑" panose="020B0503020204020204" pitchFamily="34" charset="-122"/>
              </a:rPr>
              <a:t>两项都是写太阳已经出来时的情景</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与将要升起的情形不符合</a:t>
            </a:r>
            <a:r>
              <a:rPr lang="en-US" altLang="zh-CN" sz="1400" dirty="0" smtClean="0">
                <a:solidFill>
                  <a:srgbClr val="C00000"/>
                </a:solidFill>
                <a:latin typeface="微软雅黑" panose="020B0503020204020204" pitchFamily="34" charset="-122"/>
                <a:ea typeface="微软雅黑" panose="020B0503020204020204" pitchFamily="34" charset="-122"/>
              </a:rPr>
              <a:t>;D</a:t>
            </a:r>
            <a:r>
              <a:rPr lang="zh-CN" altLang="zh-CN" sz="1400" dirty="0" smtClean="0">
                <a:solidFill>
                  <a:srgbClr val="C00000"/>
                </a:solidFill>
                <a:latin typeface="微软雅黑" panose="020B0503020204020204" pitchFamily="34" charset="-122"/>
                <a:ea typeface="微软雅黑" panose="020B0503020204020204" pitchFamily="34" charset="-122"/>
              </a:rPr>
              <a:t>项太阳不能迎接太阳本身。</a:t>
            </a:r>
          </a:p>
          <a:p>
            <a:pPr algn="just">
              <a:lnSpc>
                <a:spcPct val="150000"/>
              </a:lnSpc>
            </a:pPr>
            <a:r>
              <a:rPr lang="en-US" altLang="zh-CN" sz="1400" dirty="0" smtClean="0">
                <a:solidFill>
                  <a:srgbClr val="C00000"/>
                </a:solidFill>
                <a:latin typeface="微软雅黑" panose="020B0503020204020204" pitchFamily="34" charset="-122"/>
                <a:ea typeface="微软雅黑" panose="020B0503020204020204" pitchFamily="34" charset="-122"/>
              </a:rPr>
              <a:t>3.B</a:t>
            </a:r>
            <a:r>
              <a:rPr lang="zh-CN" altLang="zh-CN" sz="1400" dirty="0" smtClean="0">
                <a:solidFill>
                  <a:srgbClr val="C00000"/>
                </a:solidFill>
                <a:latin typeface="微软雅黑" panose="020B0503020204020204" pitchFamily="34" charset="-122"/>
                <a:ea typeface="微软雅黑" panose="020B0503020204020204" pitchFamily="34" charset="-122"/>
              </a:rPr>
              <a:t>　</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解析</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注意词语的照应与搭配。</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吃亏</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开心</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与</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豁达</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搭配</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就排除了</a:t>
            </a:r>
            <a:r>
              <a:rPr lang="en-US" altLang="zh-CN" sz="1400" dirty="0" smtClean="0">
                <a:solidFill>
                  <a:srgbClr val="C00000"/>
                </a:solidFill>
                <a:latin typeface="微软雅黑" panose="020B0503020204020204" pitchFamily="34" charset="-122"/>
                <a:ea typeface="微软雅黑" panose="020B0503020204020204" pitchFamily="34" charset="-122"/>
              </a:rPr>
              <a:t>A</a:t>
            </a:r>
            <a:r>
              <a:rPr lang="zh-CN" altLang="zh-CN" sz="1400" dirty="0" smtClean="0">
                <a:solidFill>
                  <a:srgbClr val="C00000"/>
                </a:solidFill>
                <a:latin typeface="微软雅黑" panose="020B0503020204020204" pitchFamily="34" charset="-122"/>
                <a:ea typeface="微软雅黑" panose="020B0503020204020204" pitchFamily="34" charset="-122"/>
              </a:rPr>
              <a:t>、</a:t>
            </a:r>
            <a:r>
              <a:rPr lang="en-US" altLang="zh-CN" sz="1400" dirty="0" smtClean="0">
                <a:solidFill>
                  <a:srgbClr val="C00000"/>
                </a:solidFill>
                <a:latin typeface="微软雅黑" panose="020B0503020204020204" pitchFamily="34" charset="-122"/>
                <a:ea typeface="微软雅黑" panose="020B0503020204020204" pitchFamily="34" charset="-122"/>
              </a:rPr>
              <a:t>C;</a:t>
            </a:r>
            <a:r>
              <a:rPr lang="zh-CN" altLang="zh-CN" sz="1400" dirty="0" smtClean="0">
                <a:solidFill>
                  <a:srgbClr val="C00000"/>
                </a:solidFill>
                <a:latin typeface="微软雅黑" panose="020B0503020204020204" pitchFamily="34" charset="-122"/>
                <a:ea typeface="微软雅黑" panose="020B0503020204020204" pitchFamily="34" charset="-122"/>
              </a:rPr>
              <a:t>细看</a:t>
            </a:r>
            <a:r>
              <a:rPr lang="en-US" altLang="zh-CN" sz="1400" dirty="0" smtClean="0">
                <a:solidFill>
                  <a:srgbClr val="C00000"/>
                </a:solidFill>
                <a:latin typeface="微软雅黑" panose="020B0503020204020204" pitchFamily="34" charset="-122"/>
                <a:ea typeface="微软雅黑" panose="020B0503020204020204" pitchFamily="34" charset="-122"/>
              </a:rPr>
              <a:t>B</a:t>
            </a:r>
            <a:r>
              <a:rPr lang="zh-CN" altLang="zh-CN" sz="1400" dirty="0" smtClean="0">
                <a:solidFill>
                  <a:srgbClr val="C00000"/>
                </a:solidFill>
                <a:latin typeface="微软雅黑" panose="020B0503020204020204" pitchFamily="34" charset="-122"/>
                <a:ea typeface="微软雅黑" panose="020B0503020204020204" pitchFamily="34" charset="-122"/>
              </a:rPr>
              <a:t>、</a:t>
            </a:r>
            <a:r>
              <a:rPr lang="en-US" altLang="zh-CN" sz="1400" dirty="0" smtClean="0">
                <a:solidFill>
                  <a:srgbClr val="C00000"/>
                </a:solidFill>
                <a:latin typeface="微软雅黑" panose="020B0503020204020204" pitchFamily="34" charset="-122"/>
                <a:ea typeface="微软雅黑" panose="020B0503020204020204" pitchFamily="34" charset="-122"/>
              </a:rPr>
              <a:t>D</a:t>
            </a:r>
            <a:r>
              <a:rPr lang="zh-CN" altLang="zh-CN" sz="1400" dirty="0" smtClean="0">
                <a:solidFill>
                  <a:srgbClr val="C00000"/>
                </a:solidFill>
                <a:latin typeface="微软雅黑" panose="020B0503020204020204" pitchFamily="34" charset="-122"/>
                <a:ea typeface="微软雅黑" panose="020B0503020204020204" pitchFamily="34" charset="-122"/>
              </a:rPr>
              <a:t>两项</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无奈</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与</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达观</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境界</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搭配</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被轻蔑</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应与</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平静</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自信</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搭配</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排除</a:t>
            </a:r>
            <a:r>
              <a:rPr lang="en-US" altLang="zh-CN" sz="1400" dirty="0" smtClean="0">
                <a:solidFill>
                  <a:srgbClr val="C00000"/>
                </a:solidFill>
                <a:latin typeface="微软雅黑" panose="020B0503020204020204" pitchFamily="34" charset="-122"/>
                <a:ea typeface="微软雅黑" panose="020B0503020204020204" pitchFamily="34" charset="-122"/>
              </a:rPr>
              <a:t>D</a:t>
            </a:r>
            <a:r>
              <a:rPr lang="zh-CN" altLang="zh-CN" sz="1400" dirty="0" smtClean="0">
                <a:solidFill>
                  <a:srgbClr val="C00000"/>
                </a:solidFill>
                <a:latin typeface="微软雅黑" panose="020B0503020204020204" pitchFamily="34" charset="-122"/>
                <a:ea typeface="微软雅黑" panose="020B0503020204020204" pitchFamily="34" charset="-122"/>
              </a:rPr>
              <a:t>项。</a:t>
            </a:r>
          </a:p>
          <a:p>
            <a:pPr>
              <a:lnSpc>
                <a:spcPct val="150000"/>
              </a:lnSpc>
            </a:pPr>
            <a:endParaRPr lang="zh-CN" altLang="en-US" sz="1400" dirty="0">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10"/>
          <p:cNvSpPr txBox="1"/>
          <p:nvPr/>
        </p:nvSpPr>
        <p:spPr>
          <a:xfrm>
            <a:off x="1554480" y="2074778"/>
            <a:ext cx="6217920" cy="686076"/>
          </a:xfrm>
          <a:prstGeom prst="rect">
            <a:avLst/>
          </a:prstGeom>
          <a:noFill/>
        </p:spPr>
        <p:txBody>
          <a:bodyPr wrap="square" lIns="36000" tIns="36000" rIns="36000" bIns="36000" rtlCol="0">
            <a:spAutoFit/>
          </a:bodyPr>
          <a:lstStyle/>
          <a:p>
            <a:pPr algn="just">
              <a:lnSpc>
                <a:spcPct val="150000"/>
              </a:lnSpc>
            </a:pPr>
            <a:r>
              <a:rPr lang="zh-CN" altLang="zh-CN" sz="1400" dirty="0" smtClean="0">
                <a:solidFill>
                  <a:srgbClr val="2BA7E0"/>
                </a:solidFill>
                <a:latin typeface="微软雅黑" panose="020B0503020204020204" pitchFamily="34" charset="-122"/>
                <a:ea typeface="微软雅黑" panose="020B0503020204020204" pitchFamily="34" charset="-122"/>
              </a:rPr>
              <a:t>【真题定位】</a:t>
            </a:r>
            <a:r>
              <a:rPr lang="zh-CN" altLang="zh-CN" sz="1400" dirty="0" smtClean="0">
                <a:latin typeface="微软雅黑" panose="020B0503020204020204" pitchFamily="34" charset="-122"/>
                <a:ea typeface="微软雅黑" panose="020B0503020204020204" pitchFamily="34" charset="-122"/>
              </a:rPr>
              <a:t> 江西省</a:t>
            </a:r>
            <a:r>
              <a:rPr lang="en-US" altLang="zh-CN" sz="1400" dirty="0" smtClean="0">
                <a:latin typeface="微软雅黑" panose="020B0503020204020204" pitchFamily="34" charset="-122"/>
                <a:ea typeface="微软雅黑" panose="020B0503020204020204" pitchFamily="34" charset="-122"/>
              </a:rPr>
              <a:t>2017</a:t>
            </a:r>
            <a:r>
              <a:rPr lang="zh-CN" altLang="zh-CN" sz="1400" dirty="0" smtClean="0">
                <a:latin typeface="微软雅黑" panose="020B0503020204020204" pitchFamily="34" charset="-122"/>
                <a:ea typeface="微软雅黑" panose="020B0503020204020204" pitchFamily="34" charset="-122"/>
              </a:rPr>
              <a:t>年第</a:t>
            </a:r>
            <a:r>
              <a:rPr lang="en-US" altLang="zh-CN" sz="1400" dirty="0" smtClean="0">
                <a:latin typeface="微软雅黑" panose="020B0503020204020204" pitchFamily="34" charset="-122"/>
                <a:ea typeface="微软雅黑" panose="020B0503020204020204" pitchFamily="34" charset="-122"/>
              </a:rPr>
              <a:t>5</a:t>
            </a:r>
            <a:r>
              <a:rPr lang="zh-CN" altLang="zh-CN" sz="1400" dirty="0" smtClean="0">
                <a:latin typeface="微软雅黑" panose="020B0503020204020204" pitchFamily="34" charset="-122"/>
                <a:ea typeface="微软雅黑" panose="020B0503020204020204" pitchFamily="34" charset="-122"/>
              </a:rPr>
              <a:t>题、</a:t>
            </a:r>
            <a:r>
              <a:rPr lang="en-US" altLang="zh-CN" sz="1400" dirty="0" smtClean="0">
                <a:latin typeface="微软雅黑" panose="020B0503020204020204" pitchFamily="34" charset="-122"/>
                <a:ea typeface="微软雅黑" panose="020B0503020204020204" pitchFamily="34" charset="-122"/>
              </a:rPr>
              <a:t>2014</a:t>
            </a:r>
            <a:r>
              <a:rPr lang="zh-CN" altLang="zh-CN" sz="1400" dirty="0" smtClean="0">
                <a:latin typeface="微软雅黑" panose="020B0503020204020204" pitchFamily="34" charset="-122"/>
                <a:ea typeface="微软雅黑" panose="020B0503020204020204" pitchFamily="34" charset="-122"/>
              </a:rPr>
              <a:t>年第</a:t>
            </a:r>
            <a:r>
              <a:rPr lang="en-US" altLang="zh-CN" sz="1400" dirty="0" smtClean="0">
                <a:latin typeface="微软雅黑" panose="020B0503020204020204" pitchFamily="34" charset="-122"/>
                <a:ea typeface="微软雅黑" panose="020B0503020204020204" pitchFamily="34" charset="-122"/>
              </a:rPr>
              <a:t>5</a:t>
            </a:r>
            <a:r>
              <a:rPr lang="zh-CN" altLang="zh-CN" sz="1400" dirty="0" smtClean="0">
                <a:latin typeface="微软雅黑" panose="020B0503020204020204" pitchFamily="34" charset="-122"/>
                <a:ea typeface="微软雅黑" panose="020B0503020204020204" pitchFamily="34" charset="-122"/>
              </a:rPr>
              <a:t>题</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见</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中考真题纵览</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第</a:t>
            </a:r>
            <a:r>
              <a:rPr lang="en-US" altLang="zh-CN" sz="1400" dirty="0" smtClean="0">
                <a:latin typeface="微软雅黑" panose="020B0503020204020204" pitchFamily="34" charset="-122"/>
                <a:ea typeface="微软雅黑" panose="020B0503020204020204" pitchFamily="34" charset="-122"/>
              </a:rPr>
              <a:t>2</a:t>
            </a:r>
            <a:r>
              <a:rPr lang="zh-CN" altLang="zh-CN" sz="1400" dirty="0" smtClean="0">
                <a:latin typeface="微软雅黑" panose="020B0503020204020204" pitchFamily="34" charset="-122"/>
                <a:ea typeface="微软雅黑" panose="020B0503020204020204" pitchFamily="34" charset="-122"/>
              </a:rPr>
              <a:t>、</a:t>
            </a:r>
            <a:r>
              <a:rPr lang="en-US" altLang="zh-CN" sz="1400" dirty="0" smtClean="0">
                <a:latin typeface="微软雅黑" panose="020B0503020204020204" pitchFamily="34" charset="-122"/>
                <a:ea typeface="微软雅黑" panose="020B0503020204020204" pitchFamily="34" charset="-122"/>
              </a:rPr>
              <a:t>5</a:t>
            </a:r>
            <a:r>
              <a:rPr lang="zh-CN" altLang="zh-CN" sz="1400" dirty="0" smtClean="0">
                <a:latin typeface="微软雅黑" panose="020B0503020204020204" pitchFamily="34" charset="-122"/>
                <a:ea typeface="微软雅黑" panose="020B0503020204020204" pitchFamily="34" charset="-122"/>
              </a:rPr>
              <a:t>题</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考查了此考点</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分值为</a:t>
            </a:r>
            <a:r>
              <a:rPr lang="en-US" altLang="zh-CN" sz="1400" dirty="0" smtClean="0">
                <a:latin typeface="微软雅黑" panose="020B0503020204020204" pitchFamily="34" charset="-122"/>
                <a:ea typeface="微软雅黑" panose="020B0503020204020204" pitchFamily="34" charset="-122"/>
              </a:rPr>
              <a:t>2</a:t>
            </a:r>
            <a:r>
              <a:rPr lang="zh-CN" altLang="zh-CN" sz="1400" dirty="0" smtClean="0">
                <a:latin typeface="微软雅黑" panose="020B0503020204020204" pitchFamily="34" charset="-122"/>
                <a:ea typeface="微软雅黑" panose="020B0503020204020204" pitchFamily="34" charset="-122"/>
              </a:rPr>
              <a:t>分。</a:t>
            </a:r>
            <a:endParaRPr lang="zh-CN" altLang="zh-CN" sz="1400" dirty="0">
              <a:latin typeface="微软雅黑" panose="020B0503020204020204" pitchFamily="34" charset="-122"/>
              <a:ea typeface="微软雅黑" panose="020B0503020204020204" pitchFamily="34" charset="-122"/>
            </a:endParaRPr>
          </a:p>
        </p:txBody>
      </p:sp>
      <p:sp>
        <p:nvSpPr>
          <p:cNvPr id="3" name="矩形 2"/>
          <p:cNvSpPr/>
          <p:nvPr/>
        </p:nvSpPr>
        <p:spPr>
          <a:xfrm>
            <a:off x="931595" y="955353"/>
            <a:ext cx="3516637" cy="318924"/>
          </a:xfrm>
          <a:prstGeom prst="rect">
            <a:avLst/>
          </a:prstGeom>
        </p:spPr>
        <p:txBody>
          <a:bodyPr wrap="square" lIns="36000" tIns="36000" rIns="36000" bIns="36000">
            <a:spAutoFit/>
          </a:bodyPr>
          <a:lstStyle/>
          <a:p>
            <a:r>
              <a:rPr lang="zh-CN" altLang="en-US" sz="1600" b="1" spc="200" dirty="0" smtClean="0">
                <a:solidFill>
                  <a:schemeClr val="bg1">
                    <a:lumMod val="50000"/>
                  </a:schemeClr>
                </a:solidFill>
                <a:latin typeface="微软雅黑" panose="020B0503020204020204" pitchFamily="34" charset="-122"/>
                <a:ea typeface="微软雅黑" panose="020B0503020204020204" pitchFamily="34" charset="-122"/>
              </a:rPr>
              <a:t>考点</a:t>
            </a:r>
            <a:r>
              <a:rPr lang="en-US" altLang="zh-CN" sz="1600" b="1" spc="200" dirty="0" smtClean="0">
                <a:solidFill>
                  <a:schemeClr val="bg1">
                    <a:lumMod val="50000"/>
                  </a:schemeClr>
                </a:solidFill>
                <a:latin typeface="微软雅黑" panose="020B0503020204020204" pitchFamily="34" charset="-122"/>
                <a:ea typeface="微软雅黑" panose="020B0503020204020204" pitchFamily="34" charset="-122"/>
              </a:rPr>
              <a:t>2</a:t>
            </a:r>
            <a:r>
              <a:rPr lang="zh-CN" altLang="en-US" sz="1600" b="1" spc="200" dirty="0">
                <a:solidFill>
                  <a:schemeClr val="bg1">
                    <a:lumMod val="50000"/>
                  </a:schemeClr>
                </a:solidFill>
                <a:latin typeface="微软雅黑" panose="020B0503020204020204" pitchFamily="34" charset="-122"/>
                <a:ea typeface="微软雅黑" panose="020B0503020204020204" pitchFamily="34" charset="-122"/>
              </a:rPr>
              <a:t>　</a:t>
            </a:r>
            <a:r>
              <a:rPr lang="zh-CN" altLang="zh-CN" sz="1600" b="1" dirty="0" smtClean="0">
                <a:solidFill>
                  <a:schemeClr val="bg1">
                    <a:lumMod val="50000"/>
                  </a:schemeClr>
                </a:solidFill>
                <a:latin typeface="微软雅黑" panose="020B0503020204020204" pitchFamily="34" charset="-122"/>
                <a:ea typeface="微软雅黑" panose="020B0503020204020204" pitchFamily="34" charset="-122"/>
              </a:rPr>
              <a:t>修辞方法判定与辨析</a:t>
            </a:r>
            <a:endParaRPr lang="zh-CN" altLang="en-US" sz="1600" b="1" spc="200" dirty="0" smtClean="0">
              <a:solidFill>
                <a:schemeClr val="bg1">
                  <a:lumMod val="50000"/>
                </a:schemeClr>
              </a:solidFill>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3" grpId="0"/>
    </p:bld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6" name="组合 16"/>
          <p:cNvGrpSpPr/>
          <p:nvPr/>
        </p:nvGrpSpPr>
        <p:grpSpPr>
          <a:xfrm>
            <a:off x="573226" y="909315"/>
            <a:ext cx="1094096" cy="288147"/>
            <a:chOff x="2074963" y="4295094"/>
            <a:chExt cx="2558949" cy="673937"/>
          </a:xfrm>
        </p:grpSpPr>
        <p:pic>
          <p:nvPicPr>
            <p:cNvPr id="7" name="Picture 2"/>
            <p:cNvPicPr>
              <a:picLocks noChangeAspect="1" noChangeArrowheads="1"/>
            </p:cNvPicPr>
            <p:nvPr/>
          </p:nvPicPr>
          <p:blipFill>
            <a:blip r:embed="rId2" cstate="print"/>
            <a:srcRect/>
            <a:stretch>
              <a:fillRect/>
            </a:stretch>
          </p:blipFill>
          <p:spPr bwMode="auto">
            <a:xfrm>
              <a:off x="2074963" y="4329310"/>
              <a:ext cx="2558949" cy="597458"/>
            </a:xfrm>
            <a:prstGeom prst="rect">
              <a:avLst/>
            </a:prstGeom>
            <a:solidFill>
              <a:schemeClr val="tx1">
                <a:lumMod val="75000"/>
                <a:lumOff val="25000"/>
              </a:schemeClr>
            </a:solidFill>
            <a:ln w="9525">
              <a:noFill/>
              <a:miter lim="800000"/>
              <a:headEnd/>
              <a:tailEnd/>
            </a:ln>
            <a:effectLst/>
          </p:spPr>
        </p:pic>
        <p:sp>
          <p:nvSpPr>
            <p:cNvPr id="10" name="矩形 9"/>
            <p:cNvSpPr/>
            <p:nvPr/>
          </p:nvSpPr>
          <p:spPr>
            <a:xfrm>
              <a:off x="2347554" y="4295094"/>
              <a:ext cx="2089643" cy="673937"/>
            </a:xfrm>
            <a:prstGeom prst="rect">
              <a:avLst/>
            </a:prstGeom>
          </p:spPr>
          <p:txBody>
            <a:bodyPr wrap="none" lIns="36000" tIns="36000" rIns="36000" bIns="36000">
              <a:spAutoFit/>
            </a:bodyPr>
            <a:lstStyle/>
            <a:p>
              <a:r>
                <a:rPr lang="zh-CN" altLang="en-US" sz="1400" b="1" spc="200" dirty="0" smtClean="0">
                  <a:solidFill>
                    <a:schemeClr val="bg1"/>
                  </a:solidFill>
                  <a:latin typeface="微软雅黑" panose="020B0503020204020204" pitchFamily="34" charset="-122"/>
                  <a:ea typeface="微软雅黑" panose="020B0503020204020204" pitchFamily="34" charset="-122"/>
                </a:rPr>
                <a:t>应考必备</a:t>
              </a:r>
              <a:endParaRPr lang="zh-CN" altLang="en-US" sz="1400" b="1" spc="200" dirty="0">
                <a:solidFill>
                  <a:schemeClr val="bg1"/>
                </a:solidFill>
                <a:latin typeface="微软雅黑" panose="020B0503020204020204" pitchFamily="34" charset="-122"/>
                <a:ea typeface="微软雅黑" panose="020B0503020204020204" pitchFamily="34" charset="-122"/>
              </a:endParaRPr>
            </a:p>
          </p:txBody>
        </p:sp>
      </p:grpSp>
      <p:sp>
        <p:nvSpPr>
          <p:cNvPr id="11" name="TextBox 10"/>
          <p:cNvSpPr txBox="1"/>
          <p:nvPr/>
        </p:nvSpPr>
        <p:spPr>
          <a:xfrm>
            <a:off x="1605280" y="1471084"/>
            <a:ext cx="6106160" cy="2658026"/>
          </a:xfrm>
          <a:prstGeom prst="rect">
            <a:avLst/>
          </a:prstGeom>
          <a:noFill/>
        </p:spPr>
        <p:txBody>
          <a:bodyPr wrap="square" lIns="36000" tIns="36000" rIns="36000" bIns="36000" rtlCol="0">
            <a:spAutoFit/>
          </a:bodyPr>
          <a:lstStyle/>
          <a:p>
            <a:pPr algn="just">
              <a:lnSpc>
                <a:spcPct val="150000"/>
              </a:lnSpc>
            </a:pPr>
            <a:r>
              <a:rPr lang="zh-CN" altLang="en-US" sz="1400" dirty="0" smtClean="0"/>
              <a:t>常用修辞方法及作用</a:t>
            </a:r>
          </a:p>
          <a:p>
            <a:pPr algn="just">
              <a:lnSpc>
                <a:spcPct val="150000"/>
              </a:lnSpc>
            </a:pPr>
            <a:r>
              <a:rPr lang="zh-CN" altLang="en-US" sz="1400" dirty="0" smtClean="0"/>
              <a:t>一、常用修辞方法</a:t>
            </a:r>
          </a:p>
          <a:p>
            <a:pPr algn="just">
              <a:lnSpc>
                <a:spcPct val="150000"/>
              </a:lnSpc>
            </a:pPr>
            <a:r>
              <a:rPr lang="zh-CN" altLang="en-US" sz="1400" dirty="0" smtClean="0"/>
              <a:t>　　初中常用的修辞方法有八种</a:t>
            </a:r>
            <a:r>
              <a:rPr lang="en-US" sz="1400" dirty="0" smtClean="0"/>
              <a:t>:</a:t>
            </a:r>
            <a:r>
              <a:rPr lang="zh-CN" altLang="en-US" sz="1400" dirty="0" smtClean="0"/>
              <a:t>比喻、拟人</a:t>
            </a:r>
            <a:r>
              <a:rPr lang="en-US" sz="1400" dirty="0" smtClean="0"/>
              <a:t>(</a:t>
            </a:r>
            <a:r>
              <a:rPr lang="zh-CN" altLang="en-US" sz="1400" dirty="0" smtClean="0"/>
              <a:t>比拟</a:t>
            </a:r>
            <a:r>
              <a:rPr lang="en-US" sz="1400" dirty="0" smtClean="0"/>
              <a:t>)</a:t>
            </a:r>
            <a:r>
              <a:rPr lang="zh-CN" altLang="en-US" sz="1400" dirty="0" smtClean="0"/>
              <a:t>、夸张、排比、对偶、反复、反问、设问。</a:t>
            </a:r>
          </a:p>
          <a:p>
            <a:pPr algn="just">
              <a:lnSpc>
                <a:spcPct val="150000"/>
              </a:lnSpc>
            </a:pPr>
            <a:r>
              <a:rPr lang="en-US" sz="1400" dirty="0" smtClean="0"/>
              <a:t>1.</a:t>
            </a:r>
            <a:r>
              <a:rPr lang="zh-CN" altLang="en-US" sz="1400" dirty="0" smtClean="0"/>
              <a:t>比喻</a:t>
            </a:r>
          </a:p>
          <a:p>
            <a:pPr indent="457200" algn="just">
              <a:lnSpc>
                <a:spcPct val="150000"/>
              </a:lnSpc>
            </a:pPr>
            <a:r>
              <a:rPr lang="zh-CN" altLang="en-US" sz="1400" dirty="0" smtClean="0"/>
              <a:t>即</a:t>
            </a:r>
            <a:r>
              <a:rPr lang="en-US" sz="1400" dirty="0" smtClean="0"/>
              <a:t>“</a:t>
            </a:r>
            <a:r>
              <a:rPr lang="zh-CN" altLang="en-US" sz="1400" dirty="0" smtClean="0"/>
              <a:t>打比方</a:t>
            </a:r>
            <a:r>
              <a:rPr lang="en-US" sz="1400" dirty="0" smtClean="0"/>
              <a:t>”,</a:t>
            </a:r>
            <a:r>
              <a:rPr lang="zh-CN" altLang="en-US" sz="1400" dirty="0" smtClean="0"/>
              <a:t>用一种事物或道理来描写或说明另一种事物或道理。</a:t>
            </a:r>
          </a:p>
          <a:p>
            <a:pPr indent="457200" algn="just">
              <a:lnSpc>
                <a:spcPct val="150000"/>
              </a:lnSpc>
            </a:pPr>
            <a:r>
              <a:rPr lang="zh-CN" altLang="en-US" sz="1400" dirty="0" smtClean="0"/>
              <a:t>例　雨是最寻常的</a:t>
            </a:r>
            <a:r>
              <a:rPr lang="en-US" sz="1400" dirty="0" smtClean="0"/>
              <a:t>,</a:t>
            </a:r>
            <a:r>
              <a:rPr lang="zh-CN" altLang="en-US" sz="1400" dirty="0" smtClean="0"/>
              <a:t>一下就是三两天。可别恼。看</a:t>
            </a:r>
            <a:r>
              <a:rPr lang="en-US" sz="1400" dirty="0" smtClean="0"/>
              <a:t>,</a:t>
            </a:r>
            <a:r>
              <a:rPr lang="zh-CN" altLang="en-US" sz="1400" dirty="0" smtClean="0"/>
              <a:t>像牛毛</a:t>
            </a:r>
            <a:r>
              <a:rPr lang="en-US" sz="1400" dirty="0" smtClean="0"/>
              <a:t>,</a:t>
            </a:r>
            <a:r>
              <a:rPr lang="zh-CN" altLang="en-US" sz="1400" dirty="0" smtClean="0"/>
              <a:t>像花针</a:t>
            </a:r>
            <a:r>
              <a:rPr lang="en-US" sz="1400" dirty="0" smtClean="0"/>
              <a:t>,</a:t>
            </a:r>
            <a:r>
              <a:rPr lang="zh-CN" altLang="en-US" sz="1400" dirty="0" smtClean="0"/>
              <a:t>像细丝</a:t>
            </a:r>
            <a:r>
              <a:rPr lang="en-US" sz="1400" dirty="0" smtClean="0"/>
              <a:t>,</a:t>
            </a:r>
            <a:r>
              <a:rPr lang="zh-CN" altLang="en-US" sz="1400" dirty="0" smtClean="0"/>
              <a:t>密密地斜织着</a:t>
            </a:r>
            <a:r>
              <a:rPr lang="en-US" sz="1400" dirty="0" smtClean="0"/>
              <a:t>……</a:t>
            </a:r>
            <a:endParaRPr lang="zh-CN" altLang="en-US" sz="1400" dirty="0" smtClean="0"/>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 name="TextBox 10"/>
          <p:cNvSpPr txBox="1"/>
          <p:nvPr/>
        </p:nvSpPr>
        <p:spPr>
          <a:xfrm>
            <a:off x="1828800" y="1714924"/>
            <a:ext cx="6106160" cy="1365365"/>
          </a:xfrm>
          <a:prstGeom prst="rect">
            <a:avLst/>
          </a:prstGeom>
          <a:noFill/>
        </p:spPr>
        <p:txBody>
          <a:bodyPr wrap="square" lIns="36000" tIns="36000" rIns="36000" bIns="36000" rtlCol="0">
            <a:spAutoFit/>
          </a:bodyPr>
          <a:lstStyle/>
          <a:p>
            <a:pPr algn="just">
              <a:lnSpc>
                <a:spcPct val="150000"/>
              </a:lnSpc>
            </a:pPr>
            <a:r>
              <a:rPr lang="zh-CN" altLang="en-US" sz="1400" dirty="0" smtClean="0"/>
              <a:t>比喻的种类</a:t>
            </a:r>
            <a:r>
              <a:rPr lang="en-US" sz="1400" dirty="0" smtClean="0"/>
              <a:t>:</a:t>
            </a:r>
            <a:endParaRPr lang="zh-CN" altLang="en-US" sz="1400" dirty="0" smtClean="0"/>
          </a:p>
          <a:p>
            <a:pPr indent="457200" algn="just">
              <a:lnSpc>
                <a:spcPct val="150000"/>
              </a:lnSpc>
            </a:pPr>
            <a:r>
              <a:rPr lang="zh-CN" altLang="en-US" sz="1400" dirty="0" smtClean="0"/>
              <a:t>明喻</a:t>
            </a:r>
            <a:r>
              <a:rPr lang="en-US" sz="1400" dirty="0" smtClean="0"/>
              <a:t>——</a:t>
            </a:r>
            <a:r>
              <a:rPr lang="zh-CN" altLang="en-US" sz="1400" dirty="0" smtClean="0"/>
              <a:t>正午的太阳像一只金色的圆盘。</a:t>
            </a:r>
          </a:p>
          <a:p>
            <a:pPr indent="457200" algn="just">
              <a:lnSpc>
                <a:spcPct val="150000"/>
              </a:lnSpc>
            </a:pPr>
            <a:r>
              <a:rPr lang="zh-CN" altLang="en-US" sz="1400" dirty="0" smtClean="0"/>
              <a:t>暗喻</a:t>
            </a:r>
            <a:r>
              <a:rPr lang="en-US" sz="1400" dirty="0" smtClean="0"/>
              <a:t>——</a:t>
            </a:r>
            <a:r>
              <a:rPr lang="zh-CN" altLang="en-US" sz="1400" dirty="0" smtClean="0"/>
              <a:t>青春是盛开的鲜花。</a:t>
            </a:r>
          </a:p>
          <a:p>
            <a:pPr indent="457200" algn="just">
              <a:lnSpc>
                <a:spcPct val="150000"/>
              </a:lnSpc>
            </a:pPr>
            <a:r>
              <a:rPr lang="zh-CN" altLang="en-US" sz="1400" dirty="0" smtClean="0"/>
              <a:t>借喻</a:t>
            </a:r>
            <a:r>
              <a:rPr lang="en-US" sz="1400" dirty="0" smtClean="0"/>
              <a:t>——</a:t>
            </a:r>
            <a:r>
              <a:rPr lang="zh-CN" altLang="en-US" sz="1400" dirty="0" smtClean="0"/>
              <a:t>地上射起无数的箭头</a:t>
            </a:r>
            <a:r>
              <a:rPr lang="en-US" sz="1400" dirty="0" smtClean="0"/>
              <a:t>,</a:t>
            </a:r>
            <a:r>
              <a:rPr lang="zh-CN" altLang="en-US" sz="1400" dirty="0" smtClean="0"/>
              <a:t>房屋上落下万千条瀑布。</a:t>
            </a:r>
            <a:endParaRPr lang="zh-CN" altLang="en-US" sz="1400" dirty="0"/>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 name="TextBox 10"/>
          <p:cNvSpPr txBox="1"/>
          <p:nvPr/>
        </p:nvSpPr>
        <p:spPr>
          <a:xfrm>
            <a:off x="1818640" y="1328844"/>
            <a:ext cx="6106160" cy="2946760"/>
          </a:xfrm>
          <a:prstGeom prst="rect">
            <a:avLst/>
          </a:prstGeom>
          <a:noFill/>
        </p:spPr>
        <p:txBody>
          <a:bodyPr wrap="square" lIns="36000" tIns="36000" rIns="36000" bIns="36000" rtlCol="0">
            <a:spAutoFit/>
          </a:bodyPr>
          <a:lstStyle/>
          <a:p>
            <a:pPr algn="just">
              <a:lnSpc>
                <a:spcPct val="150000"/>
              </a:lnSpc>
            </a:pPr>
            <a:r>
              <a:rPr lang="en-US" sz="1400" dirty="0" smtClean="0"/>
              <a:t>2.</a:t>
            </a:r>
            <a:r>
              <a:rPr lang="zh-CN" altLang="en-US" sz="1400" dirty="0" smtClean="0"/>
              <a:t>比拟</a:t>
            </a:r>
          </a:p>
          <a:p>
            <a:pPr indent="457200" algn="just">
              <a:lnSpc>
                <a:spcPct val="150000"/>
              </a:lnSpc>
            </a:pPr>
            <a:r>
              <a:rPr lang="zh-CN" altLang="en-US" sz="1400" dirty="0" smtClean="0"/>
              <a:t>把物当作人来写</a:t>
            </a:r>
            <a:r>
              <a:rPr lang="en-US" sz="1400" dirty="0" smtClean="0"/>
              <a:t>,</a:t>
            </a:r>
            <a:r>
              <a:rPr lang="zh-CN" altLang="en-US" sz="1400" dirty="0" smtClean="0"/>
              <a:t>把人当作物来写</a:t>
            </a:r>
            <a:r>
              <a:rPr lang="en-US" sz="1400" dirty="0" smtClean="0"/>
              <a:t>,</a:t>
            </a:r>
            <a:r>
              <a:rPr lang="zh-CN" altLang="en-US" sz="1400" dirty="0" smtClean="0"/>
              <a:t>或把甲物当作乙物来写。</a:t>
            </a:r>
          </a:p>
          <a:p>
            <a:pPr indent="457200" algn="just">
              <a:lnSpc>
                <a:spcPct val="150000"/>
              </a:lnSpc>
            </a:pPr>
            <a:r>
              <a:rPr lang="zh-CN" altLang="en-US" sz="1400" dirty="0" smtClean="0"/>
              <a:t>比拟分拟人、拟物两种。</a:t>
            </a:r>
          </a:p>
          <a:p>
            <a:pPr indent="457200" algn="just">
              <a:lnSpc>
                <a:spcPct val="150000"/>
              </a:lnSpc>
            </a:pPr>
            <a:r>
              <a:rPr lang="zh-CN" altLang="en-US" sz="1400" dirty="0" smtClean="0"/>
              <a:t>拟人</a:t>
            </a:r>
            <a:r>
              <a:rPr lang="en-US" sz="1400" dirty="0" smtClean="0"/>
              <a:t>——</a:t>
            </a:r>
            <a:r>
              <a:rPr lang="zh-CN" altLang="en-US" sz="1400" dirty="0" smtClean="0"/>
              <a:t>把物当作人来写</a:t>
            </a:r>
            <a:r>
              <a:rPr lang="en-US" sz="1400" dirty="0" smtClean="0"/>
              <a:t>,</a:t>
            </a:r>
            <a:r>
              <a:rPr lang="zh-CN" altLang="en-US" sz="1400" dirty="0" smtClean="0"/>
              <a:t>赋予物以人的动作、行为或思想感情。</a:t>
            </a:r>
          </a:p>
          <a:p>
            <a:pPr indent="457200" algn="just">
              <a:lnSpc>
                <a:spcPct val="150000"/>
              </a:lnSpc>
            </a:pPr>
            <a:r>
              <a:rPr lang="zh-CN" altLang="en-US" sz="1400" dirty="0" smtClean="0"/>
              <a:t>例　桃树、杏树、梨树</a:t>
            </a:r>
            <a:r>
              <a:rPr lang="en-US" sz="1400" dirty="0" smtClean="0"/>
              <a:t>,</a:t>
            </a:r>
            <a:r>
              <a:rPr lang="zh-CN" altLang="en-US" sz="1400" dirty="0" smtClean="0"/>
              <a:t>你不让我</a:t>
            </a:r>
            <a:r>
              <a:rPr lang="en-US" sz="1400" dirty="0" smtClean="0"/>
              <a:t>,</a:t>
            </a:r>
            <a:r>
              <a:rPr lang="zh-CN" altLang="en-US" sz="1400" dirty="0" smtClean="0"/>
              <a:t>我不让你</a:t>
            </a:r>
            <a:r>
              <a:rPr lang="en-US" sz="1400" dirty="0" smtClean="0"/>
              <a:t>,</a:t>
            </a:r>
            <a:r>
              <a:rPr lang="zh-CN" altLang="en-US" sz="1400" dirty="0" smtClean="0"/>
              <a:t>都开满了花赶趟儿。</a:t>
            </a:r>
          </a:p>
          <a:p>
            <a:pPr indent="457200" algn="just">
              <a:lnSpc>
                <a:spcPct val="150000"/>
              </a:lnSpc>
            </a:pPr>
            <a:r>
              <a:rPr lang="zh-CN" altLang="en-US" sz="1400" dirty="0" smtClean="0"/>
              <a:t>拟物</a:t>
            </a:r>
            <a:r>
              <a:rPr lang="en-US" sz="1400" dirty="0" smtClean="0"/>
              <a:t>——</a:t>
            </a:r>
            <a:r>
              <a:rPr lang="zh-CN" altLang="en-US" sz="1400" dirty="0" smtClean="0"/>
              <a:t>把人当作物来写</a:t>
            </a:r>
            <a:r>
              <a:rPr lang="en-US" sz="1400" dirty="0" smtClean="0"/>
              <a:t>,</a:t>
            </a:r>
            <a:r>
              <a:rPr lang="zh-CN" altLang="en-US" sz="1400" dirty="0" smtClean="0"/>
              <a:t>使人具有物的动作或情态</a:t>
            </a:r>
            <a:r>
              <a:rPr lang="en-US" sz="1400" dirty="0" smtClean="0"/>
              <a:t>,</a:t>
            </a:r>
            <a:r>
              <a:rPr lang="zh-CN" altLang="en-US" sz="1400" dirty="0" smtClean="0"/>
              <a:t>或者把甲物当作乙物来写</a:t>
            </a:r>
            <a:r>
              <a:rPr lang="en-US" sz="1400" dirty="0" smtClean="0"/>
              <a:t>,</a:t>
            </a:r>
            <a:r>
              <a:rPr lang="zh-CN" altLang="en-US" sz="1400" dirty="0" smtClean="0"/>
              <a:t>表达某种强烈的爱憎感情。</a:t>
            </a:r>
          </a:p>
          <a:p>
            <a:pPr indent="457200" algn="just">
              <a:lnSpc>
                <a:spcPct val="150000"/>
              </a:lnSpc>
            </a:pPr>
            <a:r>
              <a:rPr lang="zh-CN" altLang="en-US" sz="1400" dirty="0" smtClean="0"/>
              <a:t>例　我到了自家的房外</a:t>
            </a:r>
            <a:r>
              <a:rPr lang="en-US" sz="1400" dirty="0" smtClean="0"/>
              <a:t>,</a:t>
            </a:r>
            <a:r>
              <a:rPr lang="zh-CN" altLang="en-US" sz="1400" dirty="0" smtClean="0"/>
              <a:t>我的母亲早已迎着出来了</a:t>
            </a:r>
            <a:r>
              <a:rPr lang="en-US" sz="1400" dirty="0" smtClean="0"/>
              <a:t>,</a:t>
            </a:r>
            <a:r>
              <a:rPr lang="zh-CN" altLang="en-US" sz="1400" dirty="0" smtClean="0"/>
              <a:t>接着便飞出了八岁的侄儿宏儿。</a:t>
            </a:r>
            <a:endParaRPr lang="zh-CN" altLang="en-US" sz="1400" dirty="0"/>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 name="TextBox 10"/>
          <p:cNvSpPr txBox="1"/>
          <p:nvPr/>
        </p:nvSpPr>
        <p:spPr>
          <a:xfrm>
            <a:off x="1178560" y="993564"/>
            <a:ext cx="6979920" cy="3627522"/>
          </a:xfrm>
          <a:prstGeom prst="rect">
            <a:avLst/>
          </a:prstGeom>
          <a:noFill/>
        </p:spPr>
        <p:txBody>
          <a:bodyPr wrap="square" lIns="36000" tIns="36000" rIns="36000" bIns="36000" rtlCol="0">
            <a:spAutoFit/>
          </a:bodyPr>
          <a:lstStyle/>
          <a:p>
            <a:pPr algn="just">
              <a:lnSpc>
                <a:spcPct val="150000"/>
              </a:lnSpc>
            </a:pPr>
            <a:r>
              <a:rPr lang="en-US" sz="1400" dirty="0" smtClean="0"/>
              <a:t>3.</a:t>
            </a:r>
            <a:r>
              <a:rPr lang="zh-CN" altLang="en-US" sz="1400" dirty="0" smtClean="0"/>
              <a:t>夸张</a:t>
            </a:r>
          </a:p>
          <a:p>
            <a:pPr indent="457200" algn="just">
              <a:lnSpc>
                <a:spcPct val="150000"/>
              </a:lnSpc>
            </a:pPr>
            <a:r>
              <a:rPr lang="zh-CN" altLang="en-US" sz="1400" dirty="0" smtClean="0"/>
              <a:t>为了某种表达上的需要</a:t>
            </a:r>
            <a:r>
              <a:rPr lang="en-US" sz="1400" dirty="0" smtClean="0"/>
              <a:t>,</a:t>
            </a:r>
            <a:r>
              <a:rPr lang="zh-CN" altLang="en-US" sz="1400" dirty="0" smtClean="0"/>
              <a:t>对事物的形象、特征、作用、程度等方面着意扩大或缩小的一种修辞方法。</a:t>
            </a:r>
          </a:p>
          <a:p>
            <a:pPr indent="457200" algn="just">
              <a:lnSpc>
                <a:spcPct val="150000"/>
              </a:lnSpc>
            </a:pPr>
            <a:r>
              <a:rPr lang="zh-CN" altLang="en-US" sz="1400" dirty="0" smtClean="0"/>
              <a:t>扩大的夸张</a:t>
            </a:r>
            <a:r>
              <a:rPr lang="en-US" sz="1400" dirty="0" smtClean="0"/>
              <a:t>——</a:t>
            </a:r>
            <a:r>
              <a:rPr lang="zh-CN" altLang="en-US" sz="1400" dirty="0" smtClean="0"/>
              <a:t>把事物的形象、性质、状态、特征、程度等</a:t>
            </a:r>
            <a:r>
              <a:rPr lang="en-US" sz="1400" dirty="0" smtClean="0"/>
              <a:t>,</a:t>
            </a:r>
            <a:r>
              <a:rPr lang="zh-CN" altLang="en-US" sz="1400" dirty="0" smtClean="0"/>
              <a:t>故意往大、多、快、高、强等方面说。</a:t>
            </a:r>
          </a:p>
          <a:p>
            <a:pPr indent="457200" algn="just">
              <a:lnSpc>
                <a:spcPct val="150000"/>
              </a:lnSpc>
            </a:pPr>
            <a:r>
              <a:rPr lang="zh-CN" altLang="en-US" sz="1400" dirty="0" smtClean="0"/>
              <a:t>例　飞流直下三千尺</a:t>
            </a:r>
            <a:r>
              <a:rPr lang="en-US" sz="1400" dirty="0" smtClean="0"/>
              <a:t>,</a:t>
            </a:r>
            <a:r>
              <a:rPr lang="zh-CN" altLang="en-US" sz="1400" dirty="0" smtClean="0"/>
              <a:t>疑是银河落九天。</a:t>
            </a:r>
          </a:p>
          <a:p>
            <a:pPr indent="457200" algn="just">
              <a:lnSpc>
                <a:spcPct val="150000"/>
              </a:lnSpc>
            </a:pPr>
            <a:r>
              <a:rPr lang="zh-CN" altLang="en-US" sz="1400" dirty="0" smtClean="0"/>
              <a:t>缩小的夸张</a:t>
            </a:r>
            <a:r>
              <a:rPr lang="en-US" sz="1400" dirty="0" smtClean="0"/>
              <a:t>——</a:t>
            </a:r>
            <a:r>
              <a:rPr lang="zh-CN" altLang="en-US" sz="1400" dirty="0" smtClean="0"/>
              <a:t>把事物的形象、性质、状态、特征、程度等</a:t>
            </a:r>
            <a:r>
              <a:rPr lang="en-US" sz="1400" dirty="0" smtClean="0"/>
              <a:t>,</a:t>
            </a:r>
            <a:r>
              <a:rPr lang="zh-CN" altLang="en-US" sz="1400" dirty="0" smtClean="0"/>
              <a:t>故意往低、小、短、少、轻、弱等方面说。</a:t>
            </a:r>
          </a:p>
          <a:p>
            <a:pPr indent="457200" algn="just">
              <a:lnSpc>
                <a:spcPct val="150000"/>
              </a:lnSpc>
            </a:pPr>
            <a:r>
              <a:rPr lang="zh-CN" altLang="en-US" sz="1400" dirty="0" smtClean="0"/>
              <a:t>例　五岭逶迤腾细浪</a:t>
            </a:r>
            <a:r>
              <a:rPr lang="en-US" sz="1400" dirty="0" smtClean="0"/>
              <a:t>,</a:t>
            </a:r>
            <a:r>
              <a:rPr lang="zh-CN" altLang="en-US" sz="1400" dirty="0" smtClean="0"/>
              <a:t>乌蒙磅礴走泥丸。</a:t>
            </a:r>
          </a:p>
          <a:p>
            <a:pPr indent="457200" algn="just">
              <a:lnSpc>
                <a:spcPct val="150000"/>
              </a:lnSpc>
            </a:pPr>
            <a:r>
              <a:rPr lang="zh-CN" altLang="en-US" sz="1400" dirty="0" smtClean="0"/>
              <a:t>超前的夸张</a:t>
            </a:r>
            <a:r>
              <a:rPr lang="en-US" sz="1400" dirty="0" smtClean="0"/>
              <a:t>——</a:t>
            </a:r>
            <a:r>
              <a:rPr lang="zh-CN" altLang="en-US" sz="1400" dirty="0" smtClean="0"/>
              <a:t>在时间上把后出现的事物提前一步的夸张形式。</a:t>
            </a:r>
          </a:p>
          <a:p>
            <a:pPr indent="457200" algn="just">
              <a:lnSpc>
                <a:spcPct val="150000"/>
              </a:lnSpc>
            </a:pPr>
            <a:r>
              <a:rPr lang="zh-CN" altLang="en-US" sz="1400" dirty="0" smtClean="0"/>
              <a:t>例　农民们都说</a:t>
            </a:r>
            <a:r>
              <a:rPr lang="en-US" sz="1400" dirty="0" smtClean="0"/>
              <a:t>:“</a:t>
            </a:r>
            <a:r>
              <a:rPr lang="zh-CN" altLang="en-US" sz="1400" dirty="0" smtClean="0"/>
              <a:t>看见这绿油油的麦苗</a:t>
            </a:r>
            <a:r>
              <a:rPr lang="en-US" sz="1400" dirty="0" smtClean="0"/>
              <a:t>,</a:t>
            </a:r>
            <a:r>
              <a:rPr lang="zh-CN" altLang="en-US" sz="1400" dirty="0" smtClean="0"/>
              <a:t>就嗅出白面包子的香味来了。</a:t>
            </a:r>
            <a:r>
              <a:rPr lang="en-US" sz="1400" dirty="0" smtClean="0"/>
              <a:t>”</a:t>
            </a:r>
            <a:endParaRPr lang="zh-CN" altLang="en-US" sz="1400" dirty="0"/>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 name="TextBox 10"/>
          <p:cNvSpPr txBox="1"/>
          <p:nvPr/>
        </p:nvSpPr>
        <p:spPr>
          <a:xfrm>
            <a:off x="1178560" y="1176444"/>
            <a:ext cx="6979920" cy="2947786"/>
          </a:xfrm>
          <a:prstGeom prst="rect">
            <a:avLst/>
          </a:prstGeom>
          <a:noFill/>
        </p:spPr>
        <p:txBody>
          <a:bodyPr wrap="square" lIns="36000" tIns="36000" rIns="36000" bIns="36000" rtlCol="0">
            <a:spAutoFit/>
          </a:bodyPr>
          <a:lstStyle/>
          <a:p>
            <a:pPr algn="just">
              <a:lnSpc>
                <a:spcPct val="150000"/>
              </a:lnSpc>
            </a:pPr>
            <a:r>
              <a:rPr lang="en-US" sz="1400" dirty="0" smtClean="0"/>
              <a:t>4.</a:t>
            </a:r>
            <a:r>
              <a:rPr lang="zh-CN" altLang="en-US" sz="1400" dirty="0" smtClean="0"/>
              <a:t>排比</a:t>
            </a:r>
          </a:p>
          <a:p>
            <a:pPr indent="457200" algn="just">
              <a:lnSpc>
                <a:spcPct val="150000"/>
              </a:lnSpc>
            </a:pPr>
            <a:r>
              <a:rPr lang="zh-CN" altLang="en-US" sz="1400" dirty="0" smtClean="0"/>
              <a:t>把结构相同或相似、内容相关、语气一致的三个或三个以上的短语或句子排列起来。</a:t>
            </a:r>
          </a:p>
          <a:p>
            <a:pPr indent="457200" algn="just">
              <a:lnSpc>
                <a:spcPct val="150000"/>
              </a:lnSpc>
            </a:pPr>
            <a:r>
              <a:rPr lang="en-US" sz="1400" dirty="0" smtClean="0"/>
              <a:t>(1)</a:t>
            </a:r>
            <a:r>
              <a:rPr lang="zh-CN" altLang="en-US" sz="1400" dirty="0" smtClean="0"/>
              <a:t>由句子中的短语构成排比</a:t>
            </a:r>
          </a:p>
          <a:p>
            <a:pPr indent="457200" algn="just">
              <a:lnSpc>
                <a:spcPct val="150000"/>
              </a:lnSpc>
            </a:pPr>
            <a:r>
              <a:rPr lang="zh-CN" altLang="en-US" sz="1400" dirty="0" smtClean="0"/>
              <a:t>例　一个人能力有大小</a:t>
            </a:r>
            <a:r>
              <a:rPr lang="en-US" sz="1400" dirty="0" smtClean="0"/>
              <a:t>,</a:t>
            </a:r>
            <a:r>
              <a:rPr lang="zh-CN" altLang="en-US" sz="1400" dirty="0" smtClean="0"/>
              <a:t>但只要有这点精神</a:t>
            </a:r>
            <a:r>
              <a:rPr lang="en-US" sz="1400" dirty="0" smtClean="0"/>
              <a:t>,</a:t>
            </a:r>
            <a:r>
              <a:rPr lang="zh-CN" altLang="en-US" sz="1400" dirty="0" smtClean="0"/>
              <a:t>就是一个高尚的人</a:t>
            </a:r>
            <a:r>
              <a:rPr lang="en-US" sz="1400" dirty="0" smtClean="0"/>
              <a:t>,</a:t>
            </a:r>
            <a:r>
              <a:rPr lang="zh-CN" altLang="en-US" sz="1400" dirty="0" smtClean="0"/>
              <a:t>一个纯粹的人</a:t>
            </a:r>
            <a:r>
              <a:rPr lang="en-US" sz="1400" dirty="0" smtClean="0"/>
              <a:t>,</a:t>
            </a:r>
            <a:r>
              <a:rPr lang="zh-CN" altLang="en-US" sz="1400" dirty="0" smtClean="0"/>
              <a:t>一个有道德的人</a:t>
            </a:r>
            <a:r>
              <a:rPr lang="en-US" sz="1400" dirty="0" smtClean="0"/>
              <a:t>,</a:t>
            </a:r>
            <a:r>
              <a:rPr lang="zh-CN" altLang="en-US" sz="1400" dirty="0" smtClean="0"/>
              <a:t>一个脱离了低级趣味的人</a:t>
            </a:r>
            <a:r>
              <a:rPr lang="en-US" sz="1400" dirty="0" smtClean="0"/>
              <a:t>,</a:t>
            </a:r>
            <a:r>
              <a:rPr lang="zh-CN" altLang="en-US" sz="1400" dirty="0" smtClean="0"/>
              <a:t>一个有益于人民的人。</a:t>
            </a:r>
          </a:p>
          <a:p>
            <a:pPr indent="457200" algn="just">
              <a:lnSpc>
                <a:spcPct val="150000"/>
              </a:lnSpc>
            </a:pPr>
            <a:r>
              <a:rPr lang="en-US" sz="1400" dirty="0" smtClean="0"/>
              <a:t>(2)</a:t>
            </a:r>
            <a:r>
              <a:rPr lang="zh-CN" altLang="en-US" sz="1400" dirty="0" smtClean="0"/>
              <a:t>由句子构成排比</a:t>
            </a:r>
          </a:p>
          <a:p>
            <a:pPr indent="457200" algn="just">
              <a:lnSpc>
                <a:spcPct val="150000"/>
              </a:lnSpc>
            </a:pPr>
            <a:r>
              <a:rPr lang="zh-CN" altLang="en-US" sz="1400" dirty="0" smtClean="0"/>
              <a:t>例　使人想起</a:t>
            </a:r>
            <a:r>
              <a:rPr lang="en-US" sz="1400" dirty="0" smtClean="0"/>
              <a:t>:</a:t>
            </a:r>
            <a:r>
              <a:rPr lang="zh-CN" altLang="en-US" sz="1400" dirty="0" smtClean="0"/>
              <a:t>落日照大旗</a:t>
            </a:r>
            <a:r>
              <a:rPr lang="en-US" sz="1400" dirty="0" smtClean="0"/>
              <a:t>,</a:t>
            </a:r>
            <a:r>
              <a:rPr lang="zh-CN" altLang="en-US" sz="1400" dirty="0" smtClean="0"/>
              <a:t>马鸣风萧萧</a:t>
            </a:r>
            <a:r>
              <a:rPr lang="en-US" sz="1400" dirty="0" smtClean="0"/>
              <a:t>!</a:t>
            </a:r>
            <a:r>
              <a:rPr lang="zh-CN" altLang="en-US" sz="1400" dirty="0" smtClean="0"/>
              <a:t>使人想起</a:t>
            </a:r>
            <a:r>
              <a:rPr lang="en-US" sz="1400" dirty="0" smtClean="0"/>
              <a:t>:</a:t>
            </a:r>
            <a:r>
              <a:rPr lang="zh-CN" altLang="en-US" sz="1400" dirty="0" smtClean="0"/>
              <a:t>千里的雷声万里的闪</a:t>
            </a:r>
            <a:r>
              <a:rPr lang="en-US" sz="1400" dirty="0" smtClean="0"/>
              <a:t>!</a:t>
            </a:r>
            <a:r>
              <a:rPr lang="zh-CN" altLang="en-US" sz="1400" dirty="0" smtClean="0"/>
              <a:t>使人想起</a:t>
            </a:r>
            <a:r>
              <a:rPr lang="en-US" sz="1400" dirty="0" smtClean="0"/>
              <a:t>:</a:t>
            </a:r>
            <a:r>
              <a:rPr lang="zh-CN" altLang="en-US" sz="1400" dirty="0" smtClean="0"/>
              <a:t>晦暗了又明晰</a:t>
            </a:r>
            <a:r>
              <a:rPr lang="en-US" sz="1400" dirty="0" smtClean="0"/>
              <a:t>,</a:t>
            </a:r>
            <a:r>
              <a:rPr lang="zh-CN" altLang="en-US" sz="1400" dirty="0" smtClean="0"/>
              <a:t>明晰了又晦暗</a:t>
            </a:r>
            <a:r>
              <a:rPr lang="en-US" sz="1400" dirty="0" smtClean="0"/>
              <a:t>,</a:t>
            </a:r>
            <a:r>
              <a:rPr lang="zh-CN" altLang="en-US" sz="1400" dirty="0" smtClean="0"/>
              <a:t>而后最终永远明晰了的大彻大悟</a:t>
            </a:r>
            <a:r>
              <a:rPr lang="en-US" sz="1400" dirty="0" smtClean="0"/>
              <a:t>!</a:t>
            </a:r>
            <a:endParaRPr lang="zh-CN" altLang="en-US" sz="1400" dirty="0" smtClean="0"/>
          </a:p>
          <a:p>
            <a:pPr indent="457200" algn="just">
              <a:lnSpc>
                <a:spcPct val="150000"/>
              </a:lnSpc>
            </a:pPr>
            <a:endParaRPr lang="zh-CN" altLang="en-US" sz="1400" dirty="0"/>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 name="TextBox 10"/>
          <p:cNvSpPr txBox="1"/>
          <p:nvPr/>
        </p:nvSpPr>
        <p:spPr>
          <a:xfrm>
            <a:off x="1178560" y="1176444"/>
            <a:ext cx="6979920" cy="3594116"/>
          </a:xfrm>
          <a:prstGeom prst="rect">
            <a:avLst/>
          </a:prstGeom>
          <a:noFill/>
        </p:spPr>
        <p:txBody>
          <a:bodyPr wrap="square" lIns="36000" tIns="36000" rIns="36000" bIns="36000" rtlCol="0">
            <a:spAutoFit/>
          </a:bodyPr>
          <a:lstStyle/>
          <a:p>
            <a:pPr algn="just">
              <a:lnSpc>
                <a:spcPct val="150000"/>
              </a:lnSpc>
            </a:pPr>
            <a:r>
              <a:rPr lang="en-US" sz="1400" dirty="0" smtClean="0"/>
              <a:t>5.</a:t>
            </a:r>
            <a:r>
              <a:rPr lang="zh-CN" altLang="en-US" sz="1400" dirty="0" smtClean="0"/>
              <a:t>对偶</a:t>
            </a:r>
          </a:p>
          <a:p>
            <a:pPr indent="457200" algn="just">
              <a:lnSpc>
                <a:spcPct val="150000"/>
              </a:lnSpc>
            </a:pPr>
            <a:r>
              <a:rPr lang="zh-CN" altLang="en-US" sz="1400" dirty="0" smtClean="0"/>
              <a:t>把结构相同或相似、字数相等、意义相关联的两个短语或句子成对地排列起来。</a:t>
            </a:r>
          </a:p>
          <a:p>
            <a:pPr indent="457200" algn="just">
              <a:lnSpc>
                <a:spcPct val="150000"/>
              </a:lnSpc>
            </a:pPr>
            <a:r>
              <a:rPr lang="zh-CN" altLang="en-US" sz="1400" dirty="0" smtClean="0"/>
              <a:t>正对</a:t>
            </a:r>
            <a:r>
              <a:rPr lang="en-US" sz="1400" dirty="0" smtClean="0"/>
              <a:t>——</a:t>
            </a:r>
            <a:r>
              <a:rPr lang="zh-CN" altLang="en-US" sz="1400" dirty="0" smtClean="0"/>
              <a:t>构成对偶的两个句子可以从两个角度、两个侧面说明同一个事理</a:t>
            </a:r>
            <a:r>
              <a:rPr lang="en-US" sz="1400" dirty="0" smtClean="0"/>
              <a:t>,</a:t>
            </a:r>
            <a:r>
              <a:rPr lang="zh-CN" altLang="en-US" sz="1400" dirty="0" smtClean="0"/>
              <a:t>在内容上互相补充。</a:t>
            </a:r>
          </a:p>
          <a:p>
            <a:pPr indent="457200" algn="just">
              <a:lnSpc>
                <a:spcPct val="150000"/>
              </a:lnSpc>
            </a:pPr>
            <a:r>
              <a:rPr lang="zh-CN" altLang="en-US" sz="1400" dirty="0" smtClean="0"/>
              <a:t>例　远望石拱桥就像</a:t>
            </a:r>
            <a:r>
              <a:rPr lang="en-US" sz="1400" dirty="0" smtClean="0"/>
              <a:t>“</a:t>
            </a:r>
            <a:r>
              <a:rPr lang="zh-CN" altLang="en-US" sz="1400" dirty="0" smtClean="0"/>
              <a:t>初月出云</a:t>
            </a:r>
            <a:r>
              <a:rPr lang="en-US" sz="1400" dirty="0" smtClean="0"/>
              <a:t>,</a:t>
            </a:r>
            <a:r>
              <a:rPr lang="zh-CN" altLang="en-US" sz="1400" dirty="0" smtClean="0"/>
              <a:t>长虹饮涧</a:t>
            </a:r>
            <a:r>
              <a:rPr lang="en-US" sz="1400" dirty="0" smtClean="0"/>
              <a:t>”</a:t>
            </a:r>
            <a:r>
              <a:rPr lang="zh-CN" altLang="en-US" sz="1400" dirty="0" smtClean="0"/>
              <a:t>。</a:t>
            </a:r>
          </a:p>
          <a:p>
            <a:pPr indent="457200" algn="just">
              <a:lnSpc>
                <a:spcPct val="150000"/>
              </a:lnSpc>
            </a:pPr>
            <a:r>
              <a:rPr lang="zh-CN" altLang="en-US" sz="1400" dirty="0" smtClean="0"/>
              <a:t>反对</a:t>
            </a:r>
            <a:r>
              <a:rPr lang="en-US" sz="1400" dirty="0" smtClean="0"/>
              <a:t>——</a:t>
            </a:r>
            <a:r>
              <a:rPr lang="zh-CN" altLang="en-US" sz="1400" dirty="0" smtClean="0"/>
              <a:t>构成对偶的两个句子可以从正反对立的两个方面说明同一事物</a:t>
            </a:r>
            <a:r>
              <a:rPr lang="en-US" sz="1400" dirty="0" smtClean="0"/>
              <a:t>,</a:t>
            </a:r>
            <a:r>
              <a:rPr lang="zh-CN" altLang="en-US" sz="1400" dirty="0" smtClean="0"/>
              <a:t>在内容上相反或相对。</a:t>
            </a:r>
          </a:p>
          <a:p>
            <a:pPr indent="457200" algn="just">
              <a:lnSpc>
                <a:spcPct val="150000"/>
              </a:lnSpc>
            </a:pPr>
            <a:r>
              <a:rPr lang="zh-CN" altLang="en-US" sz="1400" dirty="0" smtClean="0"/>
              <a:t>例　横眉冷对千夫指</a:t>
            </a:r>
            <a:r>
              <a:rPr lang="en-US" sz="1400" dirty="0" smtClean="0"/>
              <a:t>,</a:t>
            </a:r>
            <a:r>
              <a:rPr lang="zh-CN" altLang="en-US" sz="1400" dirty="0" smtClean="0"/>
              <a:t>俯首甘为孺子牛。</a:t>
            </a:r>
          </a:p>
          <a:p>
            <a:pPr indent="457200" algn="just">
              <a:lnSpc>
                <a:spcPct val="150000"/>
              </a:lnSpc>
            </a:pPr>
            <a:r>
              <a:rPr lang="zh-CN" altLang="en-US" sz="1400" dirty="0" smtClean="0"/>
              <a:t>串对</a:t>
            </a:r>
            <a:r>
              <a:rPr lang="en-US" sz="1400" dirty="0" smtClean="0"/>
              <a:t>——</a:t>
            </a:r>
            <a:r>
              <a:rPr lang="zh-CN" altLang="en-US" sz="1400" dirty="0" smtClean="0"/>
              <a:t>上下句在意思上具有承接、递进、因果、假设、条件等关系。</a:t>
            </a:r>
          </a:p>
          <a:p>
            <a:pPr indent="457200" algn="just">
              <a:lnSpc>
                <a:spcPct val="150000"/>
              </a:lnSpc>
            </a:pPr>
            <a:r>
              <a:rPr lang="zh-CN" altLang="en-US" sz="1400" dirty="0" smtClean="0"/>
              <a:t>例　欲穷千里目</a:t>
            </a:r>
            <a:r>
              <a:rPr lang="en-US" sz="1400" dirty="0" smtClean="0"/>
              <a:t>,</a:t>
            </a:r>
            <a:r>
              <a:rPr lang="zh-CN" altLang="en-US" sz="1400" dirty="0" smtClean="0"/>
              <a:t>更上一层楼。</a:t>
            </a:r>
          </a:p>
          <a:p>
            <a:pPr indent="457200" algn="just">
              <a:lnSpc>
                <a:spcPct val="150000"/>
              </a:lnSpc>
            </a:pPr>
            <a:endParaRPr lang="zh-CN" altLang="en-US" sz="1400" dirty="0"/>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7" name="矩形 16"/>
          <p:cNvSpPr/>
          <p:nvPr/>
        </p:nvSpPr>
        <p:spPr>
          <a:xfrm>
            <a:off x="833119" y="1463040"/>
            <a:ext cx="7670801" cy="300736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endParaRPr>
          </a:p>
        </p:txBody>
      </p:sp>
      <p:cxnSp>
        <p:nvCxnSpPr>
          <p:cNvPr id="6" name="直接连接符 5"/>
          <p:cNvCxnSpPr/>
          <p:nvPr/>
        </p:nvCxnSpPr>
        <p:spPr>
          <a:xfrm>
            <a:off x="561110" y="1143278"/>
            <a:ext cx="8021781" cy="0"/>
          </a:xfrm>
          <a:prstGeom prst="line">
            <a:avLst/>
          </a:prstGeom>
          <a:ln>
            <a:solidFill>
              <a:srgbClr val="286191"/>
            </a:solidFill>
          </a:ln>
        </p:spPr>
        <p:style>
          <a:lnRef idx="1">
            <a:schemeClr val="accent1"/>
          </a:lnRef>
          <a:fillRef idx="0">
            <a:schemeClr val="accent1"/>
          </a:fillRef>
          <a:effectRef idx="0">
            <a:schemeClr val="accent1"/>
          </a:effectRef>
          <a:fontRef idx="minor">
            <a:schemeClr val="tx1"/>
          </a:fontRef>
        </p:style>
      </p:cxnSp>
      <p:grpSp>
        <p:nvGrpSpPr>
          <p:cNvPr id="2" name="组合 4"/>
          <p:cNvGrpSpPr/>
          <p:nvPr/>
        </p:nvGrpSpPr>
        <p:grpSpPr>
          <a:xfrm>
            <a:off x="585365" y="764939"/>
            <a:ext cx="7997526" cy="369332"/>
            <a:chOff x="623465" y="764939"/>
            <a:chExt cx="7997526" cy="369332"/>
          </a:xfrm>
        </p:grpSpPr>
        <p:sp>
          <p:nvSpPr>
            <p:cNvPr id="4" name="文本框 3"/>
            <p:cNvSpPr txBox="1"/>
            <p:nvPr/>
          </p:nvSpPr>
          <p:spPr>
            <a:xfrm>
              <a:off x="989277" y="764939"/>
              <a:ext cx="7631714" cy="369332"/>
            </a:xfrm>
            <a:prstGeom prst="rect">
              <a:avLst/>
            </a:prstGeom>
            <a:noFill/>
          </p:spPr>
          <p:txBody>
            <a:bodyPr wrap="square" rtlCol="0">
              <a:spAutoFit/>
            </a:bodyPr>
            <a:lstStyle/>
            <a:p>
              <a:r>
                <a:rPr lang="zh-CN" altLang="en-US" b="1" dirty="0" smtClean="0">
                  <a:solidFill>
                    <a:srgbClr val="2BA7E0"/>
                  </a:solidFill>
                  <a:latin typeface="微软雅黑" panose="020B0503020204020204" pitchFamily="34" charset="-122"/>
                  <a:ea typeface="微软雅黑" panose="020B0503020204020204" pitchFamily="34" charset="-122"/>
                </a:rPr>
                <a:t>中考真题纵览</a:t>
              </a:r>
              <a:endParaRPr lang="zh-CN" altLang="en-US" b="1" dirty="0">
                <a:solidFill>
                  <a:srgbClr val="2BA7E0"/>
                </a:solidFill>
                <a:latin typeface="微软雅黑" panose="020B0503020204020204" pitchFamily="34" charset="-122"/>
                <a:ea typeface="微软雅黑" panose="020B0503020204020204" pitchFamily="34" charset="-122"/>
              </a:endParaRPr>
            </a:p>
          </p:txBody>
        </p:sp>
        <p:grpSp>
          <p:nvGrpSpPr>
            <p:cNvPr id="3" name="组合 13"/>
            <p:cNvGrpSpPr/>
            <p:nvPr/>
          </p:nvGrpSpPr>
          <p:grpSpPr>
            <a:xfrm>
              <a:off x="623465" y="857125"/>
              <a:ext cx="339435" cy="197593"/>
              <a:chOff x="775856" y="1386633"/>
              <a:chExt cx="525631" cy="305982"/>
            </a:xfrm>
            <a:solidFill>
              <a:srgbClr val="B18147"/>
            </a:solidFill>
          </p:grpSpPr>
          <p:sp>
            <p:nvSpPr>
              <p:cNvPr id="12" name="箭头: V 形 11"/>
              <p:cNvSpPr/>
              <p:nvPr/>
            </p:nvSpPr>
            <p:spPr>
              <a:xfrm>
                <a:off x="995506" y="1386634"/>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rgbClr val="008D3F"/>
                  </a:solidFill>
                </a:endParaRPr>
              </a:p>
            </p:txBody>
          </p:sp>
          <p:sp>
            <p:nvSpPr>
              <p:cNvPr id="13" name="箭头: V 形 12"/>
              <p:cNvSpPr/>
              <p:nvPr/>
            </p:nvSpPr>
            <p:spPr>
              <a:xfrm>
                <a:off x="775856" y="1386633"/>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chemeClr val="tx1"/>
                  </a:solidFill>
                </a:endParaRPr>
              </a:p>
            </p:txBody>
          </p:sp>
        </p:grpSp>
      </p:grpSp>
      <p:sp>
        <p:nvSpPr>
          <p:cNvPr id="15" name="文本框 6"/>
          <p:cNvSpPr txBox="1"/>
          <p:nvPr/>
        </p:nvSpPr>
        <p:spPr>
          <a:xfrm>
            <a:off x="1067032" y="2203978"/>
            <a:ext cx="7240950" cy="1365365"/>
          </a:xfrm>
          <a:prstGeom prst="rect">
            <a:avLst/>
          </a:prstGeom>
          <a:noFill/>
        </p:spPr>
        <p:txBody>
          <a:bodyPr wrap="square" lIns="36000" tIns="36000" rIns="36000" bIns="36000" rtlCol="0">
            <a:spAutoFit/>
          </a:bodyPr>
          <a:lstStyle/>
          <a:p>
            <a:pPr algn="just">
              <a:lnSpc>
                <a:spcPct val="150000"/>
              </a:lnSpc>
            </a:pP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解析</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本题考查句子的衔接。在整体感知内容的基础上</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依据句子的内在关系分析作答。本题填入的句子是为了自然引出不同季节梯田的景色不同</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不存在制约关系</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排除</a:t>
            </a:r>
            <a:r>
              <a:rPr lang="en-US" altLang="zh-CN" sz="1400" dirty="0" smtClean="0">
                <a:solidFill>
                  <a:srgbClr val="C00000"/>
                </a:solidFill>
                <a:latin typeface="微软雅黑" panose="020B0503020204020204" pitchFamily="34" charset="-122"/>
                <a:ea typeface="微软雅黑" panose="020B0503020204020204" pitchFamily="34" charset="-122"/>
              </a:rPr>
              <a:t>A</a:t>
            </a:r>
            <a:r>
              <a:rPr lang="zh-CN" altLang="zh-CN" sz="1400" dirty="0" smtClean="0">
                <a:solidFill>
                  <a:srgbClr val="C00000"/>
                </a:solidFill>
                <a:latin typeface="微软雅黑" panose="020B0503020204020204" pitchFamily="34" charset="-122"/>
                <a:ea typeface="微软雅黑" panose="020B0503020204020204" pitchFamily="34" charset="-122"/>
              </a:rPr>
              <a:t>。</a:t>
            </a:r>
            <a:r>
              <a:rPr lang="en-US" altLang="zh-CN" sz="1400" dirty="0" smtClean="0">
                <a:solidFill>
                  <a:srgbClr val="C00000"/>
                </a:solidFill>
                <a:latin typeface="微软雅黑" panose="020B0503020204020204" pitchFamily="34" charset="-122"/>
                <a:ea typeface="微软雅黑" panose="020B0503020204020204" pitchFamily="34" charset="-122"/>
              </a:rPr>
              <a:t>C</a:t>
            </a:r>
            <a:r>
              <a:rPr lang="zh-CN" altLang="zh-CN" sz="1400" dirty="0" smtClean="0">
                <a:solidFill>
                  <a:srgbClr val="C00000"/>
                </a:solidFill>
                <a:latin typeface="微软雅黑" panose="020B0503020204020204" pitchFamily="34" charset="-122"/>
                <a:ea typeface="微软雅黑" panose="020B0503020204020204" pitchFamily="34" charset="-122"/>
              </a:rPr>
              <a:t>项</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引用诗句</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写出不同角度看梯田</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梯田景色不同</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但不能引出不同季节梯田的景色不同</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排除</a:t>
            </a:r>
            <a:r>
              <a:rPr lang="en-US" altLang="zh-CN" sz="1400" dirty="0" smtClean="0">
                <a:solidFill>
                  <a:srgbClr val="C00000"/>
                </a:solidFill>
                <a:latin typeface="微软雅黑" panose="020B0503020204020204" pitchFamily="34" charset="-122"/>
                <a:ea typeface="微软雅黑" panose="020B0503020204020204" pitchFamily="34" charset="-122"/>
              </a:rPr>
              <a:t>C</a:t>
            </a:r>
            <a:r>
              <a:rPr lang="zh-CN" altLang="zh-CN" sz="1400" dirty="0" smtClean="0">
                <a:solidFill>
                  <a:srgbClr val="C00000"/>
                </a:solidFill>
                <a:latin typeface="微软雅黑" panose="020B0503020204020204" pitchFamily="34" charset="-122"/>
                <a:ea typeface="微软雅黑" panose="020B0503020204020204" pitchFamily="34" charset="-122"/>
              </a:rPr>
              <a:t>。</a:t>
            </a:r>
            <a:r>
              <a:rPr lang="en-US" altLang="zh-CN" sz="1400" dirty="0" smtClean="0">
                <a:solidFill>
                  <a:srgbClr val="C00000"/>
                </a:solidFill>
                <a:latin typeface="微软雅黑" panose="020B0503020204020204" pitchFamily="34" charset="-122"/>
                <a:ea typeface="微软雅黑" panose="020B0503020204020204" pitchFamily="34" charset="-122"/>
              </a:rPr>
              <a:t>D</a:t>
            </a:r>
            <a:r>
              <a:rPr lang="zh-CN" altLang="zh-CN" sz="1400" dirty="0" smtClean="0">
                <a:solidFill>
                  <a:srgbClr val="C00000"/>
                </a:solidFill>
                <a:latin typeface="微软雅黑" panose="020B0503020204020204" pitchFamily="34" charset="-122"/>
                <a:ea typeface="微软雅黑" panose="020B0503020204020204" pitchFamily="34" charset="-122"/>
              </a:rPr>
              <a:t>项是总结句</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用于引出下文效果不好</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排除</a:t>
            </a:r>
            <a:r>
              <a:rPr lang="en-US" altLang="zh-CN" sz="1400" dirty="0" smtClean="0">
                <a:solidFill>
                  <a:srgbClr val="C00000"/>
                </a:solidFill>
                <a:latin typeface="微软雅黑" panose="020B0503020204020204" pitchFamily="34" charset="-122"/>
                <a:ea typeface="微软雅黑" panose="020B0503020204020204" pitchFamily="34" charset="-122"/>
              </a:rPr>
              <a:t>D</a:t>
            </a:r>
            <a:r>
              <a:rPr lang="zh-CN" altLang="zh-CN" sz="1400" dirty="0" smtClean="0">
                <a:solidFill>
                  <a:srgbClr val="C00000"/>
                </a:solidFill>
                <a:latin typeface="微软雅黑" panose="020B0503020204020204" pitchFamily="34" charset="-122"/>
                <a:ea typeface="微软雅黑" panose="020B0503020204020204" pitchFamily="34" charset="-122"/>
              </a:rPr>
              <a:t>。</a:t>
            </a:r>
            <a:r>
              <a:rPr lang="en-US" altLang="zh-CN" sz="1400" dirty="0" smtClean="0">
                <a:solidFill>
                  <a:srgbClr val="C00000"/>
                </a:solidFill>
                <a:latin typeface="微软雅黑" panose="020B0503020204020204" pitchFamily="34" charset="-122"/>
                <a:ea typeface="微软雅黑" panose="020B0503020204020204" pitchFamily="34" charset="-122"/>
              </a:rPr>
              <a:t>B</a:t>
            </a:r>
            <a:r>
              <a:rPr lang="zh-CN" altLang="zh-CN" sz="1400" dirty="0" smtClean="0">
                <a:solidFill>
                  <a:srgbClr val="C00000"/>
                </a:solidFill>
                <a:latin typeface="微软雅黑" panose="020B0503020204020204" pitchFamily="34" charset="-122"/>
                <a:ea typeface="微软雅黑" panose="020B0503020204020204" pitchFamily="34" charset="-122"/>
              </a:rPr>
              <a:t>项</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引起下文自然</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最合适</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故选</a:t>
            </a:r>
            <a:r>
              <a:rPr lang="en-US" altLang="zh-CN" sz="1400" dirty="0" smtClean="0">
                <a:solidFill>
                  <a:srgbClr val="C00000"/>
                </a:solidFill>
                <a:latin typeface="微软雅黑" panose="020B0503020204020204" pitchFamily="34" charset="-122"/>
                <a:ea typeface="微软雅黑" panose="020B0503020204020204" pitchFamily="34" charset="-122"/>
              </a:rPr>
              <a:t>B</a:t>
            </a:r>
            <a:r>
              <a:rPr lang="zh-CN" altLang="zh-CN" sz="1400" dirty="0" smtClean="0">
                <a:solidFill>
                  <a:srgbClr val="C00000"/>
                </a:solidFill>
                <a:latin typeface="微软雅黑" panose="020B0503020204020204" pitchFamily="34" charset="-122"/>
                <a:ea typeface="微软雅黑" panose="020B0503020204020204" pitchFamily="34" charset="-122"/>
              </a:rPr>
              <a:t>。</a:t>
            </a:r>
            <a:endParaRPr lang="zh-CN" altLang="en-US" sz="1400" dirty="0">
              <a:solidFill>
                <a:srgbClr val="C00000"/>
              </a:solidFill>
              <a:latin typeface="微软雅黑" panose="020B0503020204020204" pitchFamily="34" charset="-122"/>
              <a:ea typeface="微软雅黑" panose="020B0503020204020204" pitchFamily="34" charset="-122"/>
            </a:endParaRPr>
          </a:p>
        </p:txBody>
      </p:sp>
      <p:sp>
        <p:nvSpPr>
          <p:cNvPr id="16" name="矩形 15"/>
          <p:cNvSpPr/>
          <p:nvPr/>
        </p:nvSpPr>
        <p:spPr>
          <a:xfrm>
            <a:off x="1013550" y="1635244"/>
            <a:ext cx="1067921" cy="377411"/>
          </a:xfrm>
          <a:prstGeom prst="rect">
            <a:avLst/>
          </a:prstGeom>
        </p:spPr>
        <p:txBody>
          <a:bodyPr wrap="none">
            <a:spAutoFit/>
          </a:bodyPr>
          <a:lstStyle/>
          <a:p>
            <a:pPr algn="just">
              <a:lnSpc>
                <a:spcPct val="150000"/>
              </a:lnSpc>
            </a:pP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答案</a:t>
            </a:r>
            <a:r>
              <a:rPr lang="en-US" altLang="zh-CN" sz="1400" dirty="0" smtClean="0">
                <a:solidFill>
                  <a:srgbClr val="C00000"/>
                </a:solidFill>
                <a:latin typeface="微软雅黑" panose="020B0503020204020204" pitchFamily="34" charset="-122"/>
                <a:ea typeface="微软雅黑" panose="020B0503020204020204" pitchFamily="34" charset="-122"/>
              </a:rPr>
              <a:t>】 B</a:t>
            </a:r>
            <a:endParaRPr lang="zh-CN" altLang="en-US" sz="1400" dirty="0">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1300">
        <p14:pan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0-#ppt_w/2"/>
                                          </p:val>
                                        </p:tav>
                                        <p:tav tm="100000">
                                          <p:val>
                                            <p:strVal val="#ppt_x"/>
                                          </p:val>
                                        </p:tav>
                                      </p:tavLst>
                                    </p:anim>
                                    <p:anim calcmode="lin" valueType="num">
                                      <p:cBhvr additive="base">
                                        <p:cTn id="8" dur="1000" fill="hold"/>
                                        <p:tgtEl>
                                          <p:spTgt spid="2"/>
                                        </p:tgtEl>
                                        <p:attrNameLst>
                                          <p:attrName>ppt_y</p:attrName>
                                        </p:attrNameLst>
                                      </p:cBhvr>
                                      <p:tavLst>
                                        <p:tav tm="0">
                                          <p:val>
                                            <p:strVal val="#ppt_y"/>
                                          </p:val>
                                        </p:tav>
                                        <p:tav tm="100000">
                                          <p:val>
                                            <p:strVal val="#ppt_y"/>
                                          </p:val>
                                        </p:tav>
                                      </p:tavLst>
                                    </p:anim>
                                  </p:childTnLst>
                                </p:cTn>
                              </p:par>
                              <p:par>
                                <p:cTn id="9" presetID="10" presetClass="entr" presetSubtype="0" fill="hold" nodeType="with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17"/>
                                        </p:tgtEl>
                                        <p:attrNameLst>
                                          <p:attrName>style.visibility</p:attrName>
                                        </p:attrNameLst>
                                      </p:cBhvr>
                                      <p:to>
                                        <p:strVal val="visible"/>
                                      </p:to>
                                    </p:set>
                                    <p:animEffect transition="in" filter="fade">
                                      <p:cBhvr>
                                        <p:cTn id="16" dur="500"/>
                                        <p:tgtEl>
                                          <p:spTgt spid="17"/>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16"/>
                                        </p:tgtEl>
                                        <p:attrNameLst>
                                          <p:attrName>style.visibility</p:attrName>
                                        </p:attrNameLst>
                                      </p:cBhvr>
                                      <p:to>
                                        <p:strVal val="visible"/>
                                      </p:to>
                                    </p:set>
                                    <p:animEffect transition="in" filter="fade">
                                      <p:cBhvr>
                                        <p:cTn id="21" dur="500"/>
                                        <p:tgtEl>
                                          <p:spTgt spid="16"/>
                                        </p:tgtEl>
                                      </p:cBhvr>
                                    </p:animEffect>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15"/>
                                        </p:tgtEl>
                                        <p:attrNameLst>
                                          <p:attrName>style.visibility</p:attrName>
                                        </p:attrNameLst>
                                      </p:cBhvr>
                                      <p:to>
                                        <p:strVal val="visible"/>
                                      </p:to>
                                    </p:set>
                                    <p:animEffect transition="in" filter="fade">
                                      <p:cBhvr>
                                        <p:cTn id="26" dur="1000"/>
                                        <p:tgtEl>
                                          <p:spTgt spid="15"/>
                                        </p:tgtEl>
                                      </p:cBhvr>
                                    </p:animEffect>
                                    <p:anim calcmode="lin" valueType="num">
                                      <p:cBhvr>
                                        <p:cTn id="27" dur="1000" fill="hold"/>
                                        <p:tgtEl>
                                          <p:spTgt spid="15"/>
                                        </p:tgtEl>
                                        <p:attrNameLst>
                                          <p:attrName>ppt_x</p:attrName>
                                        </p:attrNameLst>
                                      </p:cBhvr>
                                      <p:tavLst>
                                        <p:tav tm="0">
                                          <p:val>
                                            <p:strVal val="#ppt_x"/>
                                          </p:val>
                                        </p:tav>
                                        <p:tav tm="100000">
                                          <p:val>
                                            <p:strVal val="#ppt_x"/>
                                          </p:val>
                                        </p:tav>
                                      </p:tavLst>
                                    </p:anim>
                                    <p:anim calcmode="lin" valueType="num">
                                      <p:cBhvr>
                                        <p:cTn id="28"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5" grpId="0"/>
      <p:bldP spid="16" grpId="0"/>
    </p:bld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 name="TextBox 10"/>
          <p:cNvSpPr txBox="1"/>
          <p:nvPr/>
        </p:nvSpPr>
        <p:spPr>
          <a:xfrm>
            <a:off x="1178560" y="1349164"/>
            <a:ext cx="6979920" cy="2301455"/>
          </a:xfrm>
          <a:prstGeom prst="rect">
            <a:avLst/>
          </a:prstGeom>
          <a:noFill/>
        </p:spPr>
        <p:txBody>
          <a:bodyPr wrap="square" lIns="36000" tIns="36000" rIns="36000" bIns="36000" rtlCol="0">
            <a:spAutoFit/>
          </a:bodyPr>
          <a:lstStyle/>
          <a:p>
            <a:pPr algn="just">
              <a:lnSpc>
                <a:spcPct val="150000"/>
              </a:lnSpc>
            </a:pPr>
            <a:r>
              <a:rPr lang="en-US" sz="1400" dirty="0" smtClean="0"/>
              <a:t>6.</a:t>
            </a:r>
            <a:r>
              <a:rPr lang="zh-CN" altLang="en-US" sz="1400" dirty="0" smtClean="0"/>
              <a:t>反复</a:t>
            </a:r>
          </a:p>
          <a:p>
            <a:pPr indent="457200" algn="just">
              <a:lnSpc>
                <a:spcPct val="150000"/>
              </a:lnSpc>
            </a:pPr>
            <a:r>
              <a:rPr lang="zh-CN" altLang="en-US" sz="1400" dirty="0" smtClean="0"/>
              <a:t>为了强调某个意思</a:t>
            </a:r>
            <a:r>
              <a:rPr lang="en-US" sz="1400" dirty="0" smtClean="0"/>
              <a:t>,</a:t>
            </a:r>
            <a:r>
              <a:rPr lang="zh-CN" altLang="en-US" sz="1400" dirty="0" smtClean="0"/>
              <a:t>突出某种感情</a:t>
            </a:r>
            <a:r>
              <a:rPr lang="en-US" sz="1400" dirty="0" smtClean="0"/>
              <a:t>,</a:t>
            </a:r>
            <a:r>
              <a:rPr lang="zh-CN" altLang="en-US" sz="1400" dirty="0" smtClean="0"/>
              <a:t>有意重复使用某些词语或句子。</a:t>
            </a:r>
          </a:p>
          <a:p>
            <a:pPr indent="457200" algn="just">
              <a:lnSpc>
                <a:spcPct val="150000"/>
              </a:lnSpc>
            </a:pPr>
            <a:r>
              <a:rPr lang="zh-CN" altLang="en-US" sz="1400" dirty="0" smtClean="0"/>
              <a:t>连续反复</a:t>
            </a:r>
            <a:r>
              <a:rPr lang="en-US" sz="1400" dirty="0" smtClean="0"/>
              <a:t>——</a:t>
            </a:r>
            <a:r>
              <a:rPr lang="zh-CN" altLang="en-US" sz="1400" dirty="0" smtClean="0"/>
              <a:t>连续重复相同的词语或句子</a:t>
            </a:r>
            <a:r>
              <a:rPr lang="en-US" sz="1400" dirty="0" smtClean="0"/>
              <a:t>,</a:t>
            </a:r>
            <a:r>
              <a:rPr lang="zh-CN" altLang="en-US" sz="1400" dirty="0" smtClean="0"/>
              <a:t>中间没有间隔其他的词语或句子。</a:t>
            </a:r>
          </a:p>
          <a:p>
            <a:pPr indent="457200" algn="just">
              <a:lnSpc>
                <a:spcPct val="150000"/>
              </a:lnSpc>
            </a:pPr>
            <a:r>
              <a:rPr lang="zh-CN" altLang="en-US" sz="1400" dirty="0" smtClean="0"/>
              <a:t>例　多谢</a:t>
            </a:r>
            <a:r>
              <a:rPr lang="en-US" sz="1400" dirty="0" smtClean="0"/>
              <a:t>,</a:t>
            </a:r>
            <a:r>
              <a:rPr lang="zh-CN" altLang="en-US" sz="1400" dirty="0" smtClean="0"/>
              <a:t>多谢</a:t>
            </a:r>
            <a:r>
              <a:rPr lang="en-US" sz="1400" dirty="0" smtClean="0"/>
              <a:t>,</a:t>
            </a:r>
            <a:r>
              <a:rPr lang="zh-CN" altLang="en-US" sz="1400" dirty="0" smtClean="0"/>
              <a:t>说了半天还得多谢你们。</a:t>
            </a:r>
          </a:p>
          <a:p>
            <a:pPr indent="457200" algn="just">
              <a:lnSpc>
                <a:spcPct val="150000"/>
              </a:lnSpc>
            </a:pPr>
            <a:r>
              <a:rPr lang="zh-CN" altLang="en-US" sz="1400" dirty="0" smtClean="0"/>
              <a:t>间隔反复</a:t>
            </a:r>
            <a:r>
              <a:rPr lang="en-US" sz="1400" dirty="0" smtClean="0"/>
              <a:t>——</a:t>
            </a:r>
            <a:r>
              <a:rPr lang="zh-CN" altLang="en-US" sz="1400" dirty="0" smtClean="0"/>
              <a:t>在重复使用的词语或句子中间</a:t>
            </a:r>
            <a:r>
              <a:rPr lang="en-US" sz="1400" dirty="0" smtClean="0"/>
              <a:t>,</a:t>
            </a:r>
            <a:r>
              <a:rPr lang="zh-CN" altLang="en-US" sz="1400" dirty="0" smtClean="0"/>
              <a:t>隔有其他的词语或句子。</a:t>
            </a:r>
          </a:p>
          <a:p>
            <a:pPr indent="457200" algn="just">
              <a:lnSpc>
                <a:spcPct val="150000"/>
              </a:lnSpc>
            </a:pPr>
            <a:r>
              <a:rPr lang="zh-CN" altLang="en-US" sz="1400" dirty="0" smtClean="0"/>
              <a:t>例　狂风吹来了</a:t>
            </a:r>
            <a:r>
              <a:rPr lang="en-US" sz="1400" dirty="0" smtClean="0"/>
              <a:t>,</a:t>
            </a:r>
            <a:r>
              <a:rPr lang="zh-CN" altLang="en-US" sz="1400" dirty="0" smtClean="0"/>
              <a:t>洪水冲来了</a:t>
            </a:r>
            <a:r>
              <a:rPr lang="en-US" sz="1400" dirty="0" smtClean="0"/>
              <a:t>,</a:t>
            </a:r>
            <a:r>
              <a:rPr lang="zh-CN" altLang="en-US" sz="1400" dirty="0" smtClean="0"/>
              <a:t>冰河爬来了</a:t>
            </a:r>
            <a:r>
              <a:rPr lang="en-US" sz="1400" dirty="0" smtClean="0"/>
              <a:t>,</a:t>
            </a:r>
            <a:r>
              <a:rPr lang="zh-CN" altLang="en-US" sz="1400" dirty="0" smtClean="0"/>
              <a:t>碎石、沙砾、泥土被它们带着</a:t>
            </a:r>
            <a:r>
              <a:rPr lang="en-US" sz="1400" dirty="0" smtClean="0"/>
              <a:t>,</a:t>
            </a:r>
            <a:r>
              <a:rPr lang="zh-CN" altLang="en-US" sz="1400" dirty="0" smtClean="0"/>
              <a:t>开始了旅行。</a:t>
            </a:r>
          </a:p>
          <a:p>
            <a:pPr indent="457200" algn="just">
              <a:lnSpc>
                <a:spcPct val="150000"/>
              </a:lnSpc>
            </a:pPr>
            <a:endParaRPr lang="zh-CN" altLang="en-US" sz="1400" dirty="0"/>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 name="TextBox 10"/>
          <p:cNvSpPr txBox="1"/>
          <p:nvPr/>
        </p:nvSpPr>
        <p:spPr>
          <a:xfrm>
            <a:off x="1178560" y="1176444"/>
            <a:ext cx="6979920" cy="2946760"/>
          </a:xfrm>
          <a:prstGeom prst="rect">
            <a:avLst/>
          </a:prstGeom>
          <a:noFill/>
        </p:spPr>
        <p:txBody>
          <a:bodyPr wrap="square" lIns="36000" tIns="36000" rIns="36000" bIns="36000" rtlCol="0">
            <a:spAutoFit/>
          </a:bodyPr>
          <a:lstStyle/>
          <a:p>
            <a:pPr algn="just">
              <a:lnSpc>
                <a:spcPct val="150000"/>
              </a:lnSpc>
            </a:pPr>
            <a:r>
              <a:rPr lang="en-US" sz="1400" dirty="0" smtClean="0"/>
              <a:t>7.</a:t>
            </a:r>
            <a:r>
              <a:rPr lang="zh-CN" altLang="en-US" sz="1400" dirty="0" smtClean="0"/>
              <a:t>反问</a:t>
            </a:r>
          </a:p>
          <a:p>
            <a:pPr indent="457200" algn="just">
              <a:lnSpc>
                <a:spcPct val="150000"/>
              </a:lnSpc>
            </a:pPr>
            <a:r>
              <a:rPr lang="zh-CN" altLang="en-US" sz="1400" dirty="0" smtClean="0"/>
              <a:t>用疑问的形式表示某种确定的意思</a:t>
            </a:r>
            <a:r>
              <a:rPr lang="en-US" sz="1400" dirty="0" smtClean="0"/>
              <a:t>,</a:t>
            </a:r>
            <a:r>
              <a:rPr lang="zh-CN" altLang="en-US" sz="1400" dirty="0" smtClean="0"/>
              <a:t>只问不答。</a:t>
            </a:r>
          </a:p>
          <a:p>
            <a:pPr indent="457200" algn="just">
              <a:lnSpc>
                <a:spcPct val="150000"/>
              </a:lnSpc>
            </a:pPr>
            <a:r>
              <a:rPr lang="zh-CN" altLang="en-US" sz="1400" dirty="0" smtClean="0"/>
              <a:t>反问句可以用否定的形式表达肯定的意思。</a:t>
            </a:r>
          </a:p>
          <a:p>
            <a:pPr indent="457200" algn="just">
              <a:lnSpc>
                <a:spcPct val="150000"/>
              </a:lnSpc>
            </a:pPr>
            <a:r>
              <a:rPr lang="zh-CN" altLang="en-US" sz="1400" dirty="0" smtClean="0"/>
              <a:t>例　像这样的教师</a:t>
            </a:r>
            <a:r>
              <a:rPr lang="en-US" sz="1400" dirty="0" smtClean="0"/>
              <a:t>,</a:t>
            </a:r>
            <a:r>
              <a:rPr lang="zh-CN" altLang="en-US" sz="1400" dirty="0" smtClean="0"/>
              <a:t>我们怎么会不喜欢她</a:t>
            </a:r>
            <a:r>
              <a:rPr lang="en-US" sz="1400" dirty="0" smtClean="0"/>
              <a:t>,</a:t>
            </a:r>
            <a:r>
              <a:rPr lang="zh-CN" altLang="en-US" sz="1400" dirty="0" smtClean="0"/>
              <a:t>怎么会不愿意和她亲近呢</a:t>
            </a:r>
            <a:r>
              <a:rPr lang="en-US" sz="1400" dirty="0" smtClean="0"/>
              <a:t>?</a:t>
            </a:r>
            <a:endParaRPr lang="zh-CN" altLang="en-US" sz="1400" dirty="0" smtClean="0"/>
          </a:p>
          <a:p>
            <a:pPr indent="457200" algn="just">
              <a:lnSpc>
                <a:spcPct val="150000"/>
              </a:lnSpc>
            </a:pPr>
            <a:r>
              <a:rPr lang="zh-CN" altLang="en-US" sz="1400" dirty="0" smtClean="0"/>
              <a:t>反问句也可以用肯定的形式表达否定的意思。</a:t>
            </a:r>
          </a:p>
          <a:p>
            <a:pPr indent="457200" algn="just">
              <a:lnSpc>
                <a:spcPct val="150000"/>
              </a:lnSpc>
            </a:pPr>
            <a:r>
              <a:rPr lang="zh-CN" altLang="en-US" sz="1400" dirty="0" smtClean="0"/>
              <a:t>例　昨天不是说得好好的</a:t>
            </a:r>
            <a:r>
              <a:rPr lang="en-US" sz="1400" dirty="0" smtClean="0"/>
              <a:t>,</a:t>
            </a:r>
            <a:r>
              <a:rPr lang="zh-CN" altLang="en-US" sz="1400" dirty="0" smtClean="0"/>
              <a:t>你怎么能这样呢</a:t>
            </a:r>
            <a:r>
              <a:rPr lang="en-US" sz="1400" dirty="0" smtClean="0"/>
              <a:t>?</a:t>
            </a:r>
            <a:endParaRPr lang="zh-CN" altLang="en-US" sz="1400" dirty="0" smtClean="0"/>
          </a:p>
          <a:p>
            <a:pPr algn="just">
              <a:lnSpc>
                <a:spcPct val="150000"/>
              </a:lnSpc>
            </a:pPr>
            <a:r>
              <a:rPr lang="en-US" sz="1400" dirty="0" smtClean="0"/>
              <a:t>8.</a:t>
            </a:r>
            <a:r>
              <a:rPr lang="zh-CN" altLang="en-US" sz="1400" dirty="0" smtClean="0"/>
              <a:t>设问</a:t>
            </a:r>
          </a:p>
          <a:p>
            <a:pPr indent="457200" algn="just">
              <a:lnSpc>
                <a:spcPct val="150000"/>
              </a:lnSpc>
            </a:pPr>
            <a:r>
              <a:rPr lang="zh-CN" altLang="en-US" sz="1400" dirty="0" smtClean="0"/>
              <a:t>在无疑的地方</a:t>
            </a:r>
            <a:r>
              <a:rPr lang="en-US" sz="1400" dirty="0" smtClean="0"/>
              <a:t>,</a:t>
            </a:r>
            <a:r>
              <a:rPr lang="zh-CN" altLang="en-US" sz="1400" dirty="0" smtClean="0"/>
              <a:t>故意提出问题</a:t>
            </a:r>
            <a:r>
              <a:rPr lang="en-US" sz="1400" dirty="0" smtClean="0"/>
              <a:t>,</a:t>
            </a:r>
            <a:r>
              <a:rPr lang="zh-CN" altLang="en-US" sz="1400" dirty="0" smtClean="0"/>
              <a:t>然后自己回答</a:t>
            </a:r>
            <a:r>
              <a:rPr lang="en-US" sz="1400" dirty="0" smtClean="0"/>
              <a:t>,</a:t>
            </a:r>
            <a:r>
              <a:rPr lang="zh-CN" altLang="en-US" sz="1400" dirty="0" smtClean="0"/>
              <a:t>以引起读者的注意和思考。</a:t>
            </a:r>
          </a:p>
          <a:p>
            <a:pPr indent="457200" algn="just">
              <a:lnSpc>
                <a:spcPct val="150000"/>
              </a:lnSpc>
            </a:pPr>
            <a:r>
              <a:rPr lang="zh-CN" altLang="en-US" sz="1400" dirty="0" smtClean="0"/>
              <a:t>例　谁是最可爱的人呢</a:t>
            </a:r>
            <a:r>
              <a:rPr lang="en-US" sz="1400" dirty="0" smtClean="0"/>
              <a:t>?</a:t>
            </a:r>
            <a:r>
              <a:rPr lang="zh-CN" altLang="en-US" sz="1400" dirty="0" smtClean="0"/>
              <a:t>我们的战士</a:t>
            </a:r>
            <a:r>
              <a:rPr lang="en-US" sz="1400" dirty="0" smtClean="0"/>
              <a:t>,</a:t>
            </a:r>
            <a:r>
              <a:rPr lang="zh-CN" altLang="en-US" sz="1400" dirty="0" smtClean="0"/>
              <a:t>我感到他们是最可爱的人。</a:t>
            </a:r>
            <a:endParaRPr lang="zh-CN" altLang="en-US" sz="1400" dirty="0"/>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 name="TextBox 10"/>
          <p:cNvSpPr txBox="1"/>
          <p:nvPr/>
        </p:nvSpPr>
        <p:spPr>
          <a:xfrm>
            <a:off x="1178560" y="1176444"/>
            <a:ext cx="6979920" cy="288147"/>
          </a:xfrm>
          <a:prstGeom prst="rect">
            <a:avLst/>
          </a:prstGeom>
          <a:noFill/>
        </p:spPr>
        <p:txBody>
          <a:bodyPr wrap="square" lIns="36000" tIns="36000" rIns="36000" bIns="36000" rtlCol="0">
            <a:spAutoFit/>
          </a:bodyPr>
          <a:lstStyle/>
          <a:p>
            <a:r>
              <a:rPr lang="zh-CN" altLang="en-US" sz="1400" dirty="0" smtClean="0"/>
              <a:t>二、常用修辞方法的作用</a:t>
            </a:r>
            <a:endParaRPr lang="zh-CN" altLang="en-US" sz="1400" dirty="0"/>
          </a:p>
        </p:txBody>
      </p:sp>
      <p:graphicFrame>
        <p:nvGraphicFramePr>
          <p:cNvPr id="3" name="表格 2"/>
          <p:cNvGraphicFramePr>
            <a:graphicFrameLocks noGrp="1"/>
          </p:cNvGraphicFramePr>
          <p:nvPr/>
        </p:nvGraphicFramePr>
        <p:xfrm>
          <a:off x="1534160" y="1687830"/>
          <a:ext cx="6096000" cy="2560320"/>
        </p:xfrm>
        <a:graphic>
          <a:graphicData uri="http://schemas.openxmlformats.org/drawingml/2006/table">
            <a:tbl>
              <a:tblPr/>
              <a:tblGrid>
                <a:gridCol w="583555"/>
                <a:gridCol w="5512445"/>
              </a:tblGrid>
              <a:tr h="0">
                <a:tc>
                  <a:txBody>
                    <a:bodyPr/>
                    <a:lstStyle/>
                    <a:p>
                      <a:pPr algn="ctr">
                        <a:lnSpc>
                          <a:spcPct val="150000"/>
                        </a:lnSpc>
                        <a:spcAft>
                          <a:spcPts val="0"/>
                        </a:spcAft>
                      </a:pPr>
                      <a:r>
                        <a:rPr lang="zh-CN" sz="1400" kern="100">
                          <a:solidFill>
                            <a:srgbClr val="000000"/>
                          </a:solidFill>
                          <a:latin typeface="Times New Roman" panose="02020603050405020304"/>
                          <a:ea typeface="微软雅黑" panose="020B0503020204020204" pitchFamily="34" charset="-122"/>
                          <a:cs typeface="Times New Roman" panose="02020603050405020304"/>
                        </a:rPr>
                        <a:t>修辞方法</a:t>
                      </a:r>
                      <a:endParaRPr lang="zh-CN" sz="1050" kern="100">
                        <a:solidFill>
                          <a:srgbClr val="000000"/>
                        </a:solidFill>
                        <a:latin typeface="NEU-BZ-S92"/>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400" kern="100">
                          <a:solidFill>
                            <a:srgbClr val="000000"/>
                          </a:solidFill>
                          <a:latin typeface="Times New Roman" panose="02020603050405020304"/>
                          <a:ea typeface="微软雅黑" panose="020B0503020204020204" pitchFamily="34" charset="-122"/>
                          <a:cs typeface="Times New Roman" panose="02020603050405020304"/>
                        </a:rPr>
                        <a:t>作用</a:t>
                      </a:r>
                      <a:endParaRPr lang="zh-CN" sz="1050" kern="100">
                        <a:solidFill>
                          <a:srgbClr val="000000"/>
                        </a:solidFill>
                        <a:latin typeface="NEU-BZ-S92"/>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0">
                <a:tc>
                  <a:txBody>
                    <a:bodyPr/>
                    <a:lstStyle/>
                    <a:p>
                      <a:pPr algn="ctr">
                        <a:lnSpc>
                          <a:spcPct val="150000"/>
                        </a:lnSpc>
                        <a:spcAft>
                          <a:spcPts val="0"/>
                        </a:spcAft>
                      </a:pPr>
                      <a:r>
                        <a:rPr lang="zh-CN" sz="1400" kern="100">
                          <a:solidFill>
                            <a:srgbClr val="000000"/>
                          </a:solidFill>
                          <a:latin typeface="Times New Roman" panose="02020603050405020304"/>
                          <a:ea typeface="微软雅黑" panose="020B0503020204020204" pitchFamily="34" charset="-122"/>
                          <a:cs typeface="Times New Roman" panose="02020603050405020304"/>
                        </a:rPr>
                        <a:t>比喻</a:t>
                      </a:r>
                      <a:endParaRPr lang="zh-CN" sz="1050" kern="100">
                        <a:solidFill>
                          <a:srgbClr val="000000"/>
                        </a:solidFill>
                        <a:latin typeface="NEU-BZ-S92"/>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400" kern="100">
                          <a:solidFill>
                            <a:srgbClr val="000000"/>
                          </a:solidFill>
                          <a:latin typeface="Times New Roman" panose="02020603050405020304"/>
                          <a:ea typeface="微软雅黑" panose="020B0503020204020204" pitchFamily="34" charset="-122"/>
                          <a:cs typeface="Times New Roman" panose="02020603050405020304"/>
                        </a:rPr>
                        <a:t>　化平淡为生动</a:t>
                      </a:r>
                      <a:r>
                        <a:rPr lang="en-US" sz="1400" kern="100">
                          <a:solidFill>
                            <a:srgbClr val="000000"/>
                          </a:solidFill>
                          <a:latin typeface="Times New Roman" panose="02020603050405020304"/>
                          <a:ea typeface="微软雅黑" panose="020B0503020204020204" pitchFamily="34" charset="-122"/>
                          <a:cs typeface="Times New Roman" panose="02020603050405020304"/>
                        </a:rPr>
                        <a:t>,</a:t>
                      </a:r>
                      <a:r>
                        <a:rPr lang="zh-CN" sz="1400" kern="100">
                          <a:solidFill>
                            <a:srgbClr val="000000"/>
                          </a:solidFill>
                          <a:latin typeface="Times New Roman" panose="02020603050405020304"/>
                          <a:ea typeface="微软雅黑" panose="020B0503020204020204" pitchFamily="34" charset="-122"/>
                          <a:cs typeface="Times New Roman" panose="02020603050405020304"/>
                        </a:rPr>
                        <a:t>化深奥为浅显</a:t>
                      </a:r>
                      <a:r>
                        <a:rPr lang="en-US" sz="1400" kern="100">
                          <a:solidFill>
                            <a:srgbClr val="000000"/>
                          </a:solidFill>
                          <a:latin typeface="Times New Roman" panose="02020603050405020304"/>
                          <a:ea typeface="微软雅黑" panose="020B0503020204020204" pitchFamily="34" charset="-122"/>
                          <a:cs typeface="Times New Roman" panose="02020603050405020304"/>
                        </a:rPr>
                        <a:t>,</a:t>
                      </a:r>
                      <a:r>
                        <a:rPr lang="zh-CN" sz="1400" kern="100">
                          <a:solidFill>
                            <a:srgbClr val="000000"/>
                          </a:solidFill>
                          <a:latin typeface="Times New Roman" panose="02020603050405020304"/>
                          <a:ea typeface="微软雅黑" panose="020B0503020204020204" pitchFamily="34" charset="-122"/>
                          <a:cs typeface="Times New Roman" panose="02020603050405020304"/>
                        </a:rPr>
                        <a:t>化抽象为具体</a:t>
                      </a:r>
                      <a:endParaRPr lang="zh-CN" sz="1050" kern="100">
                        <a:solidFill>
                          <a:srgbClr val="000000"/>
                        </a:solidFill>
                        <a:latin typeface="NEU-BZ-S92"/>
                        <a:ea typeface="方正书宋_GBK"/>
                        <a:cs typeface="Times New Roman" panose="02020603050405020304"/>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0">
                <a:tc>
                  <a:txBody>
                    <a:bodyPr/>
                    <a:lstStyle/>
                    <a:p>
                      <a:pPr algn="ctr">
                        <a:lnSpc>
                          <a:spcPct val="150000"/>
                        </a:lnSpc>
                        <a:spcAft>
                          <a:spcPts val="0"/>
                        </a:spcAft>
                      </a:pPr>
                      <a:r>
                        <a:rPr lang="zh-CN" sz="1400" kern="100">
                          <a:solidFill>
                            <a:srgbClr val="000000"/>
                          </a:solidFill>
                          <a:latin typeface="Times New Roman" panose="02020603050405020304"/>
                          <a:ea typeface="微软雅黑" panose="020B0503020204020204" pitchFamily="34" charset="-122"/>
                          <a:cs typeface="Times New Roman" panose="02020603050405020304"/>
                        </a:rPr>
                        <a:t>拟人</a:t>
                      </a:r>
                      <a:endParaRPr lang="zh-CN" sz="1050" kern="100">
                        <a:solidFill>
                          <a:srgbClr val="000000"/>
                        </a:solidFill>
                        <a:latin typeface="NEU-BZ-S92"/>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400" kern="100">
                          <a:solidFill>
                            <a:srgbClr val="000000"/>
                          </a:solidFill>
                          <a:latin typeface="Times New Roman" panose="02020603050405020304"/>
                          <a:ea typeface="微软雅黑" panose="020B0503020204020204" pitchFamily="34" charset="-122"/>
                          <a:cs typeface="Times New Roman" panose="02020603050405020304"/>
                        </a:rPr>
                        <a:t>　赋予物人的属性</a:t>
                      </a:r>
                      <a:r>
                        <a:rPr lang="en-US" sz="1400" kern="100">
                          <a:solidFill>
                            <a:srgbClr val="000000"/>
                          </a:solidFill>
                          <a:latin typeface="Times New Roman" panose="02020603050405020304"/>
                          <a:ea typeface="微软雅黑" panose="020B0503020204020204" pitchFamily="34" charset="-122"/>
                          <a:cs typeface="Times New Roman" panose="02020603050405020304"/>
                        </a:rPr>
                        <a:t>,</a:t>
                      </a:r>
                      <a:r>
                        <a:rPr lang="zh-CN" sz="1400" kern="100">
                          <a:solidFill>
                            <a:srgbClr val="000000"/>
                          </a:solidFill>
                          <a:latin typeface="Times New Roman" panose="02020603050405020304"/>
                          <a:ea typeface="微软雅黑" panose="020B0503020204020204" pitchFamily="34" charset="-122"/>
                          <a:cs typeface="Times New Roman" panose="02020603050405020304"/>
                        </a:rPr>
                        <a:t>便于抒发情感</a:t>
                      </a:r>
                      <a:r>
                        <a:rPr lang="en-US" sz="1400" kern="100">
                          <a:solidFill>
                            <a:srgbClr val="000000"/>
                          </a:solidFill>
                          <a:latin typeface="Times New Roman" panose="02020603050405020304"/>
                          <a:ea typeface="微软雅黑" panose="020B0503020204020204" pitchFamily="34" charset="-122"/>
                          <a:cs typeface="Times New Roman" panose="02020603050405020304"/>
                        </a:rPr>
                        <a:t>,</a:t>
                      </a:r>
                      <a:r>
                        <a:rPr lang="zh-CN" sz="1400" kern="100">
                          <a:solidFill>
                            <a:srgbClr val="000000"/>
                          </a:solidFill>
                          <a:latin typeface="Times New Roman" panose="02020603050405020304"/>
                          <a:ea typeface="微软雅黑" panose="020B0503020204020204" pitchFamily="34" charset="-122"/>
                          <a:cs typeface="Times New Roman" panose="02020603050405020304"/>
                        </a:rPr>
                        <a:t>使人感到亲切</a:t>
                      </a:r>
                      <a:r>
                        <a:rPr lang="en-US" sz="1400" kern="100">
                          <a:solidFill>
                            <a:srgbClr val="000000"/>
                          </a:solidFill>
                          <a:latin typeface="Times New Roman" panose="02020603050405020304"/>
                          <a:ea typeface="微软雅黑" panose="020B0503020204020204" pitchFamily="34" charset="-122"/>
                          <a:cs typeface="Times New Roman" panose="02020603050405020304"/>
                        </a:rPr>
                        <a:t>,</a:t>
                      </a:r>
                      <a:r>
                        <a:rPr lang="zh-CN" sz="1400" kern="100">
                          <a:solidFill>
                            <a:srgbClr val="000000"/>
                          </a:solidFill>
                          <a:latin typeface="Times New Roman" panose="02020603050405020304"/>
                          <a:ea typeface="微软雅黑" panose="020B0503020204020204" pitchFamily="34" charset="-122"/>
                          <a:cs typeface="Times New Roman" panose="02020603050405020304"/>
                        </a:rPr>
                        <a:t>易受感染</a:t>
                      </a:r>
                      <a:endParaRPr lang="zh-CN" sz="1050" kern="100">
                        <a:solidFill>
                          <a:srgbClr val="000000"/>
                        </a:solidFill>
                        <a:latin typeface="NEU-BZ-S92"/>
                        <a:ea typeface="方正书宋_GBK"/>
                        <a:cs typeface="Times New Roman" panose="02020603050405020304"/>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0">
                <a:tc>
                  <a:txBody>
                    <a:bodyPr/>
                    <a:lstStyle/>
                    <a:p>
                      <a:pPr algn="ctr">
                        <a:lnSpc>
                          <a:spcPct val="150000"/>
                        </a:lnSpc>
                        <a:spcAft>
                          <a:spcPts val="0"/>
                        </a:spcAft>
                      </a:pPr>
                      <a:r>
                        <a:rPr lang="zh-CN" sz="1400" kern="100">
                          <a:solidFill>
                            <a:srgbClr val="000000"/>
                          </a:solidFill>
                          <a:latin typeface="Times New Roman" panose="02020603050405020304"/>
                          <a:ea typeface="微软雅黑" panose="020B0503020204020204" pitchFamily="34" charset="-122"/>
                          <a:cs typeface="Times New Roman" panose="02020603050405020304"/>
                        </a:rPr>
                        <a:t>排比</a:t>
                      </a:r>
                      <a:endParaRPr lang="zh-CN" sz="1050" kern="100">
                        <a:solidFill>
                          <a:srgbClr val="000000"/>
                        </a:solidFill>
                        <a:latin typeface="NEU-BZ-S92"/>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400" kern="100">
                          <a:solidFill>
                            <a:srgbClr val="000000"/>
                          </a:solidFill>
                          <a:latin typeface="Times New Roman" panose="02020603050405020304"/>
                          <a:ea typeface="微软雅黑" panose="020B0503020204020204" pitchFamily="34" charset="-122"/>
                          <a:cs typeface="Times New Roman" panose="02020603050405020304"/>
                        </a:rPr>
                        <a:t>　内容集中</a:t>
                      </a:r>
                      <a:r>
                        <a:rPr lang="en-US" sz="1400" kern="100">
                          <a:solidFill>
                            <a:srgbClr val="000000"/>
                          </a:solidFill>
                          <a:latin typeface="Times New Roman" panose="02020603050405020304"/>
                          <a:ea typeface="微软雅黑" panose="020B0503020204020204" pitchFamily="34" charset="-122"/>
                          <a:cs typeface="Times New Roman" panose="02020603050405020304"/>
                        </a:rPr>
                        <a:t>,</a:t>
                      </a:r>
                      <a:r>
                        <a:rPr lang="zh-CN" sz="1400" kern="100">
                          <a:solidFill>
                            <a:srgbClr val="000000"/>
                          </a:solidFill>
                          <a:latin typeface="Times New Roman" panose="02020603050405020304"/>
                          <a:ea typeface="微软雅黑" panose="020B0503020204020204" pitchFamily="34" charset="-122"/>
                          <a:cs typeface="Times New Roman" panose="02020603050405020304"/>
                        </a:rPr>
                        <a:t>增强气势</a:t>
                      </a:r>
                      <a:r>
                        <a:rPr lang="en-US" sz="1400" kern="100">
                          <a:solidFill>
                            <a:srgbClr val="000000"/>
                          </a:solidFill>
                          <a:latin typeface="Times New Roman" panose="02020603050405020304"/>
                          <a:ea typeface="微软雅黑" panose="020B0503020204020204" pitchFamily="34" charset="-122"/>
                          <a:cs typeface="Times New Roman" panose="02020603050405020304"/>
                        </a:rPr>
                        <a:t>;</a:t>
                      </a:r>
                      <a:r>
                        <a:rPr lang="zh-CN" sz="1400" kern="100">
                          <a:solidFill>
                            <a:srgbClr val="000000"/>
                          </a:solidFill>
                          <a:latin typeface="Times New Roman" panose="02020603050405020304"/>
                          <a:ea typeface="微软雅黑" panose="020B0503020204020204" pitchFamily="34" charset="-122"/>
                          <a:cs typeface="Times New Roman" panose="02020603050405020304"/>
                        </a:rPr>
                        <a:t>强调内容</a:t>
                      </a:r>
                      <a:r>
                        <a:rPr lang="en-US" sz="1400" kern="100">
                          <a:solidFill>
                            <a:srgbClr val="000000"/>
                          </a:solidFill>
                          <a:latin typeface="Times New Roman" panose="02020603050405020304"/>
                          <a:ea typeface="微软雅黑" panose="020B0503020204020204" pitchFamily="34" charset="-122"/>
                          <a:cs typeface="Times New Roman" panose="02020603050405020304"/>
                        </a:rPr>
                        <a:t>,</a:t>
                      </a:r>
                      <a:r>
                        <a:rPr lang="zh-CN" sz="1400" kern="100">
                          <a:solidFill>
                            <a:srgbClr val="000000"/>
                          </a:solidFill>
                          <a:latin typeface="Times New Roman" panose="02020603050405020304"/>
                          <a:ea typeface="微软雅黑" panose="020B0503020204020204" pitchFamily="34" charset="-122"/>
                          <a:cs typeface="Times New Roman" panose="02020603050405020304"/>
                        </a:rPr>
                        <a:t>增加文采</a:t>
                      </a:r>
                      <a:r>
                        <a:rPr lang="en-US" sz="1400" kern="100">
                          <a:solidFill>
                            <a:srgbClr val="000000"/>
                          </a:solidFill>
                          <a:latin typeface="Times New Roman" panose="02020603050405020304"/>
                          <a:ea typeface="微软雅黑" panose="020B0503020204020204" pitchFamily="34" charset="-122"/>
                          <a:cs typeface="Times New Roman" panose="02020603050405020304"/>
                        </a:rPr>
                        <a:t>;</a:t>
                      </a:r>
                      <a:r>
                        <a:rPr lang="zh-CN" sz="1400" kern="100">
                          <a:solidFill>
                            <a:srgbClr val="000000"/>
                          </a:solidFill>
                          <a:latin typeface="Times New Roman" panose="02020603050405020304"/>
                          <a:ea typeface="微软雅黑" panose="020B0503020204020204" pitchFamily="34" charset="-122"/>
                          <a:cs typeface="Times New Roman" panose="02020603050405020304"/>
                        </a:rPr>
                        <a:t>节奏鲜明</a:t>
                      </a:r>
                      <a:r>
                        <a:rPr lang="en-US" sz="1400" kern="100">
                          <a:solidFill>
                            <a:srgbClr val="000000"/>
                          </a:solidFill>
                          <a:latin typeface="Times New Roman" panose="02020603050405020304"/>
                          <a:ea typeface="微软雅黑" panose="020B0503020204020204" pitchFamily="34" charset="-122"/>
                          <a:cs typeface="Times New Roman" panose="02020603050405020304"/>
                        </a:rPr>
                        <a:t>,</a:t>
                      </a:r>
                      <a:r>
                        <a:rPr lang="zh-CN" sz="1400" kern="100">
                          <a:solidFill>
                            <a:srgbClr val="000000"/>
                          </a:solidFill>
                          <a:latin typeface="Times New Roman" panose="02020603050405020304"/>
                          <a:ea typeface="微软雅黑" panose="020B0503020204020204" pitchFamily="34" charset="-122"/>
                          <a:cs typeface="Times New Roman" panose="02020603050405020304"/>
                        </a:rPr>
                        <a:t>便于抒发强烈的感情</a:t>
                      </a:r>
                      <a:endParaRPr lang="zh-CN" sz="1050" kern="100">
                        <a:solidFill>
                          <a:srgbClr val="000000"/>
                        </a:solidFill>
                        <a:latin typeface="NEU-BZ-S92"/>
                        <a:ea typeface="方正书宋_GBK"/>
                        <a:cs typeface="Times New Roman" panose="02020603050405020304"/>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0">
                <a:tc>
                  <a:txBody>
                    <a:bodyPr/>
                    <a:lstStyle/>
                    <a:p>
                      <a:pPr algn="ctr">
                        <a:lnSpc>
                          <a:spcPct val="150000"/>
                        </a:lnSpc>
                        <a:spcAft>
                          <a:spcPts val="0"/>
                        </a:spcAft>
                      </a:pPr>
                      <a:r>
                        <a:rPr lang="zh-CN" sz="1400" kern="100">
                          <a:solidFill>
                            <a:srgbClr val="000000"/>
                          </a:solidFill>
                          <a:latin typeface="Times New Roman" panose="02020603050405020304"/>
                          <a:ea typeface="微软雅黑" panose="020B0503020204020204" pitchFamily="34" charset="-122"/>
                          <a:cs typeface="Times New Roman" panose="02020603050405020304"/>
                        </a:rPr>
                        <a:t>夸张</a:t>
                      </a:r>
                      <a:endParaRPr lang="zh-CN" sz="1050" kern="100">
                        <a:solidFill>
                          <a:srgbClr val="000000"/>
                        </a:solidFill>
                        <a:latin typeface="NEU-BZ-S92"/>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400" kern="100">
                          <a:solidFill>
                            <a:srgbClr val="000000"/>
                          </a:solidFill>
                          <a:latin typeface="Times New Roman" panose="02020603050405020304"/>
                          <a:ea typeface="微软雅黑" panose="020B0503020204020204" pitchFamily="34" charset="-122"/>
                          <a:cs typeface="Times New Roman" panose="02020603050405020304"/>
                        </a:rPr>
                        <a:t>　加强作者的某种情感</a:t>
                      </a:r>
                      <a:r>
                        <a:rPr lang="en-US" sz="1400" kern="100">
                          <a:solidFill>
                            <a:srgbClr val="000000"/>
                          </a:solidFill>
                          <a:latin typeface="Times New Roman" panose="02020603050405020304"/>
                          <a:ea typeface="微软雅黑" panose="020B0503020204020204" pitchFamily="34" charset="-122"/>
                          <a:cs typeface="Times New Roman" panose="02020603050405020304"/>
                        </a:rPr>
                        <a:t>,</a:t>
                      </a:r>
                      <a:r>
                        <a:rPr lang="zh-CN" sz="1400" kern="100">
                          <a:solidFill>
                            <a:srgbClr val="000000"/>
                          </a:solidFill>
                          <a:latin typeface="Times New Roman" panose="02020603050405020304"/>
                          <a:ea typeface="微软雅黑" panose="020B0503020204020204" pitchFamily="34" charset="-122"/>
                          <a:cs typeface="Times New Roman" panose="02020603050405020304"/>
                        </a:rPr>
                        <a:t>烘托气氛</a:t>
                      </a:r>
                      <a:r>
                        <a:rPr lang="en-US" sz="1400" kern="100">
                          <a:solidFill>
                            <a:srgbClr val="000000"/>
                          </a:solidFill>
                          <a:latin typeface="Times New Roman" panose="02020603050405020304"/>
                          <a:ea typeface="微软雅黑" panose="020B0503020204020204" pitchFamily="34" charset="-122"/>
                          <a:cs typeface="Times New Roman" panose="02020603050405020304"/>
                        </a:rPr>
                        <a:t>,</a:t>
                      </a:r>
                      <a:r>
                        <a:rPr lang="zh-CN" sz="1400" kern="100">
                          <a:solidFill>
                            <a:srgbClr val="000000"/>
                          </a:solidFill>
                          <a:latin typeface="Times New Roman" panose="02020603050405020304"/>
                          <a:ea typeface="微软雅黑" panose="020B0503020204020204" pitchFamily="34" charset="-122"/>
                          <a:cs typeface="Times New Roman" panose="02020603050405020304"/>
                        </a:rPr>
                        <a:t>引起读者丰富想象和强烈共鸣</a:t>
                      </a:r>
                      <a:endParaRPr lang="zh-CN" sz="1050" kern="100">
                        <a:solidFill>
                          <a:srgbClr val="000000"/>
                        </a:solidFill>
                        <a:latin typeface="NEU-BZ-S92"/>
                        <a:ea typeface="方正书宋_GBK"/>
                        <a:cs typeface="Times New Roman" panose="02020603050405020304"/>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0">
                <a:tc>
                  <a:txBody>
                    <a:bodyPr/>
                    <a:lstStyle/>
                    <a:p>
                      <a:pPr algn="ctr">
                        <a:lnSpc>
                          <a:spcPct val="150000"/>
                        </a:lnSpc>
                        <a:spcAft>
                          <a:spcPts val="0"/>
                        </a:spcAft>
                      </a:pPr>
                      <a:r>
                        <a:rPr lang="zh-CN" sz="1400" kern="100">
                          <a:solidFill>
                            <a:srgbClr val="000000"/>
                          </a:solidFill>
                          <a:latin typeface="Times New Roman" panose="02020603050405020304"/>
                          <a:ea typeface="微软雅黑" panose="020B0503020204020204" pitchFamily="34" charset="-122"/>
                          <a:cs typeface="Times New Roman" panose="02020603050405020304"/>
                        </a:rPr>
                        <a:t>对偶</a:t>
                      </a:r>
                      <a:endParaRPr lang="zh-CN" sz="1050" kern="100">
                        <a:solidFill>
                          <a:srgbClr val="000000"/>
                        </a:solidFill>
                        <a:latin typeface="NEU-BZ-S92"/>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400" kern="100" dirty="0">
                          <a:solidFill>
                            <a:srgbClr val="000000"/>
                          </a:solidFill>
                          <a:latin typeface="Times New Roman" panose="02020603050405020304"/>
                          <a:ea typeface="微软雅黑" panose="020B0503020204020204" pitchFamily="34" charset="-122"/>
                          <a:cs typeface="Times New Roman" panose="02020603050405020304"/>
                        </a:rPr>
                        <a:t>　给人以韵律感、节奏感</a:t>
                      </a:r>
                      <a:r>
                        <a:rPr lang="en-US" sz="1400" kern="100" dirty="0">
                          <a:solidFill>
                            <a:srgbClr val="000000"/>
                          </a:solidFill>
                          <a:latin typeface="Times New Roman" panose="02020603050405020304"/>
                          <a:ea typeface="微软雅黑" panose="020B0503020204020204" pitchFamily="34" charset="-122"/>
                          <a:cs typeface="Times New Roman" panose="02020603050405020304"/>
                        </a:rPr>
                        <a:t>,</a:t>
                      </a:r>
                      <a:r>
                        <a:rPr lang="zh-CN" sz="1400" kern="100" dirty="0">
                          <a:solidFill>
                            <a:srgbClr val="000000"/>
                          </a:solidFill>
                          <a:latin typeface="Times New Roman" panose="02020603050405020304"/>
                          <a:ea typeface="微软雅黑" panose="020B0503020204020204" pitchFamily="34" charset="-122"/>
                          <a:cs typeface="Times New Roman" panose="02020603050405020304"/>
                        </a:rPr>
                        <a:t>便于吟诵</a:t>
                      </a:r>
                      <a:r>
                        <a:rPr lang="en-US" sz="1400" kern="100" dirty="0">
                          <a:solidFill>
                            <a:srgbClr val="000000"/>
                          </a:solidFill>
                          <a:latin typeface="Times New Roman" panose="02020603050405020304"/>
                          <a:ea typeface="微软雅黑" panose="020B0503020204020204" pitchFamily="34" charset="-122"/>
                          <a:cs typeface="Times New Roman" panose="02020603050405020304"/>
                        </a:rPr>
                        <a:t>,</a:t>
                      </a:r>
                      <a:r>
                        <a:rPr lang="zh-CN" sz="1400" kern="100" dirty="0">
                          <a:solidFill>
                            <a:srgbClr val="000000"/>
                          </a:solidFill>
                          <a:latin typeface="Times New Roman" panose="02020603050405020304"/>
                          <a:ea typeface="微软雅黑" panose="020B0503020204020204" pitchFamily="34" charset="-122"/>
                          <a:cs typeface="Times New Roman" panose="02020603050405020304"/>
                        </a:rPr>
                        <a:t>有音乐美</a:t>
                      </a:r>
                      <a:r>
                        <a:rPr lang="en-US" sz="1400" kern="100" dirty="0">
                          <a:solidFill>
                            <a:srgbClr val="000000"/>
                          </a:solidFill>
                          <a:latin typeface="Times New Roman" panose="02020603050405020304"/>
                          <a:ea typeface="微软雅黑" panose="020B0503020204020204" pitchFamily="34" charset="-122"/>
                          <a:cs typeface="Times New Roman" panose="02020603050405020304"/>
                        </a:rPr>
                        <a:t>;</a:t>
                      </a:r>
                      <a:r>
                        <a:rPr lang="zh-CN" sz="1400" kern="100" dirty="0">
                          <a:solidFill>
                            <a:srgbClr val="000000"/>
                          </a:solidFill>
                          <a:latin typeface="Times New Roman" panose="02020603050405020304"/>
                          <a:ea typeface="微软雅黑" panose="020B0503020204020204" pitchFamily="34" charset="-122"/>
                          <a:cs typeface="Times New Roman" panose="02020603050405020304"/>
                        </a:rPr>
                        <a:t>表意凝练</a:t>
                      </a:r>
                      <a:r>
                        <a:rPr lang="en-US" sz="1400" kern="100" dirty="0">
                          <a:solidFill>
                            <a:srgbClr val="000000"/>
                          </a:solidFill>
                          <a:latin typeface="Times New Roman" panose="02020603050405020304"/>
                          <a:ea typeface="微软雅黑" panose="020B0503020204020204" pitchFamily="34" charset="-122"/>
                          <a:cs typeface="Times New Roman" panose="02020603050405020304"/>
                        </a:rPr>
                        <a:t>,</a:t>
                      </a:r>
                      <a:r>
                        <a:rPr lang="zh-CN" sz="1400" kern="100" dirty="0">
                          <a:solidFill>
                            <a:srgbClr val="000000"/>
                          </a:solidFill>
                          <a:latin typeface="Times New Roman" panose="02020603050405020304"/>
                          <a:ea typeface="微软雅黑" panose="020B0503020204020204" pitchFamily="34" charset="-122"/>
                          <a:cs typeface="Times New Roman" panose="02020603050405020304"/>
                        </a:rPr>
                        <a:t>抒情酣畅</a:t>
                      </a:r>
                      <a:endParaRPr lang="zh-CN" sz="1050" kern="100" dirty="0">
                        <a:solidFill>
                          <a:srgbClr val="000000"/>
                        </a:solidFill>
                        <a:latin typeface="NEU-BZ-S92"/>
                        <a:ea typeface="方正书宋_GBK"/>
                        <a:cs typeface="Times New Roman" panose="02020603050405020304"/>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4" name="表格 3"/>
          <p:cNvGraphicFramePr>
            <a:graphicFrameLocks noGrp="1"/>
          </p:cNvGraphicFramePr>
          <p:nvPr/>
        </p:nvGraphicFramePr>
        <p:xfrm>
          <a:off x="1524000" y="1771650"/>
          <a:ext cx="6096000" cy="1600200"/>
        </p:xfrm>
        <a:graphic>
          <a:graphicData uri="http://schemas.openxmlformats.org/drawingml/2006/table">
            <a:tbl>
              <a:tblPr/>
              <a:tblGrid>
                <a:gridCol w="583555"/>
                <a:gridCol w="5512445"/>
              </a:tblGrid>
              <a:tr h="0">
                <a:tc>
                  <a:txBody>
                    <a:bodyPr/>
                    <a:lstStyle/>
                    <a:p>
                      <a:pPr algn="ctr">
                        <a:lnSpc>
                          <a:spcPct val="150000"/>
                        </a:lnSpc>
                        <a:spcAft>
                          <a:spcPts val="0"/>
                        </a:spcAft>
                      </a:pPr>
                      <a:r>
                        <a:rPr lang="zh-CN" sz="1400" kern="100">
                          <a:solidFill>
                            <a:srgbClr val="000000"/>
                          </a:solidFill>
                          <a:latin typeface="Times New Roman" panose="02020603050405020304"/>
                          <a:ea typeface="微软雅黑" panose="020B0503020204020204" pitchFamily="34" charset="-122"/>
                          <a:cs typeface="Times New Roman" panose="02020603050405020304"/>
                        </a:rPr>
                        <a:t>修辞方法</a:t>
                      </a:r>
                      <a:endParaRPr lang="zh-CN" sz="1050" kern="100">
                        <a:solidFill>
                          <a:srgbClr val="000000"/>
                        </a:solidFill>
                        <a:latin typeface="NEU-BZ-S92"/>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400" kern="100">
                          <a:solidFill>
                            <a:srgbClr val="000000"/>
                          </a:solidFill>
                          <a:latin typeface="Times New Roman" panose="02020603050405020304"/>
                          <a:ea typeface="微软雅黑" panose="020B0503020204020204" pitchFamily="34" charset="-122"/>
                          <a:cs typeface="Times New Roman" panose="02020603050405020304"/>
                        </a:rPr>
                        <a:t>作用</a:t>
                      </a:r>
                      <a:endParaRPr lang="zh-CN" sz="1050" kern="100">
                        <a:solidFill>
                          <a:srgbClr val="000000"/>
                        </a:solidFill>
                        <a:latin typeface="NEU-BZ-S92"/>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0">
                <a:tc>
                  <a:txBody>
                    <a:bodyPr/>
                    <a:lstStyle/>
                    <a:p>
                      <a:pPr algn="ctr">
                        <a:lnSpc>
                          <a:spcPct val="150000"/>
                        </a:lnSpc>
                        <a:spcAft>
                          <a:spcPts val="0"/>
                        </a:spcAft>
                      </a:pPr>
                      <a:r>
                        <a:rPr lang="zh-CN" sz="1400" kern="100">
                          <a:solidFill>
                            <a:srgbClr val="000000"/>
                          </a:solidFill>
                          <a:latin typeface="Times New Roman" panose="02020603050405020304"/>
                          <a:ea typeface="微软雅黑" panose="020B0503020204020204" pitchFamily="34" charset="-122"/>
                          <a:cs typeface="Times New Roman" panose="02020603050405020304"/>
                        </a:rPr>
                        <a:t>反复</a:t>
                      </a:r>
                      <a:endParaRPr lang="zh-CN" sz="1050" kern="100">
                        <a:solidFill>
                          <a:srgbClr val="000000"/>
                        </a:solidFill>
                        <a:latin typeface="NEU-BZ-S92"/>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400" kern="100">
                          <a:solidFill>
                            <a:srgbClr val="000000"/>
                          </a:solidFill>
                          <a:latin typeface="Times New Roman" panose="02020603050405020304"/>
                          <a:ea typeface="微软雅黑" panose="020B0503020204020204" pitchFamily="34" charset="-122"/>
                          <a:cs typeface="Times New Roman" panose="02020603050405020304"/>
                        </a:rPr>
                        <a:t>　强调某种意思</a:t>
                      </a:r>
                      <a:r>
                        <a:rPr lang="en-US" sz="1400" kern="100">
                          <a:solidFill>
                            <a:srgbClr val="000000"/>
                          </a:solidFill>
                          <a:latin typeface="Times New Roman" panose="02020603050405020304"/>
                          <a:ea typeface="微软雅黑" panose="020B0503020204020204" pitchFamily="34" charset="-122"/>
                          <a:cs typeface="Times New Roman" panose="02020603050405020304"/>
                        </a:rPr>
                        <a:t>,</a:t>
                      </a:r>
                      <a:r>
                        <a:rPr lang="zh-CN" sz="1400" kern="100">
                          <a:solidFill>
                            <a:srgbClr val="000000"/>
                          </a:solidFill>
                          <a:latin typeface="Times New Roman" panose="02020603050405020304"/>
                          <a:ea typeface="微软雅黑" panose="020B0503020204020204" pitchFamily="34" charset="-122"/>
                          <a:cs typeface="Times New Roman" panose="02020603050405020304"/>
                        </a:rPr>
                        <a:t>突出某种情感</a:t>
                      </a:r>
                      <a:endParaRPr lang="zh-CN" sz="1050" kern="100">
                        <a:solidFill>
                          <a:srgbClr val="000000"/>
                        </a:solidFill>
                        <a:latin typeface="NEU-BZ-S92"/>
                        <a:ea typeface="方正书宋_GBK"/>
                        <a:cs typeface="Times New Roman" panose="02020603050405020304"/>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0">
                <a:tc>
                  <a:txBody>
                    <a:bodyPr/>
                    <a:lstStyle/>
                    <a:p>
                      <a:pPr algn="ctr">
                        <a:lnSpc>
                          <a:spcPct val="150000"/>
                        </a:lnSpc>
                        <a:spcAft>
                          <a:spcPts val="0"/>
                        </a:spcAft>
                      </a:pPr>
                      <a:r>
                        <a:rPr lang="zh-CN" sz="1400" kern="100">
                          <a:solidFill>
                            <a:srgbClr val="000000"/>
                          </a:solidFill>
                          <a:latin typeface="Times New Roman" panose="02020603050405020304"/>
                          <a:ea typeface="微软雅黑" panose="020B0503020204020204" pitchFamily="34" charset="-122"/>
                          <a:cs typeface="Times New Roman" panose="02020603050405020304"/>
                        </a:rPr>
                        <a:t>反问</a:t>
                      </a:r>
                      <a:endParaRPr lang="zh-CN" sz="1050" kern="100">
                        <a:solidFill>
                          <a:srgbClr val="000000"/>
                        </a:solidFill>
                        <a:latin typeface="NEU-BZ-S92"/>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400" kern="100">
                          <a:solidFill>
                            <a:srgbClr val="000000"/>
                          </a:solidFill>
                          <a:latin typeface="Times New Roman" panose="02020603050405020304"/>
                          <a:ea typeface="微软雅黑" panose="020B0503020204020204" pitchFamily="34" charset="-122"/>
                          <a:cs typeface="Times New Roman" panose="02020603050405020304"/>
                        </a:rPr>
                        <a:t>　加强语气</a:t>
                      </a:r>
                      <a:r>
                        <a:rPr lang="en-US" sz="1400" kern="100">
                          <a:solidFill>
                            <a:srgbClr val="000000"/>
                          </a:solidFill>
                          <a:latin typeface="Times New Roman" panose="02020603050405020304"/>
                          <a:ea typeface="微软雅黑" panose="020B0503020204020204" pitchFamily="34" charset="-122"/>
                          <a:cs typeface="Times New Roman" panose="02020603050405020304"/>
                        </a:rPr>
                        <a:t>,</a:t>
                      </a:r>
                      <a:r>
                        <a:rPr lang="zh-CN" sz="1400" kern="100">
                          <a:solidFill>
                            <a:srgbClr val="000000"/>
                          </a:solidFill>
                          <a:latin typeface="Times New Roman" panose="02020603050405020304"/>
                          <a:ea typeface="微软雅黑" panose="020B0503020204020204" pitchFamily="34" charset="-122"/>
                          <a:cs typeface="Times New Roman" panose="02020603050405020304"/>
                        </a:rPr>
                        <a:t>表达强烈的感情</a:t>
                      </a:r>
                      <a:r>
                        <a:rPr lang="en-US" sz="1400" kern="100">
                          <a:solidFill>
                            <a:srgbClr val="000000"/>
                          </a:solidFill>
                          <a:latin typeface="Times New Roman" panose="02020603050405020304"/>
                          <a:ea typeface="微软雅黑" panose="020B0503020204020204" pitchFamily="34" charset="-122"/>
                          <a:cs typeface="Times New Roman" panose="02020603050405020304"/>
                        </a:rPr>
                        <a:t>,</a:t>
                      </a:r>
                      <a:r>
                        <a:rPr lang="zh-CN" sz="1400" kern="100">
                          <a:solidFill>
                            <a:srgbClr val="000000"/>
                          </a:solidFill>
                          <a:latin typeface="Times New Roman" panose="02020603050405020304"/>
                          <a:ea typeface="微软雅黑" panose="020B0503020204020204" pitchFamily="34" charset="-122"/>
                          <a:cs typeface="Times New Roman" panose="02020603050405020304"/>
                        </a:rPr>
                        <a:t>增强表达效果</a:t>
                      </a:r>
                      <a:endParaRPr lang="zh-CN" sz="1050" kern="100">
                        <a:solidFill>
                          <a:srgbClr val="000000"/>
                        </a:solidFill>
                        <a:latin typeface="NEU-BZ-S92"/>
                        <a:ea typeface="方正书宋_GBK"/>
                        <a:cs typeface="Times New Roman" panose="02020603050405020304"/>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0">
                <a:tc>
                  <a:txBody>
                    <a:bodyPr/>
                    <a:lstStyle/>
                    <a:p>
                      <a:pPr algn="ctr">
                        <a:lnSpc>
                          <a:spcPct val="150000"/>
                        </a:lnSpc>
                        <a:spcAft>
                          <a:spcPts val="0"/>
                        </a:spcAft>
                      </a:pPr>
                      <a:r>
                        <a:rPr lang="zh-CN" sz="1400" kern="100">
                          <a:solidFill>
                            <a:srgbClr val="000000"/>
                          </a:solidFill>
                          <a:latin typeface="Times New Roman" panose="02020603050405020304"/>
                          <a:ea typeface="微软雅黑" panose="020B0503020204020204" pitchFamily="34" charset="-122"/>
                          <a:cs typeface="Times New Roman" panose="02020603050405020304"/>
                        </a:rPr>
                        <a:t>设问</a:t>
                      </a:r>
                      <a:endParaRPr lang="zh-CN" sz="1050" kern="100">
                        <a:solidFill>
                          <a:srgbClr val="000000"/>
                        </a:solidFill>
                        <a:latin typeface="NEU-BZ-S92"/>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400" kern="100" dirty="0">
                          <a:solidFill>
                            <a:srgbClr val="000000"/>
                          </a:solidFill>
                          <a:latin typeface="Times New Roman" panose="02020603050405020304"/>
                          <a:ea typeface="微软雅黑" panose="020B0503020204020204" pitchFamily="34" charset="-122"/>
                          <a:cs typeface="Times New Roman" panose="02020603050405020304"/>
                        </a:rPr>
                        <a:t>　强调问题</a:t>
                      </a:r>
                      <a:r>
                        <a:rPr lang="en-US" sz="1400" kern="100" dirty="0">
                          <a:solidFill>
                            <a:srgbClr val="000000"/>
                          </a:solidFill>
                          <a:latin typeface="Times New Roman" panose="02020603050405020304"/>
                          <a:ea typeface="微软雅黑" panose="020B0503020204020204" pitchFamily="34" charset="-122"/>
                          <a:cs typeface="Times New Roman" panose="02020603050405020304"/>
                        </a:rPr>
                        <a:t>,</a:t>
                      </a:r>
                      <a:r>
                        <a:rPr lang="zh-CN" sz="1400" kern="100" dirty="0">
                          <a:solidFill>
                            <a:srgbClr val="000000"/>
                          </a:solidFill>
                          <a:latin typeface="Times New Roman" panose="02020603050405020304"/>
                          <a:ea typeface="微软雅黑" panose="020B0503020204020204" pitchFamily="34" charset="-122"/>
                          <a:cs typeface="Times New Roman" panose="02020603050405020304"/>
                        </a:rPr>
                        <a:t>以引起读者注意</a:t>
                      </a:r>
                      <a:r>
                        <a:rPr lang="en-US" sz="1400" kern="100" dirty="0">
                          <a:solidFill>
                            <a:srgbClr val="000000"/>
                          </a:solidFill>
                          <a:latin typeface="Times New Roman" panose="02020603050405020304"/>
                          <a:ea typeface="微软雅黑" panose="020B0503020204020204" pitchFamily="34" charset="-122"/>
                          <a:cs typeface="Times New Roman" panose="02020603050405020304"/>
                        </a:rPr>
                        <a:t>,</a:t>
                      </a:r>
                      <a:r>
                        <a:rPr lang="zh-CN" sz="1400" kern="100" dirty="0">
                          <a:solidFill>
                            <a:srgbClr val="000000"/>
                          </a:solidFill>
                          <a:latin typeface="Times New Roman" panose="02020603050405020304"/>
                          <a:ea typeface="微软雅黑" panose="020B0503020204020204" pitchFamily="34" charset="-122"/>
                          <a:cs typeface="Times New Roman" panose="02020603050405020304"/>
                        </a:rPr>
                        <a:t>启发人们进行思考</a:t>
                      </a:r>
                      <a:r>
                        <a:rPr lang="en-US" sz="1400" kern="100" dirty="0">
                          <a:solidFill>
                            <a:srgbClr val="000000"/>
                          </a:solidFill>
                          <a:latin typeface="Times New Roman" panose="02020603050405020304"/>
                          <a:ea typeface="微软雅黑" panose="020B0503020204020204" pitchFamily="34" charset="-122"/>
                          <a:cs typeface="Times New Roman" panose="02020603050405020304"/>
                        </a:rPr>
                        <a:t>,</a:t>
                      </a:r>
                      <a:r>
                        <a:rPr lang="zh-CN" sz="1400" kern="100" dirty="0">
                          <a:solidFill>
                            <a:srgbClr val="000000"/>
                          </a:solidFill>
                          <a:latin typeface="Times New Roman" panose="02020603050405020304"/>
                          <a:ea typeface="微软雅黑" panose="020B0503020204020204" pitchFamily="34" charset="-122"/>
                          <a:cs typeface="Times New Roman" panose="02020603050405020304"/>
                        </a:rPr>
                        <a:t>使文章有波澜变化</a:t>
                      </a:r>
                      <a:endParaRPr lang="zh-CN" sz="1050" kern="100" dirty="0">
                        <a:solidFill>
                          <a:srgbClr val="000000"/>
                        </a:solidFill>
                        <a:latin typeface="NEU-BZ-S92"/>
                        <a:ea typeface="方正书宋_GBK"/>
                        <a:cs typeface="Times New Roman" panose="02020603050405020304"/>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10"/>
          <p:cNvSpPr txBox="1"/>
          <p:nvPr/>
        </p:nvSpPr>
        <p:spPr>
          <a:xfrm>
            <a:off x="1391920" y="1749658"/>
            <a:ext cx="6593840" cy="1978738"/>
          </a:xfrm>
          <a:prstGeom prst="rect">
            <a:avLst/>
          </a:prstGeom>
          <a:noFill/>
        </p:spPr>
        <p:txBody>
          <a:bodyPr wrap="square" lIns="36000" tIns="36000" rIns="36000" bIns="36000" rtlCol="0">
            <a:spAutoFit/>
          </a:bodyPr>
          <a:lstStyle/>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修辞选择题</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一般要求考生从四个选项中选择其中一项。一是从是否运用修辞来选择</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二是对各选项所用的修辞方法的判断选择。</a:t>
            </a:r>
          </a:p>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要能准确快速回答修辞运用的判断题或选择题</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考生就要在平时真正掌握课程标准和教材要求掌握的比喻、拟人、夸张、排比、对偶、反复、设问、反问这八种常见修辞方法</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能了解这八种修辞方法的主要特点</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并能区别其中容易混淆的修辞方法</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如比喻与拟人、排比与对偶、设问与反问等。一般可以从下面几个方面来辨识。</a:t>
            </a:r>
            <a:endParaRPr lang="zh-CN" altLang="zh-CN" sz="1400" dirty="0">
              <a:latin typeface="微软雅黑" panose="020B0503020204020204" pitchFamily="34" charset="-122"/>
              <a:ea typeface="微软雅黑" panose="020B0503020204020204" pitchFamily="34" charset="-122"/>
            </a:endParaRPr>
          </a:p>
        </p:txBody>
      </p:sp>
      <p:grpSp>
        <p:nvGrpSpPr>
          <p:cNvPr id="2" name="组合 16"/>
          <p:cNvGrpSpPr/>
          <p:nvPr/>
        </p:nvGrpSpPr>
        <p:grpSpPr>
          <a:xfrm>
            <a:off x="837386" y="876530"/>
            <a:ext cx="1094096" cy="288147"/>
            <a:chOff x="2074963" y="4295092"/>
            <a:chExt cx="2558949" cy="673937"/>
          </a:xfrm>
        </p:grpSpPr>
        <p:pic>
          <p:nvPicPr>
            <p:cNvPr id="6" name="Picture 2"/>
            <p:cNvPicPr>
              <a:picLocks noChangeAspect="1" noChangeArrowheads="1"/>
            </p:cNvPicPr>
            <p:nvPr/>
          </p:nvPicPr>
          <p:blipFill>
            <a:blip r:embed="rId2" cstate="print"/>
            <a:srcRect/>
            <a:stretch>
              <a:fillRect/>
            </a:stretch>
          </p:blipFill>
          <p:spPr bwMode="auto">
            <a:xfrm>
              <a:off x="2074963" y="4329310"/>
              <a:ext cx="2558949" cy="597458"/>
            </a:xfrm>
            <a:prstGeom prst="rect">
              <a:avLst/>
            </a:prstGeom>
            <a:solidFill>
              <a:schemeClr val="tx1">
                <a:lumMod val="75000"/>
                <a:lumOff val="25000"/>
              </a:schemeClr>
            </a:solidFill>
            <a:ln w="9525">
              <a:noFill/>
              <a:miter lim="800000"/>
              <a:headEnd/>
              <a:tailEnd/>
            </a:ln>
            <a:effectLst/>
          </p:spPr>
        </p:pic>
        <p:sp>
          <p:nvSpPr>
            <p:cNvPr id="7" name="矩形 6"/>
            <p:cNvSpPr/>
            <p:nvPr/>
          </p:nvSpPr>
          <p:spPr>
            <a:xfrm>
              <a:off x="2347554" y="4295092"/>
              <a:ext cx="2089643" cy="673937"/>
            </a:xfrm>
            <a:prstGeom prst="rect">
              <a:avLst/>
            </a:prstGeom>
          </p:spPr>
          <p:txBody>
            <a:bodyPr wrap="none" lIns="36000" tIns="36000" rIns="36000" bIns="36000">
              <a:spAutoFit/>
            </a:bodyPr>
            <a:lstStyle/>
            <a:p>
              <a:r>
                <a:rPr lang="zh-CN" altLang="en-US" sz="1400" spc="200" dirty="0">
                  <a:solidFill>
                    <a:schemeClr val="bg1"/>
                  </a:solidFill>
                  <a:latin typeface="微软雅黑" panose="020B0503020204020204" pitchFamily="34" charset="-122"/>
                  <a:ea typeface="微软雅黑" panose="020B0503020204020204" pitchFamily="34" charset="-122"/>
                </a:rPr>
                <a:t>技法精讲</a:t>
              </a:r>
            </a:p>
          </p:txBody>
        </p:sp>
      </p:gr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10"/>
          <p:cNvSpPr txBox="1"/>
          <p:nvPr/>
        </p:nvSpPr>
        <p:spPr>
          <a:xfrm>
            <a:off x="965200" y="910286"/>
            <a:ext cx="7162800" cy="686076"/>
          </a:xfrm>
          <a:prstGeom prst="rect">
            <a:avLst/>
          </a:prstGeom>
          <a:noFill/>
        </p:spPr>
        <p:txBody>
          <a:bodyPr wrap="square" lIns="36000" tIns="36000" rIns="36000" bIns="36000" rtlCol="0">
            <a:spAutoFit/>
          </a:bodyPr>
          <a:lstStyle/>
          <a:p>
            <a:pPr algn="just">
              <a:lnSpc>
                <a:spcPct val="150000"/>
              </a:lnSpc>
            </a:pPr>
            <a:r>
              <a:rPr lang="en-US" altLang="zh-CN" sz="1400" dirty="0" smtClean="0">
                <a:latin typeface="微软雅黑" panose="020B0503020204020204" pitchFamily="34" charset="-122"/>
                <a:ea typeface="微软雅黑" panose="020B0503020204020204" pitchFamily="34" charset="-122"/>
              </a:rPr>
              <a:t>1.</a:t>
            </a:r>
            <a:r>
              <a:rPr lang="zh-CN" altLang="zh-CN" sz="1400" dirty="0" smtClean="0">
                <a:latin typeface="微软雅黑" panose="020B0503020204020204" pitchFamily="34" charset="-122"/>
                <a:ea typeface="微软雅黑" panose="020B0503020204020204" pitchFamily="34" charset="-122"/>
              </a:rPr>
              <a:t>比喻与拟人的辨识</a:t>
            </a:r>
          </a:p>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可以根据下面的表格来辨识。</a:t>
            </a:r>
          </a:p>
        </p:txBody>
      </p:sp>
      <p:graphicFrame>
        <p:nvGraphicFramePr>
          <p:cNvPr id="3" name="表格 2"/>
          <p:cNvGraphicFramePr>
            <a:graphicFrameLocks noGrp="1"/>
          </p:cNvGraphicFramePr>
          <p:nvPr/>
        </p:nvGraphicFramePr>
        <p:xfrm>
          <a:off x="1239520" y="1677416"/>
          <a:ext cx="6990080" cy="1920240"/>
        </p:xfrm>
        <a:graphic>
          <a:graphicData uri="http://schemas.openxmlformats.org/drawingml/2006/table">
            <a:tbl>
              <a:tblPr/>
              <a:tblGrid>
                <a:gridCol w="3174436"/>
                <a:gridCol w="3815644"/>
              </a:tblGrid>
              <a:tr h="0">
                <a:tc>
                  <a:txBody>
                    <a:bodyPr/>
                    <a:lstStyle/>
                    <a:p>
                      <a:pPr algn="ctr">
                        <a:lnSpc>
                          <a:spcPct val="150000"/>
                        </a:lnSpc>
                        <a:spcAft>
                          <a:spcPts val="0"/>
                        </a:spcAft>
                      </a:pP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拟人</a:t>
                      </a:r>
                      <a:endParaRPr lang="zh-CN" sz="105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比喻</a:t>
                      </a:r>
                      <a:endParaRPr lang="zh-CN" sz="105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0">
                <a:tc>
                  <a:txBody>
                    <a:bodyPr/>
                    <a:lstStyle/>
                    <a:p>
                      <a:pPr algn="ctr">
                        <a:lnSpc>
                          <a:spcPct val="150000"/>
                        </a:lnSpc>
                        <a:spcAft>
                          <a:spcPts val="0"/>
                        </a:spcAft>
                      </a:pP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　</a:t>
                      </a:r>
                      <a:r>
                        <a:rPr lang="zh-CN" altLang="zh-CN" sz="1400" kern="1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着重在</a:t>
                      </a:r>
                      <a:r>
                        <a:rPr lang="en-US" altLang="zh-CN" sz="1400" kern="1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zh-CN" sz="1400" kern="1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喻</a:t>
                      </a:r>
                      <a:r>
                        <a:rPr lang="en-US" altLang="zh-CN" sz="1400" kern="1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zh-CN" sz="1400" kern="1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用本体和喻体的相似性来比喻</a:t>
                      </a:r>
                      <a:r>
                        <a:rPr lang="en-US" altLang="zh-CN" sz="1400" kern="1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zh-CN" sz="1400" kern="1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直接出现二体</a:t>
                      </a:r>
                      <a:r>
                        <a:rPr lang="en-US" altLang="zh-CN" sz="1400" kern="1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zh-CN" sz="1400" kern="1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若未出现二体可补成二体</a:t>
                      </a:r>
                      <a:endParaRPr lang="zh-CN" sz="105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altLang="zh-CN" sz="1400" kern="1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着重在</a:t>
                      </a:r>
                      <a:r>
                        <a:rPr lang="en-US" altLang="zh-CN" sz="1400" kern="1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zh-CN" sz="1400" kern="1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拟</a:t>
                      </a:r>
                      <a:r>
                        <a:rPr lang="en-US" altLang="zh-CN" sz="1400" kern="1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zh-CN" sz="1400" kern="1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直接把物当成人来写</a:t>
                      </a:r>
                      <a:r>
                        <a:rPr lang="en-US" altLang="zh-CN" sz="1400" kern="1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zh-CN" sz="1400" kern="1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融二体为一体</a:t>
                      </a:r>
                      <a:r>
                        <a:rPr lang="en-US" altLang="zh-CN" sz="1400" kern="1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zh-CN" sz="1400" kern="1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只出现事物</a:t>
                      </a:r>
                      <a:r>
                        <a:rPr lang="en-US" altLang="zh-CN" sz="1400" kern="1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zh-CN" sz="1400" kern="1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不必补成二体</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　</a:t>
                      </a:r>
                      <a:endParaRPr lang="zh-CN" sz="105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0">
                <a:tc>
                  <a:txBody>
                    <a:bodyPr/>
                    <a:lstStyle/>
                    <a:p>
                      <a:pPr algn="ctr">
                        <a:lnSpc>
                          <a:spcPct val="150000"/>
                        </a:lnSpc>
                        <a:spcAft>
                          <a:spcPts val="0"/>
                        </a:spcAft>
                      </a:pPr>
                      <a:r>
                        <a:rPr lang="zh-CN" altLang="zh-CN" sz="1400" kern="1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本体和喻体间一定要有相似性</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　</a:t>
                      </a:r>
                      <a:endParaRPr lang="zh-CN" sz="105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　</a:t>
                      </a:r>
                      <a:r>
                        <a:rPr lang="zh-CN" altLang="zh-CN" sz="1400" kern="1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事物与人之间不一定要相似</a:t>
                      </a:r>
                      <a:r>
                        <a:rPr lang="en-US" altLang="zh-CN" sz="1400" kern="1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zh-CN" sz="1400" kern="1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可相关</a:t>
                      </a:r>
                      <a:endParaRPr lang="zh-CN" sz="105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0">
                <a:tc>
                  <a:txBody>
                    <a:bodyPr/>
                    <a:lstStyle/>
                    <a:p>
                      <a:pPr algn="ctr">
                        <a:lnSpc>
                          <a:spcPct val="150000"/>
                        </a:lnSpc>
                        <a:spcAft>
                          <a:spcPts val="0"/>
                        </a:spcAft>
                      </a:pPr>
                      <a:r>
                        <a:rPr lang="zh-CN" altLang="zh-CN" sz="1400" kern="1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例</a:t>
                      </a:r>
                      <a:r>
                        <a:rPr lang="en-US" altLang="zh-CN" sz="1400" kern="1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zh-CN" sz="1400" kern="1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星星好像我的好朋友</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　</a:t>
                      </a:r>
                      <a:endParaRPr lang="zh-CN" sz="105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altLang="zh-CN" sz="1400" kern="1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例</a:t>
                      </a:r>
                      <a:r>
                        <a:rPr lang="en-US" altLang="zh-CN" sz="1400" kern="1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zh-CN" sz="1400" kern="1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星星常常和我亲密地谈话</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　</a:t>
                      </a:r>
                      <a:endParaRPr lang="zh-CN" sz="105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10"/>
          <p:cNvSpPr txBox="1"/>
          <p:nvPr/>
        </p:nvSpPr>
        <p:spPr>
          <a:xfrm>
            <a:off x="1483360" y="1479246"/>
            <a:ext cx="6329680" cy="2011695"/>
          </a:xfrm>
          <a:prstGeom prst="rect">
            <a:avLst/>
          </a:prstGeom>
          <a:noFill/>
        </p:spPr>
        <p:txBody>
          <a:bodyPr wrap="square" lIns="36000" tIns="36000" rIns="36000" bIns="36000" rtlCol="0">
            <a:spAutoFit/>
          </a:bodyPr>
          <a:lstStyle/>
          <a:p>
            <a:pPr algn="just">
              <a:lnSpc>
                <a:spcPct val="150000"/>
              </a:lnSpc>
            </a:pPr>
            <a:r>
              <a:rPr lang="en-US" altLang="zh-CN" sz="1400" dirty="0" smtClean="0">
                <a:latin typeface="微软雅黑" panose="020B0503020204020204" pitchFamily="34" charset="-122"/>
                <a:ea typeface="微软雅黑" panose="020B0503020204020204" pitchFamily="34" charset="-122"/>
              </a:rPr>
              <a:t>2.</a:t>
            </a:r>
            <a:r>
              <a:rPr lang="zh-CN" altLang="zh-CN" sz="1400" dirty="0" smtClean="0">
                <a:latin typeface="微软雅黑" panose="020B0503020204020204" pitchFamily="34" charset="-122"/>
                <a:ea typeface="微软雅黑" panose="020B0503020204020204" pitchFamily="34" charset="-122"/>
              </a:rPr>
              <a:t>排比与对偶的辨识</a:t>
            </a:r>
          </a:p>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一从各自特点和数量上辨识</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对偶的语言单位是两个</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而排比则是三个或三个以上</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二是从语句要求来辨识</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对偶必须对称</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要求严格</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排比要求结构大体相似</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字数要求不甚严格</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三是排比以同一词语作为排比头</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也叫揭示语</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而互相衔接</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排比头是相同而重复的</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给人以紧凑</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密集之感</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而对偶句的上下两联是不重复的。如果是严格的对偶</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要求平仄对仗</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排比则无此要求。</a:t>
            </a:r>
            <a:endParaRPr lang="zh-CN" altLang="zh-CN" sz="1400" dirty="0">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10"/>
          <p:cNvSpPr txBox="1"/>
          <p:nvPr/>
        </p:nvSpPr>
        <p:spPr>
          <a:xfrm>
            <a:off x="1219200" y="920446"/>
            <a:ext cx="7162800" cy="395869"/>
          </a:xfrm>
          <a:prstGeom prst="rect">
            <a:avLst/>
          </a:prstGeom>
          <a:noFill/>
        </p:spPr>
        <p:txBody>
          <a:bodyPr wrap="square" lIns="36000" tIns="36000" rIns="36000" bIns="36000" rtlCol="0">
            <a:spAutoFit/>
          </a:bodyPr>
          <a:lstStyle/>
          <a:p>
            <a:pPr algn="just">
              <a:lnSpc>
                <a:spcPct val="150000"/>
              </a:lnSpc>
            </a:pPr>
            <a:r>
              <a:rPr lang="en-US" altLang="zh-CN" sz="1400" dirty="0" smtClean="0">
                <a:latin typeface="微软雅黑" panose="020B0503020204020204" pitchFamily="34" charset="-122"/>
                <a:ea typeface="微软雅黑" panose="020B0503020204020204" pitchFamily="34" charset="-122"/>
              </a:rPr>
              <a:t>3.</a:t>
            </a:r>
            <a:r>
              <a:rPr lang="zh-CN" altLang="zh-CN" sz="1400" dirty="0" smtClean="0">
                <a:latin typeface="微软雅黑" panose="020B0503020204020204" pitchFamily="34" charset="-122"/>
                <a:ea typeface="微软雅黑" panose="020B0503020204020204" pitchFamily="34" charset="-122"/>
              </a:rPr>
              <a:t>设问和反问的辨识</a:t>
            </a:r>
            <a:r>
              <a:rPr lang="zh-CN" altLang="zh-CN" sz="1400" dirty="0" smtClean="0"/>
              <a:t>。</a:t>
            </a:r>
          </a:p>
        </p:txBody>
      </p:sp>
      <p:graphicFrame>
        <p:nvGraphicFramePr>
          <p:cNvPr id="3" name="表格 2"/>
          <p:cNvGraphicFramePr>
            <a:graphicFrameLocks noGrp="1"/>
          </p:cNvGraphicFramePr>
          <p:nvPr/>
        </p:nvGraphicFramePr>
        <p:xfrm>
          <a:off x="1259840" y="1568450"/>
          <a:ext cx="6929120" cy="2560320"/>
        </p:xfrm>
        <a:graphic>
          <a:graphicData uri="http://schemas.openxmlformats.org/drawingml/2006/table">
            <a:tbl>
              <a:tblPr/>
              <a:tblGrid>
                <a:gridCol w="1818640"/>
                <a:gridCol w="5110480"/>
              </a:tblGrid>
              <a:tr h="0">
                <a:tc>
                  <a:txBody>
                    <a:bodyPr/>
                    <a:lstStyle/>
                    <a:p>
                      <a:pPr algn="ctr">
                        <a:lnSpc>
                          <a:spcPct val="150000"/>
                        </a:lnSpc>
                        <a:spcAft>
                          <a:spcPts val="0"/>
                        </a:spcAft>
                      </a:pP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设问</a:t>
                      </a:r>
                      <a:endParaRPr lang="zh-CN" sz="105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反问</a:t>
                      </a:r>
                      <a:endParaRPr lang="zh-CN" sz="105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0">
                <a:tc>
                  <a:txBody>
                    <a:bodyPr/>
                    <a:lstStyle/>
                    <a:p>
                      <a:pPr algn="ctr">
                        <a:lnSpc>
                          <a:spcPct val="150000"/>
                        </a:lnSpc>
                        <a:spcAft>
                          <a:spcPts val="0"/>
                        </a:spcAft>
                      </a:pP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　自问自答</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问在前</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答在后</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通过问和答引起听众或读者的注意而增强表达力。</a:t>
                      </a:r>
                      <a:endParaRPr lang="zh-CN" sz="105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　无疑而问</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明知故问</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只问不答</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让听众或读者在思考中从问话里得出答案</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肯定反问而更加否定</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否定反问而更加肯定</a:t>
                      </a:r>
                      <a:endParaRPr lang="zh-CN" sz="105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0">
                <a:tc>
                  <a:txBody>
                    <a:bodyPr/>
                    <a:lstStyle/>
                    <a:p>
                      <a:pPr algn="ctr">
                        <a:lnSpc>
                          <a:spcPct val="150000"/>
                        </a:lnSpc>
                        <a:spcAft>
                          <a:spcPts val="0"/>
                        </a:spcAft>
                      </a:pP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　例</a:t>
                      </a:r>
                      <a:r>
                        <a:rPr lang="en-US" sz="1400" kern="10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这是什么精神</a:t>
                      </a:r>
                      <a:r>
                        <a:rPr lang="en-US" sz="1400" kern="10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这是国际主义精神</a:t>
                      </a:r>
                      <a:r>
                        <a:rPr lang="en-US" sz="1400" kern="10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sz="105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　谁说不是呢</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sz="105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10"/>
          <p:cNvSpPr txBox="1"/>
          <p:nvPr/>
        </p:nvSpPr>
        <p:spPr>
          <a:xfrm>
            <a:off x="1137920" y="1296366"/>
            <a:ext cx="7162800" cy="362911"/>
          </a:xfrm>
          <a:prstGeom prst="rect">
            <a:avLst/>
          </a:prstGeom>
          <a:noFill/>
        </p:spPr>
        <p:txBody>
          <a:bodyPr wrap="square" lIns="36000" tIns="36000" rIns="36000" bIns="36000" rtlCol="0">
            <a:spAutoFit/>
          </a:bodyPr>
          <a:lstStyle/>
          <a:p>
            <a:pPr algn="just">
              <a:lnSpc>
                <a:spcPct val="150000"/>
              </a:lnSpc>
            </a:pPr>
            <a:r>
              <a:rPr lang="en-US" altLang="zh-CN" sz="1400" dirty="0" smtClean="0">
                <a:latin typeface="微软雅黑" panose="020B0503020204020204" pitchFamily="34" charset="-122"/>
                <a:ea typeface="微软雅黑" panose="020B0503020204020204" pitchFamily="34" charset="-122"/>
              </a:rPr>
              <a:t>4.</a:t>
            </a:r>
            <a:r>
              <a:rPr lang="zh-CN" altLang="zh-CN" sz="1400" dirty="0" smtClean="0">
                <a:latin typeface="微软雅黑" panose="020B0503020204020204" pitchFamily="34" charset="-122"/>
                <a:ea typeface="微软雅黑" panose="020B0503020204020204" pitchFamily="34" charset="-122"/>
              </a:rPr>
              <a:t>五种带比喻词的非比喻句类型</a:t>
            </a:r>
            <a:endParaRPr lang="zh-CN" altLang="zh-CN" sz="1400" dirty="0">
              <a:latin typeface="微软雅黑" panose="020B0503020204020204" pitchFamily="34" charset="-122"/>
              <a:ea typeface="微软雅黑" panose="020B0503020204020204" pitchFamily="34" charset="-122"/>
            </a:endParaRPr>
          </a:p>
        </p:txBody>
      </p:sp>
      <p:graphicFrame>
        <p:nvGraphicFramePr>
          <p:cNvPr id="3" name="表格 2"/>
          <p:cNvGraphicFramePr>
            <a:graphicFrameLocks noGrp="1"/>
          </p:cNvGraphicFramePr>
          <p:nvPr/>
        </p:nvGraphicFramePr>
        <p:xfrm>
          <a:off x="1111402" y="1783785"/>
          <a:ext cx="7716510" cy="2618882"/>
        </p:xfrm>
        <a:graphic>
          <a:graphicData uri="http://schemas.openxmlformats.org/drawingml/2006/table">
            <a:tbl>
              <a:tblPr/>
              <a:tblGrid>
                <a:gridCol w="1193090"/>
                <a:gridCol w="1309360"/>
                <a:gridCol w="5214060"/>
              </a:tblGrid>
              <a:tr h="473136">
                <a:tc>
                  <a:txBody>
                    <a:bodyPr/>
                    <a:lstStyle/>
                    <a:p>
                      <a:pPr algn="ctr">
                        <a:lnSpc>
                          <a:spcPct val="150000"/>
                        </a:lnSpc>
                        <a:spcAft>
                          <a:spcPts val="0"/>
                        </a:spcAft>
                      </a:pP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类别</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例句</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说明</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1072873">
                <a:tc>
                  <a:txBody>
                    <a:bodyPr/>
                    <a:lstStyle/>
                    <a:p>
                      <a:pPr algn="ctr">
                        <a:lnSpc>
                          <a:spcPct val="150000"/>
                        </a:lnSpc>
                        <a:spcAft>
                          <a:spcPts val="0"/>
                        </a:spcAft>
                      </a:pP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　表比较而不表比喻</a:t>
                      </a:r>
                    </a:p>
                  </a:txBody>
                  <a:tcPr marL="30238" marR="30238"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　小明长得</a:t>
                      </a:r>
                      <a:r>
                        <a:rPr lang="zh-CN" sz="1400" kern="1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很像他</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的妈妈</a:t>
                      </a:r>
                    </a:p>
                  </a:txBody>
                  <a:tcPr marL="30238" marR="30238"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　以小明和妈妈作比较</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像</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含</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相似</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之意</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二者是相比较的关系</a:t>
                      </a:r>
                    </a:p>
                  </a:txBody>
                  <a:tcPr marL="30238" marR="30238"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1072873">
                <a:tc>
                  <a:txBody>
                    <a:bodyPr/>
                    <a:lstStyle/>
                    <a:p>
                      <a:pPr algn="ctr">
                        <a:lnSpc>
                          <a:spcPct val="150000"/>
                        </a:lnSpc>
                        <a:spcAft>
                          <a:spcPts val="0"/>
                        </a:spcAft>
                      </a:pP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　表猜测而不表比喻</a:t>
                      </a:r>
                    </a:p>
                  </a:txBody>
                  <a:tcPr marL="30238" marR="30238"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　树干像加过人工似的</a:t>
                      </a:r>
                    </a:p>
                  </a:txBody>
                  <a:tcPr marL="30238" marR="30238"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　</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像</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表示对</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树干</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猜测</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仿佛</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加过人工似的</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去掉</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像</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后是</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树干加过人工似的</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只有本体</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没有喻体</a:t>
                      </a:r>
                    </a:p>
                  </a:txBody>
                  <a:tcPr marL="30238" marR="30238"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3" name="表格 2"/>
          <p:cNvGraphicFramePr>
            <a:graphicFrameLocks noGrp="1"/>
          </p:cNvGraphicFramePr>
          <p:nvPr/>
        </p:nvGraphicFramePr>
        <p:xfrm>
          <a:off x="782321" y="1352550"/>
          <a:ext cx="7762239" cy="2302129"/>
        </p:xfrm>
        <a:graphic>
          <a:graphicData uri="http://schemas.openxmlformats.org/drawingml/2006/table">
            <a:tbl>
              <a:tblPr/>
              <a:tblGrid>
                <a:gridCol w="1209039"/>
                <a:gridCol w="1940560"/>
                <a:gridCol w="4612640"/>
              </a:tblGrid>
              <a:tr h="145143">
                <a:tc>
                  <a:txBody>
                    <a:bodyPr/>
                    <a:lstStyle/>
                    <a:p>
                      <a:pPr algn="ctr">
                        <a:lnSpc>
                          <a:spcPct val="150000"/>
                        </a:lnSpc>
                        <a:spcAft>
                          <a:spcPts val="0"/>
                        </a:spcAft>
                      </a:pP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类别</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例句</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说明</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684530">
                <a:tc>
                  <a:txBody>
                    <a:bodyPr/>
                    <a:lstStyle/>
                    <a:p>
                      <a:pPr algn="ctr">
                        <a:lnSpc>
                          <a:spcPct val="150000"/>
                        </a:lnSpc>
                        <a:spcAft>
                          <a:spcPts val="0"/>
                        </a:spcAft>
                      </a:pP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　表列举引证而不表比喻</a:t>
                      </a:r>
                    </a:p>
                  </a:txBody>
                  <a:tcPr marL="30238" marR="30238"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　像母亲这样的千千万万劳动人民</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30238" marR="30238"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　</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像</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表示</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例如</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之意</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句子本身不存在二体</a:t>
                      </a:r>
                    </a:p>
                  </a:txBody>
                  <a:tcPr marL="30238" marR="30238"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579120">
                <a:tc>
                  <a:txBody>
                    <a:bodyPr/>
                    <a:lstStyle/>
                    <a:p>
                      <a:pPr algn="ctr">
                        <a:lnSpc>
                          <a:spcPct val="150000"/>
                        </a:lnSpc>
                        <a:spcAft>
                          <a:spcPts val="0"/>
                        </a:spcAft>
                      </a:pP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　表描摹而不表比喻</a:t>
                      </a:r>
                    </a:p>
                  </a:txBody>
                  <a:tcPr marL="30238" marR="30238"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　地上像下了火</a:t>
                      </a:r>
                    </a:p>
                  </a:txBody>
                  <a:tcPr marL="30238" marR="30238"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　</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像</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表示</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似乎</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不表比喻。去掉</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像</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即</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地上下了火</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只有本体</a:t>
                      </a:r>
                    </a:p>
                  </a:txBody>
                  <a:tcPr marL="30238" marR="30238"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657479">
                <a:tc>
                  <a:txBody>
                    <a:bodyPr/>
                    <a:lstStyle/>
                    <a:p>
                      <a:pPr algn="ctr">
                        <a:lnSpc>
                          <a:spcPct val="150000"/>
                        </a:lnSpc>
                        <a:spcAft>
                          <a:spcPts val="0"/>
                        </a:spcAft>
                      </a:pP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　表感觉想象而不表比喻</a:t>
                      </a:r>
                    </a:p>
                  </a:txBody>
                  <a:tcPr marL="30238" marR="30238"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　</a:t>
                      </a:r>
                      <a:r>
                        <a:rPr lang="en-US" sz="1400" kern="10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孔乙己的长衫</a:t>
                      </a:r>
                      <a:r>
                        <a:rPr lang="en-US" sz="1400" kern="10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似乎十多年没有补</a:t>
                      </a:r>
                      <a:r>
                        <a:rPr lang="en-US" sz="1400" kern="10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也没有洗</a:t>
                      </a:r>
                    </a:p>
                  </a:txBody>
                  <a:tcPr marL="30238" marR="30238"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　比喻词</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似乎</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表示</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觉得</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之意</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而不表比喻</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这个句子中只有本体</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长衫</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无喻体</a:t>
                      </a:r>
                    </a:p>
                  </a:txBody>
                  <a:tcPr marL="30238" marR="30238"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cxnSp>
        <p:nvCxnSpPr>
          <p:cNvPr id="6" name="直接连接符 5"/>
          <p:cNvCxnSpPr/>
          <p:nvPr/>
        </p:nvCxnSpPr>
        <p:spPr>
          <a:xfrm>
            <a:off x="561110" y="1143278"/>
            <a:ext cx="8021781" cy="0"/>
          </a:xfrm>
          <a:prstGeom prst="line">
            <a:avLst/>
          </a:prstGeom>
          <a:ln>
            <a:solidFill>
              <a:srgbClr val="286191"/>
            </a:solidFill>
          </a:ln>
        </p:spPr>
        <p:style>
          <a:lnRef idx="1">
            <a:schemeClr val="accent1"/>
          </a:lnRef>
          <a:fillRef idx="0">
            <a:schemeClr val="accent1"/>
          </a:fillRef>
          <a:effectRef idx="0">
            <a:schemeClr val="accent1"/>
          </a:effectRef>
          <a:fontRef idx="minor">
            <a:schemeClr val="tx1"/>
          </a:fontRef>
        </p:style>
      </p:cxnSp>
      <p:grpSp>
        <p:nvGrpSpPr>
          <p:cNvPr id="2" name="组合 4"/>
          <p:cNvGrpSpPr/>
          <p:nvPr/>
        </p:nvGrpSpPr>
        <p:grpSpPr>
          <a:xfrm>
            <a:off x="585365" y="764939"/>
            <a:ext cx="7997526" cy="369332"/>
            <a:chOff x="623465" y="764939"/>
            <a:chExt cx="7997526" cy="369332"/>
          </a:xfrm>
        </p:grpSpPr>
        <p:sp>
          <p:nvSpPr>
            <p:cNvPr id="4" name="文本框 3"/>
            <p:cNvSpPr txBox="1"/>
            <p:nvPr/>
          </p:nvSpPr>
          <p:spPr>
            <a:xfrm>
              <a:off x="989277" y="764939"/>
              <a:ext cx="7631714" cy="369332"/>
            </a:xfrm>
            <a:prstGeom prst="rect">
              <a:avLst/>
            </a:prstGeom>
            <a:noFill/>
          </p:spPr>
          <p:txBody>
            <a:bodyPr wrap="square" rtlCol="0">
              <a:spAutoFit/>
            </a:bodyPr>
            <a:lstStyle/>
            <a:p>
              <a:r>
                <a:rPr lang="zh-CN" altLang="en-US" b="1" dirty="0" smtClean="0">
                  <a:solidFill>
                    <a:srgbClr val="2BA7E0"/>
                  </a:solidFill>
                  <a:latin typeface="微软雅黑" panose="020B0503020204020204" pitchFamily="34" charset="-122"/>
                  <a:ea typeface="微软雅黑" panose="020B0503020204020204" pitchFamily="34" charset="-122"/>
                </a:rPr>
                <a:t>中考真题纵览</a:t>
              </a:r>
              <a:endParaRPr lang="zh-CN" altLang="en-US" b="1" dirty="0">
                <a:solidFill>
                  <a:srgbClr val="2BA7E0"/>
                </a:solidFill>
                <a:latin typeface="微软雅黑" panose="020B0503020204020204" pitchFamily="34" charset="-122"/>
                <a:ea typeface="微软雅黑" panose="020B0503020204020204" pitchFamily="34" charset="-122"/>
              </a:endParaRPr>
            </a:p>
          </p:txBody>
        </p:sp>
        <p:grpSp>
          <p:nvGrpSpPr>
            <p:cNvPr id="3" name="组合 13"/>
            <p:cNvGrpSpPr/>
            <p:nvPr/>
          </p:nvGrpSpPr>
          <p:grpSpPr>
            <a:xfrm>
              <a:off x="623465" y="857125"/>
              <a:ext cx="339435" cy="197593"/>
              <a:chOff x="775856" y="1386633"/>
              <a:chExt cx="525631" cy="305982"/>
            </a:xfrm>
            <a:solidFill>
              <a:srgbClr val="B18147"/>
            </a:solidFill>
          </p:grpSpPr>
          <p:sp>
            <p:nvSpPr>
              <p:cNvPr id="12" name="箭头: V 形 11"/>
              <p:cNvSpPr/>
              <p:nvPr/>
            </p:nvSpPr>
            <p:spPr>
              <a:xfrm>
                <a:off x="995506" y="1386634"/>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rgbClr val="008D3F"/>
                  </a:solidFill>
                </a:endParaRPr>
              </a:p>
            </p:txBody>
          </p:sp>
          <p:sp>
            <p:nvSpPr>
              <p:cNvPr id="13" name="箭头: V 形 12"/>
              <p:cNvSpPr/>
              <p:nvPr/>
            </p:nvSpPr>
            <p:spPr>
              <a:xfrm>
                <a:off x="775856" y="1386633"/>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chemeClr val="tx1"/>
                  </a:solidFill>
                </a:endParaRPr>
              </a:p>
            </p:txBody>
          </p:sp>
        </p:grpSp>
      </p:grpSp>
      <p:sp>
        <p:nvSpPr>
          <p:cNvPr id="11" name="文本框 10"/>
          <p:cNvSpPr txBox="1"/>
          <p:nvPr/>
        </p:nvSpPr>
        <p:spPr>
          <a:xfrm>
            <a:off x="1097280" y="1633829"/>
            <a:ext cx="7000240" cy="1688530"/>
          </a:xfrm>
          <a:prstGeom prst="rect">
            <a:avLst/>
          </a:prstGeom>
          <a:noFill/>
        </p:spPr>
        <p:txBody>
          <a:bodyPr wrap="square" lIns="36000" tIns="36000" rIns="36000" bIns="36000" rtlCol="0">
            <a:spAutoFit/>
          </a:bodyPr>
          <a:lstStyle/>
          <a:p>
            <a:pPr algn="just">
              <a:lnSpc>
                <a:spcPct val="150000"/>
              </a:lnSpc>
            </a:pPr>
            <a:r>
              <a:rPr lang="en-US" altLang="zh-CN" sz="1400" dirty="0" smtClean="0">
                <a:latin typeface="微软雅黑" panose="020B0503020204020204" pitchFamily="34" charset="-122"/>
                <a:ea typeface="微软雅黑" panose="020B0503020204020204" pitchFamily="34" charset="-122"/>
              </a:rPr>
              <a:t>2.</a:t>
            </a:r>
            <a:r>
              <a:rPr lang="en-US" altLang="zh-CN" sz="1400" dirty="0" smtClean="0">
                <a:solidFill>
                  <a:srgbClr val="2BA7E0"/>
                </a:solidFill>
                <a:latin typeface="微软雅黑" panose="020B0503020204020204" pitchFamily="34" charset="-122"/>
                <a:ea typeface="微软雅黑" panose="020B0503020204020204" pitchFamily="34" charset="-122"/>
              </a:rPr>
              <a:t>[2017·</a:t>
            </a:r>
            <a:r>
              <a:rPr lang="zh-CN" altLang="zh-CN" sz="1400" dirty="0" smtClean="0">
                <a:solidFill>
                  <a:srgbClr val="2BA7E0"/>
                </a:solidFill>
                <a:latin typeface="微软雅黑" panose="020B0503020204020204" pitchFamily="34" charset="-122"/>
                <a:ea typeface="微软雅黑" panose="020B0503020204020204" pitchFamily="34" charset="-122"/>
              </a:rPr>
              <a:t>江西</a:t>
            </a:r>
            <a:r>
              <a:rPr lang="en-US" altLang="zh-CN" sz="1400" dirty="0" smtClean="0">
                <a:solidFill>
                  <a:srgbClr val="2BA7E0"/>
                </a:solidFill>
                <a:latin typeface="微软雅黑" panose="020B0503020204020204" pitchFamily="34" charset="-122"/>
                <a:ea typeface="微软雅黑" panose="020B0503020204020204" pitchFamily="34" charset="-122"/>
              </a:rPr>
              <a:t>] </a:t>
            </a:r>
            <a:r>
              <a:rPr lang="zh-CN" altLang="zh-CN" sz="1400" dirty="0" smtClean="0">
                <a:latin typeface="微软雅黑" panose="020B0503020204020204" pitchFamily="34" charset="-122"/>
                <a:ea typeface="微软雅黑" panose="020B0503020204020204" pitchFamily="34" charset="-122"/>
              </a:rPr>
              <a:t>下面句子没有使用修辞方法的一项是</a:t>
            </a:r>
            <a:r>
              <a:rPr lang="en-US" altLang="zh-CN" sz="1400" dirty="0" smtClean="0">
                <a:latin typeface="微软雅黑" panose="020B0503020204020204" pitchFamily="34" charset="-122"/>
                <a:ea typeface="微软雅黑" panose="020B0503020204020204" pitchFamily="34" charset="-122"/>
              </a:rPr>
              <a:t>	(</a:t>
            </a:r>
            <a:r>
              <a:rPr lang="zh-CN" altLang="zh-CN" sz="1400" dirty="0" smtClean="0">
                <a:latin typeface="微软雅黑" panose="020B0503020204020204" pitchFamily="34" charset="-122"/>
                <a:ea typeface="微软雅黑" panose="020B0503020204020204" pitchFamily="34" charset="-122"/>
              </a:rPr>
              <a:t>　　</a:t>
            </a:r>
            <a:r>
              <a:rPr lang="en-US" altLang="zh-CN" sz="1400" dirty="0" smtClean="0">
                <a:latin typeface="微软雅黑" panose="020B0503020204020204" pitchFamily="34" charset="-122"/>
                <a:ea typeface="微软雅黑" panose="020B0503020204020204" pitchFamily="34" charset="-122"/>
              </a:rPr>
              <a:t>)(2</a:t>
            </a:r>
            <a:r>
              <a:rPr lang="zh-CN" altLang="zh-CN" sz="1400" dirty="0" smtClean="0">
                <a:latin typeface="微软雅黑" panose="020B0503020204020204" pitchFamily="34" charset="-122"/>
                <a:ea typeface="微软雅黑" panose="020B0503020204020204" pitchFamily="34" charset="-122"/>
              </a:rPr>
              <a:t>分</a:t>
            </a:r>
            <a:r>
              <a:rPr lang="en-US" altLang="zh-CN" sz="1400" dirty="0" smtClean="0">
                <a:latin typeface="微软雅黑" panose="020B0503020204020204" pitchFamily="34" charset="-122"/>
                <a:ea typeface="微软雅黑" panose="020B0503020204020204" pitchFamily="34" charset="-122"/>
              </a:rPr>
              <a:t>)</a:t>
            </a:r>
            <a:endParaRPr lang="zh-CN" altLang="zh-CN" sz="1400" dirty="0" smtClean="0">
              <a:latin typeface="微软雅黑" panose="020B0503020204020204" pitchFamily="34" charset="-122"/>
              <a:ea typeface="微软雅黑" panose="020B0503020204020204" pitchFamily="34" charset="-122"/>
            </a:endParaRPr>
          </a:p>
          <a:p>
            <a:pPr algn="just">
              <a:lnSpc>
                <a:spcPct val="150000"/>
              </a:lnSpc>
            </a:pPr>
            <a:r>
              <a:rPr lang="en-US" altLang="zh-CN" sz="1400" dirty="0" smtClean="0">
                <a:latin typeface="微软雅黑" panose="020B0503020204020204" pitchFamily="34" charset="-122"/>
                <a:ea typeface="微软雅黑" panose="020B0503020204020204" pitchFamily="34" charset="-122"/>
              </a:rPr>
              <a:t>A.</a:t>
            </a:r>
            <a:r>
              <a:rPr lang="zh-CN" altLang="zh-CN" sz="1400" dirty="0" smtClean="0">
                <a:latin typeface="微软雅黑" panose="020B0503020204020204" pitchFamily="34" charset="-122"/>
                <a:ea typeface="微软雅黑" panose="020B0503020204020204" pitchFamily="34" charset="-122"/>
              </a:rPr>
              <a:t>性情开朗活泼</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劳动手脚勤快</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这种年轻女人在昆明附近村子中多的是。</a:t>
            </a:r>
          </a:p>
          <a:p>
            <a:pPr algn="just">
              <a:lnSpc>
                <a:spcPct val="150000"/>
              </a:lnSpc>
            </a:pPr>
            <a:r>
              <a:rPr lang="en-US" altLang="zh-CN" sz="1400" dirty="0" smtClean="0">
                <a:latin typeface="微软雅黑" panose="020B0503020204020204" pitchFamily="34" charset="-122"/>
                <a:ea typeface="微软雅黑" panose="020B0503020204020204" pitchFamily="34" charset="-122"/>
              </a:rPr>
              <a:t>B.</a:t>
            </a:r>
            <a:r>
              <a:rPr lang="zh-CN" altLang="zh-CN" sz="1400" dirty="0" smtClean="0">
                <a:latin typeface="微软雅黑" panose="020B0503020204020204" pitchFamily="34" charset="-122"/>
                <a:ea typeface="微软雅黑" panose="020B0503020204020204" pitchFamily="34" charset="-122"/>
              </a:rPr>
              <a:t>清国留学生头顶上盘着大辫子</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顶得学生制帽的顶上高高耸起</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形成一座富士山。</a:t>
            </a:r>
          </a:p>
          <a:p>
            <a:pPr algn="just">
              <a:lnSpc>
                <a:spcPct val="150000"/>
              </a:lnSpc>
            </a:pPr>
            <a:r>
              <a:rPr lang="en-US" altLang="zh-CN" sz="1400" dirty="0" smtClean="0">
                <a:latin typeface="微软雅黑" panose="020B0503020204020204" pitchFamily="34" charset="-122"/>
                <a:ea typeface="微软雅黑" panose="020B0503020204020204" pitchFamily="34" charset="-122"/>
              </a:rPr>
              <a:t>C.</a:t>
            </a:r>
            <a:r>
              <a:rPr lang="zh-CN" altLang="zh-CN" sz="1400" dirty="0" smtClean="0">
                <a:latin typeface="微软雅黑" panose="020B0503020204020204" pitchFamily="34" charset="-122"/>
                <a:ea typeface="微软雅黑" panose="020B0503020204020204" pitchFamily="34" charset="-122"/>
              </a:rPr>
              <a:t>他总结失败的教训</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把失败接起来</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焊上去</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作为登山用的尼龙绳子和金属梯子。</a:t>
            </a:r>
          </a:p>
          <a:p>
            <a:pPr algn="just">
              <a:lnSpc>
                <a:spcPct val="150000"/>
              </a:lnSpc>
            </a:pPr>
            <a:r>
              <a:rPr lang="en-US" altLang="zh-CN" sz="1400" dirty="0" smtClean="0">
                <a:latin typeface="微软雅黑" panose="020B0503020204020204" pitchFamily="34" charset="-122"/>
                <a:ea typeface="微软雅黑" panose="020B0503020204020204" pitchFamily="34" charset="-122"/>
              </a:rPr>
              <a:t>D.</a:t>
            </a:r>
            <a:r>
              <a:rPr lang="zh-CN" altLang="zh-CN" sz="1400" dirty="0" smtClean="0">
                <a:latin typeface="微软雅黑" panose="020B0503020204020204" pitchFamily="34" charset="-122"/>
                <a:ea typeface="微软雅黑" panose="020B0503020204020204" pitchFamily="34" charset="-122"/>
              </a:rPr>
              <a:t>老信客在黑暗中睁着眼</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迷迷乱乱地回想着一个个码头</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一条条船只</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一个个面影。</a:t>
            </a:r>
            <a:endParaRPr lang="zh-CN" altLang="zh-CN" sz="1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1300">
        <p14:pan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0-#ppt_w/2"/>
                                          </p:val>
                                        </p:tav>
                                        <p:tav tm="100000">
                                          <p:val>
                                            <p:strVal val="#ppt_x"/>
                                          </p:val>
                                        </p:tav>
                                      </p:tavLst>
                                    </p:anim>
                                    <p:anim calcmode="lin" valueType="num">
                                      <p:cBhvr additive="base">
                                        <p:cTn id="8" dur="1000" fill="hold"/>
                                        <p:tgtEl>
                                          <p:spTgt spid="2"/>
                                        </p:tgtEl>
                                        <p:attrNameLst>
                                          <p:attrName>ppt_y</p:attrName>
                                        </p:attrNameLst>
                                      </p:cBhvr>
                                      <p:tavLst>
                                        <p:tav tm="0">
                                          <p:val>
                                            <p:strVal val="#ppt_y"/>
                                          </p:val>
                                        </p:tav>
                                        <p:tav tm="100000">
                                          <p:val>
                                            <p:strVal val="#ppt_y"/>
                                          </p:val>
                                        </p:tav>
                                      </p:tavLst>
                                    </p:anim>
                                  </p:childTnLst>
                                </p:cTn>
                              </p:par>
                              <p:par>
                                <p:cTn id="9" presetID="10" presetClass="entr" presetSubtype="0" fill="hold" nodeType="with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fade">
                                      <p:cBhvr>
                                        <p:cTn id="16"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10"/>
          <p:cNvSpPr txBox="1"/>
          <p:nvPr/>
        </p:nvSpPr>
        <p:spPr>
          <a:xfrm>
            <a:off x="1148080" y="1418286"/>
            <a:ext cx="7162800" cy="1655572"/>
          </a:xfrm>
          <a:prstGeom prst="rect">
            <a:avLst/>
          </a:prstGeom>
          <a:noFill/>
        </p:spPr>
        <p:txBody>
          <a:bodyPr wrap="square" lIns="36000" tIns="36000" rIns="36000" bIns="36000" rtlCol="0">
            <a:spAutoFit/>
          </a:bodyPr>
          <a:lstStyle/>
          <a:p>
            <a:pPr algn="just">
              <a:lnSpc>
                <a:spcPct val="150000"/>
              </a:lnSpc>
            </a:pPr>
            <a:r>
              <a:rPr lang="en-US" altLang="zh-CN" sz="1400" dirty="0" smtClean="0">
                <a:latin typeface="微软雅黑" panose="020B0503020204020204" pitchFamily="34" charset="-122"/>
                <a:ea typeface="微软雅黑" panose="020B0503020204020204" pitchFamily="34" charset="-122"/>
              </a:rPr>
              <a:t>5.</a:t>
            </a:r>
            <a:r>
              <a:rPr lang="zh-CN" altLang="zh-CN" sz="1400" dirty="0" smtClean="0">
                <a:latin typeface="微软雅黑" panose="020B0503020204020204" pitchFamily="34" charset="-122"/>
                <a:ea typeface="微软雅黑" panose="020B0503020204020204" pitchFamily="34" charset="-122"/>
              </a:rPr>
              <a:t>修辞的</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单一式</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和</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综合式</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的辨识</a:t>
            </a:r>
          </a:p>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一个句子或一个段落等只用一种修辞方法即为单一式</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如</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飞流直下三千尺</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就是在诗句中单独用夸张这一种修辞方法。相对而言</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在一个句子或一个段落等综合运用两种或两种以上的修辞方法的则叫综合式</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例如</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飞流直下三千尺</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疑是银河落九天</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就是综合运用了夸张、对偶和比喻这三种修辞方法。</a:t>
            </a:r>
            <a:endParaRPr lang="zh-CN" altLang="zh-CN" sz="1400" dirty="0">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10"/>
          <p:cNvSpPr txBox="1"/>
          <p:nvPr/>
        </p:nvSpPr>
        <p:spPr>
          <a:xfrm>
            <a:off x="1158240" y="1286206"/>
            <a:ext cx="6939280" cy="2334861"/>
          </a:xfrm>
          <a:prstGeom prst="rect">
            <a:avLst/>
          </a:prstGeom>
          <a:noFill/>
        </p:spPr>
        <p:txBody>
          <a:bodyPr wrap="square" lIns="36000" tIns="36000" rIns="36000" bIns="36000" rtlCol="0">
            <a:spAutoFit/>
          </a:bodyPr>
          <a:lstStyle/>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综合式主要有两种情况</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①并列式</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即一句话或一个语段中并列用两种或两种以上的修辞方法</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即</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修辞甲</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修辞乙</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或</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修辞甲</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修辞乙</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修辞丙</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等形式</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如</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一切都像刚睡醒的样子</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欣欣然张开了眼。山朗润起来了</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水涨起来了</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太阳的脸红起来了。</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这个语段前一个句子是拟人</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后一个句子是排比</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即整个语段综合运用了两种修辞</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其形式是</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拟人</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排比</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。②兼用式或复合式</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即一个句子或一个语段中综合运用了两种或两种以上的修辞方法</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但不是几种修辞相加的形式</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而是兼用或包含式</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如</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红的像火</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粉的像霞</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白的像雪</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是由三个比喻句组成一组排比句。</a:t>
            </a:r>
            <a:endParaRPr lang="zh-CN" altLang="zh-CN" sz="1400" dirty="0">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10"/>
          <p:cNvSpPr txBox="1"/>
          <p:nvPr/>
        </p:nvSpPr>
        <p:spPr>
          <a:xfrm>
            <a:off x="883920" y="1265886"/>
            <a:ext cx="7447280" cy="2981192"/>
          </a:xfrm>
          <a:prstGeom prst="rect">
            <a:avLst/>
          </a:prstGeom>
          <a:noFill/>
        </p:spPr>
        <p:txBody>
          <a:bodyPr wrap="square" lIns="36000" tIns="36000" rIns="36000" bIns="36000" rtlCol="0">
            <a:spAutoFit/>
          </a:bodyPr>
          <a:lstStyle/>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修辞方法辨析题主要是要求考生针对某一种修辞方法的使用</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选择最恰当的一项。一般要从以下角度考虑。</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(1)</a:t>
            </a:r>
            <a:r>
              <a:rPr lang="zh-CN" altLang="zh-CN" sz="1400" dirty="0" smtClean="0">
                <a:latin typeface="微软雅黑" panose="020B0503020204020204" pitchFamily="34" charset="-122"/>
                <a:ea typeface="微软雅黑" panose="020B0503020204020204" pitchFamily="34" charset="-122"/>
              </a:rPr>
              <a:t>陈述对象是否一致。即关注句子前后的内容</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看语意上哪个句子存在矛盾</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先剔除出去。</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(2)</a:t>
            </a:r>
            <a:r>
              <a:rPr lang="zh-CN" altLang="zh-CN" sz="1400" dirty="0" smtClean="0">
                <a:latin typeface="微软雅黑" panose="020B0503020204020204" pitchFamily="34" charset="-122"/>
                <a:ea typeface="微软雅黑" panose="020B0503020204020204" pitchFamily="34" charset="-122"/>
              </a:rPr>
              <a:t>修辞方法的具体运用是否恰当。即关注这些句子中哪个使用的修辞方法不符合其用法规律</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比如比喻的本体和喻体不搭配。</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(3)</a:t>
            </a:r>
            <a:r>
              <a:rPr lang="zh-CN" altLang="zh-CN" sz="1400" dirty="0" smtClean="0">
                <a:latin typeface="微软雅黑" panose="020B0503020204020204" pitchFamily="34" charset="-122"/>
                <a:ea typeface="微软雅黑" panose="020B0503020204020204" pitchFamily="34" charset="-122"/>
              </a:rPr>
              <a:t>找题干的关键词</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尤其是动词、形容词</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以及表示程度、范围、大小的名词、副词等</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看剩下的句子哪个更符合要求。</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(4)</a:t>
            </a:r>
            <a:r>
              <a:rPr lang="zh-CN" altLang="zh-CN" sz="1400" dirty="0" smtClean="0">
                <a:latin typeface="微软雅黑" panose="020B0503020204020204" pitchFamily="34" charset="-122"/>
                <a:ea typeface="微软雅黑" panose="020B0503020204020204" pitchFamily="34" charset="-122"/>
              </a:rPr>
              <a:t>有时需要结合句子衔接的答题方法</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看哪个句子与前后语境更为符合</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最后可以将句子代入文中</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检验效果。</a:t>
            </a:r>
            <a:endParaRPr lang="zh-CN" altLang="en-US" sz="1400" dirty="0" smtClean="0">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2"/>
          <p:cNvGrpSpPr/>
          <p:nvPr/>
        </p:nvGrpSpPr>
        <p:grpSpPr>
          <a:xfrm>
            <a:off x="598279" y="894870"/>
            <a:ext cx="1094096" cy="288147"/>
            <a:chOff x="2074963" y="4295094"/>
            <a:chExt cx="2558949" cy="673937"/>
          </a:xfrm>
        </p:grpSpPr>
        <p:pic>
          <p:nvPicPr>
            <p:cNvPr id="5" name="Picture 2"/>
            <p:cNvPicPr>
              <a:picLocks noChangeAspect="1" noChangeArrowheads="1"/>
            </p:cNvPicPr>
            <p:nvPr/>
          </p:nvPicPr>
          <p:blipFill>
            <a:blip r:embed="rId2" cstate="print"/>
            <a:srcRect/>
            <a:stretch>
              <a:fillRect/>
            </a:stretch>
          </p:blipFill>
          <p:spPr bwMode="auto">
            <a:xfrm>
              <a:off x="2074963" y="4329310"/>
              <a:ext cx="2558949" cy="597458"/>
            </a:xfrm>
            <a:prstGeom prst="rect">
              <a:avLst/>
            </a:prstGeom>
            <a:solidFill>
              <a:schemeClr val="tx1">
                <a:lumMod val="75000"/>
                <a:lumOff val="25000"/>
              </a:schemeClr>
            </a:solidFill>
            <a:ln w="9525">
              <a:noFill/>
              <a:miter lim="800000"/>
              <a:headEnd/>
              <a:tailEnd/>
            </a:ln>
            <a:effectLst/>
          </p:spPr>
        </p:pic>
        <p:sp>
          <p:nvSpPr>
            <p:cNvPr id="7" name="矩形 6"/>
            <p:cNvSpPr/>
            <p:nvPr/>
          </p:nvSpPr>
          <p:spPr>
            <a:xfrm>
              <a:off x="2347554" y="4295094"/>
              <a:ext cx="2089643" cy="673937"/>
            </a:xfrm>
            <a:prstGeom prst="rect">
              <a:avLst/>
            </a:prstGeom>
          </p:spPr>
          <p:txBody>
            <a:bodyPr wrap="none" lIns="36000" tIns="36000" rIns="36000" bIns="36000">
              <a:spAutoFit/>
            </a:bodyPr>
            <a:lstStyle/>
            <a:p>
              <a:r>
                <a:rPr lang="zh-CN" altLang="en-US" sz="1400" b="1" spc="200" dirty="0" smtClean="0">
                  <a:solidFill>
                    <a:schemeClr val="bg1"/>
                  </a:solidFill>
                  <a:latin typeface="微软雅黑" panose="020B0503020204020204" pitchFamily="34" charset="-122"/>
                  <a:ea typeface="微软雅黑" panose="020B0503020204020204" pitchFamily="34" charset="-122"/>
                </a:rPr>
                <a:t>针对训练</a:t>
              </a:r>
              <a:endParaRPr lang="zh-CN" altLang="en-US" sz="1400" b="1" spc="200" dirty="0">
                <a:solidFill>
                  <a:schemeClr val="bg1"/>
                </a:solidFill>
                <a:latin typeface="微软雅黑" panose="020B0503020204020204" pitchFamily="34" charset="-122"/>
                <a:ea typeface="微软雅黑" panose="020B0503020204020204" pitchFamily="34" charset="-122"/>
              </a:endParaRPr>
            </a:p>
          </p:txBody>
        </p:sp>
      </p:grpSp>
      <p:sp>
        <p:nvSpPr>
          <p:cNvPr id="9" name="TextBox 8"/>
          <p:cNvSpPr txBox="1"/>
          <p:nvPr/>
        </p:nvSpPr>
        <p:spPr>
          <a:xfrm>
            <a:off x="975360" y="1402081"/>
            <a:ext cx="7386320" cy="2625069"/>
          </a:xfrm>
          <a:prstGeom prst="rect">
            <a:avLst/>
          </a:prstGeom>
          <a:noFill/>
        </p:spPr>
        <p:txBody>
          <a:bodyPr wrap="square" lIns="36000" tIns="36000" rIns="36000" bIns="36000" rtlCol="0">
            <a:spAutoFit/>
          </a:bodyPr>
          <a:lstStyle/>
          <a:p>
            <a:pPr algn="just">
              <a:lnSpc>
                <a:spcPct val="150000"/>
              </a:lnSpc>
            </a:pPr>
            <a:r>
              <a:rPr lang="en-US" altLang="zh-CN" sz="1400" dirty="0" smtClean="0">
                <a:latin typeface="微软雅黑" panose="020B0503020204020204" pitchFamily="34" charset="-122"/>
                <a:ea typeface="微软雅黑" panose="020B0503020204020204" pitchFamily="34" charset="-122"/>
              </a:rPr>
              <a:t>1.</a:t>
            </a:r>
            <a:r>
              <a:rPr lang="en-US" altLang="zh-CN" sz="1400" dirty="0" smtClean="0">
                <a:solidFill>
                  <a:srgbClr val="2BA7E0"/>
                </a:solidFill>
                <a:latin typeface="微软雅黑" panose="020B0503020204020204" pitchFamily="34" charset="-122"/>
                <a:ea typeface="微软雅黑" panose="020B0503020204020204" pitchFamily="34" charset="-122"/>
              </a:rPr>
              <a:t>[2018·</a:t>
            </a:r>
            <a:r>
              <a:rPr lang="zh-CN" altLang="zh-CN" sz="1400" dirty="0" smtClean="0">
                <a:solidFill>
                  <a:srgbClr val="2BA7E0"/>
                </a:solidFill>
                <a:latin typeface="微软雅黑" panose="020B0503020204020204" pitchFamily="34" charset="-122"/>
                <a:ea typeface="微软雅黑" panose="020B0503020204020204" pitchFamily="34" charset="-122"/>
              </a:rPr>
              <a:t>贵州</a:t>
            </a:r>
            <a:r>
              <a:rPr lang="en-US" altLang="zh-CN" sz="1400" dirty="0" smtClean="0">
                <a:solidFill>
                  <a:srgbClr val="2BA7E0"/>
                </a:solidFill>
                <a:latin typeface="微软雅黑" panose="020B0503020204020204" pitchFamily="34" charset="-122"/>
                <a:ea typeface="微软雅黑" panose="020B0503020204020204" pitchFamily="34" charset="-122"/>
              </a:rPr>
              <a:t>] </a:t>
            </a:r>
            <a:r>
              <a:rPr lang="zh-CN" altLang="zh-CN" sz="1400" dirty="0" smtClean="0">
                <a:latin typeface="微软雅黑" panose="020B0503020204020204" pitchFamily="34" charset="-122"/>
                <a:ea typeface="微软雅黑" panose="020B0503020204020204" pitchFamily="34" charset="-122"/>
              </a:rPr>
              <a:t>下列各句使用的修辞方法</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依次判断正确的一项是</a:t>
            </a:r>
            <a:r>
              <a:rPr lang="en-US" altLang="zh-CN" sz="1400" dirty="0" smtClean="0">
                <a:latin typeface="微软雅黑" panose="020B0503020204020204" pitchFamily="34" charset="-122"/>
                <a:ea typeface="微软雅黑" panose="020B0503020204020204" pitchFamily="34" charset="-122"/>
              </a:rPr>
              <a:t>	(</a:t>
            </a:r>
            <a:r>
              <a:rPr lang="zh-CN" altLang="zh-CN" sz="1400" dirty="0" smtClean="0">
                <a:latin typeface="微软雅黑" panose="020B0503020204020204" pitchFamily="34" charset="-122"/>
                <a:ea typeface="微软雅黑" panose="020B0503020204020204" pitchFamily="34" charset="-122"/>
              </a:rPr>
              <a:t>　　</a:t>
            </a:r>
            <a:r>
              <a:rPr lang="en-US" altLang="zh-CN" sz="1400" dirty="0" smtClean="0">
                <a:latin typeface="微软雅黑" panose="020B0503020204020204" pitchFamily="34" charset="-122"/>
                <a:ea typeface="微软雅黑" panose="020B0503020204020204" pitchFamily="34" charset="-122"/>
              </a:rPr>
              <a:t>)</a:t>
            </a:r>
            <a:endParaRPr lang="zh-CN" altLang="zh-CN" sz="1400" dirty="0" smtClean="0">
              <a:latin typeface="微软雅黑" panose="020B0503020204020204" pitchFamily="34" charset="-122"/>
              <a:ea typeface="微软雅黑" panose="020B0503020204020204" pitchFamily="34" charset="-122"/>
            </a:endParaRPr>
          </a:p>
          <a:p>
            <a:pPr algn="just">
              <a:lnSpc>
                <a:spcPct val="150000"/>
              </a:lnSpc>
            </a:pPr>
            <a:r>
              <a:rPr lang="zh-CN" altLang="zh-CN" sz="1400" dirty="0" smtClean="0">
                <a:latin typeface="微软雅黑" panose="020B0503020204020204" pitchFamily="34" charset="-122"/>
                <a:ea typeface="微软雅黑" panose="020B0503020204020204" pitchFamily="34" charset="-122"/>
              </a:rPr>
              <a:t>①树干上留着一只蝉蜕</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寂寞如一间空屋。</a:t>
            </a:r>
          </a:p>
          <a:p>
            <a:pPr algn="just">
              <a:lnSpc>
                <a:spcPct val="150000"/>
              </a:lnSpc>
            </a:pPr>
            <a:r>
              <a:rPr lang="zh-CN" altLang="zh-CN" sz="1400" dirty="0" smtClean="0">
                <a:latin typeface="微软雅黑" panose="020B0503020204020204" pitchFamily="34" charset="-122"/>
                <a:ea typeface="微软雅黑" panose="020B0503020204020204" pitchFamily="34" charset="-122"/>
              </a:rPr>
              <a:t>②学而时习之</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不亦说乎</a:t>
            </a:r>
            <a:r>
              <a:rPr lang="en-US" altLang="zh-CN" sz="1400" dirty="0" smtClean="0">
                <a:latin typeface="微软雅黑" panose="020B0503020204020204" pitchFamily="34" charset="-122"/>
                <a:ea typeface="微软雅黑" panose="020B0503020204020204" pitchFamily="34" charset="-122"/>
              </a:rPr>
              <a:t>?</a:t>
            </a:r>
            <a:endParaRPr lang="zh-CN" altLang="zh-CN" sz="1400" dirty="0" smtClean="0">
              <a:latin typeface="微软雅黑" panose="020B0503020204020204" pitchFamily="34" charset="-122"/>
              <a:ea typeface="微软雅黑" panose="020B0503020204020204" pitchFamily="34" charset="-122"/>
            </a:endParaRPr>
          </a:p>
          <a:p>
            <a:pPr algn="just">
              <a:lnSpc>
                <a:spcPct val="150000"/>
              </a:lnSpc>
            </a:pPr>
            <a:r>
              <a:rPr lang="zh-CN" altLang="zh-CN" sz="1400" dirty="0" smtClean="0">
                <a:latin typeface="微软雅黑" panose="020B0503020204020204" pitchFamily="34" charset="-122"/>
                <a:ea typeface="微软雅黑" panose="020B0503020204020204" pitchFamily="34" charset="-122"/>
              </a:rPr>
              <a:t>③仰观宇宙之大</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俯察品类之盛。</a:t>
            </a:r>
          </a:p>
          <a:p>
            <a:pPr algn="just">
              <a:lnSpc>
                <a:spcPct val="150000"/>
              </a:lnSpc>
            </a:pPr>
            <a:r>
              <a:rPr lang="en-US" altLang="zh-CN" sz="1400" dirty="0" smtClean="0">
                <a:latin typeface="微软雅黑" panose="020B0503020204020204" pitchFamily="34" charset="-122"/>
                <a:ea typeface="微软雅黑" panose="020B0503020204020204" pitchFamily="34" charset="-122"/>
              </a:rPr>
              <a:t>A.</a:t>
            </a:r>
            <a:r>
              <a:rPr lang="zh-CN" altLang="zh-CN" sz="1400" dirty="0" smtClean="0">
                <a:latin typeface="微软雅黑" panose="020B0503020204020204" pitchFamily="34" charset="-122"/>
                <a:ea typeface="微软雅黑" panose="020B0503020204020204" pitchFamily="34" charset="-122"/>
              </a:rPr>
              <a:t>比喻　设问　对偶</a:t>
            </a:r>
            <a:r>
              <a:rPr lang="en-US" altLang="zh-CN" sz="1400" dirty="0" smtClean="0">
                <a:latin typeface="微软雅黑" panose="020B0503020204020204" pitchFamily="34" charset="-122"/>
                <a:ea typeface="微软雅黑" panose="020B0503020204020204" pitchFamily="34" charset="-122"/>
              </a:rPr>
              <a:t>	</a:t>
            </a:r>
            <a:endParaRPr lang="zh-CN" altLang="zh-CN" sz="1400" dirty="0" smtClean="0">
              <a:latin typeface="微软雅黑" panose="020B0503020204020204" pitchFamily="34" charset="-122"/>
              <a:ea typeface="微软雅黑" panose="020B0503020204020204" pitchFamily="34" charset="-122"/>
            </a:endParaRPr>
          </a:p>
          <a:p>
            <a:pPr algn="just">
              <a:lnSpc>
                <a:spcPct val="150000"/>
              </a:lnSpc>
            </a:pPr>
            <a:r>
              <a:rPr lang="en-US" altLang="zh-CN" sz="1400" dirty="0" smtClean="0">
                <a:latin typeface="微软雅黑" panose="020B0503020204020204" pitchFamily="34" charset="-122"/>
                <a:ea typeface="微软雅黑" panose="020B0503020204020204" pitchFamily="34" charset="-122"/>
              </a:rPr>
              <a:t>B.</a:t>
            </a:r>
            <a:r>
              <a:rPr lang="zh-CN" altLang="zh-CN" sz="1400" dirty="0" smtClean="0">
                <a:latin typeface="微软雅黑" panose="020B0503020204020204" pitchFamily="34" charset="-122"/>
                <a:ea typeface="微软雅黑" panose="020B0503020204020204" pitchFamily="34" charset="-122"/>
              </a:rPr>
              <a:t>拟人　反问　对偶</a:t>
            </a:r>
            <a:r>
              <a:rPr lang="en-US" altLang="zh-CN" sz="1400" dirty="0" smtClean="0">
                <a:latin typeface="微软雅黑" panose="020B0503020204020204" pitchFamily="34" charset="-122"/>
                <a:ea typeface="微软雅黑" panose="020B0503020204020204" pitchFamily="34" charset="-122"/>
              </a:rPr>
              <a:t>	</a:t>
            </a:r>
            <a:endParaRPr lang="zh-CN" altLang="zh-CN" sz="1400" dirty="0" smtClean="0">
              <a:latin typeface="微软雅黑" panose="020B0503020204020204" pitchFamily="34" charset="-122"/>
              <a:ea typeface="微软雅黑" panose="020B0503020204020204" pitchFamily="34" charset="-122"/>
            </a:endParaRPr>
          </a:p>
          <a:p>
            <a:pPr algn="just">
              <a:lnSpc>
                <a:spcPct val="150000"/>
              </a:lnSpc>
            </a:pPr>
            <a:r>
              <a:rPr lang="en-US" altLang="zh-CN" sz="1400" dirty="0" smtClean="0">
                <a:latin typeface="微软雅黑" panose="020B0503020204020204" pitchFamily="34" charset="-122"/>
                <a:ea typeface="微软雅黑" panose="020B0503020204020204" pitchFamily="34" charset="-122"/>
              </a:rPr>
              <a:t>C.</a:t>
            </a:r>
            <a:r>
              <a:rPr lang="zh-CN" altLang="zh-CN" sz="1400" dirty="0" smtClean="0">
                <a:latin typeface="微软雅黑" panose="020B0503020204020204" pitchFamily="34" charset="-122"/>
                <a:ea typeface="微软雅黑" panose="020B0503020204020204" pitchFamily="34" charset="-122"/>
              </a:rPr>
              <a:t>比喻　反问　对偶</a:t>
            </a:r>
            <a:r>
              <a:rPr lang="en-US" altLang="zh-CN" sz="1400" dirty="0" smtClean="0">
                <a:latin typeface="微软雅黑" panose="020B0503020204020204" pitchFamily="34" charset="-122"/>
                <a:ea typeface="微软雅黑" panose="020B0503020204020204" pitchFamily="34" charset="-122"/>
              </a:rPr>
              <a:t>	</a:t>
            </a:r>
            <a:endParaRPr lang="zh-CN" altLang="zh-CN" sz="1400" dirty="0" smtClean="0">
              <a:latin typeface="微软雅黑" panose="020B0503020204020204" pitchFamily="34" charset="-122"/>
              <a:ea typeface="微软雅黑" panose="020B0503020204020204" pitchFamily="34" charset="-122"/>
            </a:endParaRPr>
          </a:p>
          <a:p>
            <a:pPr algn="just">
              <a:lnSpc>
                <a:spcPct val="150000"/>
              </a:lnSpc>
            </a:pPr>
            <a:r>
              <a:rPr lang="en-US" altLang="zh-CN" sz="1400" dirty="0" smtClean="0">
                <a:latin typeface="微软雅黑" panose="020B0503020204020204" pitchFamily="34" charset="-122"/>
                <a:ea typeface="微软雅黑" panose="020B0503020204020204" pitchFamily="34" charset="-122"/>
              </a:rPr>
              <a:t>D.</a:t>
            </a:r>
            <a:r>
              <a:rPr lang="zh-CN" altLang="zh-CN" sz="1400" dirty="0" smtClean="0">
                <a:latin typeface="微软雅黑" panose="020B0503020204020204" pitchFamily="34" charset="-122"/>
                <a:ea typeface="微软雅黑" panose="020B0503020204020204" pitchFamily="34" charset="-122"/>
              </a:rPr>
              <a:t>拟人　设问　比喻</a:t>
            </a:r>
            <a:endParaRPr lang="zh-CN" altLang="zh-CN" sz="1400" dirty="0">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4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10"/>
          <p:cNvSpPr txBox="1"/>
          <p:nvPr/>
        </p:nvSpPr>
        <p:spPr>
          <a:xfrm>
            <a:off x="1239520" y="1530047"/>
            <a:ext cx="6786880" cy="1978738"/>
          </a:xfrm>
          <a:prstGeom prst="rect">
            <a:avLst/>
          </a:prstGeom>
          <a:noFill/>
        </p:spPr>
        <p:txBody>
          <a:bodyPr wrap="square" lIns="36000" tIns="36000" rIns="36000" bIns="36000" rtlCol="0">
            <a:spAutoFit/>
          </a:bodyPr>
          <a:lstStyle/>
          <a:p>
            <a:pPr algn="just">
              <a:lnSpc>
                <a:spcPct val="150000"/>
              </a:lnSpc>
            </a:pPr>
            <a:r>
              <a:rPr lang="en-US" altLang="zh-CN" sz="1400" dirty="0" smtClean="0">
                <a:latin typeface="微软雅黑" panose="020B0503020204020204" pitchFamily="34" charset="-122"/>
                <a:ea typeface="微软雅黑" panose="020B0503020204020204" pitchFamily="34" charset="-122"/>
              </a:rPr>
              <a:t>2.</a:t>
            </a:r>
            <a:r>
              <a:rPr lang="en-US" altLang="zh-CN" sz="1400" dirty="0" smtClean="0">
                <a:solidFill>
                  <a:srgbClr val="2BA7E0"/>
                </a:solidFill>
                <a:latin typeface="微软雅黑" panose="020B0503020204020204" pitchFamily="34" charset="-122"/>
                <a:ea typeface="微软雅黑" panose="020B0503020204020204" pitchFamily="34" charset="-122"/>
              </a:rPr>
              <a:t>[2018·</a:t>
            </a:r>
            <a:r>
              <a:rPr lang="zh-CN" altLang="zh-CN" sz="1400" dirty="0" smtClean="0">
                <a:solidFill>
                  <a:srgbClr val="2BA7E0"/>
                </a:solidFill>
                <a:latin typeface="微软雅黑" panose="020B0503020204020204" pitchFamily="34" charset="-122"/>
                <a:ea typeface="微软雅黑" panose="020B0503020204020204" pitchFamily="34" charset="-122"/>
              </a:rPr>
              <a:t>巴中</a:t>
            </a:r>
            <a:r>
              <a:rPr lang="en-US" altLang="zh-CN" sz="1400" dirty="0" smtClean="0">
                <a:solidFill>
                  <a:srgbClr val="2BA7E0"/>
                </a:solidFill>
                <a:latin typeface="微软雅黑" panose="020B0503020204020204" pitchFamily="34" charset="-122"/>
                <a:ea typeface="微软雅黑" panose="020B0503020204020204" pitchFamily="34" charset="-122"/>
              </a:rPr>
              <a:t>] </a:t>
            </a:r>
            <a:r>
              <a:rPr lang="zh-CN" altLang="zh-CN" sz="1400" dirty="0" smtClean="0">
                <a:latin typeface="微软雅黑" panose="020B0503020204020204" pitchFamily="34" charset="-122"/>
                <a:ea typeface="微软雅黑" panose="020B0503020204020204" pitchFamily="34" charset="-122"/>
              </a:rPr>
              <a:t>对下列各句所使用的修辞方法判断错误的一项是</a:t>
            </a:r>
            <a:r>
              <a:rPr lang="en-US" altLang="zh-CN" sz="1400" dirty="0" smtClean="0">
                <a:latin typeface="微软雅黑" panose="020B0503020204020204" pitchFamily="34" charset="-122"/>
                <a:ea typeface="微软雅黑" panose="020B0503020204020204" pitchFamily="34" charset="-122"/>
              </a:rPr>
              <a:t>	(</a:t>
            </a:r>
            <a:r>
              <a:rPr lang="zh-CN" altLang="zh-CN" sz="1400" dirty="0" smtClean="0">
                <a:latin typeface="微软雅黑" panose="020B0503020204020204" pitchFamily="34" charset="-122"/>
                <a:ea typeface="微软雅黑" panose="020B0503020204020204" pitchFamily="34" charset="-122"/>
              </a:rPr>
              <a:t>　　</a:t>
            </a:r>
            <a:r>
              <a:rPr lang="en-US" altLang="zh-CN" sz="1400" dirty="0" smtClean="0">
                <a:latin typeface="微软雅黑" panose="020B0503020204020204" pitchFamily="34" charset="-122"/>
                <a:ea typeface="微软雅黑" panose="020B0503020204020204" pitchFamily="34" charset="-122"/>
              </a:rPr>
              <a:t>)</a:t>
            </a:r>
            <a:endParaRPr lang="zh-CN" altLang="zh-CN" sz="1400" dirty="0" smtClean="0">
              <a:latin typeface="微软雅黑" panose="020B0503020204020204" pitchFamily="34" charset="-122"/>
              <a:ea typeface="微软雅黑" panose="020B0503020204020204" pitchFamily="34" charset="-122"/>
            </a:endParaRPr>
          </a:p>
          <a:p>
            <a:pPr algn="just">
              <a:lnSpc>
                <a:spcPct val="150000"/>
              </a:lnSpc>
            </a:pPr>
            <a:r>
              <a:rPr lang="en-US" altLang="zh-CN" sz="1400" dirty="0" smtClean="0">
                <a:latin typeface="微软雅黑" panose="020B0503020204020204" pitchFamily="34" charset="-122"/>
                <a:ea typeface="微软雅黑" panose="020B0503020204020204" pitchFamily="34" charset="-122"/>
              </a:rPr>
              <a:t>A.“</a:t>
            </a:r>
            <a:r>
              <a:rPr lang="zh-CN" altLang="zh-CN" sz="1400" dirty="0" smtClean="0">
                <a:latin typeface="微软雅黑" panose="020B0503020204020204" pitchFamily="34" charset="-122"/>
                <a:ea typeface="微软雅黑" panose="020B0503020204020204" pitchFamily="34" charset="-122"/>
              </a:rPr>
              <a:t>我在开花</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它们在笑。</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我在开花</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它们嚷嚷。</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反复、拟人</a:t>
            </a:r>
            <a:r>
              <a:rPr lang="en-US" altLang="zh-CN" sz="1400" dirty="0" smtClean="0">
                <a:latin typeface="微软雅黑" panose="020B0503020204020204" pitchFamily="34" charset="-122"/>
                <a:ea typeface="微软雅黑" panose="020B0503020204020204" pitchFamily="34" charset="-122"/>
              </a:rPr>
              <a:t>)	</a:t>
            </a:r>
            <a:endParaRPr lang="zh-CN" altLang="zh-CN" sz="1400" dirty="0" smtClean="0">
              <a:latin typeface="微软雅黑" panose="020B0503020204020204" pitchFamily="34" charset="-122"/>
              <a:ea typeface="微软雅黑" panose="020B0503020204020204" pitchFamily="34" charset="-122"/>
            </a:endParaRPr>
          </a:p>
          <a:p>
            <a:pPr algn="just">
              <a:lnSpc>
                <a:spcPct val="150000"/>
              </a:lnSpc>
            </a:pPr>
            <a:r>
              <a:rPr lang="en-US" altLang="zh-CN" sz="1400" dirty="0" smtClean="0">
                <a:latin typeface="微软雅黑" panose="020B0503020204020204" pitchFamily="34" charset="-122"/>
                <a:ea typeface="微软雅黑" panose="020B0503020204020204" pitchFamily="34" charset="-122"/>
              </a:rPr>
              <a:t>B.</a:t>
            </a:r>
            <a:r>
              <a:rPr lang="zh-CN" altLang="zh-CN" sz="1400" dirty="0" smtClean="0">
                <a:latin typeface="微软雅黑" panose="020B0503020204020204" pitchFamily="34" charset="-122"/>
                <a:ea typeface="微软雅黑" panose="020B0503020204020204" pitchFamily="34" charset="-122"/>
              </a:rPr>
              <a:t>如果说自然的智慧是大海</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那么</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人类的智慧就只是大海中的一个小水滴。</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比喻</a:t>
            </a:r>
            <a:r>
              <a:rPr lang="en-US" altLang="zh-CN" sz="1400" dirty="0" smtClean="0">
                <a:latin typeface="微软雅黑" panose="020B0503020204020204" pitchFamily="34" charset="-122"/>
                <a:ea typeface="微软雅黑" panose="020B0503020204020204" pitchFamily="34" charset="-122"/>
              </a:rPr>
              <a:t>)	</a:t>
            </a:r>
            <a:endParaRPr lang="zh-CN" altLang="zh-CN" sz="1400" dirty="0" smtClean="0">
              <a:latin typeface="微软雅黑" panose="020B0503020204020204" pitchFamily="34" charset="-122"/>
              <a:ea typeface="微软雅黑" panose="020B0503020204020204" pitchFamily="34" charset="-122"/>
            </a:endParaRPr>
          </a:p>
          <a:p>
            <a:pPr algn="just">
              <a:lnSpc>
                <a:spcPct val="150000"/>
              </a:lnSpc>
            </a:pPr>
            <a:r>
              <a:rPr lang="en-US" altLang="zh-CN" sz="1400" dirty="0" smtClean="0">
                <a:latin typeface="微软雅黑" panose="020B0503020204020204" pitchFamily="34" charset="-122"/>
                <a:ea typeface="微软雅黑" panose="020B0503020204020204" pitchFamily="34" charset="-122"/>
              </a:rPr>
              <a:t>C.</a:t>
            </a:r>
            <a:r>
              <a:rPr lang="zh-CN" altLang="zh-CN" sz="1400" dirty="0" smtClean="0">
                <a:latin typeface="微软雅黑" panose="020B0503020204020204" pitchFamily="34" charset="-122"/>
                <a:ea typeface="微软雅黑" panose="020B0503020204020204" pitchFamily="34" charset="-122"/>
              </a:rPr>
              <a:t>他以微笑战胜暴力</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以嘲笑战胜专制</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以讽刺战胜宗教的自以为是</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以坚毅战胜顽固</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以真理战胜愚昧。</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排比</a:t>
            </a:r>
            <a:r>
              <a:rPr lang="en-US" altLang="zh-CN" sz="1400" dirty="0" smtClean="0">
                <a:latin typeface="微软雅黑" panose="020B0503020204020204" pitchFamily="34" charset="-122"/>
                <a:ea typeface="微软雅黑" panose="020B0503020204020204" pitchFamily="34" charset="-122"/>
              </a:rPr>
              <a:t>)	</a:t>
            </a:r>
            <a:endParaRPr lang="zh-CN" altLang="zh-CN" sz="1400" dirty="0" smtClean="0">
              <a:latin typeface="微软雅黑" panose="020B0503020204020204" pitchFamily="34" charset="-122"/>
              <a:ea typeface="微软雅黑" panose="020B0503020204020204" pitchFamily="34" charset="-122"/>
            </a:endParaRPr>
          </a:p>
          <a:p>
            <a:pPr algn="just">
              <a:lnSpc>
                <a:spcPct val="150000"/>
              </a:lnSpc>
            </a:pPr>
            <a:r>
              <a:rPr lang="en-US" altLang="zh-CN" sz="1400" dirty="0" smtClean="0">
                <a:latin typeface="微软雅黑" panose="020B0503020204020204" pitchFamily="34" charset="-122"/>
                <a:ea typeface="微软雅黑" panose="020B0503020204020204" pitchFamily="34" charset="-122"/>
              </a:rPr>
              <a:t>D.</a:t>
            </a:r>
            <a:r>
              <a:rPr lang="zh-CN" altLang="zh-CN" sz="1400" dirty="0" smtClean="0">
                <a:latin typeface="微软雅黑" panose="020B0503020204020204" pitchFamily="34" charset="-122"/>
                <a:ea typeface="微软雅黑" panose="020B0503020204020204" pitchFamily="34" charset="-122"/>
              </a:rPr>
              <a:t>我难道就没有应该责备自己的地方吗</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我不是常常让你们丢下功课替我浇花吗</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设问</a:t>
            </a:r>
            <a:r>
              <a:rPr lang="en-US" altLang="zh-CN" sz="1400" dirty="0" smtClean="0">
                <a:latin typeface="微软雅黑" panose="020B0503020204020204" pitchFamily="34" charset="-122"/>
                <a:ea typeface="微软雅黑" panose="020B0503020204020204" pitchFamily="34" charset="-122"/>
              </a:rPr>
              <a:t>)</a:t>
            </a:r>
            <a:endParaRPr lang="zh-CN" altLang="zh-CN" sz="1400" dirty="0">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10"/>
          <p:cNvSpPr txBox="1"/>
          <p:nvPr/>
        </p:nvSpPr>
        <p:spPr>
          <a:xfrm>
            <a:off x="1452880" y="1397966"/>
            <a:ext cx="6390640" cy="2011695"/>
          </a:xfrm>
          <a:prstGeom prst="rect">
            <a:avLst/>
          </a:prstGeom>
          <a:noFill/>
        </p:spPr>
        <p:txBody>
          <a:bodyPr wrap="square" lIns="36000" tIns="36000" rIns="36000" bIns="36000" rtlCol="0">
            <a:spAutoFit/>
          </a:bodyPr>
          <a:lstStyle/>
          <a:p>
            <a:pPr algn="just">
              <a:lnSpc>
                <a:spcPct val="150000"/>
              </a:lnSpc>
            </a:pPr>
            <a:r>
              <a:rPr lang="en-US" altLang="zh-CN" sz="1400" dirty="0" smtClean="0">
                <a:latin typeface="微软雅黑" panose="020B0503020204020204" pitchFamily="34" charset="-122"/>
                <a:ea typeface="微软雅黑" panose="020B0503020204020204" pitchFamily="34" charset="-122"/>
              </a:rPr>
              <a:t>3.</a:t>
            </a:r>
            <a:r>
              <a:rPr lang="zh-CN" altLang="zh-CN" sz="1400" dirty="0" smtClean="0">
                <a:latin typeface="微软雅黑" panose="020B0503020204020204" pitchFamily="34" charset="-122"/>
                <a:ea typeface="微软雅黑" panose="020B0503020204020204" pitchFamily="34" charset="-122"/>
              </a:rPr>
              <a:t>对下列各句所使用的修辞方法判断错误的一项是</a:t>
            </a:r>
            <a:r>
              <a:rPr lang="en-US" altLang="zh-CN" sz="1400" dirty="0" smtClean="0">
                <a:latin typeface="微软雅黑" panose="020B0503020204020204" pitchFamily="34" charset="-122"/>
                <a:ea typeface="微软雅黑" panose="020B0503020204020204" pitchFamily="34" charset="-122"/>
              </a:rPr>
              <a:t>	(</a:t>
            </a:r>
            <a:r>
              <a:rPr lang="zh-CN" altLang="zh-CN" sz="1400" dirty="0" smtClean="0">
                <a:latin typeface="微软雅黑" panose="020B0503020204020204" pitchFamily="34" charset="-122"/>
                <a:ea typeface="微软雅黑" panose="020B0503020204020204" pitchFamily="34" charset="-122"/>
              </a:rPr>
              <a:t>　　</a:t>
            </a:r>
            <a:r>
              <a:rPr lang="en-US" altLang="zh-CN" sz="1400" dirty="0" smtClean="0">
                <a:latin typeface="微软雅黑" panose="020B0503020204020204" pitchFamily="34" charset="-122"/>
                <a:ea typeface="微软雅黑" panose="020B0503020204020204" pitchFamily="34" charset="-122"/>
              </a:rPr>
              <a:t>)</a:t>
            </a:r>
            <a:endParaRPr lang="zh-CN" altLang="zh-CN" sz="1400" dirty="0" smtClean="0">
              <a:latin typeface="微软雅黑" panose="020B0503020204020204" pitchFamily="34" charset="-122"/>
              <a:ea typeface="微软雅黑" panose="020B0503020204020204" pitchFamily="34" charset="-122"/>
            </a:endParaRPr>
          </a:p>
          <a:p>
            <a:pPr algn="just">
              <a:lnSpc>
                <a:spcPct val="150000"/>
              </a:lnSpc>
            </a:pPr>
            <a:r>
              <a:rPr lang="en-US" altLang="zh-CN" sz="1400" dirty="0" smtClean="0">
                <a:latin typeface="微软雅黑" panose="020B0503020204020204" pitchFamily="34" charset="-122"/>
                <a:ea typeface="微软雅黑" panose="020B0503020204020204" pitchFamily="34" charset="-122"/>
              </a:rPr>
              <a:t>A.</a:t>
            </a:r>
            <a:r>
              <a:rPr lang="zh-CN" altLang="zh-CN" sz="1400" dirty="0" smtClean="0">
                <a:latin typeface="微软雅黑" panose="020B0503020204020204" pitchFamily="34" charset="-122"/>
                <a:ea typeface="微软雅黑" panose="020B0503020204020204" pitchFamily="34" charset="-122"/>
              </a:rPr>
              <a:t>烽火连三月</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家书抵万金。</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对偶、借代</a:t>
            </a:r>
            <a:r>
              <a:rPr lang="en-US" altLang="zh-CN" sz="1400" dirty="0" smtClean="0">
                <a:latin typeface="微软雅黑" panose="020B0503020204020204" pitchFamily="34" charset="-122"/>
                <a:ea typeface="微软雅黑" panose="020B0503020204020204" pitchFamily="34" charset="-122"/>
              </a:rPr>
              <a:t>)	</a:t>
            </a:r>
            <a:endParaRPr lang="zh-CN" altLang="zh-CN" sz="1400" dirty="0" smtClean="0">
              <a:latin typeface="微软雅黑" panose="020B0503020204020204" pitchFamily="34" charset="-122"/>
              <a:ea typeface="微软雅黑" panose="020B0503020204020204" pitchFamily="34" charset="-122"/>
            </a:endParaRPr>
          </a:p>
          <a:p>
            <a:pPr algn="just">
              <a:lnSpc>
                <a:spcPct val="150000"/>
              </a:lnSpc>
            </a:pPr>
            <a:r>
              <a:rPr lang="en-US" altLang="zh-CN" sz="1400" dirty="0" smtClean="0">
                <a:latin typeface="微软雅黑" panose="020B0503020204020204" pitchFamily="34" charset="-122"/>
                <a:ea typeface="微软雅黑" panose="020B0503020204020204" pitchFamily="34" charset="-122"/>
              </a:rPr>
              <a:t>B.</a:t>
            </a:r>
            <a:r>
              <a:rPr lang="zh-CN" altLang="zh-CN" sz="1400" dirty="0" smtClean="0">
                <a:latin typeface="微软雅黑" panose="020B0503020204020204" pitchFamily="34" charset="-122"/>
                <a:ea typeface="微软雅黑" panose="020B0503020204020204" pitchFamily="34" charset="-122"/>
              </a:rPr>
              <a:t>那点儿薄雪好像忽然害了羞</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微微露出点儿粉色。</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比喻、拟人</a:t>
            </a:r>
            <a:r>
              <a:rPr lang="en-US" altLang="zh-CN" sz="1400" dirty="0" smtClean="0">
                <a:latin typeface="微软雅黑" panose="020B0503020204020204" pitchFamily="34" charset="-122"/>
                <a:ea typeface="微软雅黑" panose="020B0503020204020204" pitchFamily="34" charset="-122"/>
              </a:rPr>
              <a:t>)	</a:t>
            </a:r>
            <a:endParaRPr lang="zh-CN" altLang="zh-CN" sz="1400" dirty="0" smtClean="0">
              <a:latin typeface="微软雅黑" panose="020B0503020204020204" pitchFamily="34" charset="-122"/>
              <a:ea typeface="微软雅黑" panose="020B0503020204020204" pitchFamily="34" charset="-122"/>
            </a:endParaRPr>
          </a:p>
          <a:p>
            <a:pPr algn="just">
              <a:lnSpc>
                <a:spcPct val="150000"/>
              </a:lnSpc>
            </a:pPr>
            <a:r>
              <a:rPr lang="en-US" altLang="zh-CN" sz="1400" dirty="0" smtClean="0">
                <a:latin typeface="微软雅黑" panose="020B0503020204020204" pitchFamily="34" charset="-122"/>
                <a:ea typeface="微软雅黑" panose="020B0503020204020204" pitchFamily="34" charset="-122"/>
              </a:rPr>
              <a:t> C.</a:t>
            </a:r>
            <a:r>
              <a:rPr lang="zh-CN" altLang="zh-CN" sz="1400" dirty="0" smtClean="0">
                <a:latin typeface="微软雅黑" panose="020B0503020204020204" pitchFamily="34" charset="-122"/>
                <a:ea typeface="微软雅黑" panose="020B0503020204020204" pitchFamily="34" charset="-122"/>
              </a:rPr>
              <a:t>怎样才能把一种劳作做到圆满呢</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唯一的秘诀就是忠实。</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设问</a:t>
            </a:r>
            <a:r>
              <a:rPr lang="en-US" altLang="zh-CN" sz="1400" dirty="0" smtClean="0">
                <a:latin typeface="微软雅黑" panose="020B0503020204020204" pitchFamily="34" charset="-122"/>
                <a:ea typeface="微软雅黑" panose="020B0503020204020204" pitchFamily="34" charset="-122"/>
              </a:rPr>
              <a:t>)	</a:t>
            </a:r>
            <a:endParaRPr lang="zh-CN" altLang="zh-CN" sz="1400" dirty="0" smtClean="0">
              <a:latin typeface="微软雅黑" panose="020B0503020204020204" pitchFamily="34" charset="-122"/>
              <a:ea typeface="微软雅黑" panose="020B0503020204020204" pitchFamily="34" charset="-122"/>
            </a:endParaRPr>
          </a:p>
          <a:p>
            <a:pPr algn="just">
              <a:lnSpc>
                <a:spcPct val="150000"/>
              </a:lnSpc>
            </a:pPr>
            <a:r>
              <a:rPr lang="en-US" altLang="zh-CN" sz="1400" dirty="0" smtClean="0">
                <a:latin typeface="微软雅黑" panose="020B0503020204020204" pitchFamily="34" charset="-122"/>
                <a:ea typeface="微软雅黑" panose="020B0503020204020204" pitchFamily="34" charset="-122"/>
              </a:rPr>
              <a:t>D.</a:t>
            </a:r>
            <a:r>
              <a:rPr lang="zh-CN" altLang="zh-CN" sz="1400" dirty="0" smtClean="0">
                <a:latin typeface="微软雅黑" panose="020B0503020204020204" pitchFamily="34" charset="-122"/>
                <a:ea typeface="微软雅黑" panose="020B0503020204020204" pitchFamily="34" charset="-122"/>
              </a:rPr>
              <a:t>鼓动吧</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风</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咆哮吧</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雷</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闪耀吧</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电</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把一切沉睡在黑暗怀里的东西</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毁灭</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毁灭</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毁灭呀</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排比、反复</a:t>
            </a:r>
            <a:r>
              <a:rPr lang="en-US" altLang="zh-CN" sz="1400" dirty="0" smtClean="0">
                <a:latin typeface="微软雅黑" panose="020B0503020204020204" pitchFamily="34" charset="-122"/>
                <a:ea typeface="微软雅黑" panose="020B0503020204020204" pitchFamily="34" charset="-122"/>
              </a:rPr>
              <a:t>)</a:t>
            </a:r>
            <a:endParaRPr lang="zh-CN" altLang="zh-CN" sz="1400" dirty="0">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10"/>
          <p:cNvSpPr txBox="1"/>
          <p:nvPr/>
        </p:nvSpPr>
        <p:spPr>
          <a:xfrm>
            <a:off x="1452880" y="1397966"/>
            <a:ext cx="6390640" cy="1655572"/>
          </a:xfrm>
          <a:prstGeom prst="rect">
            <a:avLst/>
          </a:prstGeom>
          <a:noFill/>
        </p:spPr>
        <p:txBody>
          <a:bodyPr wrap="square" lIns="36000" tIns="36000" rIns="36000" bIns="36000" rtlCol="0">
            <a:spAutoFit/>
          </a:bodyPr>
          <a:lstStyle/>
          <a:p>
            <a:pPr algn="just">
              <a:lnSpc>
                <a:spcPct val="150000"/>
              </a:lnSpc>
            </a:pPr>
            <a:r>
              <a:rPr lang="en-US" altLang="zh-CN" sz="1400" dirty="0" smtClean="0">
                <a:latin typeface="微软雅黑" panose="020B0503020204020204" pitchFamily="34" charset="-122"/>
                <a:ea typeface="微软雅黑" panose="020B0503020204020204" pitchFamily="34" charset="-122"/>
              </a:rPr>
              <a:t>4.</a:t>
            </a:r>
            <a:r>
              <a:rPr lang="zh-CN" altLang="zh-CN" sz="1400" dirty="0" smtClean="0">
                <a:latin typeface="微软雅黑" panose="020B0503020204020204" pitchFamily="34" charset="-122"/>
                <a:ea typeface="微软雅黑" panose="020B0503020204020204" pitchFamily="34" charset="-122"/>
              </a:rPr>
              <a:t>下列句子没有使用修辞方法的一项是</a:t>
            </a:r>
            <a:r>
              <a:rPr lang="en-US" altLang="zh-CN" sz="1400" dirty="0" smtClean="0">
                <a:latin typeface="微软雅黑" panose="020B0503020204020204" pitchFamily="34" charset="-122"/>
                <a:ea typeface="微软雅黑" panose="020B0503020204020204" pitchFamily="34" charset="-122"/>
              </a:rPr>
              <a:t>	(</a:t>
            </a:r>
            <a:r>
              <a:rPr lang="zh-CN" altLang="zh-CN" sz="1400" dirty="0" smtClean="0">
                <a:latin typeface="微软雅黑" panose="020B0503020204020204" pitchFamily="34" charset="-122"/>
                <a:ea typeface="微软雅黑" panose="020B0503020204020204" pitchFamily="34" charset="-122"/>
              </a:rPr>
              <a:t>　　</a:t>
            </a:r>
            <a:r>
              <a:rPr lang="en-US" altLang="zh-CN" sz="1400" dirty="0" smtClean="0">
                <a:latin typeface="微软雅黑" panose="020B0503020204020204" pitchFamily="34" charset="-122"/>
                <a:ea typeface="微软雅黑" panose="020B0503020204020204" pitchFamily="34" charset="-122"/>
              </a:rPr>
              <a:t>)</a:t>
            </a:r>
            <a:endParaRPr lang="zh-CN" altLang="zh-CN" sz="1400" dirty="0" smtClean="0">
              <a:latin typeface="微软雅黑" panose="020B0503020204020204" pitchFamily="34" charset="-122"/>
              <a:ea typeface="微软雅黑" panose="020B0503020204020204" pitchFamily="34" charset="-122"/>
            </a:endParaRPr>
          </a:p>
          <a:p>
            <a:pPr algn="just">
              <a:lnSpc>
                <a:spcPct val="150000"/>
              </a:lnSpc>
            </a:pPr>
            <a:r>
              <a:rPr lang="en-US" altLang="zh-CN" sz="1400" dirty="0" smtClean="0">
                <a:latin typeface="微软雅黑" panose="020B0503020204020204" pitchFamily="34" charset="-122"/>
                <a:ea typeface="微软雅黑" panose="020B0503020204020204" pitchFamily="34" charset="-122"/>
              </a:rPr>
              <a:t>A.</a:t>
            </a:r>
            <a:r>
              <a:rPr lang="zh-CN" altLang="zh-CN" sz="1400" dirty="0" smtClean="0">
                <a:latin typeface="微软雅黑" panose="020B0503020204020204" pitchFamily="34" charset="-122"/>
                <a:ea typeface="微软雅黑" panose="020B0503020204020204" pitchFamily="34" charset="-122"/>
              </a:rPr>
              <a:t>油蛉在这里低唱</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蟋蟀们在这里弹琴。</a:t>
            </a:r>
            <a:r>
              <a:rPr lang="en-US" altLang="zh-CN" sz="1400" dirty="0" smtClean="0">
                <a:latin typeface="微软雅黑" panose="020B0503020204020204" pitchFamily="34" charset="-122"/>
                <a:ea typeface="微软雅黑" panose="020B0503020204020204" pitchFamily="34" charset="-122"/>
              </a:rPr>
              <a:t>	</a:t>
            </a:r>
            <a:endParaRPr lang="zh-CN" altLang="zh-CN" sz="1400" dirty="0" smtClean="0">
              <a:latin typeface="微软雅黑" panose="020B0503020204020204" pitchFamily="34" charset="-122"/>
              <a:ea typeface="微软雅黑" panose="020B0503020204020204" pitchFamily="34" charset="-122"/>
            </a:endParaRPr>
          </a:p>
          <a:p>
            <a:pPr algn="just">
              <a:lnSpc>
                <a:spcPct val="150000"/>
              </a:lnSpc>
            </a:pPr>
            <a:r>
              <a:rPr lang="en-US" altLang="zh-CN" sz="1400" dirty="0" smtClean="0">
                <a:latin typeface="微软雅黑" panose="020B0503020204020204" pitchFamily="34" charset="-122"/>
                <a:ea typeface="微软雅黑" panose="020B0503020204020204" pitchFamily="34" charset="-122"/>
              </a:rPr>
              <a:t>B.</a:t>
            </a:r>
            <a:r>
              <a:rPr lang="zh-CN" altLang="zh-CN" sz="1400" dirty="0" smtClean="0">
                <a:latin typeface="微软雅黑" panose="020B0503020204020204" pitchFamily="34" charset="-122"/>
                <a:ea typeface="微软雅黑" panose="020B0503020204020204" pitchFamily="34" charset="-122"/>
              </a:rPr>
              <a:t>人为什么要读书呢</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书</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可以唤醒沉睡的心灵</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可以引领迷惘的灵魂。</a:t>
            </a:r>
            <a:r>
              <a:rPr lang="en-US" altLang="zh-CN" sz="1400" dirty="0" smtClean="0">
                <a:latin typeface="微软雅黑" panose="020B0503020204020204" pitchFamily="34" charset="-122"/>
                <a:ea typeface="微软雅黑" panose="020B0503020204020204" pitchFamily="34" charset="-122"/>
              </a:rPr>
              <a:t>	</a:t>
            </a:r>
            <a:endParaRPr lang="zh-CN" altLang="zh-CN" sz="1400" dirty="0" smtClean="0">
              <a:latin typeface="微软雅黑" panose="020B0503020204020204" pitchFamily="34" charset="-122"/>
              <a:ea typeface="微软雅黑" panose="020B0503020204020204" pitchFamily="34" charset="-122"/>
            </a:endParaRPr>
          </a:p>
          <a:p>
            <a:pPr algn="just">
              <a:lnSpc>
                <a:spcPct val="150000"/>
              </a:lnSpc>
            </a:pPr>
            <a:r>
              <a:rPr lang="en-US" altLang="zh-CN" sz="1400" dirty="0" smtClean="0">
                <a:latin typeface="微软雅黑" panose="020B0503020204020204" pitchFamily="34" charset="-122"/>
                <a:ea typeface="微软雅黑" panose="020B0503020204020204" pitchFamily="34" charset="-122"/>
              </a:rPr>
              <a:t>C.</a:t>
            </a:r>
            <a:r>
              <a:rPr lang="zh-CN" altLang="zh-CN" sz="1400" dirty="0" smtClean="0">
                <a:latin typeface="微软雅黑" panose="020B0503020204020204" pitchFamily="34" charset="-122"/>
                <a:ea typeface="微软雅黑" panose="020B0503020204020204" pitchFamily="34" charset="-122"/>
              </a:rPr>
              <a:t>阶梯教室里好像是班主任在开会。</a:t>
            </a:r>
            <a:r>
              <a:rPr lang="en-US" altLang="zh-CN" sz="1400" dirty="0" smtClean="0">
                <a:latin typeface="微软雅黑" panose="020B0503020204020204" pitchFamily="34" charset="-122"/>
                <a:ea typeface="微软雅黑" panose="020B0503020204020204" pitchFamily="34" charset="-122"/>
              </a:rPr>
              <a:t>	</a:t>
            </a:r>
            <a:endParaRPr lang="zh-CN" altLang="zh-CN" sz="1400" dirty="0" smtClean="0">
              <a:latin typeface="微软雅黑" panose="020B0503020204020204" pitchFamily="34" charset="-122"/>
              <a:ea typeface="微软雅黑" panose="020B0503020204020204" pitchFamily="34" charset="-122"/>
            </a:endParaRPr>
          </a:p>
          <a:p>
            <a:pPr algn="just">
              <a:lnSpc>
                <a:spcPct val="150000"/>
              </a:lnSpc>
            </a:pPr>
            <a:r>
              <a:rPr lang="en-US" altLang="zh-CN" sz="1400" dirty="0" smtClean="0">
                <a:latin typeface="微软雅黑" panose="020B0503020204020204" pitchFamily="34" charset="-122"/>
                <a:ea typeface="微软雅黑" panose="020B0503020204020204" pitchFamily="34" charset="-122"/>
              </a:rPr>
              <a:t>D.</a:t>
            </a:r>
            <a:r>
              <a:rPr lang="zh-CN" altLang="zh-CN" sz="1400" dirty="0" smtClean="0">
                <a:latin typeface="微软雅黑" panose="020B0503020204020204" pitchFamily="34" charset="-122"/>
                <a:ea typeface="微软雅黑" panose="020B0503020204020204" pitchFamily="34" charset="-122"/>
              </a:rPr>
              <a:t>面对青春时光</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我们必须坚持一个信念</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珍惜</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珍惜</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再珍惜。</a:t>
            </a:r>
            <a:endParaRPr lang="zh-CN" altLang="zh-CN" sz="1400" dirty="0">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10"/>
          <p:cNvSpPr txBox="1"/>
          <p:nvPr/>
        </p:nvSpPr>
        <p:spPr>
          <a:xfrm>
            <a:off x="1452880" y="1397966"/>
            <a:ext cx="6390640" cy="2625069"/>
          </a:xfrm>
          <a:prstGeom prst="rect">
            <a:avLst/>
          </a:prstGeom>
          <a:noFill/>
        </p:spPr>
        <p:txBody>
          <a:bodyPr wrap="square" lIns="36000" tIns="36000" rIns="36000" bIns="36000" rtlCol="0">
            <a:spAutoFit/>
          </a:bodyPr>
          <a:lstStyle/>
          <a:p>
            <a:pPr algn="just">
              <a:lnSpc>
                <a:spcPct val="150000"/>
              </a:lnSpc>
            </a:pPr>
            <a:r>
              <a:rPr lang="en-US" altLang="zh-CN" sz="1400" dirty="0" smtClean="0">
                <a:latin typeface="微软雅黑" panose="020B0503020204020204" pitchFamily="34" charset="-122"/>
                <a:ea typeface="微软雅黑" panose="020B0503020204020204" pitchFamily="34" charset="-122"/>
              </a:rPr>
              <a:t>5.</a:t>
            </a:r>
            <a:r>
              <a:rPr lang="zh-CN" altLang="zh-CN" sz="1400" dirty="0" smtClean="0">
                <a:latin typeface="微软雅黑" panose="020B0503020204020204" pitchFamily="34" charset="-122"/>
                <a:ea typeface="微软雅黑" panose="020B0503020204020204" pitchFamily="34" charset="-122"/>
              </a:rPr>
              <a:t>下列填入语段横线上意思最恰当的一项是</a:t>
            </a:r>
            <a:r>
              <a:rPr lang="en-US" altLang="zh-CN" sz="1400" dirty="0" smtClean="0">
                <a:latin typeface="微软雅黑" panose="020B0503020204020204" pitchFamily="34" charset="-122"/>
                <a:ea typeface="微软雅黑" panose="020B0503020204020204" pitchFamily="34" charset="-122"/>
              </a:rPr>
              <a:t>	(</a:t>
            </a:r>
            <a:r>
              <a:rPr lang="zh-CN" altLang="zh-CN" sz="1400" dirty="0" smtClean="0">
                <a:latin typeface="微软雅黑" panose="020B0503020204020204" pitchFamily="34" charset="-122"/>
                <a:ea typeface="微软雅黑" panose="020B0503020204020204" pitchFamily="34" charset="-122"/>
              </a:rPr>
              <a:t>　　</a:t>
            </a:r>
            <a:r>
              <a:rPr lang="en-US" altLang="zh-CN" sz="1400" dirty="0" smtClean="0">
                <a:latin typeface="微软雅黑" panose="020B0503020204020204" pitchFamily="34" charset="-122"/>
                <a:ea typeface="微软雅黑" panose="020B0503020204020204" pitchFamily="34" charset="-122"/>
              </a:rPr>
              <a:t>)</a:t>
            </a:r>
            <a:endParaRPr lang="zh-CN" altLang="zh-CN" sz="1400" dirty="0" smtClean="0">
              <a:latin typeface="微软雅黑" panose="020B0503020204020204" pitchFamily="34" charset="-122"/>
              <a:ea typeface="微软雅黑" panose="020B0503020204020204" pitchFamily="34" charset="-122"/>
            </a:endParaRPr>
          </a:p>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我们登上刻有</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登峰造极</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四个字的黄山天都峰绝顶</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放眼望去</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群峰起伏</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云海翻涌</a:t>
            </a:r>
            <a:r>
              <a:rPr lang="en-US" altLang="zh-CN" sz="1400" dirty="0" smtClean="0">
                <a:latin typeface="微软雅黑" panose="020B0503020204020204" pitchFamily="34" charset="-122"/>
                <a:ea typeface="微软雅黑" panose="020B0503020204020204" pitchFamily="34" charset="-122"/>
              </a:rPr>
              <a:t>,</a:t>
            </a:r>
            <a:r>
              <a:rPr lang="zh-CN" altLang="zh-CN" sz="1400" u="sng" dirty="0" smtClean="0">
                <a:latin typeface="微软雅黑" panose="020B0503020204020204" pitchFamily="34" charset="-122"/>
                <a:ea typeface="微软雅黑" panose="020B0503020204020204" pitchFamily="34" charset="-122"/>
              </a:rPr>
              <a:t>　　　　　　</a:t>
            </a:r>
            <a:r>
              <a:rPr lang="zh-CN" altLang="zh-CN" sz="1400" dirty="0" smtClean="0">
                <a:latin typeface="微软雅黑" panose="020B0503020204020204" pitchFamily="34" charset="-122"/>
                <a:ea typeface="微软雅黑" panose="020B0503020204020204" pitchFamily="34" charset="-122"/>
              </a:rPr>
              <a:t>。这时</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我们不由得心潮澎湃</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思绪万千</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上下几千年</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纵横千万里</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一下涌进脑海之中</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真是</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无限风光在险峰</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啊</a:t>
            </a:r>
            <a:r>
              <a:rPr lang="en-US" altLang="zh-CN" sz="1400" dirty="0" smtClean="0">
                <a:latin typeface="微软雅黑" panose="020B0503020204020204" pitchFamily="34" charset="-122"/>
                <a:ea typeface="微软雅黑" panose="020B0503020204020204" pitchFamily="34" charset="-122"/>
              </a:rPr>
              <a:t>! </a:t>
            </a:r>
            <a:endParaRPr lang="zh-CN" altLang="zh-CN" sz="1400" dirty="0" smtClean="0">
              <a:latin typeface="微软雅黑" panose="020B0503020204020204" pitchFamily="34" charset="-122"/>
              <a:ea typeface="微软雅黑" panose="020B0503020204020204" pitchFamily="34" charset="-122"/>
            </a:endParaRPr>
          </a:p>
          <a:p>
            <a:pPr algn="just">
              <a:lnSpc>
                <a:spcPct val="150000"/>
              </a:lnSpc>
            </a:pPr>
            <a:r>
              <a:rPr lang="en-US" altLang="zh-CN" sz="1400" dirty="0" smtClean="0">
                <a:latin typeface="微软雅黑" panose="020B0503020204020204" pitchFamily="34" charset="-122"/>
                <a:ea typeface="微软雅黑" panose="020B0503020204020204" pitchFamily="34" charset="-122"/>
              </a:rPr>
              <a:t>A.</a:t>
            </a:r>
            <a:r>
              <a:rPr lang="zh-CN" altLang="zh-CN" sz="1400" dirty="0" smtClean="0">
                <a:latin typeface="微软雅黑" panose="020B0503020204020204" pitchFamily="34" charset="-122"/>
                <a:ea typeface="微软雅黑" panose="020B0503020204020204" pitchFamily="34" charset="-122"/>
              </a:rPr>
              <a:t>就像航船、岛屿漂浮在汪洋大海上</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山峰也若隐若现。</a:t>
            </a:r>
          </a:p>
          <a:p>
            <a:pPr algn="just">
              <a:lnSpc>
                <a:spcPct val="150000"/>
              </a:lnSpc>
            </a:pPr>
            <a:r>
              <a:rPr lang="en-US" altLang="zh-CN" sz="1400" dirty="0" smtClean="0">
                <a:latin typeface="微软雅黑" panose="020B0503020204020204" pitchFamily="34" charset="-122"/>
                <a:ea typeface="微软雅黑" panose="020B0503020204020204" pitchFamily="34" charset="-122"/>
              </a:rPr>
              <a:t>B.</a:t>
            </a:r>
            <a:r>
              <a:rPr lang="zh-CN" altLang="zh-CN" sz="1400" dirty="0" smtClean="0">
                <a:latin typeface="微软雅黑" panose="020B0503020204020204" pitchFamily="34" charset="-122"/>
                <a:ea typeface="微软雅黑" panose="020B0503020204020204" pitchFamily="34" charset="-122"/>
              </a:rPr>
              <a:t>山峰历历在目</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就像航船、岛屿出现在云海上。</a:t>
            </a:r>
          </a:p>
          <a:p>
            <a:pPr algn="just">
              <a:lnSpc>
                <a:spcPct val="150000"/>
              </a:lnSpc>
            </a:pPr>
            <a:r>
              <a:rPr lang="en-US" altLang="zh-CN" sz="1400" dirty="0" smtClean="0">
                <a:latin typeface="微软雅黑" panose="020B0503020204020204" pitchFamily="34" charset="-122"/>
                <a:ea typeface="微软雅黑" panose="020B0503020204020204" pitchFamily="34" charset="-122"/>
              </a:rPr>
              <a:t>C.</a:t>
            </a:r>
            <a:r>
              <a:rPr lang="zh-CN" altLang="zh-CN" sz="1400" dirty="0" smtClean="0">
                <a:latin typeface="微软雅黑" panose="020B0503020204020204" pitchFamily="34" charset="-122"/>
                <a:ea typeface="微软雅黑" panose="020B0503020204020204" pitchFamily="34" charset="-122"/>
              </a:rPr>
              <a:t>山峰若隐若现</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就像航船、岛屿漂浮在汪洋大海上。</a:t>
            </a:r>
          </a:p>
          <a:p>
            <a:pPr algn="just">
              <a:lnSpc>
                <a:spcPct val="150000"/>
              </a:lnSpc>
            </a:pPr>
            <a:r>
              <a:rPr lang="en-US" altLang="zh-CN" sz="1400" dirty="0" smtClean="0">
                <a:latin typeface="微软雅黑" panose="020B0503020204020204" pitchFamily="34" charset="-122"/>
                <a:ea typeface="微软雅黑" panose="020B0503020204020204" pitchFamily="34" charset="-122"/>
              </a:rPr>
              <a:t>D.</a:t>
            </a:r>
            <a:r>
              <a:rPr lang="zh-CN" altLang="zh-CN" sz="1400" dirty="0" smtClean="0">
                <a:latin typeface="微软雅黑" panose="020B0503020204020204" pitchFamily="34" charset="-122"/>
                <a:ea typeface="微软雅黑" panose="020B0503020204020204" pitchFamily="34" charset="-122"/>
              </a:rPr>
              <a:t>就像航船、岛屿出现在云海上</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山峰也历历在目。</a:t>
            </a:r>
            <a:endParaRPr lang="zh-CN" altLang="zh-CN" sz="1400" dirty="0">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10"/>
          <p:cNvSpPr txBox="1"/>
          <p:nvPr/>
        </p:nvSpPr>
        <p:spPr>
          <a:xfrm>
            <a:off x="883920" y="950927"/>
            <a:ext cx="7508240" cy="3936033"/>
          </a:xfrm>
          <a:prstGeom prst="rect">
            <a:avLst/>
          </a:prstGeom>
          <a:noFill/>
        </p:spPr>
        <p:txBody>
          <a:bodyPr wrap="square" lIns="36000" tIns="36000" rIns="36000" bIns="36000" rtlCol="0">
            <a:spAutoFit/>
          </a:bodyPr>
          <a:lstStyle/>
          <a:p>
            <a:pPr algn="just">
              <a:lnSpc>
                <a:spcPct val="150000"/>
              </a:lnSpc>
            </a:pP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答案</a:t>
            </a:r>
            <a:r>
              <a:rPr lang="en-US" altLang="zh-CN" sz="1400" dirty="0" smtClean="0">
                <a:solidFill>
                  <a:srgbClr val="C00000"/>
                </a:solidFill>
                <a:latin typeface="微软雅黑" panose="020B0503020204020204" pitchFamily="34" charset="-122"/>
                <a:ea typeface="微软雅黑" panose="020B0503020204020204" pitchFamily="34" charset="-122"/>
              </a:rPr>
              <a:t>】</a:t>
            </a:r>
          </a:p>
          <a:p>
            <a:pPr algn="just">
              <a:lnSpc>
                <a:spcPct val="150000"/>
              </a:lnSpc>
            </a:pPr>
            <a:r>
              <a:rPr lang="en-US" altLang="zh-CN" sz="1400" dirty="0" smtClean="0">
                <a:solidFill>
                  <a:srgbClr val="C00000"/>
                </a:solidFill>
                <a:latin typeface="微软雅黑" panose="020B0503020204020204" pitchFamily="34" charset="-122"/>
                <a:ea typeface="微软雅黑" panose="020B0503020204020204" pitchFamily="34" charset="-122"/>
              </a:rPr>
              <a:t>1.C【</a:t>
            </a:r>
            <a:r>
              <a:rPr lang="zh-CN" altLang="en-US" sz="1400" dirty="0" smtClean="0">
                <a:solidFill>
                  <a:srgbClr val="C00000"/>
                </a:solidFill>
                <a:latin typeface="微软雅黑" panose="020B0503020204020204" pitchFamily="34" charset="-122"/>
                <a:ea typeface="微软雅黑" panose="020B0503020204020204" pitchFamily="34" charset="-122"/>
              </a:rPr>
              <a:t>解析</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此题主要考查修辞判断</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逐句理解再比较后确定答案</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难点在第一句</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从整体来说</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是将蝉蜕比作空屋</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因此是个比喻句</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故答案为</a:t>
            </a:r>
            <a:r>
              <a:rPr lang="en-US" altLang="zh-CN" sz="1400" dirty="0" smtClean="0">
                <a:solidFill>
                  <a:srgbClr val="C00000"/>
                </a:solidFill>
                <a:latin typeface="微软雅黑" panose="020B0503020204020204" pitchFamily="34" charset="-122"/>
                <a:ea typeface="微软雅黑" panose="020B0503020204020204" pitchFamily="34" charset="-122"/>
              </a:rPr>
              <a:t>C</a:t>
            </a:r>
            <a:r>
              <a:rPr lang="zh-CN" altLang="zh-CN" sz="1400" dirty="0" smtClean="0">
                <a:solidFill>
                  <a:srgbClr val="C00000"/>
                </a:solidFill>
                <a:latin typeface="微软雅黑" panose="020B0503020204020204" pitchFamily="34" charset="-122"/>
                <a:ea typeface="微软雅黑" panose="020B0503020204020204" pitchFamily="34" charset="-122"/>
              </a:rPr>
              <a:t>。</a:t>
            </a:r>
          </a:p>
          <a:p>
            <a:pPr algn="just">
              <a:lnSpc>
                <a:spcPct val="150000"/>
              </a:lnSpc>
            </a:pPr>
            <a:r>
              <a:rPr lang="en-US" altLang="zh-CN" sz="1400" dirty="0" smtClean="0">
                <a:solidFill>
                  <a:srgbClr val="C00000"/>
                </a:solidFill>
                <a:latin typeface="微软雅黑" panose="020B0503020204020204" pitchFamily="34" charset="-122"/>
                <a:ea typeface="微软雅黑" panose="020B0503020204020204" pitchFamily="34" charset="-122"/>
              </a:rPr>
              <a:t>2.D【</a:t>
            </a:r>
            <a:r>
              <a:rPr lang="zh-CN" altLang="en-US" sz="1400" dirty="0" smtClean="0">
                <a:solidFill>
                  <a:srgbClr val="C00000"/>
                </a:solidFill>
                <a:latin typeface="微软雅黑" panose="020B0503020204020204" pitchFamily="34" charset="-122"/>
                <a:ea typeface="微软雅黑" panose="020B0503020204020204" pitchFamily="34" charset="-122"/>
              </a:rPr>
              <a:t>解析</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本题考查修辞方法的运用辨析。</a:t>
            </a:r>
            <a:r>
              <a:rPr lang="en-US" altLang="zh-CN" sz="1400" dirty="0" smtClean="0">
                <a:solidFill>
                  <a:srgbClr val="C00000"/>
                </a:solidFill>
                <a:latin typeface="微软雅黑" panose="020B0503020204020204" pitchFamily="34" charset="-122"/>
                <a:ea typeface="微软雅黑" panose="020B0503020204020204" pitchFamily="34" charset="-122"/>
              </a:rPr>
              <a:t>D</a:t>
            </a:r>
            <a:r>
              <a:rPr lang="zh-CN" altLang="zh-CN" sz="1400" dirty="0" smtClean="0">
                <a:solidFill>
                  <a:srgbClr val="C00000"/>
                </a:solidFill>
                <a:latin typeface="微软雅黑" panose="020B0503020204020204" pitchFamily="34" charset="-122"/>
                <a:ea typeface="微软雅黑" panose="020B0503020204020204" pitchFamily="34" charset="-122"/>
              </a:rPr>
              <a:t>项运用反问的修辞方法。反问有问无答</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设问有问有答。</a:t>
            </a:r>
          </a:p>
          <a:p>
            <a:pPr algn="just">
              <a:lnSpc>
                <a:spcPct val="150000"/>
              </a:lnSpc>
            </a:pPr>
            <a:r>
              <a:rPr lang="en-US" altLang="zh-CN" sz="1400" dirty="0" smtClean="0">
                <a:solidFill>
                  <a:srgbClr val="C00000"/>
                </a:solidFill>
                <a:latin typeface="微软雅黑" panose="020B0503020204020204" pitchFamily="34" charset="-122"/>
                <a:ea typeface="微软雅黑" panose="020B0503020204020204" pitchFamily="34" charset="-122"/>
              </a:rPr>
              <a:t>3.B【</a:t>
            </a:r>
            <a:r>
              <a:rPr lang="zh-CN" altLang="en-US" sz="1400" dirty="0" smtClean="0">
                <a:solidFill>
                  <a:srgbClr val="C00000"/>
                </a:solidFill>
                <a:latin typeface="微软雅黑" panose="020B0503020204020204" pitchFamily="34" charset="-122"/>
                <a:ea typeface="微软雅黑" panose="020B0503020204020204" pitchFamily="34" charset="-122"/>
              </a:rPr>
              <a:t>解析</a:t>
            </a:r>
            <a:r>
              <a:rPr lang="en-US" altLang="zh-CN" sz="1400" dirty="0" smtClean="0">
                <a:solidFill>
                  <a:srgbClr val="C00000"/>
                </a:solidFill>
                <a:latin typeface="微软雅黑" panose="020B0503020204020204" pitchFamily="34" charset="-122"/>
                <a:ea typeface="微软雅黑" panose="020B0503020204020204" pitchFamily="34" charset="-122"/>
              </a:rPr>
              <a:t>】 A</a:t>
            </a:r>
            <a:r>
              <a:rPr lang="zh-CN" altLang="zh-CN" sz="1400" dirty="0" smtClean="0">
                <a:solidFill>
                  <a:srgbClr val="C00000"/>
                </a:solidFill>
                <a:latin typeface="微软雅黑" panose="020B0503020204020204" pitchFamily="34" charset="-122"/>
                <a:ea typeface="微软雅黑" panose="020B0503020204020204" pitchFamily="34" charset="-122"/>
              </a:rPr>
              <a:t>项</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正确。</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烽火</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对</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家书</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名词对应。</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连三月</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对</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抵万金</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动宾结构对应。由此确定运用对偶的修辞方法。另外</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烽火</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代指战争</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抵万金</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还包含夸张的修辞方法。</a:t>
            </a:r>
            <a:r>
              <a:rPr lang="en-US" altLang="zh-CN" sz="1400" dirty="0" smtClean="0">
                <a:solidFill>
                  <a:srgbClr val="C00000"/>
                </a:solidFill>
                <a:latin typeface="微软雅黑" panose="020B0503020204020204" pitchFamily="34" charset="-122"/>
                <a:ea typeface="微软雅黑" panose="020B0503020204020204" pitchFamily="34" charset="-122"/>
              </a:rPr>
              <a:t>B</a:t>
            </a:r>
            <a:r>
              <a:rPr lang="zh-CN" altLang="zh-CN" sz="1400" dirty="0" smtClean="0">
                <a:solidFill>
                  <a:srgbClr val="C00000"/>
                </a:solidFill>
                <a:latin typeface="微软雅黑" panose="020B0503020204020204" pitchFamily="34" charset="-122"/>
                <a:ea typeface="微软雅黑" panose="020B0503020204020204" pitchFamily="34" charset="-122"/>
              </a:rPr>
              <a:t>项</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错误。该句找不出喻体</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没有运用比喻的修辞方法。</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害了羞</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本用于描摹人的神态</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此处用在描写薄雪上</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确定运用</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拟人</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的修辞方法。</a:t>
            </a:r>
            <a:r>
              <a:rPr lang="en-US" altLang="zh-CN" sz="1400" dirty="0" smtClean="0">
                <a:solidFill>
                  <a:srgbClr val="C00000"/>
                </a:solidFill>
                <a:latin typeface="微软雅黑" panose="020B0503020204020204" pitchFamily="34" charset="-122"/>
                <a:ea typeface="微软雅黑" panose="020B0503020204020204" pitchFamily="34" charset="-122"/>
              </a:rPr>
              <a:t>C</a:t>
            </a:r>
            <a:r>
              <a:rPr lang="zh-CN" altLang="zh-CN" sz="1400" dirty="0" smtClean="0">
                <a:solidFill>
                  <a:srgbClr val="C00000"/>
                </a:solidFill>
                <a:latin typeface="微软雅黑" panose="020B0503020204020204" pitchFamily="34" charset="-122"/>
                <a:ea typeface="微软雅黑" panose="020B0503020204020204" pitchFamily="34" charset="-122"/>
              </a:rPr>
              <a:t>项</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正确。该句自问自答</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确定运用</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设问</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的修辞方法。</a:t>
            </a:r>
            <a:r>
              <a:rPr lang="en-US" altLang="zh-CN" sz="1400" dirty="0" smtClean="0">
                <a:solidFill>
                  <a:srgbClr val="C00000"/>
                </a:solidFill>
                <a:latin typeface="微软雅黑" panose="020B0503020204020204" pitchFamily="34" charset="-122"/>
                <a:ea typeface="微软雅黑" panose="020B0503020204020204" pitchFamily="34" charset="-122"/>
              </a:rPr>
              <a:t>D</a:t>
            </a:r>
            <a:r>
              <a:rPr lang="zh-CN" altLang="zh-CN" sz="1400" dirty="0" smtClean="0">
                <a:solidFill>
                  <a:srgbClr val="C00000"/>
                </a:solidFill>
                <a:latin typeface="微软雅黑" panose="020B0503020204020204" pitchFamily="34" charset="-122"/>
                <a:ea typeface="微软雅黑" panose="020B0503020204020204" pitchFamily="34" charset="-122"/>
              </a:rPr>
              <a:t>项</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正确。</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鼓动吧</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风</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咆哮吧</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雷</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闪耀吧</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电</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运用排比的修辞方法</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毁灭</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毁灭</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毁灭呀</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运用反复的修辞方法。</a:t>
            </a:r>
          </a:p>
          <a:p>
            <a:pPr algn="just">
              <a:lnSpc>
                <a:spcPct val="150000"/>
              </a:lnSpc>
            </a:pPr>
            <a:endParaRPr lang="zh-CN" altLang="en-US" sz="1400" dirty="0">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10"/>
          <p:cNvSpPr txBox="1"/>
          <p:nvPr/>
        </p:nvSpPr>
        <p:spPr>
          <a:xfrm>
            <a:off x="1290320" y="1428446"/>
            <a:ext cx="6807200" cy="1365365"/>
          </a:xfrm>
          <a:prstGeom prst="rect">
            <a:avLst/>
          </a:prstGeom>
          <a:noFill/>
        </p:spPr>
        <p:txBody>
          <a:bodyPr wrap="square" lIns="36000" tIns="36000" rIns="36000" bIns="36000" rtlCol="0">
            <a:spAutoFit/>
          </a:bodyPr>
          <a:lstStyle/>
          <a:p>
            <a:pPr algn="just">
              <a:lnSpc>
                <a:spcPct val="150000"/>
              </a:lnSpc>
            </a:pPr>
            <a:r>
              <a:rPr lang="en-US" altLang="zh-CN" sz="1400" dirty="0" smtClean="0">
                <a:solidFill>
                  <a:srgbClr val="C00000"/>
                </a:solidFill>
                <a:latin typeface="微软雅黑" panose="020B0503020204020204" pitchFamily="34" charset="-122"/>
                <a:ea typeface="微软雅黑" panose="020B0503020204020204" pitchFamily="34" charset="-122"/>
              </a:rPr>
              <a:t>4.C 【</a:t>
            </a:r>
            <a:r>
              <a:rPr lang="zh-CN" altLang="en-US" sz="1400" dirty="0" smtClean="0">
                <a:solidFill>
                  <a:srgbClr val="C00000"/>
                </a:solidFill>
                <a:latin typeface="微软雅黑" panose="020B0503020204020204" pitchFamily="34" charset="-122"/>
                <a:ea typeface="微软雅黑" panose="020B0503020204020204" pitchFamily="34" charset="-122"/>
              </a:rPr>
              <a:t>解析</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此题判别是否使用修辞方法</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考查修辞方法的辨析。</a:t>
            </a:r>
            <a:r>
              <a:rPr lang="en-US" altLang="zh-CN" sz="1400" dirty="0" smtClean="0">
                <a:solidFill>
                  <a:srgbClr val="C00000"/>
                </a:solidFill>
                <a:latin typeface="微软雅黑" panose="020B0503020204020204" pitchFamily="34" charset="-122"/>
                <a:ea typeface="微软雅黑" panose="020B0503020204020204" pitchFamily="34" charset="-122"/>
              </a:rPr>
              <a:t>A</a:t>
            </a:r>
            <a:r>
              <a:rPr lang="zh-CN" altLang="zh-CN" sz="1400" dirty="0" smtClean="0">
                <a:solidFill>
                  <a:srgbClr val="C00000"/>
                </a:solidFill>
                <a:latin typeface="微软雅黑" panose="020B0503020204020204" pitchFamily="34" charset="-122"/>
                <a:ea typeface="微软雅黑" panose="020B0503020204020204" pitchFamily="34" charset="-122"/>
              </a:rPr>
              <a:t>项</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是拟人</a:t>
            </a:r>
            <a:r>
              <a:rPr lang="en-US" altLang="zh-CN" sz="1400" dirty="0" smtClean="0">
                <a:solidFill>
                  <a:srgbClr val="C00000"/>
                </a:solidFill>
                <a:latin typeface="微软雅黑" panose="020B0503020204020204" pitchFamily="34" charset="-122"/>
                <a:ea typeface="微软雅黑" panose="020B0503020204020204" pitchFamily="34" charset="-122"/>
              </a:rPr>
              <a:t>;B</a:t>
            </a:r>
            <a:r>
              <a:rPr lang="zh-CN" altLang="zh-CN" sz="1400" dirty="0" smtClean="0">
                <a:solidFill>
                  <a:srgbClr val="C00000"/>
                </a:solidFill>
                <a:latin typeface="微软雅黑" panose="020B0503020204020204" pitchFamily="34" charset="-122"/>
                <a:ea typeface="微软雅黑" panose="020B0503020204020204" pitchFamily="34" charset="-122"/>
              </a:rPr>
              <a:t>项</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自问自答</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是设问</a:t>
            </a:r>
            <a:r>
              <a:rPr lang="en-US" altLang="zh-CN" sz="1400" dirty="0" smtClean="0">
                <a:solidFill>
                  <a:srgbClr val="C00000"/>
                </a:solidFill>
                <a:latin typeface="微软雅黑" panose="020B0503020204020204" pitchFamily="34" charset="-122"/>
                <a:ea typeface="微软雅黑" panose="020B0503020204020204" pitchFamily="34" charset="-122"/>
              </a:rPr>
              <a:t>;D</a:t>
            </a:r>
            <a:r>
              <a:rPr lang="zh-CN" altLang="zh-CN" sz="1400" dirty="0" smtClean="0">
                <a:solidFill>
                  <a:srgbClr val="C00000"/>
                </a:solidFill>
                <a:latin typeface="微软雅黑" panose="020B0503020204020204" pitchFamily="34" charset="-122"/>
                <a:ea typeface="微软雅黑" panose="020B0503020204020204" pitchFamily="34" charset="-122"/>
              </a:rPr>
              <a:t>项</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珍惜</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珍惜</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再珍惜</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是反复</a:t>
            </a:r>
            <a:r>
              <a:rPr lang="en-US" altLang="zh-CN" sz="1400" dirty="0" smtClean="0">
                <a:solidFill>
                  <a:srgbClr val="C00000"/>
                </a:solidFill>
                <a:latin typeface="微软雅黑" panose="020B0503020204020204" pitchFamily="34" charset="-122"/>
                <a:ea typeface="微软雅黑" panose="020B0503020204020204" pitchFamily="34" charset="-122"/>
              </a:rPr>
              <a:t>,C</a:t>
            </a:r>
            <a:r>
              <a:rPr lang="zh-CN" altLang="zh-CN" sz="1400" dirty="0" smtClean="0">
                <a:solidFill>
                  <a:srgbClr val="C00000"/>
                </a:solidFill>
                <a:latin typeface="微软雅黑" panose="020B0503020204020204" pitchFamily="34" charset="-122"/>
                <a:ea typeface="微软雅黑" panose="020B0503020204020204" pitchFamily="34" charset="-122"/>
              </a:rPr>
              <a:t>项</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好像</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用来表示猜测</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不是比喻。</a:t>
            </a:r>
          </a:p>
          <a:p>
            <a:pPr algn="just">
              <a:lnSpc>
                <a:spcPct val="150000"/>
              </a:lnSpc>
            </a:pPr>
            <a:r>
              <a:rPr lang="en-US" altLang="zh-CN" sz="1400" dirty="0" smtClean="0">
                <a:solidFill>
                  <a:srgbClr val="C00000"/>
                </a:solidFill>
                <a:latin typeface="微软雅黑" panose="020B0503020204020204" pitchFamily="34" charset="-122"/>
                <a:ea typeface="微软雅黑" panose="020B0503020204020204" pitchFamily="34" charset="-122"/>
              </a:rPr>
              <a:t>5.C 【</a:t>
            </a:r>
            <a:r>
              <a:rPr lang="zh-CN" altLang="en-US" sz="1400" dirty="0" smtClean="0">
                <a:solidFill>
                  <a:srgbClr val="C00000"/>
                </a:solidFill>
                <a:latin typeface="微软雅黑" panose="020B0503020204020204" pitchFamily="34" charset="-122"/>
                <a:ea typeface="微软雅黑" panose="020B0503020204020204" pitchFamily="34" charset="-122"/>
              </a:rPr>
              <a:t>解析</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根据前面</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群峰起伏</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云海翻涌</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句子</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应当先写山峰</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再写云海</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排除</a:t>
            </a:r>
            <a:r>
              <a:rPr lang="en-US" altLang="zh-CN" sz="1400" dirty="0" smtClean="0">
                <a:solidFill>
                  <a:srgbClr val="C00000"/>
                </a:solidFill>
                <a:latin typeface="微软雅黑" panose="020B0503020204020204" pitchFamily="34" charset="-122"/>
                <a:ea typeface="微软雅黑" panose="020B0503020204020204" pitchFamily="34" charset="-122"/>
              </a:rPr>
              <a:t>A</a:t>
            </a:r>
            <a:r>
              <a:rPr lang="zh-CN" altLang="zh-CN" sz="1400" dirty="0" smtClean="0">
                <a:solidFill>
                  <a:srgbClr val="C00000"/>
                </a:solidFill>
                <a:latin typeface="微软雅黑" panose="020B0503020204020204" pitchFamily="34" charset="-122"/>
                <a:ea typeface="微软雅黑" panose="020B0503020204020204" pitchFamily="34" charset="-122"/>
              </a:rPr>
              <a:t>、</a:t>
            </a:r>
            <a:r>
              <a:rPr lang="en-US" altLang="zh-CN" sz="1400" dirty="0" smtClean="0">
                <a:solidFill>
                  <a:srgbClr val="C00000"/>
                </a:solidFill>
                <a:latin typeface="微软雅黑" panose="020B0503020204020204" pitchFamily="34" charset="-122"/>
                <a:ea typeface="微软雅黑" panose="020B0503020204020204" pitchFamily="34" charset="-122"/>
              </a:rPr>
              <a:t>D;</a:t>
            </a:r>
            <a:r>
              <a:rPr lang="zh-CN" altLang="zh-CN" sz="1400" dirty="0" smtClean="0">
                <a:solidFill>
                  <a:srgbClr val="C00000"/>
                </a:solidFill>
                <a:latin typeface="微软雅黑" panose="020B0503020204020204" pitchFamily="34" charset="-122"/>
                <a:ea typeface="微软雅黑" panose="020B0503020204020204" pitchFamily="34" charset="-122"/>
              </a:rPr>
              <a:t>接着辨析比喻的修辞方法</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山峰在云海中</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起伏</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应当是</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漂浮</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若隐若现</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a:t>
            </a:r>
            <a:endParaRPr lang="zh-CN" altLang="zh-CN" sz="1400" dirty="0">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7" name="矩形 16"/>
          <p:cNvSpPr/>
          <p:nvPr/>
        </p:nvSpPr>
        <p:spPr>
          <a:xfrm>
            <a:off x="833119" y="1463040"/>
            <a:ext cx="7670801" cy="300736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endParaRPr>
          </a:p>
        </p:txBody>
      </p:sp>
      <p:cxnSp>
        <p:nvCxnSpPr>
          <p:cNvPr id="6" name="直接连接符 5"/>
          <p:cNvCxnSpPr/>
          <p:nvPr/>
        </p:nvCxnSpPr>
        <p:spPr>
          <a:xfrm>
            <a:off x="561110" y="1143278"/>
            <a:ext cx="8021781" cy="0"/>
          </a:xfrm>
          <a:prstGeom prst="line">
            <a:avLst/>
          </a:prstGeom>
          <a:ln>
            <a:solidFill>
              <a:srgbClr val="286191"/>
            </a:solidFill>
          </a:ln>
        </p:spPr>
        <p:style>
          <a:lnRef idx="1">
            <a:schemeClr val="accent1"/>
          </a:lnRef>
          <a:fillRef idx="0">
            <a:schemeClr val="accent1"/>
          </a:fillRef>
          <a:effectRef idx="0">
            <a:schemeClr val="accent1"/>
          </a:effectRef>
          <a:fontRef idx="minor">
            <a:schemeClr val="tx1"/>
          </a:fontRef>
        </p:style>
      </p:cxnSp>
      <p:grpSp>
        <p:nvGrpSpPr>
          <p:cNvPr id="2" name="组合 4"/>
          <p:cNvGrpSpPr/>
          <p:nvPr/>
        </p:nvGrpSpPr>
        <p:grpSpPr>
          <a:xfrm>
            <a:off x="585365" y="764939"/>
            <a:ext cx="7997526" cy="369332"/>
            <a:chOff x="623465" y="764939"/>
            <a:chExt cx="7997526" cy="369332"/>
          </a:xfrm>
        </p:grpSpPr>
        <p:sp>
          <p:nvSpPr>
            <p:cNvPr id="4" name="文本框 3"/>
            <p:cNvSpPr txBox="1"/>
            <p:nvPr/>
          </p:nvSpPr>
          <p:spPr>
            <a:xfrm>
              <a:off x="989277" y="764939"/>
              <a:ext cx="7631714" cy="369332"/>
            </a:xfrm>
            <a:prstGeom prst="rect">
              <a:avLst/>
            </a:prstGeom>
            <a:noFill/>
          </p:spPr>
          <p:txBody>
            <a:bodyPr wrap="square" rtlCol="0">
              <a:spAutoFit/>
            </a:bodyPr>
            <a:lstStyle/>
            <a:p>
              <a:r>
                <a:rPr lang="zh-CN" altLang="en-US" b="1" dirty="0" smtClean="0">
                  <a:solidFill>
                    <a:srgbClr val="2BA7E0"/>
                  </a:solidFill>
                  <a:latin typeface="微软雅黑" panose="020B0503020204020204" pitchFamily="34" charset="-122"/>
                  <a:ea typeface="微软雅黑" panose="020B0503020204020204" pitchFamily="34" charset="-122"/>
                </a:rPr>
                <a:t>中考真题纵览</a:t>
              </a:r>
              <a:endParaRPr lang="zh-CN" altLang="en-US" b="1" dirty="0">
                <a:solidFill>
                  <a:srgbClr val="2BA7E0"/>
                </a:solidFill>
                <a:latin typeface="微软雅黑" panose="020B0503020204020204" pitchFamily="34" charset="-122"/>
                <a:ea typeface="微软雅黑" panose="020B0503020204020204" pitchFamily="34" charset="-122"/>
              </a:endParaRPr>
            </a:p>
          </p:txBody>
        </p:sp>
        <p:grpSp>
          <p:nvGrpSpPr>
            <p:cNvPr id="3" name="组合 13"/>
            <p:cNvGrpSpPr/>
            <p:nvPr/>
          </p:nvGrpSpPr>
          <p:grpSpPr>
            <a:xfrm>
              <a:off x="623465" y="857125"/>
              <a:ext cx="339435" cy="197593"/>
              <a:chOff x="775856" y="1386633"/>
              <a:chExt cx="525631" cy="305982"/>
            </a:xfrm>
            <a:solidFill>
              <a:srgbClr val="B18147"/>
            </a:solidFill>
          </p:grpSpPr>
          <p:sp>
            <p:nvSpPr>
              <p:cNvPr id="12" name="箭头: V 形 11"/>
              <p:cNvSpPr/>
              <p:nvPr/>
            </p:nvSpPr>
            <p:spPr>
              <a:xfrm>
                <a:off x="995506" y="1386634"/>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rgbClr val="008D3F"/>
                  </a:solidFill>
                </a:endParaRPr>
              </a:p>
            </p:txBody>
          </p:sp>
          <p:sp>
            <p:nvSpPr>
              <p:cNvPr id="13" name="箭头: V 形 12"/>
              <p:cNvSpPr/>
              <p:nvPr/>
            </p:nvSpPr>
            <p:spPr>
              <a:xfrm>
                <a:off x="775856" y="1386633"/>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chemeClr val="tx1"/>
                  </a:solidFill>
                </a:endParaRPr>
              </a:p>
            </p:txBody>
          </p:sp>
        </p:grpSp>
      </p:grpSp>
      <p:sp>
        <p:nvSpPr>
          <p:cNvPr id="15" name="文本框 6"/>
          <p:cNvSpPr txBox="1"/>
          <p:nvPr/>
        </p:nvSpPr>
        <p:spPr>
          <a:xfrm>
            <a:off x="1067032" y="2203978"/>
            <a:ext cx="7240950" cy="1650443"/>
          </a:xfrm>
          <a:prstGeom prst="rect">
            <a:avLst/>
          </a:prstGeom>
          <a:noFill/>
        </p:spPr>
        <p:txBody>
          <a:bodyPr wrap="square" lIns="36000" tIns="36000" rIns="36000" bIns="36000" rtlCol="0">
            <a:spAutoFit/>
          </a:bodyPr>
          <a:lstStyle/>
          <a:p>
            <a:pPr algn="just">
              <a:lnSpc>
                <a:spcPct val="150000"/>
              </a:lnSpc>
            </a:pP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解析</a:t>
            </a:r>
            <a:r>
              <a:rPr lang="en-US" altLang="zh-CN" sz="1400" dirty="0" smtClean="0">
                <a:solidFill>
                  <a:srgbClr val="C00000"/>
                </a:solidFill>
                <a:latin typeface="微软雅黑" panose="020B0503020204020204" pitchFamily="34" charset="-122"/>
                <a:ea typeface="微软雅黑" panose="020B0503020204020204" pitchFamily="34" charset="-122"/>
              </a:rPr>
              <a:t>】 B</a:t>
            </a:r>
            <a:r>
              <a:rPr lang="zh-CN" altLang="zh-CN" sz="1400" dirty="0" smtClean="0">
                <a:solidFill>
                  <a:srgbClr val="C00000"/>
                </a:solidFill>
                <a:latin typeface="微软雅黑" panose="020B0503020204020204" pitchFamily="34" charset="-122"/>
                <a:ea typeface="微软雅黑" panose="020B0503020204020204" pitchFamily="34" charset="-122"/>
              </a:rPr>
              <a:t>项</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运用了比喻的修辞方法</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是比喻中的暗喻。本体是学生制帽高高耸起的部分</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喻体是富士山。当然</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本句也有夸张成分。</a:t>
            </a:r>
            <a:r>
              <a:rPr lang="en-US" altLang="zh-CN" sz="1400" dirty="0" smtClean="0">
                <a:solidFill>
                  <a:srgbClr val="C00000"/>
                </a:solidFill>
                <a:latin typeface="微软雅黑" panose="020B0503020204020204" pitchFamily="34" charset="-122"/>
                <a:ea typeface="微软雅黑" panose="020B0503020204020204" pitchFamily="34" charset="-122"/>
              </a:rPr>
              <a:t> C</a:t>
            </a:r>
            <a:r>
              <a:rPr lang="zh-CN" altLang="zh-CN" sz="1400" dirty="0" smtClean="0">
                <a:solidFill>
                  <a:srgbClr val="C00000"/>
                </a:solidFill>
                <a:latin typeface="微软雅黑" panose="020B0503020204020204" pitchFamily="34" charset="-122"/>
                <a:ea typeface="微软雅黑" panose="020B0503020204020204" pitchFamily="34" charset="-122"/>
              </a:rPr>
              <a:t>项</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用了比拟</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拟物</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的修辞方法</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把</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失败</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比拟为</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尼龙绳子</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和</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金属梯子</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a:t>
            </a:r>
            <a:r>
              <a:rPr lang="en-US" altLang="zh-CN" sz="1400" dirty="0" smtClean="0">
                <a:solidFill>
                  <a:srgbClr val="C00000"/>
                </a:solidFill>
                <a:latin typeface="微软雅黑" panose="020B0503020204020204" pitchFamily="34" charset="-122"/>
                <a:ea typeface="微软雅黑" panose="020B0503020204020204" pitchFamily="34" charset="-122"/>
              </a:rPr>
              <a:t>D</a:t>
            </a:r>
            <a:r>
              <a:rPr lang="zh-CN" altLang="zh-CN" sz="1400" dirty="0" smtClean="0">
                <a:solidFill>
                  <a:srgbClr val="C00000"/>
                </a:solidFill>
                <a:latin typeface="微软雅黑" panose="020B0503020204020204" pitchFamily="34" charset="-122"/>
                <a:ea typeface="微软雅黑" panose="020B0503020204020204" pitchFamily="34" charset="-122"/>
              </a:rPr>
              <a:t>项</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用的是排比的修辞方法</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三个相同句式</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一个个码头</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一条条船只</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一个个面影。</a:t>
            </a:r>
          </a:p>
          <a:p>
            <a:pPr algn="just">
              <a:lnSpc>
                <a:spcPct val="150000"/>
              </a:lnSpc>
            </a:pPr>
            <a:endParaRPr lang="zh-CN" altLang="en-US" sz="1400" dirty="0">
              <a:solidFill>
                <a:srgbClr val="C00000"/>
              </a:solidFill>
              <a:latin typeface="微软雅黑" panose="020B0503020204020204" pitchFamily="34" charset="-122"/>
              <a:ea typeface="微软雅黑" panose="020B0503020204020204" pitchFamily="34" charset="-122"/>
            </a:endParaRPr>
          </a:p>
        </p:txBody>
      </p:sp>
      <p:sp>
        <p:nvSpPr>
          <p:cNvPr id="16" name="矩形 15"/>
          <p:cNvSpPr/>
          <p:nvPr/>
        </p:nvSpPr>
        <p:spPr>
          <a:xfrm>
            <a:off x="1006337" y="1635244"/>
            <a:ext cx="1082348" cy="377411"/>
          </a:xfrm>
          <a:prstGeom prst="rect">
            <a:avLst/>
          </a:prstGeom>
        </p:spPr>
        <p:txBody>
          <a:bodyPr wrap="none">
            <a:spAutoFit/>
          </a:bodyPr>
          <a:lstStyle/>
          <a:p>
            <a:pPr algn="just">
              <a:lnSpc>
                <a:spcPct val="150000"/>
              </a:lnSpc>
            </a:pP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答案</a:t>
            </a:r>
            <a:r>
              <a:rPr lang="en-US" altLang="zh-CN" sz="1400" dirty="0" smtClean="0">
                <a:solidFill>
                  <a:srgbClr val="C00000"/>
                </a:solidFill>
                <a:latin typeface="微软雅黑" panose="020B0503020204020204" pitchFamily="34" charset="-122"/>
                <a:ea typeface="微软雅黑" panose="020B0503020204020204" pitchFamily="34" charset="-122"/>
              </a:rPr>
              <a:t>】 A</a:t>
            </a:r>
            <a:endParaRPr lang="zh-CN" altLang="en-US" sz="1400" dirty="0">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1300">
        <p14:pan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0-#ppt_w/2"/>
                                          </p:val>
                                        </p:tav>
                                        <p:tav tm="100000">
                                          <p:val>
                                            <p:strVal val="#ppt_x"/>
                                          </p:val>
                                        </p:tav>
                                      </p:tavLst>
                                    </p:anim>
                                    <p:anim calcmode="lin" valueType="num">
                                      <p:cBhvr additive="base">
                                        <p:cTn id="8" dur="1000" fill="hold"/>
                                        <p:tgtEl>
                                          <p:spTgt spid="2"/>
                                        </p:tgtEl>
                                        <p:attrNameLst>
                                          <p:attrName>ppt_y</p:attrName>
                                        </p:attrNameLst>
                                      </p:cBhvr>
                                      <p:tavLst>
                                        <p:tav tm="0">
                                          <p:val>
                                            <p:strVal val="#ppt_y"/>
                                          </p:val>
                                        </p:tav>
                                        <p:tav tm="100000">
                                          <p:val>
                                            <p:strVal val="#ppt_y"/>
                                          </p:val>
                                        </p:tav>
                                      </p:tavLst>
                                    </p:anim>
                                  </p:childTnLst>
                                </p:cTn>
                              </p:par>
                              <p:par>
                                <p:cTn id="9" presetID="10" presetClass="entr" presetSubtype="0" fill="hold" nodeType="with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17"/>
                                        </p:tgtEl>
                                        <p:attrNameLst>
                                          <p:attrName>style.visibility</p:attrName>
                                        </p:attrNameLst>
                                      </p:cBhvr>
                                      <p:to>
                                        <p:strVal val="visible"/>
                                      </p:to>
                                    </p:set>
                                    <p:animEffect transition="in" filter="fade">
                                      <p:cBhvr>
                                        <p:cTn id="16" dur="500"/>
                                        <p:tgtEl>
                                          <p:spTgt spid="17"/>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16"/>
                                        </p:tgtEl>
                                        <p:attrNameLst>
                                          <p:attrName>style.visibility</p:attrName>
                                        </p:attrNameLst>
                                      </p:cBhvr>
                                      <p:to>
                                        <p:strVal val="visible"/>
                                      </p:to>
                                    </p:set>
                                    <p:animEffect transition="in" filter="fade">
                                      <p:cBhvr>
                                        <p:cTn id="21" dur="500"/>
                                        <p:tgtEl>
                                          <p:spTgt spid="16"/>
                                        </p:tgtEl>
                                      </p:cBhvr>
                                    </p:animEffect>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15"/>
                                        </p:tgtEl>
                                        <p:attrNameLst>
                                          <p:attrName>style.visibility</p:attrName>
                                        </p:attrNameLst>
                                      </p:cBhvr>
                                      <p:to>
                                        <p:strVal val="visible"/>
                                      </p:to>
                                    </p:set>
                                    <p:animEffect transition="in" filter="fade">
                                      <p:cBhvr>
                                        <p:cTn id="26" dur="1000"/>
                                        <p:tgtEl>
                                          <p:spTgt spid="15"/>
                                        </p:tgtEl>
                                      </p:cBhvr>
                                    </p:animEffect>
                                    <p:anim calcmode="lin" valueType="num">
                                      <p:cBhvr>
                                        <p:cTn id="27" dur="1000" fill="hold"/>
                                        <p:tgtEl>
                                          <p:spTgt spid="15"/>
                                        </p:tgtEl>
                                        <p:attrNameLst>
                                          <p:attrName>ppt_x</p:attrName>
                                        </p:attrNameLst>
                                      </p:cBhvr>
                                      <p:tavLst>
                                        <p:tav tm="0">
                                          <p:val>
                                            <p:strVal val="#ppt_x"/>
                                          </p:val>
                                        </p:tav>
                                        <p:tav tm="100000">
                                          <p:val>
                                            <p:strVal val="#ppt_x"/>
                                          </p:val>
                                        </p:tav>
                                      </p:tavLst>
                                    </p:anim>
                                    <p:anim calcmode="lin" valueType="num">
                                      <p:cBhvr>
                                        <p:cTn id="28"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5" grpId="0"/>
      <p:bldP spid="16" grpId="0"/>
    </p:bldLst>
  </p:timing>
</p:sld>
</file>

<file path=ppt/slides/slide5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10"/>
          <p:cNvSpPr txBox="1"/>
          <p:nvPr/>
        </p:nvSpPr>
        <p:spPr>
          <a:xfrm>
            <a:off x="1381760" y="2084938"/>
            <a:ext cx="6593840" cy="686076"/>
          </a:xfrm>
          <a:prstGeom prst="rect">
            <a:avLst/>
          </a:prstGeom>
          <a:noFill/>
        </p:spPr>
        <p:txBody>
          <a:bodyPr wrap="square" lIns="36000" tIns="36000" rIns="36000" bIns="36000" rtlCol="0">
            <a:spAutoFit/>
          </a:bodyPr>
          <a:lstStyle/>
          <a:p>
            <a:pPr algn="just">
              <a:lnSpc>
                <a:spcPct val="150000"/>
              </a:lnSpc>
            </a:pPr>
            <a:r>
              <a:rPr lang="zh-CN" altLang="zh-CN" sz="1400" dirty="0" smtClean="0">
                <a:solidFill>
                  <a:srgbClr val="2BA7E0"/>
                </a:solidFill>
                <a:latin typeface="微软雅黑" panose="020B0503020204020204" pitchFamily="34" charset="-122"/>
                <a:ea typeface="微软雅黑" panose="020B0503020204020204" pitchFamily="34" charset="-122"/>
              </a:rPr>
              <a:t>【真题定位】</a:t>
            </a:r>
            <a:r>
              <a:rPr lang="zh-CN" altLang="zh-CN" sz="1400" dirty="0" smtClean="0">
                <a:latin typeface="微软雅黑" panose="020B0503020204020204" pitchFamily="34" charset="-122"/>
                <a:ea typeface="微软雅黑" panose="020B0503020204020204" pitchFamily="34" charset="-122"/>
              </a:rPr>
              <a:t> 江西省</a:t>
            </a:r>
            <a:r>
              <a:rPr lang="en-US" altLang="zh-CN" sz="1400" dirty="0" smtClean="0">
                <a:latin typeface="微软雅黑" panose="020B0503020204020204" pitchFamily="34" charset="-122"/>
                <a:ea typeface="微软雅黑" panose="020B0503020204020204" pitchFamily="34" charset="-122"/>
              </a:rPr>
              <a:t>2016</a:t>
            </a:r>
            <a:r>
              <a:rPr lang="zh-CN" altLang="zh-CN" sz="1400" dirty="0" smtClean="0">
                <a:latin typeface="微软雅黑" panose="020B0503020204020204" pitchFamily="34" charset="-122"/>
                <a:ea typeface="微软雅黑" panose="020B0503020204020204" pitchFamily="34" charset="-122"/>
              </a:rPr>
              <a:t>年、</a:t>
            </a:r>
            <a:r>
              <a:rPr lang="en-US" altLang="zh-CN" sz="1400" dirty="0" smtClean="0">
                <a:latin typeface="微软雅黑" panose="020B0503020204020204" pitchFamily="34" charset="-122"/>
                <a:ea typeface="微软雅黑" panose="020B0503020204020204" pitchFamily="34" charset="-122"/>
              </a:rPr>
              <a:t>2015</a:t>
            </a:r>
            <a:r>
              <a:rPr lang="zh-CN" altLang="zh-CN" sz="1400" dirty="0" smtClean="0">
                <a:latin typeface="微软雅黑" panose="020B0503020204020204" pitchFamily="34" charset="-122"/>
                <a:ea typeface="微软雅黑" panose="020B0503020204020204" pitchFamily="34" charset="-122"/>
              </a:rPr>
              <a:t>年第</a:t>
            </a:r>
            <a:r>
              <a:rPr lang="en-US" altLang="zh-CN" sz="1400" dirty="0" smtClean="0">
                <a:latin typeface="微软雅黑" panose="020B0503020204020204" pitchFamily="34" charset="-122"/>
                <a:ea typeface="微软雅黑" panose="020B0503020204020204" pitchFamily="34" charset="-122"/>
              </a:rPr>
              <a:t>5</a:t>
            </a:r>
            <a:r>
              <a:rPr lang="zh-CN" altLang="zh-CN" sz="1400" dirty="0" smtClean="0">
                <a:latin typeface="微软雅黑" panose="020B0503020204020204" pitchFamily="34" charset="-122"/>
                <a:ea typeface="微软雅黑" panose="020B0503020204020204" pitchFamily="34" charset="-122"/>
              </a:rPr>
              <a:t>题</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见</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中考真题纵览</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第</a:t>
            </a:r>
            <a:r>
              <a:rPr lang="en-US" altLang="zh-CN" sz="1400" dirty="0" smtClean="0">
                <a:latin typeface="微软雅黑" panose="020B0503020204020204" pitchFamily="34" charset="-122"/>
                <a:ea typeface="微软雅黑" panose="020B0503020204020204" pitchFamily="34" charset="-122"/>
              </a:rPr>
              <a:t>3</a:t>
            </a:r>
            <a:r>
              <a:rPr lang="zh-CN" altLang="zh-CN" sz="1400" dirty="0" smtClean="0">
                <a:latin typeface="微软雅黑" panose="020B0503020204020204" pitchFamily="34" charset="-122"/>
                <a:ea typeface="微软雅黑" panose="020B0503020204020204" pitchFamily="34" charset="-122"/>
              </a:rPr>
              <a:t>、</a:t>
            </a:r>
            <a:r>
              <a:rPr lang="en-US" altLang="zh-CN" sz="1400" dirty="0" smtClean="0">
                <a:latin typeface="微软雅黑" panose="020B0503020204020204" pitchFamily="34" charset="-122"/>
                <a:ea typeface="微软雅黑" panose="020B0503020204020204" pitchFamily="34" charset="-122"/>
              </a:rPr>
              <a:t>4</a:t>
            </a:r>
            <a:r>
              <a:rPr lang="zh-CN" altLang="zh-CN" sz="1400" dirty="0" smtClean="0">
                <a:latin typeface="微软雅黑" panose="020B0503020204020204" pitchFamily="34" charset="-122"/>
                <a:ea typeface="微软雅黑" panose="020B0503020204020204" pitchFamily="34" charset="-122"/>
              </a:rPr>
              <a:t>题</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考查了此考点</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分值为</a:t>
            </a:r>
            <a:r>
              <a:rPr lang="en-US" altLang="zh-CN" sz="1400" dirty="0" smtClean="0">
                <a:latin typeface="微软雅黑" panose="020B0503020204020204" pitchFamily="34" charset="-122"/>
                <a:ea typeface="微软雅黑" panose="020B0503020204020204" pitchFamily="34" charset="-122"/>
              </a:rPr>
              <a:t>2</a:t>
            </a:r>
            <a:r>
              <a:rPr lang="zh-CN" altLang="zh-CN" sz="1400" dirty="0" smtClean="0">
                <a:latin typeface="微软雅黑" panose="020B0503020204020204" pitchFamily="34" charset="-122"/>
                <a:ea typeface="微软雅黑" panose="020B0503020204020204" pitchFamily="34" charset="-122"/>
              </a:rPr>
              <a:t>分。</a:t>
            </a:r>
            <a:endParaRPr lang="zh-CN" altLang="zh-CN" sz="1400" dirty="0">
              <a:latin typeface="微软雅黑" panose="020B0503020204020204" pitchFamily="34" charset="-122"/>
              <a:ea typeface="微软雅黑" panose="020B0503020204020204" pitchFamily="34" charset="-122"/>
            </a:endParaRPr>
          </a:p>
        </p:txBody>
      </p:sp>
      <p:sp>
        <p:nvSpPr>
          <p:cNvPr id="3" name="矩形 2"/>
          <p:cNvSpPr/>
          <p:nvPr/>
        </p:nvSpPr>
        <p:spPr>
          <a:xfrm>
            <a:off x="870635" y="955353"/>
            <a:ext cx="3516637" cy="318924"/>
          </a:xfrm>
          <a:prstGeom prst="rect">
            <a:avLst/>
          </a:prstGeom>
        </p:spPr>
        <p:txBody>
          <a:bodyPr wrap="square" lIns="36000" tIns="36000" rIns="36000" bIns="36000">
            <a:spAutoFit/>
          </a:bodyPr>
          <a:lstStyle/>
          <a:p>
            <a:r>
              <a:rPr lang="zh-CN" altLang="en-US" sz="1600" b="1" spc="200" dirty="0" smtClean="0">
                <a:solidFill>
                  <a:schemeClr val="bg1">
                    <a:lumMod val="50000"/>
                  </a:schemeClr>
                </a:solidFill>
                <a:latin typeface="微软雅黑" panose="020B0503020204020204" pitchFamily="34" charset="-122"/>
                <a:ea typeface="微软雅黑" panose="020B0503020204020204" pitchFamily="34" charset="-122"/>
              </a:rPr>
              <a:t>考点</a:t>
            </a:r>
            <a:r>
              <a:rPr lang="en-US" altLang="zh-CN" sz="1600" b="1" spc="200" dirty="0" smtClean="0">
                <a:solidFill>
                  <a:schemeClr val="bg1">
                    <a:lumMod val="50000"/>
                  </a:schemeClr>
                </a:solidFill>
                <a:latin typeface="微软雅黑" panose="020B0503020204020204" pitchFamily="34" charset="-122"/>
                <a:ea typeface="微软雅黑" panose="020B0503020204020204" pitchFamily="34" charset="-122"/>
              </a:rPr>
              <a:t>3</a:t>
            </a:r>
            <a:r>
              <a:rPr lang="zh-CN" altLang="en-US" sz="1600" b="1" spc="200" dirty="0">
                <a:solidFill>
                  <a:schemeClr val="bg1">
                    <a:lumMod val="50000"/>
                  </a:schemeClr>
                </a:solidFill>
                <a:latin typeface="微软雅黑" panose="020B0503020204020204" pitchFamily="34" charset="-122"/>
                <a:ea typeface="微软雅黑" panose="020B0503020204020204" pitchFamily="34" charset="-122"/>
              </a:rPr>
              <a:t>　</a:t>
            </a:r>
            <a:r>
              <a:rPr lang="zh-CN" altLang="en-US" sz="1600" b="1" spc="200" dirty="0" smtClean="0">
                <a:solidFill>
                  <a:schemeClr val="bg1">
                    <a:lumMod val="50000"/>
                  </a:schemeClr>
                </a:solidFill>
                <a:latin typeface="微软雅黑" panose="020B0503020204020204" pitchFamily="34" charset="-122"/>
                <a:ea typeface="微软雅黑" panose="020B0503020204020204" pitchFamily="34" charset="-122"/>
              </a:rPr>
              <a:t>句式变换</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3" grpId="0"/>
    </p:bldLst>
  </p:timing>
</p:sld>
</file>

<file path=ppt/slides/slide5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10"/>
          <p:cNvSpPr txBox="1"/>
          <p:nvPr/>
        </p:nvSpPr>
        <p:spPr>
          <a:xfrm>
            <a:off x="1371600" y="1438606"/>
            <a:ext cx="7101840" cy="3266270"/>
          </a:xfrm>
          <a:prstGeom prst="rect">
            <a:avLst/>
          </a:prstGeom>
          <a:noFill/>
        </p:spPr>
        <p:txBody>
          <a:bodyPr wrap="square" lIns="36000" tIns="36000" rIns="36000" bIns="36000" rtlCol="0">
            <a:spAutoFit/>
          </a:bodyPr>
          <a:lstStyle/>
          <a:p>
            <a:pPr algn="just">
              <a:lnSpc>
                <a:spcPct val="150000"/>
              </a:lnSpc>
            </a:pPr>
            <a:r>
              <a:rPr lang="en-US" altLang="zh-CN" sz="1400" dirty="0" smtClean="0">
                <a:latin typeface="微软雅黑" panose="020B0503020204020204" pitchFamily="34" charset="-122"/>
                <a:ea typeface="微软雅黑" panose="020B0503020204020204" pitchFamily="34" charset="-122"/>
              </a:rPr>
              <a:t>1.</a:t>
            </a:r>
            <a:r>
              <a:rPr lang="zh-CN" altLang="zh-CN" sz="1400" dirty="0" smtClean="0">
                <a:latin typeface="微软雅黑" panose="020B0503020204020204" pitchFamily="34" charset="-122"/>
                <a:ea typeface="微软雅黑" panose="020B0503020204020204" pitchFamily="34" charset="-122"/>
              </a:rPr>
              <a:t>句式类型</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(1)</a:t>
            </a:r>
            <a:r>
              <a:rPr lang="zh-CN" altLang="zh-CN" sz="1400" dirty="0" smtClean="0">
                <a:latin typeface="微软雅黑" panose="020B0503020204020204" pitchFamily="34" charset="-122"/>
                <a:ea typeface="微软雅黑" panose="020B0503020204020204" pitchFamily="34" charset="-122"/>
              </a:rPr>
              <a:t>按表达语气</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陈述句、疑问句、祈使句、感叹句。</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(2)</a:t>
            </a:r>
            <a:r>
              <a:rPr lang="zh-CN" altLang="zh-CN" sz="1400" dirty="0" smtClean="0">
                <a:latin typeface="微软雅黑" panose="020B0503020204020204" pitchFamily="34" charset="-122"/>
                <a:ea typeface="微软雅黑" panose="020B0503020204020204" pitchFamily="34" charset="-122"/>
              </a:rPr>
              <a:t>按主语的性质</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主动句、</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被</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动句。</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(3)</a:t>
            </a:r>
            <a:r>
              <a:rPr lang="zh-CN" altLang="zh-CN" sz="1400" dirty="0" smtClean="0">
                <a:latin typeface="微软雅黑" panose="020B0503020204020204" pitchFamily="34" charset="-122"/>
                <a:ea typeface="微软雅黑" panose="020B0503020204020204" pitchFamily="34" charset="-122"/>
              </a:rPr>
              <a:t>按结构的繁简</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长句、短句。</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(4)</a:t>
            </a:r>
            <a:r>
              <a:rPr lang="zh-CN" altLang="zh-CN" sz="1400" dirty="0" smtClean="0">
                <a:latin typeface="微软雅黑" panose="020B0503020204020204" pitchFamily="34" charset="-122"/>
                <a:ea typeface="微软雅黑" panose="020B0503020204020204" pitchFamily="34" charset="-122"/>
              </a:rPr>
              <a:t>按判断的性质</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肯定句、否定句。</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(5)</a:t>
            </a:r>
            <a:r>
              <a:rPr lang="zh-CN" altLang="zh-CN" sz="1400" dirty="0" smtClean="0">
                <a:latin typeface="微软雅黑" panose="020B0503020204020204" pitchFamily="34" charset="-122"/>
                <a:ea typeface="微软雅黑" panose="020B0503020204020204" pitchFamily="34" charset="-122"/>
              </a:rPr>
              <a:t>按句子成分或成分的位置</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常式句、变式句。</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(6)</a:t>
            </a:r>
            <a:r>
              <a:rPr lang="zh-CN" altLang="zh-CN" sz="1400" dirty="0" smtClean="0">
                <a:latin typeface="微软雅黑" panose="020B0503020204020204" pitchFamily="34" charset="-122"/>
                <a:ea typeface="微软雅黑" panose="020B0503020204020204" pitchFamily="34" charset="-122"/>
              </a:rPr>
              <a:t>按语体风格</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口语句、书面句。</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(7)</a:t>
            </a:r>
            <a:r>
              <a:rPr lang="zh-CN" altLang="zh-CN" sz="1400" dirty="0" smtClean="0">
                <a:latin typeface="微软雅黑" panose="020B0503020204020204" pitchFamily="34" charset="-122"/>
                <a:ea typeface="微软雅黑" panose="020B0503020204020204" pitchFamily="34" charset="-122"/>
              </a:rPr>
              <a:t>按句式整齐</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整句、散句。</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(8)</a:t>
            </a:r>
            <a:r>
              <a:rPr lang="zh-CN" altLang="zh-CN" sz="1400" dirty="0" smtClean="0">
                <a:latin typeface="微软雅黑" panose="020B0503020204020204" pitchFamily="34" charset="-122"/>
                <a:ea typeface="微软雅黑" panose="020B0503020204020204" pitchFamily="34" charset="-122"/>
              </a:rPr>
              <a:t>按句子数量</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单句、复句。</a:t>
            </a:r>
          </a:p>
          <a:p>
            <a:pPr algn="r">
              <a:lnSpc>
                <a:spcPct val="150000"/>
              </a:lnSpc>
            </a:pPr>
            <a:endParaRPr lang="zh-CN" altLang="zh-CN" sz="1400" dirty="0">
              <a:latin typeface="微软雅黑" panose="020B0503020204020204" pitchFamily="34" charset="-122"/>
              <a:ea typeface="微软雅黑" panose="020B0503020204020204" pitchFamily="34" charset="-122"/>
            </a:endParaRPr>
          </a:p>
        </p:txBody>
      </p:sp>
      <p:grpSp>
        <p:nvGrpSpPr>
          <p:cNvPr id="3" name="组合 16"/>
          <p:cNvGrpSpPr/>
          <p:nvPr/>
        </p:nvGrpSpPr>
        <p:grpSpPr>
          <a:xfrm>
            <a:off x="837386" y="876530"/>
            <a:ext cx="1094096" cy="288147"/>
            <a:chOff x="2074963" y="4295092"/>
            <a:chExt cx="2558949" cy="673937"/>
          </a:xfrm>
        </p:grpSpPr>
        <p:pic>
          <p:nvPicPr>
            <p:cNvPr id="5" name="Picture 2"/>
            <p:cNvPicPr>
              <a:picLocks noChangeAspect="1" noChangeArrowheads="1"/>
            </p:cNvPicPr>
            <p:nvPr/>
          </p:nvPicPr>
          <p:blipFill>
            <a:blip r:embed="rId2" cstate="print"/>
            <a:srcRect/>
            <a:stretch>
              <a:fillRect/>
            </a:stretch>
          </p:blipFill>
          <p:spPr bwMode="auto">
            <a:xfrm>
              <a:off x="2074963" y="4329310"/>
              <a:ext cx="2558949" cy="597458"/>
            </a:xfrm>
            <a:prstGeom prst="rect">
              <a:avLst/>
            </a:prstGeom>
            <a:solidFill>
              <a:schemeClr val="tx1">
                <a:lumMod val="75000"/>
                <a:lumOff val="25000"/>
              </a:schemeClr>
            </a:solidFill>
            <a:ln w="9525">
              <a:noFill/>
              <a:miter lim="800000"/>
              <a:headEnd/>
              <a:tailEnd/>
            </a:ln>
            <a:effectLst/>
          </p:spPr>
        </p:pic>
        <p:sp>
          <p:nvSpPr>
            <p:cNvPr id="6" name="矩形 5"/>
            <p:cNvSpPr/>
            <p:nvPr/>
          </p:nvSpPr>
          <p:spPr>
            <a:xfrm>
              <a:off x="2347554" y="4295092"/>
              <a:ext cx="2089643" cy="673937"/>
            </a:xfrm>
            <a:prstGeom prst="rect">
              <a:avLst/>
            </a:prstGeom>
          </p:spPr>
          <p:txBody>
            <a:bodyPr wrap="none" lIns="36000" tIns="36000" rIns="36000" bIns="36000">
              <a:spAutoFit/>
            </a:bodyPr>
            <a:lstStyle/>
            <a:p>
              <a:r>
                <a:rPr lang="zh-CN" altLang="en-US" sz="1400" spc="200" dirty="0">
                  <a:solidFill>
                    <a:schemeClr val="bg1"/>
                  </a:solidFill>
                  <a:latin typeface="微软雅黑" panose="020B0503020204020204" pitchFamily="34" charset="-122"/>
                  <a:ea typeface="微软雅黑" panose="020B0503020204020204" pitchFamily="34" charset="-122"/>
                </a:rPr>
                <a:t>技法精讲</a:t>
              </a:r>
            </a:p>
          </p:txBody>
        </p:sp>
      </p:gr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5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10"/>
          <p:cNvSpPr txBox="1"/>
          <p:nvPr/>
        </p:nvSpPr>
        <p:spPr>
          <a:xfrm>
            <a:off x="1158240" y="1062686"/>
            <a:ext cx="6695440" cy="3270373"/>
          </a:xfrm>
          <a:prstGeom prst="rect">
            <a:avLst/>
          </a:prstGeom>
          <a:noFill/>
        </p:spPr>
        <p:txBody>
          <a:bodyPr wrap="square" lIns="36000" tIns="36000" rIns="36000" bIns="36000" rtlCol="0">
            <a:spAutoFit/>
          </a:bodyPr>
          <a:lstStyle/>
          <a:p>
            <a:pPr algn="just">
              <a:lnSpc>
                <a:spcPct val="150000"/>
              </a:lnSpc>
            </a:pPr>
            <a:r>
              <a:rPr lang="en-US" altLang="zh-CN" sz="1400" dirty="0" smtClean="0">
                <a:latin typeface="微软雅黑" panose="020B0503020204020204" pitchFamily="34" charset="-122"/>
                <a:ea typeface="微软雅黑" panose="020B0503020204020204" pitchFamily="34" charset="-122"/>
              </a:rPr>
              <a:t>2.</a:t>
            </a:r>
            <a:r>
              <a:rPr lang="zh-CN" altLang="zh-CN" sz="1400" dirty="0" smtClean="0">
                <a:latin typeface="微软雅黑" panose="020B0503020204020204" pitchFamily="34" charset="-122"/>
                <a:ea typeface="微软雅黑" panose="020B0503020204020204" pitchFamily="34" charset="-122"/>
              </a:rPr>
              <a:t>句式变换的方法</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(1)</a:t>
            </a:r>
            <a:r>
              <a:rPr lang="zh-CN" altLang="zh-CN" sz="1400" dirty="0" smtClean="0">
                <a:latin typeface="微软雅黑" panose="020B0503020204020204" pitchFamily="34" charset="-122"/>
                <a:ea typeface="微软雅黑" panose="020B0503020204020204" pitchFamily="34" charset="-122"/>
              </a:rPr>
              <a:t>主动句与</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被</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动句的变换。</a:t>
            </a:r>
          </a:p>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主动句改</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被</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动句的变换方法</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将主动句的宾语变成</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被</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动句的主语</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主动句原来的主语与</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被</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字构成介宾短语做</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被</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动句的状语。</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被</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动句改主动句的变换方法</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将</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被</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字介宾短语的宾语变成主动句的主语</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删掉</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被</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字</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被动句的主语变成主动句的宾语。</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(2)</a:t>
            </a:r>
            <a:r>
              <a:rPr lang="zh-CN" altLang="zh-CN" sz="1400" dirty="0" smtClean="0">
                <a:latin typeface="微软雅黑" panose="020B0503020204020204" pitchFamily="34" charset="-122"/>
                <a:ea typeface="微软雅黑" panose="020B0503020204020204" pitchFamily="34" charset="-122"/>
              </a:rPr>
              <a:t>陈述句与反问句的变换。</a:t>
            </a:r>
          </a:p>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陈述句改反问句的变换方法</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①将肯定句中的肯定词改为否定词</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或将否定句中的否定词改为肯定词。②在肯定词或否定词前面加上</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怎、怎么、难道、岂</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等反问语气词。③句尾加上疑问助词</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呢、吗</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等</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句末的句号改为问号。</a:t>
            </a:r>
            <a:endParaRPr lang="zh-CN" altLang="zh-CN" sz="1400" dirty="0">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5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10"/>
          <p:cNvSpPr txBox="1"/>
          <p:nvPr/>
        </p:nvSpPr>
        <p:spPr>
          <a:xfrm>
            <a:off x="1270000" y="1387806"/>
            <a:ext cx="6695440" cy="2625069"/>
          </a:xfrm>
          <a:prstGeom prst="rect">
            <a:avLst/>
          </a:prstGeom>
          <a:noFill/>
        </p:spPr>
        <p:txBody>
          <a:bodyPr wrap="square" lIns="36000" tIns="36000" rIns="36000" bIns="36000" rtlCol="0">
            <a:spAutoFit/>
          </a:bodyPr>
          <a:lstStyle/>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反问句改陈述句的变换方法</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①将反问句中的肯定词改为否定词</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或将否定词改为肯定词。②将反问句中的反问语气词</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怎、怎么、难道</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等去掉。③将句末的疑问助词</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呢、吗</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等去掉</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问号改为句号。</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(3)</a:t>
            </a:r>
            <a:r>
              <a:rPr lang="zh-CN" altLang="zh-CN" sz="1400" dirty="0" smtClean="0">
                <a:latin typeface="微软雅黑" panose="020B0503020204020204" pitchFamily="34" charset="-122"/>
                <a:ea typeface="微软雅黑" panose="020B0503020204020204" pitchFamily="34" charset="-122"/>
              </a:rPr>
              <a:t>肯定句与否定句的变换。</a:t>
            </a:r>
          </a:p>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肯定句变否定句的变换方法</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要加否定副词</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不、无、没有、非</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等。变双重否定句要加双重否定副词</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无不、没有不、不得不</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等。</a:t>
            </a:r>
          </a:p>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否定句变肯定句的变换方法</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要去掉否定副词。需要注意的是肯定句变双重否定句变换后的句子要与原句表达的意思一致。</a:t>
            </a:r>
            <a:endParaRPr lang="zh-CN" altLang="zh-CN" sz="1400" dirty="0">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5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10"/>
          <p:cNvSpPr txBox="1"/>
          <p:nvPr/>
        </p:nvSpPr>
        <p:spPr>
          <a:xfrm>
            <a:off x="853440" y="1032206"/>
            <a:ext cx="7762240" cy="3304357"/>
          </a:xfrm>
          <a:prstGeom prst="rect">
            <a:avLst/>
          </a:prstGeom>
          <a:noFill/>
        </p:spPr>
        <p:txBody>
          <a:bodyPr wrap="square" lIns="36000" tIns="36000" rIns="36000" bIns="36000" rtlCol="0">
            <a:spAutoFit/>
          </a:bodyPr>
          <a:lstStyle/>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(4)</a:t>
            </a:r>
            <a:r>
              <a:rPr lang="zh-CN" altLang="zh-CN" sz="1400" dirty="0" smtClean="0">
                <a:latin typeface="微软雅黑" panose="020B0503020204020204" pitchFamily="34" charset="-122"/>
                <a:ea typeface="微软雅黑" panose="020B0503020204020204" pitchFamily="34" charset="-122"/>
              </a:rPr>
              <a:t>短句与长句的变换。</a:t>
            </a:r>
          </a:p>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短句</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①流行音乐是广为流传的音乐。</a:t>
            </a:r>
          </a:p>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②流行音乐是容易唱奏的音乐。</a:t>
            </a:r>
          </a:p>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③流行音乐是容易被大多数人理解的音乐。</a:t>
            </a:r>
          </a:p>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长句</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流行音乐是容易被大多数人理解、容易唱奏的、广为流传的音乐。</a:t>
            </a:r>
          </a:p>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变换方法</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以短句中的某一句为主干</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把其他短句变成修饰成分</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定语</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(5)</a:t>
            </a:r>
            <a:r>
              <a:rPr lang="zh-CN" altLang="zh-CN" sz="1400" dirty="0" smtClean="0">
                <a:latin typeface="微软雅黑" panose="020B0503020204020204" pitchFamily="34" charset="-122"/>
                <a:ea typeface="微软雅黑" panose="020B0503020204020204" pitchFamily="34" charset="-122"/>
              </a:rPr>
              <a:t>常式句与变式句的变换。</a:t>
            </a:r>
          </a:p>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常式句</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节日的礼花不止一次地点燃我心中的火种。</a:t>
            </a:r>
          </a:p>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变式句</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突出和强调</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不止一次</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不止一次地</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节日的礼花点燃我心中的火种。</a:t>
            </a:r>
          </a:p>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变换方法</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改变句子成分</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如主语、谓语、定语、状语和中心语等</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的位置</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将强调的前置或后置。</a:t>
            </a:r>
            <a:endParaRPr lang="zh-CN" altLang="zh-CN" sz="1400" dirty="0">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5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10"/>
          <p:cNvSpPr txBox="1"/>
          <p:nvPr/>
        </p:nvSpPr>
        <p:spPr>
          <a:xfrm>
            <a:off x="1168400" y="940766"/>
            <a:ext cx="6898640" cy="3589435"/>
          </a:xfrm>
          <a:prstGeom prst="rect">
            <a:avLst/>
          </a:prstGeom>
          <a:noFill/>
        </p:spPr>
        <p:txBody>
          <a:bodyPr wrap="square" lIns="36000" tIns="36000" rIns="36000" bIns="36000" rtlCol="0">
            <a:spAutoFit/>
          </a:bodyPr>
          <a:lstStyle/>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(6)</a:t>
            </a:r>
            <a:r>
              <a:rPr lang="zh-CN" altLang="zh-CN" sz="1400" dirty="0" smtClean="0">
                <a:latin typeface="微软雅黑" panose="020B0503020204020204" pitchFamily="34" charset="-122"/>
                <a:ea typeface="微软雅黑" panose="020B0503020204020204" pitchFamily="34" charset="-122"/>
              </a:rPr>
              <a:t>散句与整句的变换。</a:t>
            </a:r>
          </a:p>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散句自由有变化</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整句结构整齐</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富有气势。变换时必须对句子进行综合分析</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按照其中一句的结构</a:t>
            </a:r>
          </a:p>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仿写</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即可化散为整</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归类划一</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使其变成对偶句、排比句。</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(7)</a:t>
            </a:r>
            <a:r>
              <a:rPr lang="zh-CN" altLang="zh-CN" sz="1400" dirty="0" smtClean="0">
                <a:latin typeface="微软雅黑" panose="020B0503020204020204" pitchFamily="34" charset="-122"/>
                <a:ea typeface="微软雅黑" panose="020B0503020204020204" pitchFamily="34" charset="-122"/>
              </a:rPr>
              <a:t>单句与复句的变换。</a:t>
            </a:r>
          </a:p>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单句</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竹排那种青翠欲滴的绿色显得多么清新悦目。</a:t>
            </a:r>
          </a:p>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复句</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竹排那种绿色不仅青翠欲滴</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而且显得清新悦目。</a:t>
            </a:r>
          </a:p>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方法</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单句变复句</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首先要将单句变成若干个短单句</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然后用关联词语连接起来</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不改变句意。复句变单句</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首先删去关联词</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然后确定一个主语、一个谓语</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多余的成分可变为修饰语或其他次要成分。</a:t>
            </a:r>
          </a:p>
          <a:p>
            <a:pPr indent="457200" algn="just">
              <a:lnSpc>
                <a:spcPct val="150000"/>
              </a:lnSpc>
            </a:pPr>
            <a:endParaRPr lang="zh-CN" altLang="zh-CN" sz="1400" dirty="0">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5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10"/>
          <p:cNvSpPr txBox="1"/>
          <p:nvPr/>
        </p:nvSpPr>
        <p:spPr>
          <a:xfrm>
            <a:off x="1270000" y="1387806"/>
            <a:ext cx="6898640" cy="1688530"/>
          </a:xfrm>
          <a:prstGeom prst="rect">
            <a:avLst/>
          </a:prstGeom>
          <a:noFill/>
        </p:spPr>
        <p:txBody>
          <a:bodyPr wrap="square" lIns="36000" tIns="36000" rIns="36000" bIns="36000" rtlCol="0">
            <a:spAutoFit/>
          </a:bodyPr>
          <a:lstStyle/>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(8)</a:t>
            </a:r>
            <a:r>
              <a:rPr lang="zh-CN" altLang="zh-CN" sz="1400" dirty="0" smtClean="0">
                <a:latin typeface="微软雅黑" panose="020B0503020204020204" pitchFamily="34" charset="-122"/>
                <a:ea typeface="微软雅黑" panose="020B0503020204020204" pitchFamily="34" charset="-122"/>
              </a:rPr>
              <a:t>缩句。</a:t>
            </a:r>
          </a:p>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删去定状补</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留下主谓宾。要注意不能改变原意</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谓语前的否定词不能删去。</a:t>
            </a:r>
          </a:p>
          <a:p>
            <a:pPr algn="just">
              <a:lnSpc>
                <a:spcPct val="150000"/>
              </a:lnSpc>
            </a:pPr>
            <a:r>
              <a:rPr lang="en-US" altLang="zh-CN" sz="1400" dirty="0" smtClean="0">
                <a:latin typeface="微软雅黑" panose="020B0503020204020204" pitchFamily="34" charset="-122"/>
                <a:ea typeface="微软雅黑" panose="020B0503020204020204" pitchFamily="34" charset="-122"/>
              </a:rPr>
              <a:t>3.</a:t>
            </a:r>
            <a:r>
              <a:rPr lang="zh-CN" altLang="zh-CN" sz="1400" dirty="0" smtClean="0">
                <a:latin typeface="微软雅黑" panose="020B0503020204020204" pitchFamily="34" charset="-122"/>
                <a:ea typeface="微软雅黑" panose="020B0503020204020204" pitchFamily="34" charset="-122"/>
              </a:rPr>
              <a:t>变换的注意事项</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(1)</a:t>
            </a:r>
            <a:r>
              <a:rPr lang="zh-CN" altLang="zh-CN" sz="1400" dirty="0" smtClean="0">
                <a:latin typeface="微软雅黑" panose="020B0503020204020204" pitchFamily="34" charset="-122"/>
                <a:ea typeface="微软雅黑" panose="020B0503020204020204" pitchFamily="34" charset="-122"/>
              </a:rPr>
              <a:t>要反复揣摩语意</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弄清句子表达的内涵。</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(2)</a:t>
            </a:r>
            <a:r>
              <a:rPr lang="zh-CN" altLang="zh-CN" sz="1400" dirty="0" smtClean="0">
                <a:latin typeface="微软雅黑" panose="020B0503020204020204" pitchFamily="34" charset="-122"/>
                <a:ea typeface="微软雅黑" panose="020B0503020204020204" pitchFamily="34" charset="-122"/>
              </a:rPr>
              <a:t>不管怎样变换</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均不能改变句子原意。</a:t>
            </a:r>
            <a:endParaRPr lang="zh-CN" altLang="zh-CN" sz="1400" dirty="0">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5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2"/>
          <p:cNvGrpSpPr/>
          <p:nvPr/>
        </p:nvGrpSpPr>
        <p:grpSpPr>
          <a:xfrm>
            <a:off x="598279" y="894870"/>
            <a:ext cx="1094096" cy="288147"/>
            <a:chOff x="2074963" y="4295094"/>
            <a:chExt cx="2558949" cy="673937"/>
          </a:xfrm>
        </p:grpSpPr>
        <p:pic>
          <p:nvPicPr>
            <p:cNvPr id="5" name="Picture 2"/>
            <p:cNvPicPr>
              <a:picLocks noChangeAspect="1" noChangeArrowheads="1"/>
            </p:cNvPicPr>
            <p:nvPr/>
          </p:nvPicPr>
          <p:blipFill>
            <a:blip r:embed="rId2" cstate="print"/>
            <a:srcRect/>
            <a:stretch>
              <a:fillRect/>
            </a:stretch>
          </p:blipFill>
          <p:spPr bwMode="auto">
            <a:xfrm>
              <a:off x="2074963" y="4329310"/>
              <a:ext cx="2558949" cy="597458"/>
            </a:xfrm>
            <a:prstGeom prst="rect">
              <a:avLst/>
            </a:prstGeom>
            <a:solidFill>
              <a:schemeClr val="tx1">
                <a:lumMod val="75000"/>
                <a:lumOff val="25000"/>
              </a:schemeClr>
            </a:solidFill>
            <a:ln w="9525">
              <a:noFill/>
              <a:miter lim="800000"/>
              <a:headEnd/>
              <a:tailEnd/>
            </a:ln>
            <a:effectLst/>
          </p:spPr>
        </p:pic>
        <p:sp>
          <p:nvSpPr>
            <p:cNvPr id="7" name="矩形 6"/>
            <p:cNvSpPr/>
            <p:nvPr/>
          </p:nvSpPr>
          <p:spPr>
            <a:xfrm>
              <a:off x="2347554" y="4295094"/>
              <a:ext cx="2089643" cy="673937"/>
            </a:xfrm>
            <a:prstGeom prst="rect">
              <a:avLst/>
            </a:prstGeom>
          </p:spPr>
          <p:txBody>
            <a:bodyPr wrap="none" lIns="36000" tIns="36000" rIns="36000" bIns="36000">
              <a:spAutoFit/>
            </a:bodyPr>
            <a:lstStyle/>
            <a:p>
              <a:r>
                <a:rPr lang="zh-CN" altLang="en-US" sz="1400" b="1" spc="200" dirty="0" smtClean="0">
                  <a:solidFill>
                    <a:schemeClr val="bg1"/>
                  </a:solidFill>
                  <a:latin typeface="微软雅黑" panose="020B0503020204020204" pitchFamily="34" charset="-122"/>
                  <a:ea typeface="微软雅黑" panose="020B0503020204020204" pitchFamily="34" charset="-122"/>
                </a:rPr>
                <a:t>针对训练</a:t>
              </a:r>
              <a:endParaRPr lang="zh-CN" altLang="en-US" sz="1400" b="1" spc="200" dirty="0">
                <a:solidFill>
                  <a:schemeClr val="bg1"/>
                </a:solidFill>
                <a:latin typeface="微软雅黑" panose="020B0503020204020204" pitchFamily="34" charset="-122"/>
                <a:ea typeface="微软雅黑" panose="020B0503020204020204" pitchFamily="34" charset="-122"/>
              </a:endParaRPr>
            </a:p>
          </p:txBody>
        </p:sp>
      </p:grpSp>
      <p:sp>
        <p:nvSpPr>
          <p:cNvPr id="9" name="TextBox 8"/>
          <p:cNvSpPr txBox="1"/>
          <p:nvPr/>
        </p:nvSpPr>
        <p:spPr>
          <a:xfrm>
            <a:off x="955040" y="1534161"/>
            <a:ext cx="7528560" cy="2334861"/>
          </a:xfrm>
          <a:prstGeom prst="rect">
            <a:avLst/>
          </a:prstGeom>
          <a:noFill/>
        </p:spPr>
        <p:txBody>
          <a:bodyPr wrap="square" lIns="36000" tIns="36000" rIns="36000" bIns="36000" rtlCol="0">
            <a:spAutoFit/>
          </a:bodyPr>
          <a:lstStyle/>
          <a:p>
            <a:pPr algn="just">
              <a:lnSpc>
                <a:spcPct val="150000"/>
              </a:lnSpc>
            </a:pPr>
            <a:r>
              <a:rPr lang="en-US" altLang="zh-CN" sz="1400" dirty="0" smtClean="0">
                <a:latin typeface="微软雅黑" panose="020B0503020204020204" pitchFamily="34" charset="-122"/>
                <a:ea typeface="微软雅黑" panose="020B0503020204020204" pitchFamily="34" charset="-122"/>
              </a:rPr>
              <a:t>1.</a:t>
            </a:r>
            <a:r>
              <a:rPr lang="zh-CN" altLang="zh-CN" sz="1400" dirty="0" smtClean="0">
                <a:latin typeface="微软雅黑" panose="020B0503020204020204" pitchFamily="34" charset="-122"/>
                <a:ea typeface="微软雅黑" panose="020B0503020204020204" pitchFamily="34" charset="-122"/>
              </a:rPr>
              <a:t>以客人的口吻改写下面的句子</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与原句意思相同的一项是</a:t>
            </a:r>
            <a:r>
              <a:rPr lang="en-US" altLang="zh-CN" sz="1400" dirty="0" smtClean="0">
                <a:latin typeface="微软雅黑" panose="020B0503020204020204" pitchFamily="34" charset="-122"/>
                <a:ea typeface="微软雅黑" panose="020B0503020204020204" pitchFamily="34" charset="-122"/>
              </a:rPr>
              <a:t>	(</a:t>
            </a:r>
            <a:r>
              <a:rPr lang="zh-CN" altLang="zh-CN" sz="1400" dirty="0" smtClean="0">
                <a:latin typeface="微软雅黑" panose="020B0503020204020204" pitchFamily="34" charset="-122"/>
                <a:ea typeface="微软雅黑" panose="020B0503020204020204" pitchFamily="34" charset="-122"/>
              </a:rPr>
              <a:t>　　</a:t>
            </a:r>
            <a:r>
              <a:rPr lang="en-US" altLang="zh-CN" sz="1400" dirty="0" smtClean="0">
                <a:latin typeface="微软雅黑" panose="020B0503020204020204" pitchFamily="34" charset="-122"/>
                <a:ea typeface="微软雅黑" panose="020B0503020204020204" pitchFamily="34" charset="-122"/>
              </a:rPr>
              <a:t>)</a:t>
            </a:r>
            <a:endParaRPr lang="zh-CN" altLang="zh-CN" sz="1400" dirty="0" smtClean="0">
              <a:latin typeface="微软雅黑" panose="020B0503020204020204" pitchFamily="34" charset="-122"/>
              <a:ea typeface="微软雅黑" panose="020B0503020204020204" pitchFamily="34" charset="-122"/>
            </a:endParaRPr>
          </a:p>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贝多芬对客人大声地说</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你不知道我心里的感觉</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一个乐队只能奏出我在一分钟里希望写出的音乐</a:t>
            </a:r>
            <a:r>
              <a:rPr lang="en-US" altLang="zh-CN" sz="1400" dirty="0" smtClean="0">
                <a:latin typeface="微软雅黑" panose="020B0503020204020204" pitchFamily="34" charset="-122"/>
                <a:ea typeface="微软雅黑" panose="020B0503020204020204" pitchFamily="34" charset="-122"/>
              </a:rPr>
              <a:t>!”</a:t>
            </a:r>
            <a:endParaRPr lang="zh-CN" altLang="zh-CN" sz="1400" dirty="0" smtClean="0">
              <a:latin typeface="微软雅黑" panose="020B0503020204020204" pitchFamily="34" charset="-122"/>
              <a:ea typeface="微软雅黑" panose="020B0503020204020204" pitchFamily="34" charset="-122"/>
            </a:endParaRPr>
          </a:p>
          <a:p>
            <a:pPr algn="just">
              <a:lnSpc>
                <a:spcPct val="150000"/>
              </a:lnSpc>
            </a:pPr>
            <a:r>
              <a:rPr lang="en-US" altLang="zh-CN" sz="1400" dirty="0" smtClean="0">
                <a:latin typeface="微软雅黑" panose="020B0503020204020204" pitchFamily="34" charset="-122"/>
                <a:ea typeface="微软雅黑" panose="020B0503020204020204" pitchFamily="34" charset="-122"/>
              </a:rPr>
              <a:t>A.</a:t>
            </a:r>
            <a:r>
              <a:rPr lang="zh-CN" altLang="zh-CN" sz="1400" dirty="0" smtClean="0">
                <a:latin typeface="微软雅黑" panose="020B0503020204020204" pitchFamily="34" charset="-122"/>
                <a:ea typeface="微软雅黑" panose="020B0503020204020204" pitchFamily="34" charset="-122"/>
              </a:rPr>
              <a:t>贝多芬对我大声地说</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我不知道他心里的感觉</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一个乐队只能奏出他在一分钟里希望写出的音乐</a:t>
            </a:r>
            <a:r>
              <a:rPr lang="en-US" altLang="zh-CN" sz="1400" dirty="0" smtClean="0">
                <a:latin typeface="微软雅黑" panose="020B0503020204020204" pitchFamily="34" charset="-122"/>
                <a:ea typeface="微软雅黑" panose="020B0503020204020204" pitchFamily="34" charset="-122"/>
              </a:rPr>
              <a:t>!</a:t>
            </a:r>
            <a:endParaRPr lang="zh-CN" altLang="zh-CN" sz="1400" dirty="0" smtClean="0">
              <a:latin typeface="微软雅黑" panose="020B0503020204020204" pitchFamily="34" charset="-122"/>
              <a:ea typeface="微软雅黑" panose="020B0503020204020204" pitchFamily="34" charset="-122"/>
            </a:endParaRPr>
          </a:p>
          <a:p>
            <a:pPr algn="just">
              <a:lnSpc>
                <a:spcPct val="150000"/>
              </a:lnSpc>
            </a:pPr>
            <a:r>
              <a:rPr lang="en-US" altLang="zh-CN" sz="1400" dirty="0" smtClean="0">
                <a:latin typeface="微软雅黑" panose="020B0503020204020204" pitchFamily="34" charset="-122"/>
                <a:ea typeface="微软雅黑" panose="020B0503020204020204" pitchFamily="34" charset="-122"/>
              </a:rPr>
              <a:t>B.</a:t>
            </a:r>
            <a:r>
              <a:rPr lang="zh-CN" altLang="zh-CN" sz="1400" dirty="0" smtClean="0">
                <a:latin typeface="微软雅黑" panose="020B0503020204020204" pitchFamily="34" charset="-122"/>
                <a:ea typeface="微软雅黑" panose="020B0503020204020204" pitchFamily="34" charset="-122"/>
              </a:rPr>
              <a:t>贝多芬对客人大声说</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他不知道他心里的感觉</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一个乐队只能奏出他在一分钟里希望写出的音乐</a:t>
            </a:r>
            <a:r>
              <a:rPr lang="en-US" altLang="zh-CN" sz="1400" dirty="0" smtClean="0">
                <a:latin typeface="微软雅黑" panose="020B0503020204020204" pitchFamily="34" charset="-122"/>
                <a:ea typeface="微软雅黑" panose="020B0503020204020204" pitchFamily="34" charset="-122"/>
              </a:rPr>
              <a:t>!</a:t>
            </a:r>
            <a:endParaRPr lang="zh-CN" altLang="zh-CN" sz="1400" dirty="0" smtClean="0">
              <a:latin typeface="微软雅黑" panose="020B0503020204020204" pitchFamily="34" charset="-122"/>
              <a:ea typeface="微软雅黑" panose="020B0503020204020204" pitchFamily="34" charset="-122"/>
            </a:endParaRPr>
          </a:p>
          <a:p>
            <a:pPr algn="just">
              <a:lnSpc>
                <a:spcPct val="150000"/>
              </a:lnSpc>
            </a:pPr>
            <a:r>
              <a:rPr lang="en-US" altLang="zh-CN" sz="1400" dirty="0" smtClean="0">
                <a:latin typeface="微软雅黑" panose="020B0503020204020204" pitchFamily="34" charset="-122"/>
                <a:ea typeface="微软雅黑" panose="020B0503020204020204" pitchFamily="34" charset="-122"/>
              </a:rPr>
              <a:t>C.</a:t>
            </a:r>
            <a:r>
              <a:rPr lang="zh-CN" altLang="zh-CN" sz="1400" dirty="0" smtClean="0">
                <a:latin typeface="微软雅黑" panose="020B0503020204020204" pitchFamily="34" charset="-122"/>
                <a:ea typeface="微软雅黑" panose="020B0503020204020204" pitchFamily="34" charset="-122"/>
              </a:rPr>
              <a:t>他对客人大声说</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我不知道他心里的感觉</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一个乐队只能奏出他在一分钟里希望写出的音乐</a:t>
            </a:r>
            <a:r>
              <a:rPr lang="en-US" altLang="zh-CN" sz="1400" dirty="0" smtClean="0">
                <a:latin typeface="微软雅黑" panose="020B0503020204020204" pitchFamily="34" charset="-122"/>
                <a:ea typeface="微软雅黑" panose="020B0503020204020204" pitchFamily="34" charset="-122"/>
              </a:rPr>
              <a:t>!</a:t>
            </a:r>
            <a:endParaRPr lang="zh-CN" altLang="zh-CN" sz="1400" dirty="0" smtClean="0">
              <a:latin typeface="微软雅黑" panose="020B0503020204020204" pitchFamily="34" charset="-122"/>
              <a:ea typeface="微软雅黑" panose="020B0503020204020204" pitchFamily="34" charset="-122"/>
            </a:endParaRPr>
          </a:p>
          <a:p>
            <a:pPr algn="just">
              <a:lnSpc>
                <a:spcPct val="150000"/>
              </a:lnSpc>
            </a:pPr>
            <a:r>
              <a:rPr lang="en-US" altLang="zh-CN" sz="1400" dirty="0" smtClean="0">
                <a:latin typeface="微软雅黑" panose="020B0503020204020204" pitchFamily="34" charset="-122"/>
                <a:ea typeface="微软雅黑" panose="020B0503020204020204" pitchFamily="34" charset="-122"/>
              </a:rPr>
              <a:t>D.</a:t>
            </a:r>
            <a:r>
              <a:rPr lang="zh-CN" altLang="zh-CN" sz="1400" dirty="0" smtClean="0">
                <a:latin typeface="微软雅黑" panose="020B0503020204020204" pitchFamily="34" charset="-122"/>
                <a:ea typeface="微软雅黑" panose="020B0503020204020204" pitchFamily="34" charset="-122"/>
              </a:rPr>
              <a:t>他对客人大声说</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他不知道客人心里的感觉</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一个乐队只能奏出他在一分钟里希望写出的音乐</a:t>
            </a:r>
            <a:r>
              <a:rPr lang="en-US" altLang="zh-CN" sz="1400" dirty="0" smtClean="0">
                <a:latin typeface="微软雅黑" panose="020B0503020204020204" pitchFamily="34" charset="-122"/>
                <a:ea typeface="微软雅黑" panose="020B0503020204020204" pitchFamily="34" charset="-122"/>
              </a:rPr>
              <a:t>!</a:t>
            </a:r>
            <a:endParaRPr lang="zh-CN" altLang="zh-CN" sz="1400" dirty="0">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5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10"/>
          <p:cNvSpPr txBox="1"/>
          <p:nvPr/>
        </p:nvSpPr>
        <p:spPr>
          <a:xfrm>
            <a:off x="1493520" y="1235407"/>
            <a:ext cx="6136640" cy="2947208"/>
          </a:xfrm>
          <a:prstGeom prst="rect">
            <a:avLst/>
          </a:prstGeom>
          <a:noFill/>
        </p:spPr>
        <p:txBody>
          <a:bodyPr wrap="square" lIns="36000" tIns="36000" rIns="36000" bIns="36000" rtlCol="0">
            <a:spAutoFit/>
          </a:bodyPr>
          <a:lstStyle/>
          <a:p>
            <a:pPr algn="just">
              <a:lnSpc>
                <a:spcPct val="150000"/>
              </a:lnSpc>
            </a:pPr>
            <a:r>
              <a:rPr lang="en-US" altLang="zh-CN" sz="1400" dirty="0" smtClean="0">
                <a:latin typeface="微软雅黑" panose="020B0503020204020204" pitchFamily="34" charset="-122"/>
                <a:ea typeface="微软雅黑" panose="020B0503020204020204" pitchFamily="34" charset="-122"/>
              </a:rPr>
              <a:t>2.</a:t>
            </a:r>
            <a:r>
              <a:rPr lang="zh-CN" altLang="zh-CN" sz="1400" dirty="0" smtClean="0">
                <a:latin typeface="微软雅黑" panose="020B0503020204020204" pitchFamily="34" charset="-122"/>
                <a:ea typeface="微软雅黑" panose="020B0503020204020204" pitchFamily="34" charset="-122"/>
              </a:rPr>
              <a:t>下面改句与画线句意思不符合的一项是</a:t>
            </a:r>
            <a:r>
              <a:rPr lang="en-US" altLang="zh-CN" sz="1400" dirty="0" smtClean="0">
                <a:latin typeface="微软雅黑" panose="020B0503020204020204" pitchFamily="34" charset="-122"/>
                <a:ea typeface="微软雅黑" panose="020B0503020204020204" pitchFamily="34" charset="-122"/>
              </a:rPr>
              <a:t>	(</a:t>
            </a:r>
            <a:r>
              <a:rPr lang="zh-CN" altLang="zh-CN" sz="1400" dirty="0" smtClean="0">
                <a:latin typeface="微软雅黑" panose="020B0503020204020204" pitchFamily="34" charset="-122"/>
                <a:ea typeface="微软雅黑" panose="020B0503020204020204" pitchFamily="34" charset="-122"/>
              </a:rPr>
              <a:t>　　</a:t>
            </a:r>
            <a:r>
              <a:rPr lang="en-US" altLang="zh-CN" sz="1400" dirty="0" smtClean="0">
                <a:latin typeface="微软雅黑" panose="020B0503020204020204" pitchFamily="34" charset="-122"/>
                <a:ea typeface="微软雅黑" panose="020B0503020204020204" pitchFamily="34" charset="-122"/>
              </a:rPr>
              <a:t>)</a:t>
            </a:r>
            <a:endParaRPr lang="zh-CN" altLang="zh-CN" sz="1400" dirty="0" smtClean="0">
              <a:latin typeface="微软雅黑" panose="020B0503020204020204" pitchFamily="34" charset="-122"/>
              <a:ea typeface="微软雅黑" panose="020B0503020204020204" pitchFamily="34" charset="-122"/>
            </a:endParaRPr>
          </a:p>
          <a:p>
            <a:pPr algn="just">
              <a:lnSpc>
                <a:spcPct val="150000"/>
              </a:lnSpc>
            </a:pPr>
            <a:r>
              <a:rPr lang="en-US" altLang="zh-CN" sz="1400" dirty="0" smtClean="0">
                <a:latin typeface="微软雅黑" panose="020B0503020204020204" pitchFamily="34" charset="-122"/>
                <a:ea typeface="微软雅黑" panose="020B0503020204020204" pitchFamily="34" charset="-122"/>
              </a:rPr>
              <a:t>A.</a:t>
            </a:r>
            <a:r>
              <a:rPr lang="zh-CN" altLang="zh-CN" sz="1400" dirty="0" smtClean="0">
                <a:latin typeface="微软雅黑" panose="020B0503020204020204" pitchFamily="34" charset="-122"/>
                <a:ea typeface="微软雅黑" panose="020B0503020204020204" pitchFamily="34" charset="-122"/>
              </a:rPr>
              <a:t>八百多年前</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有的石梁一块就有二百来吨重</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究竟是怎样安装上去的</a:t>
            </a:r>
            <a:r>
              <a:rPr lang="en-US" altLang="zh-CN" sz="1400" dirty="0" smtClean="0">
                <a:latin typeface="微软雅黑" panose="020B0503020204020204" pitchFamily="34" charset="-122"/>
                <a:ea typeface="微软雅黑" panose="020B0503020204020204" pitchFamily="34" charset="-122"/>
              </a:rPr>
              <a:t>,</a:t>
            </a:r>
            <a:r>
              <a:rPr lang="zh-CN" altLang="zh-CN" sz="1400" u="sng" dirty="0" smtClean="0">
                <a:latin typeface="微软雅黑" panose="020B0503020204020204" pitchFamily="34" charset="-122"/>
                <a:ea typeface="微软雅黑" panose="020B0503020204020204" pitchFamily="34" charset="-122"/>
              </a:rPr>
              <a:t>至今还不完全知道。</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改句</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至今还完全不知道。</a:t>
            </a:r>
            <a:r>
              <a:rPr lang="en-US" altLang="zh-CN" sz="1400" dirty="0" smtClean="0">
                <a:latin typeface="微软雅黑" panose="020B0503020204020204" pitchFamily="34" charset="-122"/>
                <a:ea typeface="微软雅黑" panose="020B0503020204020204" pitchFamily="34" charset="-122"/>
              </a:rPr>
              <a:t>)</a:t>
            </a:r>
            <a:endParaRPr lang="zh-CN" altLang="zh-CN" sz="1400" dirty="0" smtClean="0">
              <a:latin typeface="微软雅黑" panose="020B0503020204020204" pitchFamily="34" charset="-122"/>
              <a:ea typeface="微软雅黑" panose="020B0503020204020204" pitchFamily="34" charset="-122"/>
            </a:endParaRPr>
          </a:p>
          <a:p>
            <a:pPr algn="just">
              <a:lnSpc>
                <a:spcPct val="150000"/>
              </a:lnSpc>
            </a:pPr>
            <a:r>
              <a:rPr lang="en-US" altLang="zh-CN" sz="1400" dirty="0" smtClean="0">
                <a:latin typeface="微软雅黑" panose="020B0503020204020204" pitchFamily="34" charset="-122"/>
                <a:ea typeface="微软雅黑" panose="020B0503020204020204" pitchFamily="34" charset="-122"/>
              </a:rPr>
              <a:t>B.</a:t>
            </a:r>
            <a:r>
              <a:rPr lang="zh-CN" altLang="zh-CN" sz="1400" dirty="0" smtClean="0">
                <a:latin typeface="微软雅黑" panose="020B0503020204020204" pitchFamily="34" charset="-122"/>
                <a:ea typeface="微软雅黑" panose="020B0503020204020204" pitchFamily="34" charset="-122"/>
              </a:rPr>
              <a:t>到一周岁生日</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还打造了一个分量不小的长命锁</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金光闪闪的</a:t>
            </a:r>
            <a:r>
              <a:rPr lang="en-US" altLang="zh-CN" sz="1400" dirty="0" smtClean="0">
                <a:latin typeface="微软雅黑" panose="020B0503020204020204" pitchFamily="34" charset="-122"/>
                <a:ea typeface="微软雅黑" panose="020B0503020204020204" pitchFamily="34" charset="-122"/>
              </a:rPr>
              <a:t>,</a:t>
            </a:r>
            <a:r>
              <a:rPr lang="zh-CN" altLang="zh-CN" sz="1400" u="sng" dirty="0" smtClean="0">
                <a:latin typeface="微软雅黑" panose="020B0503020204020204" pitchFamily="34" charset="-122"/>
                <a:ea typeface="微软雅黑" panose="020B0503020204020204" pitchFamily="34" charset="-122"/>
              </a:rPr>
              <a:t>差一点把何满子勒断了气。</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改句</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何满子差一点被勒断了气。</a:t>
            </a:r>
            <a:r>
              <a:rPr lang="en-US" altLang="zh-CN" sz="1400" dirty="0" smtClean="0">
                <a:latin typeface="微软雅黑" panose="020B0503020204020204" pitchFamily="34" charset="-122"/>
                <a:ea typeface="微软雅黑" panose="020B0503020204020204" pitchFamily="34" charset="-122"/>
              </a:rPr>
              <a:t>)</a:t>
            </a:r>
            <a:endParaRPr lang="zh-CN" altLang="zh-CN" sz="1400" dirty="0" smtClean="0">
              <a:latin typeface="微软雅黑" panose="020B0503020204020204" pitchFamily="34" charset="-122"/>
              <a:ea typeface="微软雅黑" panose="020B0503020204020204" pitchFamily="34" charset="-122"/>
            </a:endParaRPr>
          </a:p>
          <a:p>
            <a:pPr algn="just">
              <a:lnSpc>
                <a:spcPct val="150000"/>
              </a:lnSpc>
            </a:pPr>
            <a:r>
              <a:rPr lang="en-US" altLang="zh-CN" sz="1400" dirty="0" smtClean="0">
                <a:latin typeface="微软雅黑" panose="020B0503020204020204" pitchFamily="34" charset="-122"/>
                <a:ea typeface="微软雅黑" panose="020B0503020204020204" pitchFamily="34" charset="-122"/>
              </a:rPr>
              <a:t>C.</a:t>
            </a:r>
            <a:r>
              <a:rPr lang="zh-CN" altLang="zh-CN" sz="1400" dirty="0" smtClean="0">
                <a:latin typeface="微软雅黑" panose="020B0503020204020204" pitchFamily="34" charset="-122"/>
                <a:ea typeface="微软雅黑" panose="020B0503020204020204" pitchFamily="34" charset="-122"/>
              </a:rPr>
              <a:t>我插的秧苗歪歪斜斜</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像一个个醉汉</a:t>
            </a:r>
            <a:r>
              <a:rPr lang="en-US" altLang="zh-CN" sz="1400" dirty="0" smtClean="0">
                <a:latin typeface="微软雅黑" panose="020B0503020204020204" pitchFamily="34" charset="-122"/>
                <a:ea typeface="微软雅黑" panose="020B0503020204020204" pitchFamily="34" charset="-122"/>
              </a:rPr>
              <a:t>,</a:t>
            </a:r>
            <a:r>
              <a:rPr lang="zh-CN" altLang="zh-CN" sz="1400" u="sng" dirty="0" smtClean="0">
                <a:latin typeface="微软雅黑" panose="020B0503020204020204" pitchFamily="34" charset="-122"/>
                <a:ea typeface="微软雅黑" panose="020B0503020204020204" pitchFamily="34" charset="-122"/>
              </a:rPr>
              <a:t>哪比得上伯父插的秧苗呢</a:t>
            </a:r>
            <a:r>
              <a:rPr lang="en-US" altLang="zh-CN" sz="1400" u="sng" dirty="0" smtClean="0">
                <a:latin typeface="微软雅黑" panose="020B0503020204020204" pitchFamily="34" charset="-122"/>
                <a:ea typeface="微软雅黑" panose="020B0503020204020204" pitchFamily="34" charset="-122"/>
              </a:rPr>
              <a:t>?</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改句</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肯定比不上伯父插的秧苗。</a:t>
            </a:r>
            <a:r>
              <a:rPr lang="en-US" altLang="zh-CN" sz="1400" dirty="0" smtClean="0">
                <a:latin typeface="微软雅黑" panose="020B0503020204020204" pitchFamily="34" charset="-122"/>
                <a:ea typeface="微软雅黑" panose="020B0503020204020204" pitchFamily="34" charset="-122"/>
              </a:rPr>
              <a:t>)</a:t>
            </a:r>
            <a:endParaRPr lang="zh-CN" altLang="zh-CN" sz="1400" dirty="0" smtClean="0">
              <a:latin typeface="微软雅黑" panose="020B0503020204020204" pitchFamily="34" charset="-122"/>
              <a:ea typeface="微软雅黑" panose="020B0503020204020204" pitchFamily="34" charset="-122"/>
            </a:endParaRPr>
          </a:p>
          <a:p>
            <a:pPr algn="just">
              <a:lnSpc>
                <a:spcPct val="150000"/>
              </a:lnSpc>
            </a:pPr>
            <a:r>
              <a:rPr lang="en-US" altLang="zh-CN" sz="1400" dirty="0" smtClean="0">
                <a:latin typeface="微软雅黑" panose="020B0503020204020204" pitchFamily="34" charset="-122"/>
                <a:ea typeface="微软雅黑" panose="020B0503020204020204" pitchFamily="34" charset="-122"/>
              </a:rPr>
              <a:t>D.</a:t>
            </a:r>
            <a:r>
              <a:rPr lang="zh-CN" altLang="zh-CN" sz="1400" dirty="0" smtClean="0">
                <a:latin typeface="微软雅黑" panose="020B0503020204020204" pitchFamily="34" charset="-122"/>
                <a:ea typeface="微软雅黑" panose="020B0503020204020204" pitchFamily="34" charset="-122"/>
              </a:rPr>
              <a:t>主要作用既然是在照规矩传歌</a:t>
            </a:r>
            <a:r>
              <a:rPr lang="en-US" altLang="zh-CN" sz="1400" dirty="0" smtClean="0">
                <a:latin typeface="微软雅黑" panose="020B0503020204020204" pitchFamily="34" charset="-122"/>
                <a:ea typeface="微软雅黑" panose="020B0503020204020204" pitchFamily="34" charset="-122"/>
              </a:rPr>
              <a:t>,</a:t>
            </a:r>
            <a:r>
              <a:rPr lang="zh-CN" altLang="zh-CN" sz="1400" u="sng" dirty="0" smtClean="0">
                <a:latin typeface="微软雅黑" panose="020B0503020204020204" pitchFamily="34" charset="-122"/>
                <a:ea typeface="微软雅黑" panose="020B0503020204020204" pitchFamily="34" charset="-122"/>
              </a:rPr>
              <a:t>那么不问唱什么都不犯忌讳。</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改句</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那么唱什么都是可以的。</a:t>
            </a:r>
            <a:r>
              <a:rPr lang="en-US" altLang="zh-CN" sz="1400" dirty="0" smtClean="0">
                <a:latin typeface="微软雅黑" panose="020B0503020204020204" pitchFamily="34" charset="-122"/>
                <a:ea typeface="微软雅黑" panose="020B0503020204020204" pitchFamily="34" charset="-122"/>
              </a:rPr>
              <a:t>)</a:t>
            </a:r>
            <a:endParaRPr lang="zh-CN" altLang="en-US" sz="1400" dirty="0">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5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10"/>
          <p:cNvSpPr txBox="1"/>
          <p:nvPr/>
        </p:nvSpPr>
        <p:spPr>
          <a:xfrm>
            <a:off x="1239520" y="910287"/>
            <a:ext cx="6685280" cy="3594565"/>
          </a:xfrm>
          <a:prstGeom prst="rect">
            <a:avLst/>
          </a:prstGeom>
          <a:noFill/>
        </p:spPr>
        <p:txBody>
          <a:bodyPr wrap="square" lIns="36000" tIns="36000" rIns="36000" bIns="36000" rtlCol="0">
            <a:spAutoFit/>
          </a:bodyPr>
          <a:lstStyle/>
          <a:p>
            <a:pPr algn="just">
              <a:lnSpc>
                <a:spcPct val="150000"/>
              </a:lnSpc>
            </a:pPr>
            <a:r>
              <a:rPr lang="en-US" altLang="zh-CN" sz="1400" dirty="0" smtClean="0">
                <a:latin typeface="微软雅黑" panose="020B0503020204020204" pitchFamily="34" charset="-122"/>
                <a:ea typeface="微软雅黑" panose="020B0503020204020204" pitchFamily="34" charset="-122"/>
              </a:rPr>
              <a:t>3.</a:t>
            </a:r>
            <a:r>
              <a:rPr lang="zh-CN" altLang="zh-CN" sz="1400" dirty="0" smtClean="0">
                <a:latin typeface="微软雅黑" panose="020B0503020204020204" pitchFamily="34" charset="-122"/>
                <a:ea typeface="微软雅黑" panose="020B0503020204020204" pitchFamily="34" charset="-122"/>
              </a:rPr>
              <a:t>下列句子变换后意思发生了变化的一项是</a:t>
            </a:r>
            <a:r>
              <a:rPr lang="en-US" altLang="zh-CN" sz="1400" dirty="0" smtClean="0">
                <a:latin typeface="微软雅黑" panose="020B0503020204020204" pitchFamily="34" charset="-122"/>
                <a:ea typeface="微软雅黑" panose="020B0503020204020204" pitchFamily="34" charset="-122"/>
              </a:rPr>
              <a:t>	(</a:t>
            </a:r>
            <a:r>
              <a:rPr lang="zh-CN" altLang="zh-CN" sz="1400" dirty="0" smtClean="0">
                <a:latin typeface="微软雅黑" panose="020B0503020204020204" pitchFamily="34" charset="-122"/>
                <a:ea typeface="微软雅黑" panose="020B0503020204020204" pitchFamily="34" charset="-122"/>
              </a:rPr>
              <a:t>　　</a:t>
            </a:r>
            <a:r>
              <a:rPr lang="en-US" altLang="zh-CN" sz="1400" dirty="0" smtClean="0">
                <a:latin typeface="微软雅黑" panose="020B0503020204020204" pitchFamily="34" charset="-122"/>
                <a:ea typeface="微软雅黑" panose="020B0503020204020204" pitchFamily="34" charset="-122"/>
              </a:rPr>
              <a:t>)</a:t>
            </a:r>
            <a:endParaRPr lang="zh-CN" altLang="zh-CN" sz="1400" dirty="0" smtClean="0">
              <a:latin typeface="微软雅黑" panose="020B0503020204020204" pitchFamily="34" charset="-122"/>
              <a:ea typeface="微软雅黑" panose="020B0503020204020204" pitchFamily="34" charset="-122"/>
            </a:endParaRPr>
          </a:p>
          <a:p>
            <a:pPr algn="just">
              <a:lnSpc>
                <a:spcPct val="150000"/>
              </a:lnSpc>
            </a:pPr>
            <a:r>
              <a:rPr lang="en-US" altLang="zh-CN" sz="1400" dirty="0" smtClean="0">
                <a:latin typeface="微软雅黑" panose="020B0503020204020204" pitchFamily="34" charset="-122"/>
                <a:ea typeface="微软雅黑" panose="020B0503020204020204" pitchFamily="34" charset="-122"/>
              </a:rPr>
              <a:t>A.</a:t>
            </a:r>
            <a:r>
              <a:rPr lang="zh-CN" altLang="zh-CN" sz="1400" dirty="0" smtClean="0">
                <a:latin typeface="微软雅黑" panose="020B0503020204020204" pitchFamily="34" charset="-122"/>
                <a:ea typeface="微软雅黑" panose="020B0503020204020204" pitchFamily="34" charset="-122"/>
              </a:rPr>
              <a:t>原句</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他的性格</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在我的眼里和心里是伟大的</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虽然他的姓名并不为许多人所知道。</a:t>
            </a:r>
          </a:p>
          <a:p>
            <a:pPr algn="just">
              <a:lnSpc>
                <a:spcPct val="150000"/>
              </a:lnSpc>
            </a:pPr>
            <a:r>
              <a:rPr lang="zh-CN" altLang="zh-CN" sz="1400" dirty="0" smtClean="0">
                <a:latin typeface="微软雅黑" panose="020B0503020204020204" pitchFamily="34" charset="-122"/>
                <a:ea typeface="微软雅黑" panose="020B0503020204020204" pitchFamily="34" charset="-122"/>
              </a:rPr>
              <a:t>改句</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虽然他的姓名并不为许多人所知道</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但是</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他的性格在我的眼里和心里是伟大的。</a:t>
            </a:r>
          </a:p>
          <a:p>
            <a:pPr algn="just">
              <a:lnSpc>
                <a:spcPct val="150000"/>
              </a:lnSpc>
            </a:pPr>
            <a:r>
              <a:rPr lang="en-US" altLang="zh-CN" sz="1400" dirty="0" smtClean="0">
                <a:latin typeface="微软雅黑" panose="020B0503020204020204" pitchFamily="34" charset="-122"/>
                <a:ea typeface="微软雅黑" panose="020B0503020204020204" pitchFamily="34" charset="-122"/>
              </a:rPr>
              <a:t>B.</a:t>
            </a:r>
            <a:r>
              <a:rPr lang="zh-CN" altLang="zh-CN" sz="1400" dirty="0" smtClean="0">
                <a:latin typeface="微软雅黑" panose="020B0503020204020204" pitchFamily="34" charset="-122"/>
                <a:ea typeface="微软雅黑" panose="020B0503020204020204" pitchFamily="34" charset="-122"/>
              </a:rPr>
              <a:t>原句</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如果我学得了一丝一毫的好脾气</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如果我学得了一点点待人接物的和气</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如果我能宽恕人</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体谅人</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我都得感谢我的慈母。</a:t>
            </a:r>
          </a:p>
          <a:p>
            <a:pPr algn="just">
              <a:lnSpc>
                <a:spcPct val="150000"/>
              </a:lnSpc>
            </a:pPr>
            <a:r>
              <a:rPr lang="zh-CN" altLang="zh-CN" sz="1400" dirty="0" smtClean="0">
                <a:latin typeface="微软雅黑" panose="020B0503020204020204" pitchFamily="34" charset="-122"/>
                <a:ea typeface="微软雅黑" panose="020B0503020204020204" pitchFamily="34" charset="-122"/>
              </a:rPr>
              <a:t>改句</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如果我学得了一丝一毫的好脾气</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我得感谢我的慈母</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如果我学得了一点点待人接物的和气</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我得感谢我的慈母</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如果我能宽恕人</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体谅人</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我得感谢我的慈母。</a:t>
            </a:r>
          </a:p>
          <a:p>
            <a:pPr algn="just">
              <a:lnSpc>
                <a:spcPct val="150000"/>
              </a:lnSpc>
            </a:pPr>
            <a:r>
              <a:rPr lang="en-US" altLang="zh-CN" sz="1400" dirty="0" smtClean="0">
                <a:latin typeface="微软雅黑" panose="020B0503020204020204" pitchFamily="34" charset="-122"/>
                <a:ea typeface="微软雅黑" panose="020B0503020204020204" pitchFamily="34" charset="-122"/>
              </a:rPr>
              <a:t>C.</a:t>
            </a:r>
            <a:r>
              <a:rPr lang="zh-CN" altLang="zh-CN" sz="1400" dirty="0" smtClean="0">
                <a:latin typeface="微软雅黑" panose="020B0503020204020204" pitchFamily="34" charset="-122"/>
                <a:ea typeface="微软雅黑" panose="020B0503020204020204" pitchFamily="34" charset="-122"/>
              </a:rPr>
              <a:t>原句</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我母亲的气量大</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性子好</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又因为做了后母后婆</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她更事事留心</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事事格外容忍。</a:t>
            </a:r>
          </a:p>
          <a:p>
            <a:pPr algn="just">
              <a:lnSpc>
                <a:spcPct val="150000"/>
              </a:lnSpc>
            </a:pPr>
            <a:r>
              <a:rPr lang="zh-CN" altLang="zh-CN" sz="1400" dirty="0" smtClean="0">
                <a:latin typeface="微软雅黑" panose="020B0503020204020204" pitchFamily="34" charset="-122"/>
                <a:ea typeface="微软雅黑" panose="020B0503020204020204" pitchFamily="34" charset="-122"/>
              </a:rPr>
              <a:t>改句</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我母亲的气量不小</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性子不坏</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又因为做了后母后婆</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她更事事留心</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事事格外容忍。</a:t>
            </a:r>
          </a:p>
          <a:p>
            <a:pPr algn="just">
              <a:lnSpc>
                <a:spcPct val="150000"/>
              </a:lnSpc>
            </a:pPr>
            <a:r>
              <a:rPr lang="en-US" altLang="zh-CN" sz="1400" dirty="0" smtClean="0">
                <a:latin typeface="微软雅黑" panose="020B0503020204020204" pitchFamily="34" charset="-122"/>
                <a:ea typeface="微软雅黑" panose="020B0503020204020204" pitchFamily="34" charset="-122"/>
              </a:rPr>
              <a:t>D.</a:t>
            </a:r>
            <a:r>
              <a:rPr lang="zh-CN" altLang="zh-CN" sz="1400" dirty="0" smtClean="0">
                <a:latin typeface="微软雅黑" panose="020B0503020204020204" pitchFamily="34" charset="-122"/>
                <a:ea typeface="微软雅黑" panose="020B0503020204020204" pitchFamily="34" charset="-122"/>
              </a:rPr>
              <a:t>原句</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他可能知道了这件事。</a:t>
            </a:r>
          </a:p>
          <a:p>
            <a:pPr algn="just">
              <a:lnSpc>
                <a:spcPct val="150000"/>
              </a:lnSpc>
            </a:pPr>
            <a:r>
              <a:rPr lang="zh-CN" altLang="zh-CN" sz="1400" dirty="0" smtClean="0">
                <a:latin typeface="微软雅黑" panose="020B0503020204020204" pitchFamily="34" charset="-122"/>
                <a:ea typeface="微软雅黑" panose="020B0503020204020204" pitchFamily="34" charset="-122"/>
              </a:rPr>
              <a:t>改句</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他不可能不知道这件事。</a:t>
            </a:r>
            <a:endParaRPr lang="zh-CN" altLang="zh-CN" sz="1400" dirty="0">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cxnSp>
        <p:nvCxnSpPr>
          <p:cNvPr id="6" name="直接连接符 5"/>
          <p:cNvCxnSpPr/>
          <p:nvPr/>
        </p:nvCxnSpPr>
        <p:spPr>
          <a:xfrm>
            <a:off x="561110" y="1143278"/>
            <a:ext cx="8021781" cy="0"/>
          </a:xfrm>
          <a:prstGeom prst="line">
            <a:avLst/>
          </a:prstGeom>
          <a:ln>
            <a:solidFill>
              <a:srgbClr val="286191"/>
            </a:solidFill>
          </a:ln>
        </p:spPr>
        <p:style>
          <a:lnRef idx="1">
            <a:schemeClr val="accent1"/>
          </a:lnRef>
          <a:fillRef idx="0">
            <a:schemeClr val="accent1"/>
          </a:fillRef>
          <a:effectRef idx="0">
            <a:schemeClr val="accent1"/>
          </a:effectRef>
          <a:fontRef idx="minor">
            <a:schemeClr val="tx1"/>
          </a:fontRef>
        </p:style>
      </p:cxnSp>
      <p:grpSp>
        <p:nvGrpSpPr>
          <p:cNvPr id="2" name="组合 4"/>
          <p:cNvGrpSpPr/>
          <p:nvPr/>
        </p:nvGrpSpPr>
        <p:grpSpPr>
          <a:xfrm>
            <a:off x="585365" y="764939"/>
            <a:ext cx="7997526" cy="369332"/>
            <a:chOff x="623465" y="764939"/>
            <a:chExt cx="7997526" cy="369332"/>
          </a:xfrm>
        </p:grpSpPr>
        <p:sp>
          <p:nvSpPr>
            <p:cNvPr id="4" name="文本框 3"/>
            <p:cNvSpPr txBox="1"/>
            <p:nvPr/>
          </p:nvSpPr>
          <p:spPr>
            <a:xfrm>
              <a:off x="989277" y="764939"/>
              <a:ext cx="7631714" cy="369332"/>
            </a:xfrm>
            <a:prstGeom prst="rect">
              <a:avLst/>
            </a:prstGeom>
            <a:noFill/>
          </p:spPr>
          <p:txBody>
            <a:bodyPr wrap="square" rtlCol="0">
              <a:spAutoFit/>
            </a:bodyPr>
            <a:lstStyle/>
            <a:p>
              <a:r>
                <a:rPr lang="zh-CN" altLang="en-US" b="1" dirty="0" smtClean="0">
                  <a:solidFill>
                    <a:srgbClr val="2BA7E0"/>
                  </a:solidFill>
                  <a:latin typeface="微软雅黑" panose="020B0503020204020204" pitchFamily="34" charset="-122"/>
                  <a:ea typeface="微软雅黑" panose="020B0503020204020204" pitchFamily="34" charset="-122"/>
                </a:rPr>
                <a:t>中考真题纵览</a:t>
              </a:r>
              <a:endParaRPr lang="zh-CN" altLang="en-US" b="1" dirty="0">
                <a:solidFill>
                  <a:srgbClr val="2BA7E0"/>
                </a:solidFill>
                <a:latin typeface="微软雅黑" panose="020B0503020204020204" pitchFamily="34" charset="-122"/>
                <a:ea typeface="微软雅黑" panose="020B0503020204020204" pitchFamily="34" charset="-122"/>
              </a:endParaRPr>
            </a:p>
          </p:txBody>
        </p:sp>
        <p:grpSp>
          <p:nvGrpSpPr>
            <p:cNvPr id="3" name="组合 13"/>
            <p:cNvGrpSpPr/>
            <p:nvPr/>
          </p:nvGrpSpPr>
          <p:grpSpPr>
            <a:xfrm>
              <a:off x="623465" y="857125"/>
              <a:ext cx="339435" cy="197593"/>
              <a:chOff x="775856" y="1386633"/>
              <a:chExt cx="525631" cy="305982"/>
            </a:xfrm>
            <a:solidFill>
              <a:srgbClr val="B18147"/>
            </a:solidFill>
          </p:grpSpPr>
          <p:sp>
            <p:nvSpPr>
              <p:cNvPr id="12" name="箭头: V 形 11"/>
              <p:cNvSpPr/>
              <p:nvPr/>
            </p:nvSpPr>
            <p:spPr>
              <a:xfrm>
                <a:off x="995506" y="1386634"/>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rgbClr val="008D3F"/>
                  </a:solidFill>
                </a:endParaRPr>
              </a:p>
            </p:txBody>
          </p:sp>
          <p:sp>
            <p:nvSpPr>
              <p:cNvPr id="13" name="箭头: V 形 12"/>
              <p:cNvSpPr/>
              <p:nvPr/>
            </p:nvSpPr>
            <p:spPr>
              <a:xfrm>
                <a:off x="775856" y="1386633"/>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chemeClr val="tx1"/>
                  </a:solidFill>
                </a:endParaRPr>
              </a:p>
            </p:txBody>
          </p:sp>
        </p:grpSp>
      </p:grpSp>
      <p:sp>
        <p:nvSpPr>
          <p:cNvPr id="11" name="文本框 10"/>
          <p:cNvSpPr txBox="1"/>
          <p:nvPr/>
        </p:nvSpPr>
        <p:spPr>
          <a:xfrm>
            <a:off x="822960" y="1318869"/>
            <a:ext cx="7589520" cy="2948234"/>
          </a:xfrm>
          <a:prstGeom prst="rect">
            <a:avLst/>
          </a:prstGeom>
          <a:noFill/>
        </p:spPr>
        <p:txBody>
          <a:bodyPr wrap="square" lIns="36000" tIns="36000" rIns="36000" bIns="36000" rtlCol="0">
            <a:spAutoFit/>
          </a:bodyPr>
          <a:lstStyle/>
          <a:p>
            <a:pPr algn="just">
              <a:lnSpc>
                <a:spcPct val="150000"/>
              </a:lnSpc>
            </a:pPr>
            <a:r>
              <a:rPr lang="en-US" altLang="zh-CN" sz="1400" dirty="0" smtClean="0">
                <a:latin typeface="微软雅黑" panose="020B0503020204020204" pitchFamily="34" charset="-122"/>
                <a:ea typeface="微软雅黑" panose="020B0503020204020204" pitchFamily="34" charset="-122"/>
              </a:rPr>
              <a:t>3.</a:t>
            </a:r>
            <a:r>
              <a:rPr lang="en-US" altLang="zh-CN" sz="1400" dirty="0" smtClean="0">
                <a:solidFill>
                  <a:srgbClr val="2BA7E0"/>
                </a:solidFill>
                <a:latin typeface="微软雅黑" panose="020B0503020204020204" pitchFamily="34" charset="-122"/>
                <a:ea typeface="微软雅黑" panose="020B0503020204020204" pitchFamily="34" charset="-122"/>
              </a:rPr>
              <a:t>[2016·</a:t>
            </a:r>
            <a:r>
              <a:rPr lang="zh-CN" altLang="zh-CN" sz="1400" dirty="0" smtClean="0">
                <a:solidFill>
                  <a:srgbClr val="2BA7E0"/>
                </a:solidFill>
                <a:latin typeface="微软雅黑" panose="020B0503020204020204" pitchFamily="34" charset="-122"/>
                <a:ea typeface="微软雅黑" panose="020B0503020204020204" pitchFamily="34" charset="-122"/>
              </a:rPr>
              <a:t>江西</a:t>
            </a:r>
            <a:r>
              <a:rPr lang="en-US" altLang="zh-CN" sz="1400" dirty="0" smtClean="0">
                <a:solidFill>
                  <a:srgbClr val="2BA7E0"/>
                </a:solidFill>
                <a:latin typeface="微软雅黑" panose="020B0503020204020204" pitchFamily="34" charset="-122"/>
                <a:ea typeface="微软雅黑" panose="020B0503020204020204" pitchFamily="34" charset="-122"/>
              </a:rPr>
              <a:t>] </a:t>
            </a:r>
            <a:r>
              <a:rPr lang="zh-CN" altLang="zh-CN" sz="1400" dirty="0" smtClean="0">
                <a:latin typeface="微软雅黑" panose="020B0503020204020204" pitchFamily="34" charset="-122"/>
                <a:ea typeface="微软雅黑" panose="020B0503020204020204" pitchFamily="34" charset="-122"/>
              </a:rPr>
              <a:t>下列句子变换后意思发生变化的一项是</a:t>
            </a:r>
            <a:r>
              <a:rPr lang="en-US" altLang="zh-CN" sz="1400" dirty="0" smtClean="0">
                <a:latin typeface="微软雅黑" panose="020B0503020204020204" pitchFamily="34" charset="-122"/>
                <a:ea typeface="微软雅黑" panose="020B0503020204020204" pitchFamily="34" charset="-122"/>
              </a:rPr>
              <a:t>	(</a:t>
            </a:r>
            <a:r>
              <a:rPr lang="zh-CN" altLang="zh-CN" sz="1400" dirty="0" smtClean="0">
                <a:latin typeface="微软雅黑" panose="020B0503020204020204" pitchFamily="34" charset="-122"/>
                <a:ea typeface="微软雅黑" panose="020B0503020204020204" pitchFamily="34" charset="-122"/>
              </a:rPr>
              <a:t>　　</a:t>
            </a:r>
            <a:r>
              <a:rPr lang="en-US" altLang="zh-CN" sz="1400" dirty="0" smtClean="0">
                <a:latin typeface="微软雅黑" panose="020B0503020204020204" pitchFamily="34" charset="-122"/>
                <a:ea typeface="微软雅黑" panose="020B0503020204020204" pitchFamily="34" charset="-122"/>
              </a:rPr>
              <a:t>)(2</a:t>
            </a:r>
            <a:r>
              <a:rPr lang="zh-CN" altLang="zh-CN" sz="1400" dirty="0" smtClean="0">
                <a:latin typeface="微软雅黑" panose="020B0503020204020204" pitchFamily="34" charset="-122"/>
                <a:ea typeface="微软雅黑" panose="020B0503020204020204" pitchFamily="34" charset="-122"/>
              </a:rPr>
              <a:t>分</a:t>
            </a:r>
            <a:r>
              <a:rPr lang="en-US" altLang="zh-CN" sz="1400" dirty="0" smtClean="0">
                <a:latin typeface="微软雅黑" panose="020B0503020204020204" pitchFamily="34" charset="-122"/>
                <a:ea typeface="微软雅黑" panose="020B0503020204020204" pitchFamily="34" charset="-122"/>
              </a:rPr>
              <a:t>)</a:t>
            </a:r>
            <a:endParaRPr lang="zh-CN" altLang="zh-CN" sz="1400" dirty="0" smtClean="0">
              <a:latin typeface="微软雅黑" panose="020B0503020204020204" pitchFamily="34" charset="-122"/>
              <a:ea typeface="微软雅黑" panose="020B0503020204020204" pitchFamily="34" charset="-122"/>
            </a:endParaRPr>
          </a:p>
          <a:p>
            <a:pPr algn="just">
              <a:lnSpc>
                <a:spcPct val="150000"/>
              </a:lnSpc>
            </a:pPr>
            <a:r>
              <a:rPr lang="en-US" altLang="zh-CN" sz="1400" dirty="0" smtClean="0">
                <a:latin typeface="微软雅黑" panose="020B0503020204020204" pitchFamily="34" charset="-122"/>
                <a:ea typeface="微软雅黑" panose="020B0503020204020204" pitchFamily="34" charset="-122"/>
              </a:rPr>
              <a:t>A.</a:t>
            </a:r>
            <a:r>
              <a:rPr lang="zh-CN" altLang="zh-CN" sz="1400" dirty="0" smtClean="0">
                <a:latin typeface="微软雅黑" panose="020B0503020204020204" pitchFamily="34" charset="-122"/>
                <a:ea typeface="微软雅黑" panose="020B0503020204020204" pitchFamily="34" charset="-122"/>
              </a:rPr>
              <a:t>原句</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如果宇宙没有生命</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怎么会从中开出灿烂的生命之花</a:t>
            </a:r>
            <a:r>
              <a:rPr lang="en-US" altLang="zh-CN" sz="1400" dirty="0" smtClean="0">
                <a:latin typeface="微软雅黑" panose="020B0503020204020204" pitchFamily="34" charset="-122"/>
                <a:ea typeface="微软雅黑" panose="020B0503020204020204" pitchFamily="34" charset="-122"/>
              </a:rPr>
              <a:t>?</a:t>
            </a:r>
            <a:endParaRPr lang="zh-CN" altLang="zh-CN" sz="1400" dirty="0" smtClean="0">
              <a:latin typeface="微软雅黑" panose="020B0503020204020204" pitchFamily="34" charset="-122"/>
              <a:ea typeface="微软雅黑" panose="020B0503020204020204" pitchFamily="34" charset="-122"/>
            </a:endParaRPr>
          </a:p>
          <a:p>
            <a:pPr algn="just">
              <a:lnSpc>
                <a:spcPct val="150000"/>
              </a:lnSpc>
            </a:pPr>
            <a:r>
              <a:rPr lang="en-US" altLang="zh-CN" sz="1400" dirty="0" smtClean="0">
                <a:latin typeface="微软雅黑" panose="020B0503020204020204" pitchFamily="34" charset="-122"/>
                <a:ea typeface="微软雅黑" panose="020B0503020204020204" pitchFamily="34" charset="-122"/>
              </a:rPr>
              <a:t> </a:t>
            </a:r>
            <a:r>
              <a:rPr lang="zh-CN" altLang="zh-CN" sz="1400" dirty="0" smtClean="0">
                <a:latin typeface="微软雅黑" panose="020B0503020204020204" pitchFamily="34" charset="-122"/>
                <a:ea typeface="微软雅黑" panose="020B0503020204020204" pitchFamily="34" charset="-122"/>
              </a:rPr>
              <a:t>改句</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如果宇宙没有生命</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就不会从中开出灿烂的生命之花。</a:t>
            </a:r>
          </a:p>
          <a:p>
            <a:pPr algn="just">
              <a:lnSpc>
                <a:spcPct val="150000"/>
              </a:lnSpc>
            </a:pPr>
            <a:r>
              <a:rPr lang="en-US" altLang="zh-CN" sz="1400" dirty="0" smtClean="0">
                <a:latin typeface="微软雅黑" panose="020B0503020204020204" pitchFamily="34" charset="-122"/>
                <a:ea typeface="微软雅黑" panose="020B0503020204020204" pitchFamily="34" charset="-122"/>
              </a:rPr>
              <a:t>B.</a:t>
            </a:r>
            <a:r>
              <a:rPr lang="zh-CN" altLang="zh-CN" sz="1400" dirty="0" smtClean="0">
                <a:latin typeface="微软雅黑" panose="020B0503020204020204" pitchFamily="34" charset="-122"/>
                <a:ea typeface="微软雅黑" panose="020B0503020204020204" pitchFamily="34" charset="-122"/>
              </a:rPr>
              <a:t>原句</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傅雷的家书每一封都凝聚着他对祖国、对儿子深厚的爱。</a:t>
            </a:r>
          </a:p>
          <a:p>
            <a:pPr algn="just">
              <a:lnSpc>
                <a:spcPct val="150000"/>
              </a:lnSpc>
            </a:pPr>
            <a:r>
              <a:rPr lang="zh-CN" altLang="zh-CN" sz="1400" dirty="0" smtClean="0">
                <a:latin typeface="微软雅黑" panose="020B0503020204020204" pitchFamily="34" charset="-122"/>
                <a:ea typeface="微软雅黑" panose="020B0503020204020204" pitchFamily="34" charset="-122"/>
              </a:rPr>
              <a:t>改句</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傅雷的家书没有一封不凝聚着他对祖国、对儿子深厚的爱。</a:t>
            </a:r>
          </a:p>
          <a:p>
            <a:pPr algn="just">
              <a:lnSpc>
                <a:spcPct val="150000"/>
              </a:lnSpc>
            </a:pPr>
            <a:r>
              <a:rPr lang="en-US" altLang="zh-CN" sz="1400" dirty="0" smtClean="0">
                <a:latin typeface="微软雅黑" panose="020B0503020204020204" pitchFamily="34" charset="-122"/>
                <a:ea typeface="微软雅黑" panose="020B0503020204020204" pitchFamily="34" charset="-122"/>
              </a:rPr>
              <a:t>C.</a:t>
            </a:r>
            <a:r>
              <a:rPr lang="zh-CN" altLang="zh-CN" sz="1400" dirty="0" smtClean="0">
                <a:latin typeface="微软雅黑" panose="020B0503020204020204" pitchFamily="34" charset="-122"/>
                <a:ea typeface="微软雅黑" panose="020B0503020204020204" pitchFamily="34" charset="-122"/>
              </a:rPr>
              <a:t>原句</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多少年过去了</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风儿把山顶岩石的表层化作了泥土</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瘠薄而细密。</a:t>
            </a:r>
          </a:p>
          <a:p>
            <a:pPr algn="just">
              <a:lnSpc>
                <a:spcPct val="150000"/>
              </a:lnSpc>
            </a:pPr>
            <a:r>
              <a:rPr lang="zh-CN" altLang="zh-CN" sz="1400" dirty="0" smtClean="0">
                <a:latin typeface="微软雅黑" panose="020B0503020204020204" pitchFamily="34" charset="-122"/>
                <a:ea typeface="微软雅黑" panose="020B0503020204020204" pitchFamily="34" charset="-122"/>
              </a:rPr>
              <a:t>改句</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多少年过去了</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山顶岩石的表层被风儿化作了泥土</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瘠薄而细密。</a:t>
            </a:r>
          </a:p>
          <a:p>
            <a:pPr algn="just">
              <a:lnSpc>
                <a:spcPct val="150000"/>
              </a:lnSpc>
            </a:pPr>
            <a:r>
              <a:rPr lang="en-US" altLang="zh-CN" sz="1400" dirty="0" smtClean="0">
                <a:latin typeface="微软雅黑" panose="020B0503020204020204" pitchFamily="34" charset="-122"/>
                <a:ea typeface="微软雅黑" panose="020B0503020204020204" pitchFamily="34" charset="-122"/>
              </a:rPr>
              <a:t>D.</a:t>
            </a:r>
            <a:r>
              <a:rPr lang="zh-CN" altLang="zh-CN" sz="1400" dirty="0" smtClean="0">
                <a:latin typeface="微软雅黑" panose="020B0503020204020204" pitchFamily="34" charset="-122"/>
                <a:ea typeface="微软雅黑" panose="020B0503020204020204" pitchFamily="34" charset="-122"/>
              </a:rPr>
              <a:t>原句</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传统教育的目的并不是寻求新知识</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而是适应一个固定的社会制度。</a:t>
            </a:r>
          </a:p>
          <a:p>
            <a:pPr algn="just">
              <a:lnSpc>
                <a:spcPct val="150000"/>
              </a:lnSpc>
            </a:pPr>
            <a:r>
              <a:rPr lang="zh-CN" altLang="zh-CN" sz="1400" dirty="0" smtClean="0">
                <a:latin typeface="微软雅黑" panose="020B0503020204020204" pitchFamily="34" charset="-122"/>
                <a:ea typeface="微软雅黑" panose="020B0503020204020204" pitchFamily="34" charset="-122"/>
              </a:rPr>
              <a:t>改句</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传统教育的目的不是寻求新知识</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就是适应一个固定的社会制度。</a:t>
            </a:r>
            <a:endParaRPr lang="zh-CN" altLang="zh-CN" sz="1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1300">
        <p14:pan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0-#ppt_w/2"/>
                                          </p:val>
                                        </p:tav>
                                        <p:tav tm="100000">
                                          <p:val>
                                            <p:strVal val="#ppt_x"/>
                                          </p:val>
                                        </p:tav>
                                      </p:tavLst>
                                    </p:anim>
                                    <p:anim calcmode="lin" valueType="num">
                                      <p:cBhvr additive="base">
                                        <p:cTn id="8" dur="1000" fill="hold"/>
                                        <p:tgtEl>
                                          <p:spTgt spid="2"/>
                                        </p:tgtEl>
                                        <p:attrNameLst>
                                          <p:attrName>ppt_y</p:attrName>
                                        </p:attrNameLst>
                                      </p:cBhvr>
                                      <p:tavLst>
                                        <p:tav tm="0">
                                          <p:val>
                                            <p:strVal val="#ppt_y"/>
                                          </p:val>
                                        </p:tav>
                                        <p:tav tm="100000">
                                          <p:val>
                                            <p:strVal val="#ppt_y"/>
                                          </p:val>
                                        </p:tav>
                                      </p:tavLst>
                                    </p:anim>
                                  </p:childTnLst>
                                </p:cTn>
                              </p:par>
                              <p:par>
                                <p:cTn id="9" presetID="10" presetClass="entr" presetSubtype="0" fill="hold" nodeType="with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fade">
                                      <p:cBhvr>
                                        <p:cTn id="16"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6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10"/>
          <p:cNvSpPr txBox="1"/>
          <p:nvPr/>
        </p:nvSpPr>
        <p:spPr>
          <a:xfrm>
            <a:off x="1270000" y="1154127"/>
            <a:ext cx="6685280" cy="3266270"/>
          </a:xfrm>
          <a:prstGeom prst="rect">
            <a:avLst/>
          </a:prstGeom>
          <a:noFill/>
        </p:spPr>
        <p:txBody>
          <a:bodyPr wrap="square" lIns="36000" tIns="36000" rIns="36000" bIns="36000" rtlCol="0">
            <a:spAutoFit/>
          </a:bodyPr>
          <a:lstStyle/>
          <a:p>
            <a:pPr algn="just">
              <a:lnSpc>
                <a:spcPct val="150000"/>
              </a:lnSpc>
            </a:pP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答案</a:t>
            </a:r>
            <a:r>
              <a:rPr lang="en-US" altLang="zh-CN" sz="1400" dirty="0" smtClean="0">
                <a:solidFill>
                  <a:srgbClr val="C00000"/>
                </a:solidFill>
                <a:latin typeface="微软雅黑" panose="020B0503020204020204" pitchFamily="34" charset="-122"/>
                <a:ea typeface="微软雅黑" panose="020B0503020204020204" pitchFamily="34" charset="-122"/>
              </a:rPr>
              <a:t>】</a:t>
            </a:r>
          </a:p>
          <a:p>
            <a:pPr algn="just">
              <a:lnSpc>
                <a:spcPct val="150000"/>
              </a:lnSpc>
            </a:pPr>
            <a:r>
              <a:rPr lang="en-US" altLang="zh-CN" sz="1400" dirty="0" smtClean="0">
                <a:solidFill>
                  <a:srgbClr val="C00000"/>
                </a:solidFill>
                <a:latin typeface="微软雅黑" panose="020B0503020204020204" pitchFamily="34" charset="-122"/>
                <a:ea typeface="微软雅黑" panose="020B0503020204020204" pitchFamily="34" charset="-122"/>
              </a:rPr>
              <a:t>1.A【</a:t>
            </a:r>
            <a:r>
              <a:rPr lang="zh-CN" altLang="en-US" sz="1400" dirty="0" smtClean="0">
                <a:solidFill>
                  <a:srgbClr val="C00000"/>
                </a:solidFill>
                <a:latin typeface="微软雅黑" panose="020B0503020204020204" pitchFamily="34" charset="-122"/>
                <a:ea typeface="微软雅黑" panose="020B0503020204020204" pitchFamily="34" charset="-122"/>
              </a:rPr>
              <a:t>解析</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改变人称时如果说话内容中是第二人称</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你</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你们</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应把</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你</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你们</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改为第一人称</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我</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我们</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或第三人称</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他</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他们</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a:t>
            </a:r>
          </a:p>
          <a:p>
            <a:pPr algn="just">
              <a:lnSpc>
                <a:spcPct val="150000"/>
              </a:lnSpc>
            </a:pPr>
            <a:r>
              <a:rPr lang="en-US" altLang="zh-CN" sz="1400" dirty="0" smtClean="0">
                <a:solidFill>
                  <a:srgbClr val="C00000"/>
                </a:solidFill>
                <a:latin typeface="微软雅黑" panose="020B0503020204020204" pitchFamily="34" charset="-122"/>
                <a:ea typeface="微软雅黑" panose="020B0503020204020204" pitchFamily="34" charset="-122"/>
              </a:rPr>
              <a:t>2.A【</a:t>
            </a:r>
            <a:r>
              <a:rPr lang="zh-CN" altLang="en-US" sz="1400" dirty="0" smtClean="0">
                <a:solidFill>
                  <a:srgbClr val="C00000"/>
                </a:solidFill>
                <a:latin typeface="微软雅黑" panose="020B0503020204020204" pitchFamily="34" charset="-122"/>
                <a:ea typeface="微软雅黑" panose="020B0503020204020204" pitchFamily="34" charset="-122"/>
              </a:rPr>
              <a:t>解析</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原句</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至今还不完全知道</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的意思是知道一些</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但不是全部</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改句</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至今还完全不知道</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的意思是到现在一点都不知道。与原句意思不符合。</a:t>
            </a:r>
          </a:p>
          <a:p>
            <a:pPr algn="just">
              <a:lnSpc>
                <a:spcPct val="150000"/>
              </a:lnSpc>
            </a:pPr>
            <a:r>
              <a:rPr lang="en-US" altLang="zh-CN" sz="1400" dirty="0" smtClean="0">
                <a:solidFill>
                  <a:srgbClr val="C00000"/>
                </a:solidFill>
                <a:latin typeface="微软雅黑" panose="020B0503020204020204" pitchFamily="34" charset="-122"/>
                <a:ea typeface="微软雅黑" panose="020B0503020204020204" pitchFamily="34" charset="-122"/>
              </a:rPr>
              <a:t>3.D【</a:t>
            </a:r>
            <a:r>
              <a:rPr lang="zh-CN" altLang="en-US" sz="1400" dirty="0" smtClean="0">
                <a:solidFill>
                  <a:srgbClr val="C00000"/>
                </a:solidFill>
                <a:latin typeface="微软雅黑" panose="020B0503020204020204" pitchFamily="34" charset="-122"/>
                <a:ea typeface="微软雅黑" panose="020B0503020204020204" pitchFamily="34" charset="-122"/>
              </a:rPr>
              <a:t>解析</a:t>
            </a:r>
            <a:r>
              <a:rPr lang="en-US" altLang="zh-CN" sz="1400" dirty="0" smtClean="0">
                <a:solidFill>
                  <a:srgbClr val="C00000"/>
                </a:solidFill>
                <a:latin typeface="微软雅黑" panose="020B0503020204020204" pitchFamily="34" charset="-122"/>
                <a:ea typeface="微软雅黑" panose="020B0503020204020204" pitchFamily="34" charset="-122"/>
              </a:rPr>
              <a:t>】 A</a:t>
            </a:r>
            <a:r>
              <a:rPr lang="zh-CN" altLang="zh-CN" sz="1400" dirty="0" smtClean="0">
                <a:solidFill>
                  <a:srgbClr val="C00000"/>
                </a:solidFill>
                <a:latin typeface="微软雅黑" panose="020B0503020204020204" pitchFamily="34" charset="-122"/>
                <a:ea typeface="微软雅黑" panose="020B0503020204020204" pitchFamily="34" charset="-122"/>
              </a:rPr>
              <a:t>项原句是特殊语序句</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改句是一般语序句</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意思与原句相同。</a:t>
            </a:r>
            <a:r>
              <a:rPr lang="en-US" altLang="zh-CN" sz="1400" dirty="0" smtClean="0">
                <a:solidFill>
                  <a:srgbClr val="C00000"/>
                </a:solidFill>
                <a:latin typeface="微软雅黑" panose="020B0503020204020204" pitchFamily="34" charset="-122"/>
                <a:ea typeface="微软雅黑" panose="020B0503020204020204" pitchFamily="34" charset="-122"/>
              </a:rPr>
              <a:t>B</a:t>
            </a:r>
            <a:r>
              <a:rPr lang="zh-CN" altLang="zh-CN" sz="1400" dirty="0" smtClean="0">
                <a:solidFill>
                  <a:srgbClr val="C00000"/>
                </a:solidFill>
                <a:latin typeface="微软雅黑" panose="020B0503020204020204" pitchFamily="34" charset="-122"/>
                <a:ea typeface="微软雅黑" panose="020B0503020204020204" pitchFamily="34" charset="-122"/>
              </a:rPr>
              <a:t>项原句是长句</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改句是短句</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意思与原句相同。</a:t>
            </a:r>
            <a:r>
              <a:rPr lang="en-US" altLang="zh-CN" sz="1400" dirty="0" smtClean="0">
                <a:solidFill>
                  <a:srgbClr val="C00000"/>
                </a:solidFill>
                <a:latin typeface="微软雅黑" panose="020B0503020204020204" pitchFamily="34" charset="-122"/>
                <a:ea typeface="微软雅黑" panose="020B0503020204020204" pitchFamily="34" charset="-122"/>
              </a:rPr>
              <a:t>C</a:t>
            </a:r>
            <a:r>
              <a:rPr lang="zh-CN" altLang="zh-CN" sz="1400" dirty="0" smtClean="0">
                <a:solidFill>
                  <a:srgbClr val="C00000"/>
                </a:solidFill>
                <a:latin typeface="微软雅黑" panose="020B0503020204020204" pitchFamily="34" charset="-122"/>
                <a:ea typeface="微软雅黑" panose="020B0503020204020204" pitchFamily="34" charset="-122"/>
              </a:rPr>
              <a:t>项原句是肯定句</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改句是否定句</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意思与原句相同。</a:t>
            </a:r>
            <a:r>
              <a:rPr lang="en-US" altLang="zh-CN" sz="1400" dirty="0" smtClean="0">
                <a:solidFill>
                  <a:srgbClr val="C00000"/>
                </a:solidFill>
                <a:latin typeface="微软雅黑" panose="020B0503020204020204" pitchFamily="34" charset="-122"/>
                <a:ea typeface="微软雅黑" panose="020B0503020204020204" pitchFamily="34" charset="-122"/>
              </a:rPr>
              <a:t>D</a:t>
            </a:r>
            <a:r>
              <a:rPr lang="zh-CN" altLang="zh-CN" sz="1400" dirty="0" smtClean="0">
                <a:solidFill>
                  <a:srgbClr val="C00000"/>
                </a:solidFill>
                <a:latin typeface="微软雅黑" panose="020B0503020204020204" pitchFamily="34" charset="-122"/>
                <a:ea typeface="微软雅黑" panose="020B0503020204020204" pitchFamily="34" charset="-122"/>
              </a:rPr>
              <a:t>项原句是</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他</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可能知道这件事</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也可能不知道这件事</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改句中</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他</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肯定知道这件事。意思与原句不同。</a:t>
            </a:r>
          </a:p>
          <a:p>
            <a:pPr algn="just">
              <a:lnSpc>
                <a:spcPct val="150000"/>
              </a:lnSpc>
            </a:pPr>
            <a:endParaRPr lang="zh-CN" altLang="en-US" sz="1400" dirty="0">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7" name="矩形 16"/>
          <p:cNvSpPr/>
          <p:nvPr/>
        </p:nvSpPr>
        <p:spPr>
          <a:xfrm>
            <a:off x="833119" y="1320800"/>
            <a:ext cx="7670801" cy="311912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endParaRPr>
          </a:p>
        </p:txBody>
      </p:sp>
      <p:cxnSp>
        <p:nvCxnSpPr>
          <p:cNvPr id="6" name="直接连接符 5"/>
          <p:cNvCxnSpPr/>
          <p:nvPr/>
        </p:nvCxnSpPr>
        <p:spPr>
          <a:xfrm>
            <a:off x="561110" y="1143278"/>
            <a:ext cx="8021781" cy="0"/>
          </a:xfrm>
          <a:prstGeom prst="line">
            <a:avLst/>
          </a:prstGeom>
          <a:ln>
            <a:solidFill>
              <a:srgbClr val="286191"/>
            </a:solidFill>
          </a:ln>
        </p:spPr>
        <p:style>
          <a:lnRef idx="1">
            <a:schemeClr val="accent1"/>
          </a:lnRef>
          <a:fillRef idx="0">
            <a:schemeClr val="accent1"/>
          </a:fillRef>
          <a:effectRef idx="0">
            <a:schemeClr val="accent1"/>
          </a:effectRef>
          <a:fontRef idx="minor">
            <a:schemeClr val="tx1"/>
          </a:fontRef>
        </p:style>
      </p:cxnSp>
      <p:grpSp>
        <p:nvGrpSpPr>
          <p:cNvPr id="2" name="组合 4"/>
          <p:cNvGrpSpPr/>
          <p:nvPr/>
        </p:nvGrpSpPr>
        <p:grpSpPr>
          <a:xfrm>
            <a:off x="585365" y="764939"/>
            <a:ext cx="7997526" cy="369332"/>
            <a:chOff x="623465" y="764939"/>
            <a:chExt cx="7997526" cy="369332"/>
          </a:xfrm>
        </p:grpSpPr>
        <p:sp>
          <p:nvSpPr>
            <p:cNvPr id="4" name="文本框 3"/>
            <p:cNvSpPr txBox="1"/>
            <p:nvPr/>
          </p:nvSpPr>
          <p:spPr>
            <a:xfrm>
              <a:off x="989277" y="764939"/>
              <a:ext cx="7631714" cy="369332"/>
            </a:xfrm>
            <a:prstGeom prst="rect">
              <a:avLst/>
            </a:prstGeom>
            <a:noFill/>
          </p:spPr>
          <p:txBody>
            <a:bodyPr wrap="square" rtlCol="0">
              <a:spAutoFit/>
            </a:bodyPr>
            <a:lstStyle/>
            <a:p>
              <a:r>
                <a:rPr lang="zh-CN" altLang="en-US" b="1" dirty="0" smtClean="0">
                  <a:solidFill>
                    <a:srgbClr val="2BA7E0"/>
                  </a:solidFill>
                  <a:latin typeface="微软雅黑" panose="020B0503020204020204" pitchFamily="34" charset="-122"/>
                  <a:ea typeface="微软雅黑" panose="020B0503020204020204" pitchFamily="34" charset="-122"/>
                </a:rPr>
                <a:t>中考真题纵览</a:t>
              </a:r>
              <a:endParaRPr lang="zh-CN" altLang="en-US" b="1" dirty="0">
                <a:solidFill>
                  <a:srgbClr val="2BA7E0"/>
                </a:solidFill>
                <a:latin typeface="微软雅黑" panose="020B0503020204020204" pitchFamily="34" charset="-122"/>
                <a:ea typeface="微软雅黑" panose="020B0503020204020204" pitchFamily="34" charset="-122"/>
              </a:endParaRPr>
            </a:p>
          </p:txBody>
        </p:sp>
        <p:grpSp>
          <p:nvGrpSpPr>
            <p:cNvPr id="3" name="组合 13"/>
            <p:cNvGrpSpPr/>
            <p:nvPr/>
          </p:nvGrpSpPr>
          <p:grpSpPr>
            <a:xfrm>
              <a:off x="623465" y="857125"/>
              <a:ext cx="339435" cy="197593"/>
              <a:chOff x="775856" y="1386633"/>
              <a:chExt cx="525631" cy="305982"/>
            </a:xfrm>
            <a:solidFill>
              <a:srgbClr val="B18147"/>
            </a:solidFill>
          </p:grpSpPr>
          <p:sp>
            <p:nvSpPr>
              <p:cNvPr id="12" name="箭头: V 形 11"/>
              <p:cNvSpPr/>
              <p:nvPr/>
            </p:nvSpPr>
            <p:spPr>
              <a:xfrm>
                <a:off x="995506" y="1386634"/>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rgbClr val="008D3F"/>
                  </a:solidFill>
                </a:endParaRPr>
              </a:p>
            </p:txBody>
          </p:sp>
          <p:sp>
            <p:nvSpPr>
              <p:cNvPr id="13" name="箭头: V 形 12"/>
              <p:cNvSpPr/>
              <p:nvPr/>
            </p:nvSpPr>
            <p:spPr>
              <a:xfrm>
                <a:off x="775856" y="1386633"/>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chemeClr val="tx1"/>
                  </a:solidFill>
                </a:endParaRPr>
              </a:p>
            </p:txBody>
          </p:sp>
        </p:grpSp>
      </p:grpSp>
      <p:sp>
        <p:nvSpPr>
          <p:cNvPr id="15" name="文本框 6"/>
          <p:cNvSpPr txBox="1"/>
          <p:nvPr/>
        </p:nvSpPr>
        <p:spPr>
          <a:xfrm>
            <a:off x="1056872" y="1889018"/>
            <a:ext cx="7240950" cy="2981192"/>
          </a:xfrm>
          <a:prstGeom prst="rect">
            <a:avLst/>
          </a:prstGeom>
          <a:noFill/>
        </p:spPr>
        <p:txBody>
          <a:bodyPr wrap="square" lIns="36000" tIns="36000" rIns="36000" bIns="36000" rtlCol="0">
            <a:spAutoFit/>
          </a:bodyPr>
          <a:lstStyle/>
          <a:p>
            <a:pPr algn="just">
              <a:lnSpc>
                <a:spcPct val="150000"/>
              </a:lnSpc>
            </a:pP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解析</a:t>
            </a:r>
            <a:r>
              <a:rPr lang="en-US" altLang="zh-CN" sz="1400" dirty="0" smtClean="0">
                <a:solidFill>
                  <a:srgbClr val="C00000"/>
                </a:solidFill>
                <a:latin typeface="微软雅黑" panose="020B0503020204020204" pitchFamily="34" charset="-122"/>
                <a:ea typeface="微软雅黑" panose="020B0503020204020204" pitchFamily="34" charset="-122"/>
              </a:rPr>
              <a:t>】 A</a:t>
            </a:r>
            <a:r>
              <a:rPr lang="zh-CN" altLang="zh-CN" sz="1400" dirty="0" smtClean="0">
                <a:solidFill>
                  <a:srgbClr val="C00000"/>
                </a:solidFill>
                <a:latin typeface="微软雅黑" panose="020B0503020204020204" pitchFamily="34" charset="-122"/>
                <a:ea typeface="微软雅黑" panose="020B0503020204020204" pitchFamily="34" charset="-122"/>
              </a:rPr>
              <a:t>项</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原句是个反问句</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怎么会从中开出灿烂的生命之花</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表达的是否定的意思</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改句</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就不会从中开出灿烂的生命之花</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表达的也是否定的意思</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句意未变。</a:t>
            </a:r>
            <a:r>
              <a:rPr lang="en-US" altLang="zh-CN" sz="1400" dirty="0" smtClean="0">
                <a:solidFill>
                  <a:srgbClr val="C00000"/>
                </a:solidFill>
                <a:latin typeface="微软雅黑" panose="020B0503020204020204" pitchFamily="34" charset="-122"/>
                <a:ea typeface="微软雅黑" panose="020B0503020204020204" pitchFamily="34" charset="-122"/>
              </a:rPr>
              <a:t>B</a:t>
            </a:r>
            <a:r>
              <a:rPr lang="zh-CN" altLang="zh-CN" sz="1400" dirty="0" smtClean="0">
                <a:solidFill>
                  <a:srgbClr val="C00000"/>
                </a:solidFill>
                <a:latin typeface="微软雅黑" panose="020B0503020204020204" pitchFamily="34" charset="-122"/>
                <a:ea typeface="微软雅黑" panose="020B0503020204020204" pitchFamily="34" charset="-122"/>
              </a:rPr>
              <a:t>项</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原句</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每一封都凝聚着他对祖国、对儿子深厚的爱</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表达的是肯定的意思</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改句</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没有一封不凝聚着他对祖国、对儿子深厚的爱</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是双重否定句</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表达的也是肯定的意思</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句意未变。</a:t>
            </a:r>
            <a:r>
              <a:rPr lang="en-US" altLang="zh-CN" sz="1400" dirty="0" smtClean="0">
                <a:solidFill>
                  <a:srgbClr val="C00000"/>
                </a:solidFill>
                <a:latin typeface="微软雅黑" panose="020B0503020204020204" pitchFamily="34" charset="-122"/>
                <a:ea typeface="微软雅黑" panose="020B0503020204020204" pitchFamily="34" charset="-122"/>
              </a:rPr>
              <a:t>C</a:t>
            </a:r>
            <a:r>
              <a:rPr lang="zh-CN" altLang="zh-CN" sz="1400" dirty="0" smtClean="0">
                <a:solidFill>
                  <a:srgbClr val="C00000"/>
                </a:solidFill>
                <a:latin typeface="微软雅黑" panose="020B0503020204020204" pitchFamily="34" charset="-122"/>
                <a:ea typeface="微软雅黑" panose="020B0503020204020204" pitchFamily="34" charset="-122"/>
              </a:rPr>
              <a:t>项</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把</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字句改成</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被</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字句</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原句、改句中的施动者和受动者都没有发生变化</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句意未变。</a:t>
            </a:r>
            <a:r>
              <a:rPr lang="en-US" altLang="zh-CN" sz="1400" dirty="0" smtClean="0">
                <a:solidFill>
                  <a:srgbClr val="C00000"/>
                </a:solidFill>
                <a:latin typeface="微软雅黑" panose="020B0503020204020204" pitchFamily="34" charset="-122"/>
                <a:ea typeface="微软雅黑" panose="020B0503020204020204" pitchFamily="34" charset="-122"/>
              </a:rPr>
              <a:t>D</a:t>
            </a:r>
            <a:r>
              <a:rPr lang="zh-CN" altLang="zh-CN" sz="1400" dirty="0" smtClean="0">
                <a:solidFill>
                  <a:srgbClr val="C00000"/>
                </a:solidFill>
                <a:latin typeface="微软雅黑" panose="020B0503020204020204" pitchFamily="34" charset="-122"/>
                <a:ea typeface="微软雅黑" panose="020B0503020204020204" pitchFamily="34" charset="-122"/>
              </a:rPr>
              <a:t>项</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原句使用的关联词</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不是</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而是</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表示的是并列关系</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改句使用的关联词</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不是</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就是</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表示的是选择关系</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句意发生了改变。</a:t>
            </a:r>
          </a:p>
          <a:p>
            <a:pPr algn="just">
              <a:lnSpc>
                <a:spcPct val="150000"/>
              </a:lnSpc>
            </a:pPr>
            <a:endParaRPr lang="zh-CN" altLang="zh-CN" sz="1400" dirty="0" smtClean="0">
              <a:solidFill>
                <a:srgbClr val="C00000"/>
              </a:solidFill>
              <a:latin typeface="微软雅黑" panose="020B0503020204020204" pitchFamily="34" charset="-122"/>
              <a:ea typeface="微软雅黑" panose="020B0503020204020204" pitchFamily="34" charset="-122"/>
            </a:endParaRPr>
          </a:p>
          <a:p>
            <a:pPr algn="just">
              <a:lnSpc>
                <a:spcPct val="150000"/>
              </a:lnSpc>
            </a:pPr>
            <a:endParaRPr lang="zh-CN" altLang="en-US" sz="1400" dirty="0">
              <a:solidFill>
                <a:srgbClr val="C00000"/>
              </a:solidFill>
              <a:latin typeface="微软雅黑" panose="020B0503020204020204" pitchFamily="34" charset="-122"/>
              <a:ea typeface="微软雅黑" panose="020B0503020204020204" pitchFamily="34" charset="-122"/>
            </a:endParaRPr>
          </a:p>
        </p:txBody>
      </p:sp>
      <p:sp>
        <p:nvSpPr>
          <p:cNvPr id="16" name="矩形 15"/>
          <p:cNvSpPr/>
          <p:nvPr/>
        </p:nvSpPr>
        <p:spPr>
          <a:xfrm>
            <a:off x="1001528" y="1442204"/>
            <a:ext cx="1091966" cy="415498"/>
          </a:xfrm>
          <a:prstGeom prst="rect">
            <a:avLst/>
          </a:prstGeom>
        </p:spPr>
        <p:txBody>
          <a:bodyPr wrap="none">
            <a:spAutoFit/>
          </a:bodyPr>
          <a:lstStyle/>
          <a:p>
            <a:pPr algn="just">
              <a:lnSpc>
                <a:spcPct val="150000"/>
              </a:lnSpc>
            </a:pP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答案</a:t>
            </a:r>
            <a:r>
              <a:rPr lang="en-US" altLang="zh-CN" sz="1400" dirty="0" smtClean="0">
                <a:solidFill>
                  <a:srgbClr val="C00000"/>
                </a:solidFill>
                <a:latin typeface="微软雅黑" panose="020B0503020204020204" pitchFamily="34" charset="-122"/>
                <a:ea typeface="微软雅黑" panose="020B0503020204020204" pitchFamily="34" charset="-122"/>
              </a:rPr>
              <a:t>】 D</a:t>
            </a:r>
            <a:endParaRPr lang="zh-CN" altLang="en-US" sz="1400" dirty="0">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1300">
        <p14:pan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0-#ppt_w/2"/>
                                          </p:val>
                                        </p:tav>
                                        <p:tav tm="100000">
                                          <p:val>
                                            <p:strVal val="#ppt_x"/>
                                          </p:val>
                                        </p:tav>
                                      </p:tavLst>
                                    </p:anim>
                                    <p:anim calcmode="lin" valueType="num">
                                      <p:cBhvr additive="base">
                                        <p:cTn id="8" dur="1000" fill="hold"/>
                                        <p:tgtEl>
                                          <p:spTgt spid="2"/>
                                        </p:tgtEl>
                                        <p:attrNameLst>
                                          <p:attrName>ppt_y</p:attrName>
                                        </p:attrNameLst>
                                      </p:cBhvr>
                                      <p:tavLst>
                                        <p:tav tm="0">
                                          <p:val>
                                            <p:strVal val="#ppt_y"/>
                                          </p:val>
                                        </p:tav>
                                        <p:tav tm="100000">
                                          <p:val>
                                            <p:strVal val="#ppt_y"/>
                                          </p:val>
                                        </p:tav>
                                      </p:tavLst>
                                    </p:anim>
                                  </p:childTnLst>
                                </p:cTn>
                              </p:par>
                              <p:par>
                                <p:cTn id="9" presetID="10" presetClass="entr" presetSubtype="0" fill="hold" nodeType="with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17"/>
                                        </p:tgtEl>
                                        <p:attrNameLst>
                                          <p:attrName>style.visibility</p:attrName>
                                        </p:attrNameLst>
                                      </p:cBhvr>
                                      <p:to>
                                        <p:strVal val="visible"/>
                                      </p:to>
                                    </p:set>
                                    <p:animEffect transition="in" filter="fade">
                                      <p:cBhvr>
                                        <p:cTn id="16" dur="500"/>
                                        <p:tgtEl>
                                          <p:spTgt spid="17"/>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16"/>
                                        </p:tgtEl>
                                        <p:attrNameLst>
                                          <p:attrName>style.visibility</p:attrName>
                                        </p:attrNameLst>
                                      </p:cBhvr>
                                      <p:to>
                                        <p:strVal val="visible"/>
                                      </p:to>
                                    </p:set>
                                    <p:animEffect transition="in" filter="fade">
                                      <p:cBhvr>
                                        <p:cTn id="21" dur="500"/>
                                        <p:tgtEl>
                                          <p:spTgt spid="16"/>
                                        </p:tgtEl>
                                      </p:cBhvr>
                                    </p:animEffect>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15"/>
                                        </p:tgtEl>
                                        <p:attrNameLst>
                                          <p:attrName>style.visibility</p:attrName>
                                        </p:attrNameLst>
                                      </p:cBhvr>
                                      <p:to>
                                        <p:strVal val="visible"/>
                                      </p:to>
                                    </p:set>
                                    <p:animEffect transition="in" filter="fade">
                                      <p:cBhvr>
                                        <p:cTn id="26" dur="1000"/>
                                        <p:tgtEl>
                                          <p:spTgt spid="15"/>
                                        </p:tgtEl>
                                      </p:cBhvr>
                                    </p:animEffect>
                                    <p:anim calcmode="lin" valueType="num">
                                      <p:cBhvr>
                                        <p:cTn id="27" dur="1000" fill="hold"/>
                                        <p:tgtEl>
                                          <p:spTgt spid="15"/>
                                        </p:tgtEl>
                                        <p:attrNameLst>
                                          <p:attrName>ppt_x</p:attrName>
                                        </p:attrNameLst>
                                      </p:cBhvr>
                                      <p:tavLst>
                                        <p:tav tm="0">
                                          <p:val>
                                            <p:strVal val="#ppt_x"/>
                                          </p:val>
                                        </p:tav>
                                        <p:tav tm="100000">
                                          <p:val>
                                            <p:strVal val="#ppt_x"/>
                                          </p:val>
                                        </p:tav>
                                      </p:tavLst>
                                    </p:anim>
                                    <p:anim calcmode="lin" valueType="num">
                                      <p:cBhvr>
                                        <p:cTn id="28"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5" grpId="0"/>
      <p:bldP spid="16" grpId="0"/>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cxnSp>
        <p:nvCxnSpPr>
          <p:cNvPr id="6" name="直接连接符 5"/>
          <p:cNvCxnSpPr/>
          <p:nvPr/>
        </p:nvCxnSpPr>
        <p:spPr>
          <a:xfrm>
            <a:off x="561110" y="1143278"/>
            <a:ext cx="8021781" cy="0"/>
          </a:xfrm>
          <a:prstGeom prst="line">
            <a:avLst/>
          </a:prstGeom>
          <a:ln>
            <a:solidFill>
              <a:srgbClr val="286191"/>
            </a:solidFill>
          </a:ln>
        </p:spPr>
        <p:style>
          <a:lnRef idx="1">
            <a:schemeClr val="accent1"/>
          </a:lnRef>
          <a:fillRef idx="0">
            <a:schemeClr val="accent1"/>
          </a:fillRef>
          <a:effectRef idx="0">
            <a:schemeClr val="accent1"/>
          </a:effectRef>
          <a:fontRef idx="minor">
            <a:schemeClr val="tx1"/>
          </a:fontRef>
        </p:style>
      </p:cxnSp>
      <p:grpSp>
        <p:nvGrpSpPr>
          <p:cNvPr id="2" name="组合 4"/>
          <p:cNvGrpSpPr/>
          <p:nvPr/>
        </p:nvGrpSpPr>
        <p:grpSpPr>
          <a:xfrm>
            <a:off x="585365" y="764939"/>
            <a:ext cx="7997526" cy="369332"/>
            <a:chOff x="623465" y="764939"/>
            <a:chExt cx="7997526" cy="369332"/>
          </a:xfrm>
        </p:grpSpPr>
        <p:sp>
          <p:nvSpPr>
            <p:cNvPr id="4" name="文本框 3"/>
            <p:cNvSpPr txBox="1"/>
            <p:nvPr/>
          </p:nvSpPr>
          <p:spPr>
            <a:xfrm>
              <a:off x="989277" y="764939"/>
              <a:ext cx="7631714" cy="369332"/>
            </a:xfrm>
            <a:prstGeom prst="rect">
              <a:avLst/>
            </a:prstGeom>
            <a:noFill/>
          </p:spPr>
          <p:txBody>
            <a:bodyPr wrap="square" rtlCol="0">
              <a:spAutoFit/>
            </a:bodyPr>
            <a:lstStyle/>
            <a:p>
              <a:r>
                <a:rPr lang="zh-CN" altLang="en-US" b="1" dirty="0" smtClean="0">
                  <a:solidFill>
                    <a:srgbClr val="2BA7E0"/>
                  </a:solidFill>
                  <a:latin typeface="微软雅黑" panose="020B0503020204020204" pitchFamily="34" charset="-122"/>
                  <a:ea typeface="微软雅黑" panose="020B0503020204020204" pitchFamily="34" charset="-122"/>
                </a:rPr>
                <a:t>中考真题纵览</a:t>
              </a:r>
              <a:endParaRPr lang="zh-CN" altLang="en-US" b="1" dirty="0">
                <a:solidFill>
                  <a:srgbClr val="2BA7E0"/>
                </a:solidFill>
                <a:latin typeface="微软雅黑" panose="020B0503020204020204" pitchFamily="34" charset="-122"/>
                <a:ea typeface="微软雅黑" panose="020B0503020204020204" pitchFamily="34" charset="-122"/>
              </a:endParaRPr>
            </a:p>
          </p:txBody>
        </p:sp>
        <p:grpSp>
          <p:nvGrpSpPr>
            <p:cNvPr id="3" name="组合 13"/>
            <p:cNvGrpSpPr/>
            <p:nvPr/>
          </p:nvGrpSpPr>
          <p:grpSpPr>
            <a:xfrm>
              <a:off x="623465" y="857125"/>
              <a:ext cx="339435" cy="197593"/>
              <a:chOff x="775856" y="1386633"/>
              <a:chExt cx="525631" cy="305982"/>
            </a:xfrm>
            <a:solidFill>
              <a:srgbClr val="B18147"/>
            </a:solidFill>
          </p:grpSpPr>
          <p:sp>
            <p:nvSpPr>
              <p:cNvPr id="12" name="箭头: V 形 11"/>
              <p:cNvSpPr/>
              <p:nvPr/>
            </p:nvSpPr>
            <p:spPr>
              <a:xfrm>
                <a:off x="995506" y="1386634"/>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rgbClr val="008D3F"/>
                  </a:solidFill>
                </a:endParaRPr>
              </a:p>
            </p:txBody>
          </p:sp>
          <p:sp>
            <p:nvSpPr>
              <p:cNvPr id="13" name="箭头: V 形 12"/>
              <p:cNvSpPr/>
              <p:nvPr/>
            </p:nvSpPr>
            <p:spPr>
              <a:xfrm>
                <a:off x="775856" y="1386633"/>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chemeClr val="tx1"/>
                  </a:solidFill>
                </a:endParaRPr>
              </a:p>
            </p:txBody>
          </p:sp>
        </p:grpSp>
      </p:grpSp>
      <p:sp>
        <p:nvSpPr>
          <p:cNvPr id="11" name="文本框 10"/>
          <p:cNvSpPr txBox="1"/>
          <p:nvPr/>
        </p:nvSpPr>
        <p:spPr>
          <a:xfrm>
            <a:off x="1198880" y="1511909"/>
            <a:ext cx="7589520" cy="2296774"/>
          </a:xfrm>
          <a:prstGeom prst="rect">
            <a:avLst/>
          </a:prstGeom>
          <a:noFill/>
        </p:spPr>
        <p:txBody>
          <a:bodyPr wrap="square" lIns="36000" tIns="36000" rIns="36000" bIns="36000" rtlCol="0">
            <a:spAutoFit/>
          </a:bodyPr>
          <a:lstStyle/>
          <a:p>
            <a:pPr algn="just">
              <a:lnSpc>
                <a:spcPct val="150000"/>
              </a:lnSpc>
            </a:pPr>
            <a:r>
              <a:rPr lang="en-US" altLang="zh-CN" sz="1400" dirty="0" smtClean="0">
                <a:latin typeface="微软雅黑" panose="020B0503020204020204" pitchFamily="34" charset="-122"/>
                <a:ea typeface="微软雅黑" panose="020B0503020204020204" pitchFamily="34" charset="-122"/>
              </a:rPr>
              <a:t>4.</a:t>
            </a:r>
            <a:r>
              <a:rPr lang="en-US" altLang="zh-CN" sz="1400" dirty="0" smtClean="0">
                <a:solidFill>
                  <a:srgbClr val="2BA7E0"/>
                </a:solidFill>
                <a:latin typeface="微软雅黑" panose="020B0503020204020204" pitchFamily="34" charset="-122"/>
                <a:ea typeface="微软雅黑" panose="020B0503020204020204" pitchFamily="34" charset="-122"/>
              </a:rPr>
              <a:t>[2015·</a:t>
            </a:r>
            <a:r>
              <a:rPr lang="zh-CN" altLang="zh-CN" sz="1400" dirty="0" smtClean="0">
                <a:solidFill>
                  <a:srgbClr val="2BA7E0"/>
                </a:solidFill>
                <a:latin typeface="微软雅黑" panose="020B0503020204020204" pitchFamily="34" charset="-122"/>
                <a:ea typeface="微软雅黑" panose="020B0503020204020204" pitchFamily="34" charset="-122"/>
              </a:rPr>
              <a:t>江西</a:t>
            </a:r>
            <a:r>
              <a:rPr lang="en-US" altLang="zh-CN" sz="1400" dirty="0" smtClean="0">
                <a:solidFill>
                  <a:srgbClr val="2BA7E0"/>
                </a:solidFill>
                <a:latin typeface="微软雅黑" panose="020B0503020204020204" pitchFamily="34" charset="-122"/>
                <a:ea typeface="微软雅黑" panose="020B0503020204020204" pitchFamily="34" charset="-122"/>
              </a:rPr>
              <a:t>] </a:t>
            </a:r>
            <a:r>
              <a:rPr lang="zh-CN" altLang="zh-CN" sz="1400" dirty="0" smtClean="0">
                <a:latin typeface="微软雅黑" panose="020B0503020204020204" pitchFamily="34" charset="-122"/>
                <a:ea typeface="微软雅黑" panose="020B0503020204020204" pitchFamily="34" charset="-122"/>
              </a:rPr>
              <a:t>下列与画线句子表意最相近的一项是</a:t>
            </a:r>
            <a:r>
              <a:rPr lang="en-US" altLang="zh-CN" sz="1400" dirty="0" smtClean="0">
                <a:latin typeface="微软雅黑" panose="020B0503020204020204" pitchFamily="34" charset="-122"/>
                <a:ea typeface="微软雅黑" panose="020B0503020204020204" pitchFamily="34" charset="-122"/>
              </a:rPr>
              <a:t>	(</a:t>
            </a:r>
            <a:r>
              <a:rPr lang="zh-CN" altLang="zh-CN" sz="1400" dirty="0" smtClean="0">
                <a:latin typeface="微软雅黑" panose="020B0503020204020204" pitchFamily="34" charset="-122"/>
                <a:ea typeface="微软雅黑" panose="020B0503020204020204" pitchFamily="34" charset="-122"/>
              </a:rPr>
              <a:t>　　</a:t>
            </a:r>
            <a:r>
              <a:rPr lang="en-US" altLang="zh-CN" sz="1400" dirty="0" smtClean="0">
                <a:latin typeface="微软雅黑" panose="020B0503020204020204" pitchFamily="34" charset="-122"/>
                <a:ea typeface="微软雅黑" panose="020B0503020204020204" pitchFamily="34" charset="-122"/>
              </a:rPr>
              <a:t>)(2</a:t>
            </a:r>
            <a:r>
              <a:rPr lang="zh-CN" altLang="zh-CN" sz="1400" dirty="0" smtClean="0">
                <a:latin typeface="微软雅黑" panose="020B0503020204020204" pitchFamily="34" charset="-122"/>
                <a:ea typeface="微软雅黑" panose="020B0503020204020204" pitchFamily="34" charset="-122"/>
              </a:rPr>
              <a:t>分</a:t>
            </a:r>
            <a:r>
              <a:rPr lang="en-US" altLang="zh-CN" sz="1400" dirty="0" smtClean="0">
                <a:latin typeface="微软雅黑" panose="020B0503020204020204" pitchFamily="34" charset="-122"/>
                <a:ea typeface="微软雅黑" panose="020B0503020204020204" pitchFamily="34" charset="-122"/>
              </a:rPr>
              <a:t>)</a:t>
            </a:r>
            <a:endParaRPr lang="zh-CN" altLang="zh-CN" sz="1400" dirty="0" smtClean="0">
              <a:latin typeface="微软雅黑" panose="020B0503020204020204" pitchFamily="34" charset="-122"/>
              <a:ea typeface="微软雅黑" panose="020B0503020204020204" pitchFamily="34" charset="-122"/>
            </a:endParaRPr>
          </a:p>
          <a:p>
            <a:pPr algn="just">
              <a:lnSpc>
                <a:spcPct val="150000"/>
              </a:lnSpc>
            </a:pPr>
            <a:r>
              <a:rPr lang="zh-CN" altLang="zh-CN" sz="1400" dirty="0" smtClean="0">
                <a:latin typeface="微软雅黑" panose="020B0503020204020204" pitchFamily="34" charset="-122"/>
                <a:ea typeface="微软雅黑" panose="020B0503020204020204" pitchFamily="34" charset="-122"/>
              </a:rPr>
              <a:t>语文学习要注重打好基础</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就像盖房子</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根基不牢</a:t>
            </a:r>
            <a:r>
              <a:rPr lang="en-US" altLang="zh-CN" sz="1400" dirty="0" smtClean="0">
                <a:latin typeface="微软雅黑" panose="020B0503020204020204" pitchFamily="34" charset="-122"/>
                <a:ea typeface="微软雅黑" panose="020B0503020204020204" pitchFamily="34" charset="-122"/>
              </a:rPr>
              <a:t>,</a:t>
            </a:r>
            <a:r>
              <a:rPr lang="zh-CN" altLang="zh-CN" sz="1400" u="sng" dirty="0" smtClean="0">
                <a:latin typeface="微软雅黑" panose="020B0503020204020204" pitchFamily="34" charset="-122"/>
                <a:ea typeface="微软雅黑" panose="020B0503020204020204" pitchFamily="34" charset="-122"/>
              </a:rPr>
              <a:t>房子肯定盖不高。</a:t>
            </a:r>
            <a:endParaRPr lang="zh-CN" altLang="zh-CN" sz="1400" dirty="0" smtClean="0">
              <a:latin typeface="微软雅黑" panose="020B0503020204020204" pitchFamily="34" charset="-122"/>
              <a:ea typeface="微软雅黑" panose="020B0503020204020204" pitchFamily="34" charset="-122"/>
            </a:endParaRPr>
          </a:p>
          <a:p>
            <a:pPr algn="just">
              <a:lnSpc>
                <a:spcPct val="150000"/>
              </a:lnSpc>
            </a:pPr>
            <a:r>
              <a:rPr lang="en-US" altLang="zh-CN" sz="1400" dirty="0" smtClean="0">
                <a:latin typeface="微软雅黑" panose="020B0503020204020204" pitchFamily="34" charset="-122"/>
                <a:ea typeface="微软雅黑" panose="020B0503020204020204" pitchFamily="34" charset="-122"/>
              </a:rPr>
              <a:t>A.</a:t>
            </a:r>
            <a:r>
              <a:rPr lang="zh-CN" altLang="zh-CN" sz="1400" dirty="0" smtClean="0">
                <a:latin typeface="微软雅黑" panose="020B0503020204020204" pitchFamily="34" charset="-122"/>
                <a:ea typeface="微软雅黑" panose="020B0503020204020204" pitchFamily="34" charset="-122"/>
              </a:rPr>
              <a:t>房子能盖得高吗</a:t>
            </a:r>
            <a:r>
              <a:rPr lang="en-US" altLang="zh-CN" sz="1400" dirty="0" smtClean="0">
                <a:latin typeface="微软雅黑" panose="020B0503020204020204" pitchFamily="34" charset="-122"/>
                <a:ea typeface="微软雅黑" panose="020B0503020204020204" pitchFamily="34" charset="-122"/>
              </a:rPr>
              <a:t>?</a:t>
            </a:r>
            <a:endParaRPr lang="zh-CN" altLang="zh-CN" sz="1400" dirty="0" smtClean="0">
              <a:latin typeface="微软雅黑" panose="020B0503020204020204" pitchFamily="34" charset="-122"/>
              <a:ea typeface="微软雅黑" panose="020B0503020204020204" pitchFamily="34" charset="-122"/>
            </a:endParaRPr>
          </a:p>
          <a:p>
            <a:pPr algn="just">
              <a:lnSpc>
                <a:spcPct val="150000"/>
              </a:lnSpc>
            </a:pPr>
            <a:r>
              <a:rPr lang="en-US" altLang="zh-CN" sz="1400" dirty="0" smtClean="0">
                <a:latin typeface="微软雅黑" panose="020B0503020204020204" pitchFamily="34" charset="-122"/>
                <a:ea typeface="微软雅黑" panose="020B0503020204020204" pitchFamily="34" charset="-122"/>
              </a:rPr>
              <a:t>B.</a:t>
            </a:r>
            <a:r>
              <a:rPr lang="zh-CN" altLang="zh-CN" sz="1400" dirty="0" smtClean="0">
                <a:latin typeface="微软雅黑" panose="020B0503020204020204" pitchFamily="34" charset="-122"/>
                <a:ea typeface="微软雅黑" panose="020B0503020204020204" pitchFamily="34" charset="-122"/>
              </a:rPr>
              <a:t>房子能盖不高吗</a:t>
            </a:r>
            <a:r>
              <a:rPr lang="en-US" altLang="zh-CN" sz="1400" dirty="0" smtClean="0">
                <a:latin typeface="微软雅黑" panose="020B0503020204020204" pitchFamily="34" charset="-122"/>
                <a:ea typeface="微软雅黑" panose="020B0503020204020204" pitchFamily="34" charset="-122"/>
              </a:rPr>
              <a:t>?</a:t>
            </a:r>
            <a:endParaRPr lang="zh-CN" altLang="zh-CN" sz="1400" dirty="0" smtClean="0">
              <a:latin typeface="微软雅黑" panose="020B0503020204020204" pitchFamily="34" charset="-122"/>
              <a:ea typeface="微软雅黑" panose="020B0503020204020204" pitchFamily="34" charset="-122"/>
            </a:endParaRPr>
          </a:p>
          <a:p>
            <a:pPr algn="just">
              <a:lnSpc>
                <a:spcPct val="150000"/>
              </a:lnSpc>
            </a:pPr>
            <a:r>
              <a:rPr lang="en-US" altLang="zh-CN" sz="1400" dirty="0" smtClean="0">
                <a:latin typeface="微软雅黑" panose="020B0503020204020204" pitchFamily="34" charset="-122"/>
                <a:ea typeface="微软雅黑" panose="020B0503020204020204" pitchFamily="34" charset="-122"/>
              </a:rPr>
              <a:t>C.</a:t>
            </a:r>
            <a:r>
              <a:rPr lang="zh-CN" altLang="zh-CN" sz="1400" dirty="0" smtClean="0">
                <a:latin typeface="微软雅黑" panose="020B0503020204020204" pitchFamily="34" charset="-122"/>
                <a:ea typeface="微软雅黑" panose="020B0503020204020204" pitchFamily="34" charset="-122"/>
              </a:rPr>
              <a:t>房子应该盖不高。</a:t>
            </a:r>
          </a:p>
          <a:p>
            <a:pPr algn="just">
              <a:lnSpc>
                <a:spcPct val="150000"/>
              </a:lnSpc>
            </a:pPr>
            <a:r>
              <a:rPr lang="en-US" altLang="zh-CN" sz="1400" dirty="0" smtClean="0">
                <a:latin typeface="微软雅黑" panose="020B0503020204020204" pitchFamily="34" charset="-122"/>
                <a:ea typeface="微软雅黑" panose="020B0503020204020204" pitchFamily="34" charset="-122"/>
              </a:rPr>
              <a:t>D.</a:t>
            </a:r>
            <a:r>
              <a:rPr lang="zh-CN" altLang="zh-CN" sz="1400" dirty="0" smtClean="0">
                <a:latin typeface="微软雅黑" panose="020B0503020204020204" pitchFamily="34" charset="-122"/>
                <a:ea typeface="微软雅黑" panose="020B0503020204020204" pitchFamily="34" charset="-122"/>
              </a:rPr>
              <a:t>房子是否盖得高</a:t>
            </a:r>
            <a:r>
              <a:rPr lang="en-US" altLang="zh-CN" sz="1400" dirty="0" smtClean="0">
                <a:latin typeface="微软雅黑" panose="020B0503020204020204" pitchFamily="34" charset="-122"/>
                <a:ea typeface="微软雅黑" panose="020B0503020204020204" pitchFamily="34" charset="-122"/>
              </a:rPr>
              <a:t>?</a:t>
            </a:r>
            <a:endParaRPr lang="zh-CN" altLang="zh-CN" sz="1400" dirty="0" smtClean="0">
              <a:latin typeface="微软雅黑" panose="020B0503020204020204" pitchFamily="34" charset="-122"/>
              <a:ea typeface="微软雅黑" panose="020B0503020204020204" pitchFamily="34" charset="-122"/>
            </a:endParaRPr>
          </a:p>
          <a:p>
            <a:pPr algn="just">
              <a:lnSpc>
                <a:spcPct val="150000"/>
              </a:lnSpc>
            </a:pPr>
            <a:endParaRPr lang="zh-CN" altLang="zh-CN" sz="1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1300">
        <p14:pan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0-#ppt_w/2"/>
                                          </p:val>
                                        </p:tav>
                                        <p:tav tm="100000">
                                          <p:val>
                                            <p:strVal val="#ppt_x"/>
                                          </p:val>
                                        </p:tav>
                                      </p:tavLst>
                                    </p:anim>
                                    <p:anim calcmode="lin" valueType="num">
                                      <p:cBhvr additive="base">
                                        <p:cTn id="8" dur="1000" fill="hold"/>
                                        <p:tgtEl>
                                          <p:spTgt spid="2"/>
                                        </p:tgtEl>
                                        <p:attrNameLst>
                                          <p:attrName>ppt_y</p:attrName>
                                        </p:attrNameLst>
                                      </p:cBhvr>
                                      <p:tavLst>
                                        <p:tav tm="0">
                                          <p:val>
                                            <p:strVal val="#ppt_y"/>
                                          </p:val>
                                        </p:tav>
                                        <p:tav tm="100000">
                                          <p:val>
                                            <p:strVal val="#ppt_y"/>
                                          </p:val>
                                        </p:tav>
                                      </p:tavLst>
                                    </p:anim>
                                  </p:childTnLst>
                                </p:cTn>
                              </p:par>
                              <p:par>
                                <p:cTn id="9" presetID="10" presetClass="entr" presetSubtype="0" fill="hold" nodeType="with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fade">
                                      <p:cBhvr>
                                        <p:cTn id="16"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7" name="矩形 16"/>
          <p:cNvSpPr/>
          <p:nvPr/>
        </p:nvSpPr>
        <p:spPr>
          <a:xfrm>
            <a:off x="833119" y="1320800"/>
            <a:ext cx="7670801" cy="258064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endParaRPr>
          </a:p>
        </p:txBody>
      </p:sp>
      <p:cxnSp>
        <p:nvCxnSpPr>
          <p:cNvPr id="6" name="直接连接符 5"/>
          <p:cNvCxnSpPr/>
          <p:nvPr/>
        </p:nvCxnSpPr>
        <p:spPr>
          <a:xfrm>
            <a:off x="561110" y="1143278"/>
            <a:ext cx="8021781" cy="0"/>
          </a:xfrm>
          <a:prstGeom prst="line">
            <a:avLst/>
          </a:prstGeom>
          <a:ln>
            <a:solidFill>
              <a:srgbClr val="286191"/>
            </a:solidFill>
          </a:ln>
        </p:spPr>
        <p:style>
          <a:lnRef idx="1">
            <a:schemeClr val="accent1"/>
          </a:lnRef>
          <a:fillRef idx="0">
            <a:schemeClr val="accent1"/>
          </a:fillRef>
          <a:effectRef idx="0">
            <a:schemeClr val="accent1"/>
          </a:effectRef>
          <a:fontRef idx="minor">
            <a:schemeClr val="tx1"/>
          </a:fontRef>
        </p:style>
      </p:cxnSp>
      <p:grpSp>
        <p:nvGrpSpPr>
          <p:cNvPr id="2" name="组合 4"/>
          <p:cNvGrpSpPr/>
          <p:nvPr/>
        </p:nvGrpSpPr>
        <p:grpSpPr>
          <a:xfrm>
            <a:off x="585365" y="764939"/>
            <a:ext cx="7997526" cy="369332"/>
            <a:chOff x="623465" y="764939"/>
            <a:chExt cx="7997526" cy="369332"/>
          </a:xfrm>
        </p:grpSpPr>
        <p:sp>
          <p:nvSpPr>
            <p:cNvPr id="4" name="文本框 3"/>
            <p:cNvSpPr txBox="1"/>
            <p:nvPr/>
          </p:nvSpPr>
          <p:spPr>
            <a:xfrm>
              <a:off x="989277" y="764939"/>
              <a:ext cx="7631714" cy="369332"/>
            </a:xfrm>
            <a:prstGeom prst="rect">
              <a:avLst/>
            </a:prstGeom>
            <a:noFill/>
          </p:spPr>
          <p:txBody>
            <a:bodyPr wrap="square" rtlCol="0">
              <a:spAutoFit/>
            </a:bodyPr>
            <a:lstStyle/>
            <a:p>
              <a:r>
                <a:rPr lang="zh-CN" altLang="en-US" b="1" dirty="0" smtClean="0">
                  <a:solidFill>
                    <a:srgbClr val="2BA7E0"/>
                  </a:solidFill>
                  <a:latin typeface="微软雅黑" panose="020B0503020204020204" pitchFamily="34" charset="-122"/>
                  <a:ea typeface="微软雅黑" panose="020B0503020204020204" pitchFamily="34" charset="-122"/>
                </a:rPr>
                <a:t>中考真题纵览</a:t>
              </a:r>
              <a:endParaRPr lang="zh-CN" altLang="en-US" b="1" dirty="0">
                <a:solidFill>
                  <a:srgbClr val="2BA7E0"/>
                </a:solidFill>
                <a:latin typeface="微软雅黑" panose="020B0503020204020204" pitchFamily="34" charset="-122"/>
                <a:ea typeface="微软雅黑" panose="020B0503020204020204" pitchFamily="34" charset="-122"/>
              </a:endParaRPr>
            </a:p>
          </p:txBody>
        </p:sp>
        <p:grpSp>
          <p:nvGrpSpPr>
            <p:cNvPr id="3" name="组合 13"/>
            <p:cNvGrpSpPr/>
            <p:nvPr/>
          </p:nvGrpSpPr>
          <p:grpSpPr>
            <a:xfrm>
              <a:off x="623465" y="857125"/>
              <a:ext cx="339435" cy="197593"/>
              <a:chOff x="775856" y="1386633"/>
              <a:chExt cx="525631" cy="305982"/>
            </a:xfrm>
            <a:solidFill>
              <a:srgbClr val="B18147"/>
            </a:solidFill>
          </p:grpSpPr>
          <p:sp>
            <p:nvSpPr>
              <p:cNvPr id="12" name="箭头: V 形 11"/>
              <p:cNvSpPr/>
              <p:nvPr/>
            </p:nvSpPr>
            <p:spPr>
              <a:xfrm>
                <a:off x="995506" y="1386634"/>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rgbClr val="008D3F"/>
                  </a:solidFill>
                </a:endParaRPr>
              </a:p>
            </p:txBody>
          </p:sp>
          <p:sp>
            <p:nvSpPr>
              <p:cNvPr id="13" name="箭头: V 形 12"/>
              <p:cNvSpPr/>
              <p:nvPr/>
            </p:nvSpPr>
            <p:spPr>
              <a:xfrm>
                <a:off x="775856" y="1386633"/>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chemeClr val="tx1"/>
                  </a:solidFill>
                </a:endParaRPr>
              </a:p>
            </p:txBody>
          </p:sp>
        </p:grpSp>
      </p:grpSp>
      <p:sp>
        <p:nvSpPr>
          <p:cNvPr id="15" name="文本框 6"/>
          <p:cNvSpPr txBox="1"/>
          <p:nvPr/>
        </p:nvSpPr>
        <p:spPr>
          <a:xfrm>
            <a:off x="1077192" y="2173498"/>
            <a:ext cx="6989848" cy="1688530"/>
          </a:xfrm>
          <a:prstGeom prst="rect">
            <a:avLst/>
          </a:prstGeom>
          <a:noFill/>
        </p:spPr>
        <p:txBody>
          <a:bodyPr wrap="square" lIns="36000" tIns="36000" rIns="36000" bIns="36000" rtlCol="0">
            <a:spAutoFit/>
          </a:bodyPr>
          <a:lstStyle/>
          <a:p>
            <a:pPr algn="just">
              <a:lnSpc>
                <a:spcPct val="150000"/>
              </a:lnSpc>
            </a:pP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解析</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在本题中</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画线句子是肯定句</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表达的是</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房子盖不高</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的意思。</a:t>
            </a:r>
            <a:r>
              <a:rPr lang="en-US" altLang="zh-CN" sz="1400" dirty="0" smtClean="0">
                <a:solidFill>
                  <a:srgbClr val="C00000"/>
                </a:solidFill>
                <a:latin typeface="微软雅黑" panose="020B0503020204020204" pitchFamily="34" charset="-122"/>
                <a:ea typeface="微软雅黑" panose="020B0503020204020204" pitchFamily="34" charset="-122"/>
              </a:rPr>
              <a:t>A</a:t>
            </a:r>
            <a:r>
              <a:rPr lang="zh-CN" altLang="zh-CN" sz="1400" dirty="0" smtClean="0">
                <a:solidFill>
                  <a:srgbClr val="C00000"/>
                </a:solidFill>
                <a:latin typeface="微软雅黑" panose="020B0503020204020204" pitchFamily="34" charset="-122"/>
                <a:ea typeface="微软雅黑" panose="020B0503020204020204" pitchFamily="34" charset="-122"/>
              </a:rPr>
              <a:t>项</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反问句</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表达的也是</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房子盖不高</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的意思</a:t>
            </a:r>
            <a:r>
              <a:rPr lang="en-US" altLang="zh-CN" sz="1400" dirty="0" smtClean="0">
                <a:solidFill>
                  <a:srgbClr val="C00000"/>
                </a:solidFill>
                <a:latin typeface="微软雅黑" panose="020B0503020204020204" pitchFamily="34" charset="-122"/>
                <a:ea typeface="微软雅黑" panose="020B0503020204020204" pitchFamily="34" charset="-122"/>
              </a:rPr>
              <a:t>;B</a:t>
            </a:r>
            <a:r>
              <a:rPr lang="zh-CN" altLang="zh-CN" sz="1400" dirty="0" smtClean="0">
                <a:solidFill>
                  <a:srgbClr val="C00000"/>
                </a:solidFill>
                <a:latin typeface="微软雅黑" panose="020B0503020204020204" pitchFamily="34" charset="-122"/>
                <a:ea typeface="微软雅黑" panose="020B0503020204020204" pitchFamily="34" charset="-122"/>
              </a:rPr>
              <a:t>项</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反问句</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但表达的是</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房子能盖高</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的意思</a:t>
            </a:r>
            <a:r>
              <a:rPr lang="en-US" altLang="zh-CN" sz="1400" dirty="0" smtClean="0">
                <a:solidFill>
                  <a:srgbClr val="C00000"/>
                </a:solidFill>
                <a:latin typeface="微软雅黑" panose="020B0503020204020204" pitchFamily="34" charset="-122"/>
                <a:ea typeface="微软雅黑" panose="020B0503020204020204" pitchFamily="34" charset="-122"/>
              </a:rPr>
              <a:t>;C</a:t>
            </a:r>
            <a:r>
              <a:rPr lang="zh-CN" altLang="zh-CN" sz="1400" dirty="0" smtClean="0">
                <a:solidFill>
                  <a:srgbClr val="C00000"/>
                </a:solidFill>
                <a:latin typeface="微软雅黑" panose="020B0503020204020204" pitchFamily="34" charset="-122"/>
                <a:ea typeface="微软雅黑" panose="020B0503020204020204" pitchFamily="34" charset="-122"/>
              </a:rPr>
              <a:t>项</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陈述句</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但</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应该</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属于不肯定的语气</a:t>
            </a:r>
            <a:r>
              <a:rPr lang="en-US" altLang="zh-CN" sz="1400" dirty="0" smtClean="0">
                <a:solidFill>
                  <a:srgbClr val="C00000"/>
                </a:solidFill>
                <a:latin typeface="微软雅黑" panose="020B0503020204020204" pitchFamily="34" charset="-122"/>
                <a:ea typeface="微软雅黑" panose="020B0503020204020204" pitchFamily="34" charset="-122"/>
              </a:rPr>
              <a:t>;D</a:t>
            </a:r>
            <a:r>
              <a:rPr lang="zh-CN" altLang="zh-CN" sz="1400" dirty="0" smtClean="0">
                <a:solidFill>
                  <a:srgbClr val="C00000"/>
                </a:solidFill>
                <a:latin typeface="微软雅黑" panose="020B0503020204020204" pitchFamily="34" charset="-122"/>
                <a:ea typeface="微软雅黑" panose="020B0503020204020204" pitchFamily="34" charset="-122"/>
              </a:rPr>
              <a:t>项</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疑问句</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没有得出答案。</a:t>
            </a:r>
          </a:p>
          <a:p>
            <a:pPr algn="just">
              <a:lnSpc>
                <a:spcPct val="150000"/>
              </a:lnSpc>
            </a:pPr>
            <a:endParaRPr lang="zh-CN" altLang="zh-CN" sz="1400" dirty="0" smtClean="0">
              <a:solidFill>
                <a:srgbClr val="C00000"/>
              </a:solidFill>
              <a:latin typeface="微软雅黑" panose="020B0503020204020204" pitchFamily="34" charset="-122"/>
              <a:ea typeface="微软雅黑" panose="020B0503020204020204" pitchFamily="34" charset="-122"/>
            </a:endParaRPr>
          </a:p>
          <a:p>
            <a:pPr algn="just">
              <a:lnSpc>
                <a:spcPct val="150000"/>
              </a:lnSpc>
            </a:pPr>
            <a:endParaRPr lang="zh-CN" altLang="en-US" sz="1400" dirty="0">
              <a:solidFill>
                <a:srgbClr val="C00000"/>
              </a:solidFill>
              <a:latin typeface="微软雅黑" panose="020B0503020204020204" pitchFamily="34" charset="-122"/>
              <a:ea typeface="微软雅黑" panose="020B0503020204020204" pitchFamily="34" charset="-122"/>
            </a:endParaRPr>
          </a:p>
        </p:txBody>
      </p:sp>
      <p:sp>
        <p:nvSpPr>
          <p:cNvPr id="16" name="矩形 15"/>
          <p:cNvSpPr/>
          <p:nvPr/>
        </p:nvSpPr>
        <p:spPr>
          <a:xfrm>
            <a:off x="1016497" y="1635244"/>
            <a:ext cx="1082348" cy="415498"/>
          </a:xfrm>
          <a:prstGeom prst="rect">
            <a:avLst/>
          </a:prstGeom>
        </p:spPr>
        <p:txBody>
          <a:bodyPr wrap="none">
            <a:spAutoFit/>
          </a:bodyPr>
          <a:lstStyle/>
          <a:p>
            <a:pPr algn="just">
              <a:lnSpc>
                <a:spcPct val="150000"/>
              </a:lnSpc>
            </a:pP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答案</a:t>
            </a:r>
            <a:r>
              <a:rPr lang="en-US" altLang="zh-CN" sz="1400" dirty="0" smtClean="0">
                <a:solidFill>
                  <a:srgbClr val="C00000"/>
                </a:solidFill>
                <a:latin typeface="微软雅黑" panose="020B0503020204020204" pitchFamily="34" charset="-122"/>
                <a:ea typeface="微软雅黑" panose="020B0503020204020204" pitchFamily="34" charset="-122"/>
              </a:rPr>
              <a:t>】 A</a:t>
            </a:r>
            <a:endParaRPr lang="zh-CN" altLang="en-US" sz="1400" dirty="0">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1300">
        <p14:pan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0-#ppt_w/2"/>
                                          </p:val>
                                        </p:tav>
                                        <p:tav tm="100000">
                                          <p:val>
                                            <p:strVal val="#ppt_x"/>
                                          </p:val>
                                        </p:tav>
                                      </p:tavLst>
                                    </p:anim>
                                    <p:anim calcmode="lin" valueType="num">
                                      <p:cBhvr additive="base">
                                        <p:cTn id="8" dur="1000" fill="hold"/>
                                        <p:tgtEl>
                                          <p:spTgt spid="2"/>
                                        </p:tgtEl>
                                        <p:attrNameLst>
                                          <p:attrName>ppt_y</p:attrName>
                                        </p:attrNameLst>
                                      </p:cBhvr>
                                      <p:tavLst>
                                        <p:tav tm="0">
                                          <p:val>
                                            <p:strVal val="#ppt_y"/>
                                          </p:val>
                                        </p:tav>
                                        <p:tav tm="100000">
                                          <p:val>
                                            <p:strVal val="#ppt_y"/>
                                          </p:val>
                                        </p:tav>
                                      </p:tavLst>
                                    </p:anim>
                                  </p:childTnLst>
                                </p:cTn>
                              </p:par>
                              <p:par>
                                <p:cTn id="9" presetID="10" presetClass="entr" presetSubtype="0" fill="hold" nodeType="with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17"/>
                                        </p:tgtEl>
                                        <p:attrNameLst>
                                          <p:attrName>style.visibility</p:attrName>
                                        </p:attrNameLst>
                                      </p:cBhvr>
                                      <p:to>
                                        <p:strVal val="visible"/>
                                      </p:to>
                                    </p:set>
                                    <p:animEffect transition="in" filter="fade">
                                      <p:cBhvr>
                                        <p:cTn id="16" dur="500"/>
                                        <p:tgtEl>
                                          <p:spTgt spid="17"/>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16"/>
                                        </p:tgtEl>
                                        <p:attrNameLst>
                                          <p:attrName>style.visibility</p:attrName>
                                        </p:attrNameLst>
                                      </p:cBhvr>
                                      <p:to>
                                        <p:strVal val="visible"/>
                                      </p:to>
                                    </p:set>
                                    <p:animEffect transition="in" filter="fade">
                                      <p:cBhvr>
                                        <p:cTn id="21" dur="500"/>
                                        <p:tgtEl>
                                          <p:spTgt spid="16"/>
                                        </p:tgtEl>
                                      </p:cBhvr>
                                    </p:animEffect>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15"/>
                                        </p:tgtEl>
                                        <p:attrNameLst>
                                          <p:attrName>style.visibility</p:attrName>
                                        </p:attrNameLst>
                                      </p:cBhvr>
                                      <p:to>
                                        <p:strVal val="visible"/>
                                      </p:to>
                                    </p:set>
                                    <p:animEffect transition="in" filter="fade">
                                      <p:cBhvr>
                                        <p:cTn id="26" dur="1000"/>
                                        <p:tgtEl>
                                          <p:spTgt spid="15"/>
                                        </p:tgtEl>
                                      </p:cBhvr>
                                    </p:animEffect>
                                    <p:anim calcmode="lin" valueType="num">
                                      <p:cBhvr>
                                        <p:cTn id="27" dur="1000" fill="hold"/>
                                        <p:tgtEl>
                                          <p:spTgt spid="15"/>
                                        </p:tgtEl>
                                        <p:attrNameLst>
                                          <p:attrName>ppt_x</p:attrName>
                                        </p:attrNameLst>
                                      </p:cBhvr>
                                      <p:tavLst>
                                        <p:tav tm="0">
                                          <p:val>
                                            <p:strVal val="#ppt_x"/>
                                          </p:val>
                                        </p:tav>
                                        <p:tav tm="100000">
                                          <p:val>
                                            <p:strVal val="#ppt_x"/>
                                          </p:val>
                                        </p:tav>
                                      </p:tavLst>
                                    </p:anim>
                                    <p:anim calcmode="lin" valueType="num">
                                      <p:cBhvr>
                                        <p:cTn id="28"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5" grpId="0"/>
      <p:bldP spid="16" grpId="0"/>
    </p:bldLst>
  </p:timing>
</p:sld>
</file>

<file path=ppt/theme/theme1.xml><?xml version="1.0" encoding="utf-8"?>
<a:theme xmlns:a="http://schemas.openxmlformats.org/drawingml/2006/main" name="主题1">
  <a:themeElements>
    <a:clrScheme name="1_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_自定义设计方案">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none" lIns="91440" tIns="45720" rIns="91440" bIns="45720" numCol="1" anchor="ctr" anchorCtr="0" compatLnSpc="1">
        <a:prstTxWarp prst="textNoShape">
          <a:avLst/>
        </a:prstTxWarp>
        <a:spAutoFit/>
      </a:bodyPr>
      <a:lstStyle>
        <a:defPPr marL="0" marR="0" indent="0" algn="l" defTabSz="914400" rtl="0" eaLnBrk="0" fontAlgn="base" latinLnBrk="0" hangingPunct="0">
          <a:lnSpc>
            <a:spcPct val="100000"/>
          </a:lnSpc>
          <a:spcBef>
            <a:spcPct val="0"/>
          </a:spcBef>
          <a:spcAft>
            <a:spcPct val="0"/>
          </a:spcAft>
          <a:buClrTx/>
          <a:buSzTx/>
          <a:buFontTx/>
          <a:buNone/>
          <a:tabLst/>
          <a:defRPr kumimoji="0" lang="zh-CN" altLang="en-US" sz="2800" b="0" i="0" u="none" strike="noStrike" cap="none" normalizeH="0" baseline="0" smtClean="0">
            <a:ln>
              <a:noFill/>
            </a:ln>
            <a:solidFill>
              <a:srgbClr val="FF0000"/>
            </a:solidFill>
            <a:effectLst/>
            <a:latin typeface="Times New Roman" pitchFamily="18" charset="0"/>
            <a:ea typeface="宋体" pitchFamily="2" charset="-122"/>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none" lIns="91440" tIns="45720" rIns="91440" bIns="45720" numCol="1" anchor="ctr" anchorCtr="0" compatLnSpc="1">
        <a:prstTxWarp prst="textNoShape">
          <a:avLst/>
        </a:prstTxWarp>
        <a:spAutoFit/>
      </a:bodyPr>
      <a:lstStyle>
        <a:defPPr marL="0" marR="0" indent="0" algn="l" defTabSz="914400" rtl="0" eaLnBrk="0" fontAlgn="base" latinLnBrk="0" hangingPunct="0">
          <a:lnSpc>
            <a:spcPct val="100000"/>
          </a:lnSpc>
          <a:spcBef>
            <a:spcPct val="0"/>
          </a:spcBef>
          <a:spcAft>
            <a:spcPct val="0"/>
          </a:spcAft>
          <a:buClrTx/>
          <a:buSzTx/>
          <a:buFontTx/>
          <a:buNone/>
          <a:tabLst/>
          <a:defRPr kumimoji="0" lang="zh-CN" altLang="en-US" sz="2800" b="0" i="0" u="none" strike="noStrike" cap="none" normalizeH="0" baseline="0" smtClean="0">
            <a:ln>
              <a:noFill/>
            </a:ln>
            <a:solidFill>
              <a:srgbClr val="FF0000"/>
            </a:solidFill>
            <a:effectLst/>
            <a:latin typeface="Times New Roman" pitchFamily="18" charset="0"/>
            <a:ea typeface="宋体" pitchFamily="2" charset="-122"/>
          </a:defRPr>
        </a:defPPr>
      </a:lstStyle>
    </a:lnDef>
  </a:objectDefaults>
  <a:extraClrSchemeLst>
    <a:extraClrScheme>
      <a:clrScheme name="1_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自定义设计方案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自定义设计方案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自定义设计方案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自定义设计方案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自定义设计方案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自定义设计方案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自定义设计方案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自定义设计方案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自定义设计方案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自定义设计方案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自定义设计方案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emplate>主题1</Template>
  <TotalTime>3</TotalTime>
  <Words>6463</Words>
  <Application>WPS 演示</Application>
  <PresentationFormat>全屏显示(16:9)</PresentationFormat>
  <Paragraphs>361</Paragraphs>
  <Slides>60</Slides>
  <Notes>0</Notes>
  <HiddenSlides>0</HiddenSlides>
  <MMClips>0</MMClips>
  <ScaleCrop>false</ScaleCrop>
  <HeadingPairs>
    <vt:vector size="4" baseType="variant">
      <vt:variant>
        <vt:lpstr>主题</vt:lpstr>
      </vt:variant>
      <vt:variant>
        <vt:i4>1</vt:i4>
      </vt:variant>
      <vt:variant>
        <vt:lpstr>幻灯片标题</vt:lpstr>
      </vt:variant>
      <vt:variant>
        <vt:i4>60</vt:i4>
      </vt:variant>
    </vt:vector>
  </HeadingPairs>
  <TitlesOfParts>
    <vt:vector size="61" baseType="lpstr">
      <vt:lpstr>主题1</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lpstr>幻灯片 42</vt:lpstr>
      <vt:lpstr>幻灯片 43</vt:lpstr>
      <vt:lpstr>幻灯片 44</vt:lpstr>
      <vt:lpstr>幻灯片 45</vt:lpstr>
      <vt:lpstr>幻灯片 46</vt:lpstr>
      <vt:lpstr>幻灯片 47</vt:lpstr>
      <vt:lpstr>幻灯片 48</vt:lpstr>
      <vt:lpstr>幻灯片 49</vt:lpstr>
      <vt:lpstr>幻灯片 50</vt:lpstr>
      <vt:lpstr>幻灯片 51</vt:lpstr>
      <vt:lpstr>幻灯片 52</vt:lpstr>
      <vt:lpstr>幻灯片 53</vt:lpstr>
      <vt:lpstr>幻灯片 54</vt:lpstr>
      <vt:lpstr>幻灯片 55</vt:lpstr>
      <vt:lpstr>幻灯片 56</vt:lpstr>
      <vt:lpstr>幻灯片 57</vt:lpstr>
      <vt:lpstr>幻灯片 58</vt:lpstr>
      <vt:lpstr>幻灯片 59</vt:lpstr>
      <vt:lpstr>幻灯片 60</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
  <dcterms:created xsi:type="dcterms:W3CDTF">2018-12-23T14:18:00Z</dcterms:created>
  <dcterms:modified xsi:type="dcterms:W3CDTF">2019-02-15T10:06:47Z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2052-11.1.0.8214</vt:lpwstr>
  </property>
</Properties>
</file>