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17"/>
  </p:notesMasterIdLst>
  <p:sldIdLst>
    <p:sldId id="414" r:id="rId2"/>
    <p:sldId id="390" r:id="rId3"/>
    <p:sldId id="413" r:id="rId4"/>
    <p:sldId id="420" r:id="rId5"/>
    <p:sldId id="421" r:id="rId6"/>
    <p:sldId id="426" r:id="rId7"/>
    <p:sldId id="432" r:id="rId8"/>
    <p:sldId id="422" r:id="rId9"/>
    <p:sldId id="436" r:id="rId10"/>
    <p:sldId id="454" r:id="rId11"/>
    <p:sldId id="423" r:id="rId12"/>
    <p:sldId id="456" r:id="rId13"/>
    <p:sldId id="455" r:id="rId14"/>
    <p:sldId id="424" r:id="rId15"/>
    <p:sldId id="458" r:id="rId16"/>
  </p:sldIdLst>
  <p:sldSz cx="9144000" cy="5143500" type="screen16x9"/>
  <p:notesSz cx="6858000" cy="9144000"/>
  <p:embeddedFontLst>
    <p:embeddedFont>
      <p:font typeface="Calibri" pitchFamily="34" charset="0"/>
      <p:regular r:id="rId18"/>
      <p:bold r:id="rId19"/>
      <p:italic r:id="rId20"/>
      <p:boldItalic r:id="rId21"/>
    </p:embeddedFont>
    <p:embeddedFont>
      <p:font typeface="黑体" pitchFamily="49" charset="-122"/>
      <p:regular r:id="rId22"/>
    </p:embeddedFont>
    <p:embeddedFont>
      <p:font typeface="微软雅黑" pitchFamily="34" charset="-122"/>
      <p:regular r:id="rId23"/>
      <p:bold r:id="rId24"/>
    </p:embeddedFont>
    <p:embeddedFont>
      <p:font typeface="楷体" pitchFamily="49" charset="-122"/>
      <p:regular r:id="rId25"/>
    </p:embeddedFont>
  </p:embeddedFontLst>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094">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A1C450"/>
    <a:srgbClr val="E04236"/>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55" autoAdjust="0"/>
    <p:restoredTop sz="94660"/>
  </p:normalViewPr>
  <p:slideViewPr>
    <p:cSldViewPr snapToGrid="0">
      <p:cViewPr>
        <p:scale>
          <a:sx n="100" d="100"/>
          <a:sy n="100" d="100"/>
        </p:scale>
        <p:origin x="-780" y="-324"/>
      </p:cViewPr>
      <p:guideLst>
        <p:guide orient="horz" pos="1571"/>
        <p:guide pos="2880"/>
      </p:guideLst>
    </p:cSldViewPr>
  </p:slideViewPr>
  <p:notesTextViewPr>
    <p:cViewPr>
      <p:scale>
        <a:sx n="1" d="1"/>
        <a:sy n="1" d="1"/>
      </p:scale>
      <p:origin x="0" y="0"/>
    </p:cViewPr>
  </p:notesTextViewPr>
  <p:sorterViewPr>
    <p:cViewPr>
      <p:scale>
        <a:sx n="124" d="100"/>
        <a:sy n="124"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font" Target="fonts/font1.fntdata"/><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font" Target="fonts/font4.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5" Type="http://schemas.openxmlformats.org/officeDocument/2006/relationships/font" Target="fonts/font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font" Target="fonts/font3.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7.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6.fntdata"/><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2.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5.fntdata"/><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3E32FC-DBD1-4842-8365-AF0669D875DD}" type="datetimeFigureOut">
              <a:rPr lang="zh-CN" altLang="en-US" smtClean="0"/>
              <a:t>2022/3/22</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C8BEF1E-0E59-4E0C-BADF-B6B1E3F63E37}" type="slidenum">
              <a:rPr lang="zh-CN" altLang="en-US" smtClean="0"/>
              <a:t>‹#›</a:t>
            </a:fld>
            <a:endParaRPr lang="zh-CN" altLang="en-US"/>
          </a:p>
        </p:txBody>
      </p:sp>
    </p:spTree>
    <p:extLst>
      <p:ext uri="{BB962C8B-B14F-4D97-AF65-F5344CB8AC3E}">
        <p14:creationId xmlns:p14="http://schemas.microsoft.com/office/powerpoint/2010/main" val="106280981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a:xfrm>
            <a:off x="381000" y="685800"/>
            <a:ext cx="6096000" cy="3429000"/>
          </a:xfrm>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tags" Target="../tags/tag4.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slideMaster" Target="../slideMasters/slideMaster1.xml"/><Relationship Id="rId5" Type="http://schemas.openxmlformats.org/officeDocument/2006/relationships/tags" Target="../tags/tag6.xml"/><Relationship Id="rId4" Type="http://schemas.openxmlformats.org/officeDocument/2006/relationships/tags" Target="../tags/tag5.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custDataLst>
              <p:tags r:id="rId1"/>
            </p:custDataLst>
          </p:nvPr>
        </p:nvSpPr>
        <p:spPr>
          <a:xfrm>
            <a:off x="502448" y="2856549"/>
            <a:ext cx="8139178" cy="468634"/>
          </a:xfrm>
        </p:spPr>
        <p:txBody>
          <a:bodyPr lIns="101600" tIns="38100" rIns="63500" bIns="38100" anchor="t" anchorCtr="0">
            <a:noAutofit/>
          </a:bodyPr>
          <a:lstStyle>
            <a:lvl1pPr>
              <a:defRPr sz="3600" b="0" u="none" strike="noStrike" kern="1200" cap="none" spc="300" normalizeH="0">
                <a:solidFill>
                  <a:schemeClr val="tx1"/>
                </a:solidFill>
                <a:effectLst>
                  <a:outerShdw blurRad="38100" dist="38100" dir="2700000" algn="tl">
                    <a:srgbClr val="000000">
                      <a:alpha val="43137"/>
                    </a:srgbClr>
                  </a:outerShdw>
                </a:effectLst>
                <a:uFillTx/>
              </a:defRPr>
            </a:lvl1pPr>
          </a:lstStyle>
          <a:p>
            <a:r>
              <a:rPr lang="zh-CN" altLang="en-US" dirty="0"/>
              <a:t>单击此处编辑母版标题样式</a:t>
            </a:r>
          </a:p>
        </p:txBody>
      </p:sp>
      <p:sp>
        <p:nvSpPr>
          <p:cNvPr id="3" name="文本占位符 2"/>
          <p:cNvSpPr>
            <a:spLocks noGrp="1"/>
          </p:cNvSpPr>
          <p:nvPr>
            <p:ph type="body" idx="1"/>
            <p:custDataLst>
              <p:tags r:id="rId2"/>
            </p:custDataLst>
          </p:nvPr>
        </p:nvSpPr>
        <p:spPr>
          <a:xfrm>
            <a:off x="502444" y="3383757"/>
            <a:ext cx="8139178" cy="808489"/>
          </a:xfrm>
        </p:spPr>
        <p:txBody>
          <a:bodyPr lIns="101600" tIns="38100" rIns="76200" bIns="38100">
            <a:noAutofit/>
          </a:bodyPr>
          <a:lstStyle>
            <a:lvl1pPr marL="0" indent="0" eaLnBrk="1" fontAlgn="auto" latinLnBrk="0" hangingPunct="1">
              <a:buNone/>
              <a:defRPr kumimoji="0" lang="zh-CN" altLang="en-US" sz="1600" b="0" i="0" u="none" strike="noStrike" kern="1200" cap="none" spc="150" normalizeH="0" baseline="0" noProof="1">
                <a:solidFill>
                  <a:schemeClr val="tx1"/>
                </a:solidFill>
                <a:uFillTx/>
                <a:latin typeface="+mn-lt"/>
                <a:ea typeface="+mn-ea"/>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dirty="0"/>
              <a:t>单击此处编辑母版文本样式</a:t>
            </a:r>
          </a:p>
        </p:txBody>
      </p:sp>
      <p:sp>
        <p:nvSpPr>
          <p:cNvPr id="4" name="日期占位符 3"/>
          <p:cNvSpPr>
            <a:spLocks noGrp="1"/>
          </p:cNvSpPr>
          <p:nvPr>
            <p:ph type="dt" sz="half" idx="10"/>
            <p:custDataLst>
              <p:tags r:id="rId3"/>
            </p:custDataLst>
          </p:nvPr>
        </p:nvSpPr>
        <p:spPr>
          <a:xfrm>
            <a:off x="659807" y="4762375"/>
            <a:ext cx="2025000" cy="237600"/>
          </a:xfrm>
        </p:spPr>
        <p:txBody>
          <a:bodyPr/>
          <a:lstStyle/>
          <a:p>
            <a:fld id="{760FBDFE-C587-4B4C-A407-44438C67B59E}" type="datetimeFigureOut">
              <a:rPr lang="zh-CN" altLang="en-US" smtClean="0"/>
              <a:t>2022/3/22</a:t>
            </a:fld>
            <a:endParaRPr lang="zh-CN" altLang="en-US"/>
          </a:p>
        </p:txBody>
      </p:sp>
      <p:sp>
        <p:nvSpPr>
          <p:cNvPr id="5" name="页脚占位符 4"/>
          <p:cNvSpPr>
            <a:spLocks noGrp="1"/>
          </p:cNvSpPr>
          <p:nvPr>
            <p:ph type="ftr" sz="quarter" idx="11"/>
            <p:custDataLst>
              <p:tags r:id="rId4"/>
            </p:custDataLst>
          </p:nvPr>
        </p:nvSpPr>
        <p:spPr>
          <a:xfrm>
            <a:off x="3087000" y="4762375"/>
            <a:ext cx="2970000" cy="237600"/>
          </a:xfrm>
        </p:spPr>
        <p:txBody>
          <a:bodyPr/>
          <a:lstStyle/>
          <a:p>
            <a:endParaRPr lang="zh-CN" altLang="en-US"/>
          </a:p>
        </p:txBody>
      </p:sp>
      <p:sp>
        <p:nvSpPr>
          <p:cNvPr id="6" name="灯片编号占位符 5"/>
          <p:cNvSpPr>
            <a:spLocks noGrp="1"/>
          </p:cNvSpPr>
          <p:nvPr>
            <p:ph type="sldNum" sz="quarter" idx="12"/>
            <p:custDataLst>
              <p:tags r:id="rId5"/>
            </p:custDataLst>
          </p:nvPr>
        </p:nvSpPr>
        <p:spPr>
          <a:xfrm>
            <a:off x="6457950" y="4762375"/>
            <a:ext cx="2025000" cy="237600"/>
          </a:xfrm>
        </p:spPr>
        <p:txBody>
          <a:bodyPr/>
          <a:lstStyle/>
          <a:p>
            <a:fld id="{49AE70B2-8BF9-45C0-BB95-33D1B9D3A854}"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324000"/>
            <a:ext cx="8139178" cy="486000"/>
          </a:xfrm>
        </p:spPr>
        <p:txBody>
          <a:bodyPr/>
          <a:lstStyle/>
          <a:p>
            <a:r>
              <a:rPr lang="zh-CN" altLang="en-US"/>
              <a:t>单击此处编辑母版标题样式</a:t>
            </a:r>
          </a:p>
        </p:txBody>
      </p:sp>
      <p:sp>
        <p:nvSpPr>
          <p:cNvPr id="3" name="日期占位符 2"/>
          <p:cNvSpPr>
            <a:spLocks noGrp="1"/>
          </p:cNvSpPr>
          <p:nvPr>
            <p:ph type="dt" sz="half" idx="10"/>
          </p:nvPr>
        </p:nvSpPr>
        <p:spPr>
          <a:xfrm>
            <a:off x="659807" y="4762375"/>
            <a:ext cx="2025000" cy="237600"/>
          </a:xfrm>
        </p:spPr>
        <p:txBody>
          <a:bodyPr/>
          <a:lstStyle/>
          <a:p>
            <a:fld id="{760FBDFE-C587-4B4C-A407-44438C67B59E}" type="datetimeFigureOut">
              <a:rPr lang="zh-CN" altLang="en-US" smtClean="0"/>
              <a:t>2022/3/22</a:t>
            </a:fld>
            <a:endParaRPr lang="zh-CN" altLang="en-US"/>
          </a:p>
        </p:txBody>
      </p:sp>
      <p:sp>
        <p:nvSpPr>
          <p:cNvPr id="4" name="页脚占位符 3"/>
          <p:cNvSpPr>
            <a:spLocks noGrp="1"/>
          </p:cNvSpPr>
          <p:nvPr>
            <p:ph type="ftr" sz="quarter" idx="11"/>
          </p:nvPr>
        </p:nvSpPr>
        <p:spPr>
          <a:xfrm>
            <a:off x="3087000" y="4762375"/>
            <a:ext cx="2970000" cy="237600"/>
          </a:xfrm>
        </p:spPr>
        <p:txBody>
          <a:bodyPr/>
          <a:lstStyle/>
          <a:p>
            <a:endParaRPr lang="zh-CN" altLang="en-US" dirty="0"/>
          </a:p>
        </p:txBody>
      </p:sp>
      <p:sp>
        <p:nvSpPr>
          <p:cNvPr id="5" name="灯片编号占位符 4"/>
          <p:cNvSpPr>
            <a:spLocks noGrp="1"/>
          </p:cNvSpPr>
          <p:nvPr>
            <p:ph type="sldNum" sz="quarter" idx="12"/>
          </p:nvPr>
        </p:nvSpPr>
        <p:spPr>
          <a:xfrm>
            <a:off x="6457950" y="4762375"/>
            <a:ext cx="2025000" cy="237600"/>
          </a:xfrm>
        </p:spPr>
        <p:txBody>
          <a:bodyPr/>
          <a:lstStyle/>
          <a:p>
            <a:fld id="{49AE70B2-8BF9-45C0-BB95-33D1B9D3A854}" type="slidenum">
              <a:rPr lang="zh-CN" altLang="en-US" smtClean="0"/>
              <a:t>‹#›</a:t>
            </a:fld>
            <a:endParaRPr lang="zh-CN" alt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502412" y="324000"/>
            <a:ext cx="8139178" cy="486000"/>
          </a:xfrm>
        </p:spPr>
        <p:txBody>
          <a:bodyPr/>
          <a:lstStyle/>
          <a:p>
            <a:r>
              <a:rPr lang="zh-CN" altLang="en-US"/>
              <a:t>单击此处编辑母版标题样式</a:t>
            </a:r>
          </a:p>
        </p:txBody>
      </p:sp>
      <p:sp>
        <p:nvSpPr>
          <p:cNvPr id="3" name="日期占位符 2"/>
          <p:cNvSpPr>
            <a:spLocks noGrp="1"/>
          </p:cNvSpPr>
          <p:nvPr>
            <p:ph type="dt" sz="half" idx="10"/>
          </p:nvPr>
        </p:nvSpPr>
        <p:spPr>
          <a:xfrm>
            <a:off x="659807" y="4762375"/>
            <a:ext cx="2025000" cy="237600"/>
          </a:xfrm>
        </p:spPr>
        <p:txBody>
          <a:bodyPr/>
          <a:lstStyle/>
          <a:p>
            <a:fld id="{760FBDFE-C587-4B4C-A407-44438C67B59E}" type="datetimeFigureOut">
              <a:rPr lang="zh-CN" altLang="en-US" smtClean="0"/>
              <a:t>2022/3/22</a:t>
            </a:fld>
            <a:endParaRPr lang="zh-CN" altLang="en-US"/>
          </a:p>
        </p:txBody>
      </p:sp>
      <p:sp>
        <p:nvSpPr>
          <p:cNvPr id="4" name="页脚占位符 3"/>
          <p:cNvSpPr>
            <a:spLocks noGrp="1"/>
          </p:cNvSpPr>
          <p:nvPr>
            <p:ph type="ftr" sz="quarter" idx="11"/>
          </p:nvPr>
        </p:nvSpPr>
        <p:spPr>
          <a:xfrm>
            <a:off x="3087000" y="4762375"/>
            <a:ext cx="2970000" cy="237600"/>
          </a:xfrm>
        </p:spPr>
        <p:txBody>
          <a:bodyPr/>
          <a:lstStyle/>
          <a:p>
            <a:endParaRPr lang="zh-CN" altLang="en-US" dirty="0"/>
          </a:p>
        </p:txBody>
      </p:sp>
      <p:sp>
        <p:nvSpPr>
          <p:cNvPr id="5" name="灯片编号占位符 4"/>
          <p:cNvSpPr>
            <a:spLocks noGrp="1"/>
          </p:cNvSpPr>
          <p:nvPr>
            <p:ph type="sldNum" sz="quarter" idx="12"/>
          </p:nvPr>
        </p:nvSpPr>
        <p:spPr>
          <a:xfrm>
            <a:off x="6457950" y="4762375"/>
            <a:ext cx="2025000" cy="237600"/>
          </a:xfrm>
        </p:spPr>
        <p:txBody>
          <a:bodyPr/>
          <a:lstStyle/>
          <a:p>
            <a:fld id="{49AE70B2-8BF9-45C0-BB95-33D1B9D3A854}" type="slidenum">
              <a:rPr lang="zh-CN" altLang="en-US" smtClean="0"/>
              <a:t>‹#›</a:t>
            </a:fld>
            <a:endParaRPr lang="zh-CN" alt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内页">
    <p:spTree>
      <p:nvGrpSpPr>
        <p:cNvPr id="1" name=""/>
        <p:cNvGrpSpPr/>
        <p:nvPr/>
      </p:nvGrpSpPr>
      <p:grpSpPr>
        <a:xfrm>
          <a:off x="0" y="0"/>
          <a:ext cx="0" cy="0"/>
          <a:chOff x="0" y="0"/>
          <a:chExt cx="0" cy="0"/>
        </a:xfrm>
      </p:grpSpPr>
    </p:spTree>
    <p:extLst>
      <p:ext uri="{BB962C8B-B14F-4D97-AF65-F5344CB8AC3E}">
        <p14:creationId xmlns:p14="http://schemas.microsoft.com/office/powerpoint/2010/main" val="3095729397"/>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rotWithShape="1">
          <a:blip r:embed="rId6"/>
          <a:stretch>
            <a:fillRect/>
          </a:stretch>
        </a:blipFill>
        <a:effectLst/>
      </p:bgPr>
    </p:bg>
    <p:spTree>
      <p:nvGrpSpPr>
        <p:cNvPr id="1" name=""/>
        <p:cNvGrpSpPr/>
        <p:nvPr/>
      </p:nvGrpSpPr>
      <p:grpSpPr>
        <a:xfrm>
          <a:off x="0" y="0"/>
          <a:ext cx="0" cy="0"/>
          <a:chOff x="0" y="0"/>
          <a:chExt cx="0" cy="0"/>
        </a:xfrm>
      </p:grpSpPr>
      <p:pic>
        <p:nvPicPr>
          <p:cNvPr id="2" name="Picture 2"/>
          <p:cNvPicPr>
            <a:picLocks noChangeAspect="1" noChangeArrowheads="1"/>
          </p:cNvPicPr>
          <p:nvPr userDrawn="1"/>
        </p:nvPicPr>
        <p:blipFill>
          <a:blip r:embed="rId7"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8156054" y="53312"/>
            <a:ext cx="848028" cy="404201"/>
          </a:xfrm>
          <a:prstGeom prst="rect">
            <a:avLst/>
          </a:prstGeom>
          <a:noFill/>
          <a:ln>
            <a:noFill/>
          </a:ln>
          <a:effectLst/>
          <a:extLst>
            <a:ext uri="{909E8E84-426E-40DD-AFC4-6F175D3DCCD1}">
              <a14:hiddenFill xmlns:a14="http://schemas.microsoft.com/office/drawing/2010/main">
                <a:solidFill>
                  <a:srgbClr val="02B3C5"/>
                </a:solidFill>
              </a14:hiddenFill>
            </a:ext>
            <a:ext uri="{91240B29-F687-4F45-9708-019B960494DF}">
              <a14:hiddenLine xmlns:a14="http://schemas.microsoft.com/office/drawing/2010/main" w="9525">
                <a:solidFill>
                  <a:sysClr val="windowText" lastClr="000000"/>
                </a:solidFill>
                <a:miter lim="800000"/>
                <a:headEnd/>
                <a:tailEnd/>
              </a14:hiddenLine>
            </a:ext>
            <a:ext uri="{AF507438-7753-43E0-B8FC-AC1667EBCBE1}">
              <a14:hiddenEffects xmlns:a14="http://schemas.microsoft.com/office/drawing/2010/main">
                <a:effectLst>
                  <a:outerShdw dist="35921" dir="2700000" algn="ctr" rotWithShape="0">
                    <a:srgbClr val="EEECE1"/>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7" r:id="rId3"/>
    <p:sldLayoutId id="2147483668" r:id="rId4"/>
  </p:sldLayoutIdLst>
  <p:timing>
    <p:tnLst>
      <p:par>
        <p:cTn id="1" dur="indefinite" restart="never" nodeType="tmRoot"/>
      </p:par>
    </p:tnLst>
  </p:timing>
  <p:txStyles>
    <p:title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1pPr>
      <a:lvl2pPr marL="685800" indent="-228600" algn="l" defTabSz="914400" rtl="0" eaLnBrk="1" fontAlgn="auto" latinLnBrk="0" hangingPunct="1">
        <a:lnSpc>
          <a:spcPct val="130000"/>
        </a:lnSpc>
        <a:spcBef>
          <a:spcPts val="0"/>
        </a:spcBef>
        <a:spcAft>
          <a:spcPts val="1000"/>
        </a:spcAft>
        <a:buFont typeface="Arial" panose="020B0604020202020204" pitchFamily="34" charset="0"/>
        <a:buChar char="•"/>
        <a:tabLst>
          <a:tab pos="1609725" algn="l"/>
        </a:tabLst>
        <a:defRPr sz="1600" u="none" strike="noStrike" kern="1200" cap="none" spc="150" normalizeH="0" baseline="0">
          <a:solidFill>
            <a:schemeClr val="tx1"/>
          </a:solidFill>
          <a:uFillTx/>
          <a:latin typeface="+mn-lt"/>
          <a:ea typeface="+mn-ea"/>
          <a:cs typeface="+mn-cs"/>
        </a:defRPr>
      </a:lvl2pPr>
      <a:lvl3pPr marL="11430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3pPr>
      <a:lvl4pPr marL="16002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4pPr>
      <a:lvl5pPr marL="2057400" indent="-228600" algn="l" defTabSz="914400" rtl="0" eaLnBrk="1" fontAlgn="auto" latinLnBrk="0" hangingPunct="1">
        <a:lnSpc>
          <a:spcPct val="130000"/>
        </a:lnSpc>
        <a:spcBef>
          <a:spcPts val="0"/>
        </a:spcBef>
        <a:spcAft>
          <a:spcPts val="1000"/>
        </a:spcAft>
        <a:buFont typeface="Arial" panose="020B0604020202020204" pitchFamily="34" charset="0"/>
        <a:buChar char="•"/>
        <a:defRPr sz="1600" u="none" strike="noStrike" kern="1200" cap="none" spc="150" normalizeH="0" baseline="0">
          <a:solidFill>
            <a:schemeClr val="tx1"/>
          </a:solidFill>
          <a:uFillTx/>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3.png"/><Relationship Id="rId1" Type="http://schemas.openxmlformats.org/officeDocument/2006/relationships/slideLayout" Target="../slideLayouts/slideLayout2.xml"/><Relationship Id="rId6" Type="http://schemas.openxmlformats.org/officeDocument/2006/relationships/image" Target="../media/image5.png"/><Relationship Id="rId5" Type="http://schemas.microsoft.com/office/2007/relationships/hdphoto" Target="../media/hdphoto2.wdp"/><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microsoft.com/office/2007/relationships/hdphoto" Target="../media/hdphoto5.wdp"/><Relationship Id="rId2" Type="http://schemas.openxmlformats.org/officeDocument/2006/relationships/image" Target="../media/image11.png"/><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jpeg"/><Relationship Id="rId1" Type="http://schemas.openxmlformats.org/officeDocument/2006/relationships/slideLayout" Target="../slideLayouts/slideLayout4.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1.xml"/><Relationship Id="rId4" Type="http://schemas.microsoft.com/office/2007/relationships/hdphoto" Target="../media/hdphoto3.wdp"/></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slide" Target="slide1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microsoft.com/office/2007/relationships/hdphoto" Target="../media/hdphoto4.wdp"/></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45f5cbf8b571963228d280f2ce7b7a8"/>
          <p:cNvPicPr>
            <a:picLocks noChangeAspect="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83185" y="-32385"/>
            <a:ext cx="9311005" cy="918210"/>
          </a:xfrm>
          <a:prstGeom prst="rect">
            <a:avLst/>
          </a:prstGeom>
        </p:spPr>
      </p:pic>
      <p:pic>
        <p:nvPicPr>
          <p:cNvPr id="4" name="图片 3" descr="6cc44540f23bbaed0e0332a164b103a"/>
          <p:cNvPicPr>
            <a:picLocks noChangeAspect="1"/>
          </p:cNvPicPr>
          <p:nvPr/>
        </p:nvPicPr>
        <p:blipFill>
          <a:blip r:embed="rId4">
            <a:extLst>
              <a:ext uri="{BEBA8EAE-BF5A-486C-A8C5-ECC9F3942E4B}">
                <a14:imgProps xmlns:a14="http://schemas.microsoft.com/office/drawing/2010/main">
                  <a14:imgLayer r:embed="rId5">
                    <a14:imgEffect>
                      <a14:brightnessContrast contrast="40000"/>
                    </a14:imgEffect>
                  </a14:imgLayer>
                </a14:imgProps>
              </a:ext>
            </a:extLst>
          </a:blip>
          <a:stretch>
            <a:fillRect/>
          </a:stretch>
        </p:blipFill>
        <p:spPr>
          <a:xfrm>
            <a:off x="0" y="885825"/>
            <a:ext cx="8960485" cy="1066324"/>
          </a:xfrm>
          <a:prstGeom prst="rect">
            <a:avLst/>
          </a:prstGeom>
          <a:effectLst/>
        </p:spPr>
      </p:pic>
      <p:pic>
        <p:nvPicPr>
          <p:cNvPr id="5" name="图片 4" descr="baf46fde3782337f50c19bf51bf1766"/>
          <p:cNvPicPr>
            <a:picLocks noChangeAspect="1"/>
          </p:cNvPicPr>
          <p:nvPr/>
        </p:nvPicPr>
        <p:blipFill>
          <a:blip r:embed="rId6"/>
          <a:stretch>
            <a:fillRect/>
          </a:stretch>
        </p:blipFill>
        <p:spPr>
          <a:xfrm>
            <a:off x="4982845" y="3664744"/>
            <a:ext cx="4152900" cy="1464469"/>
          </a:xfrm>
          <a:prstGeom prst="rect">
            <a:avLst/>
          </a:prstGeom>
        </p:spPr>
      </p:pic>
      <p:sp>
        <p:nvSpPr>
          <p:cNvPr id="2" name="标题 1"/>
          <p:cNvSpPr>
            <a:spLocks noGrp="1"/>
          </p:cNvSpPr>
          <p:nvPr>
            <p:ph type="title"/>
          </p:nvPr>
        </p:nvSpPr>
        <p:spPr>
          <a:xfrm>
            <a:off x="1831341" y="2229326"/>
            <a:ext cx="6205855" cy="485775"/>
          </a:xfrm>
        </p:spPr>
        <p:txBody>
          <a:bodyPr/>
          <a:lstStyle/>
          <a:p>
            <a:r>
              <a:rPr lang="zh-CN" altLang="zh-CN" dirty="0"/>
              <a:t>针对课文的</a:t>
            </a:r>
            <a:r>
              <a:rPr lang="zh-CN" altLang="zh-CN" dirty="0">
                <a:solidFill>
                  <a:srgbClr val="FF0000"/>
                </a:solidFill>
              </a:rPr>
              <a:t>部分或全文</a:t>
            </a:r>
            <a:r>
              <a:rPr lang="zh-CN" altLang="zh-CN" dirty="0">
                <a:solidFill>
                  <a:schemeClr val="accent5"/>
                </a:solidFill>
              </a:rPr>
              <a:t>大胆提问</a:t>
            </a:r>
            <a:r>
              <a:rPr lang="zh-CN" altLang="zh-CN" dirty="0"/>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1" nodeType="click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10261" y="2263140"/>
            <a:ext cx="7414895" cy="523220"/>
          </a:xfrm>
          <a:prstGeom prst="rect">
            <a:avLst/>
          </a:prstGeom>
          <a:noFill/>
        </p:spPr>
        <p:txBody>
          <a:bodyPr wrap="square" rtlCol="0">
            <a:spAutoFit/>
          </a:bodyPr>
          <a:lstStyle/>
          <a:p>
            <a:r>
              <a:rPr lang="zh-CN" altLang="zh-CN" sz="2800" b="1">
                <a:latin typeface="宋体" panose="02010600030101010101" pitchFamily="2" charset="-122"/>
                <a:ea typeface="宋体" panose="02010600030101010101" pitchFamily="2" charset="-122"/>
                <a:cs typeface="宋体" panose="02010600030101010101" pitchFamily="2" charset="-122"/>
              </a:rPr>
              <a:t>我的问题是</a:t>
            </a:r>
            <a:r>
              <a:rPr lang="en-US" altLang="zh-CN" sz="2800" b="1">
                <a:latin typeface="宋体" panose="02010600030101010101" pitchFamily="2" charset="-122"/>
                <a:ea typeface="宋体" panose="02010600030101010101" pitchFamily="2" charset="-122"/>
                <a:cs typeface="宋体" panose="02010600030101010101" pitchFamily="2" charset="-122"/>
              </a:rPr>
              <a:t>______,</a:t>
            </a:r>
            <a:r>
              <a:rPr lang="zh-CN" altLang="zh-CN" sz="2800" b="1">
                <a:latin typeface="宋体" panose="02010600030101010101" pitchFamily="2" charset="-122"/>
                <a:ea typeface="宋体" panose="02010600030101010101" pitchFamily="2" charset="-122"/>
                <a:cs typeface="宋体" panose="02010600030101010101" pitchFamily="2" charset="-122"/>
              </a:rPr>
              <a:t>属于</a:t>
            </a:r>
            <a:r>
              <a:rPr lang="en-US" altLang="zh-CN" sz="2800" b="1">
                <a:latin typeface="宋体" panose="02010600030101010101" pitchFamily="2" charset="-122"/>
                <a:ea typeface="宋体" panose="02010600030101010101" pitchFamily="2" charset="-122"/>
                <a:cs typeface="宋体" panose="02010600030101010101" pitchFamily="2" charset="-122"/>
              </a:rPr>
              <a:t>_________</a:t>
            </a:r>
            <a:r>
              <a:rPr lang="zh-CN" altLang="en-US" sz="2800" b="1">
                <a:latin typeface="宋体" panose="02010600030101010101" pitchFamily="2" charset="-122"/>
                <a:ea typeface="宋体" panose="02010600030101010101" pitchFamily="2" charset="-122"/>
                <a:cs typeface="宋体" panose="02010600030101010101" pitchFamily="2" charset="-122"/>
              </a:rPr>
              <a:t>角度。</a:t>
            </a:r>
          </a:p>
        </p:txBody>
      </p:sp>
      <p:sp>
        <p:nvSpPr>
          <p:cNvPr id="4" name="文本框 3"/>
          <p:cNvSpPr txBox="1"/>
          <p:nvPr/>
        </p:nvSpPr>
        <p:spPr>
          <a:xfrm>
            <a:off x="810261" y="1153477"/>
            <a:ext cx="2065655" cy="523220"/>
          </a:xfrm>
          <a:prstGeom prst="rect">
            <a:avLst/>
          </a:prstGeom>
          <a:noFill/>
        </p:spPr>
        <p:txBody>
          <a:bodyPr wrap="square" rtlCol="0">
            <a:spAutoFit/>
          </a:bodyPr>
          <a:lstStyle/>
          <a:p>
            <a:r>
              <a:rPr lang="zh-CN" altLang="en-US" sz="2800" b="1">
                <a:solidFill>
                  <a:srgbClr val="FF0000"/>
                </a:solidFill>
                <a:latin typeface="宋体" panose="02010600030101010101" pitchFamily="2" charset="-122"/>
                <a:ea typeface="宋体" panose="02010600030101010101" pitchFamily="2" charset="-122"/>
              </a:rPr>
              <a:t>分享交流：</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a:xfrm>
            <a:off x="309245" y="3733324"/>
            <a:ext cx="8177530" cy="1305401"/>
          </a:xfrm>
        </p:spPr>
        <p:txBody>
          <a:bodyPr/>
          <a:lstStyle/>
          <a:p>
            <a:r>
              <a:rPr lang="zh-CN" altLang="en-US" sz="2400" dirty="0">
                <a:latin typeface="宋体" panose="02010600030101010101" pitchFamily="2" charset="-122"/>
                <a:ea typeface="宋体" panose="02010600030101010101" pitchFamily="2" charset="-122"/>
                <a:cs typeface="宋体" panose="02010600030101010101" pitchFamily="2" charset="-122"/>
              </a:rPr>
              <a:t>1.默读材料，边读边写下自己的问题，注明提问角度。</a:t>
            </a:r>
            <a:br>
              <a:rPr lang="zh-CN" altLang="en-US" sz="2400" dirty="0">
                <a:latin typeface="宋体" panose="02010600030101010101" pitchFamily="2" charset="-122"/>
                <a:ea typeface="宋体" panose="02010600030101010101" pitchFamily="2" charset="-122"/>
                <a:cs typeface="宋体" panose="02010600030101010101" pitchFamily="2" charset="-122"/>
              </a:rPr>
            </a:b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2.分享交流。</a:t>
            </a:r>
            <a:br>
              <a:rPr lang="zh-CN" altLang="en-US" sz="2400" dirty="0">
                <a:latin typeface="宋体" panose="02010600030101010101" pitchFamily="2" charset="-122"/>
                <a:ea typeface="宋体" panose="02010600030101010101" pitchFamily="2" charset="-122"/>
                <a:cs typeface="宋体" panose="02010600030101010101" pitchFamily="2" charset="-122"/>
                <a:sym typeface="+mn-ea"/>
              </a:rPr>
            </a:br>
            <a:r>
              <a:rPr lang="zh-CN" altLang="en-US" sz="2400" dirty="0">
                <a:latin typeface="宋体" panose="02010600030101010101" pitchFamily="2" charset="-122"/>
                <a:ea typeface="宋体" panose="02010600030101010101" pitchFamily="2" charset="-122"/>
                <a:cs typeface="宋体" panose="02010600030101010101" pitchFamily="2" charset="-122"/>
                <a:sym typeface="+mn-ea"/>
              </a:rPr>
              <a:t>  我的问题是_______,这是从_____角度提的。</a:t>
            </a:r>
            <a:r>
              <a:rPr lang="zh-CN" altLang="en-US" sz="2400" b="1" dirty="0">
                <a:latin typeface="宋体" panose="02010600030101010101" pitchFamily="2" charset="-122"/>
                <a:ea typeface="宋体" panose="02010600030101010101" pitchFamily="2" charset="-122"/>
                <a:cs typeface="宋体" panose="02010600030101010101" pitchFamily="2" charset="-122"/>
              </a:rPr>
              <a:t/>
            </a:r>
            <a:br>
              <a:rPr lang="zh-CN" altLang="en-US" sz="2400" b="1" dirty="0">
                <a:latin typeface="宋体" panose="02010600030101010101" pitchFamily="2" charset="-122"/>
                <a:ea typeface="宋体" panose="02010600030101010101" pitchFamily="2" charset="-122"/>
                <a:cs typeface="宋体" panose="02010600030101010101" pitchFamily="2" charset="-122"/>
              </a:rPr>
            </a:br>
            <a:r>
              <a:rPr lang="zh-CN" altLang="en-US" sz="2400" dirty="0"/>
              <a:t/>
            </a:r>
            <a:br>
              <a:rPr lang="zh-CN" altLang="en-US" sz="2400" dirty="0"/>
            </a:br>
            <a:r>
              <a:rPr lang="zh-CN" altLang="en-US" sz="2000" dirty="0"/>
              <a:t/>
            </a:r>
            <a:br>
              <a:rPr lang="zh-CN" altLang="en-US" sz="2000" dirty="0"/>
            </a:br>
            <a:endParaRPr lang="zh-CN" altLang="en-US" sz="2000" dirty="0"/>
          </a:p>
        </p:txBody>
      </p:sp>
      <p:sp>
        <p:nvSpPr>
          <p:cNvPr id="2" name="标题 1"/>
          <p:cNvSpPr>
            <a:spLocks noGrp="1"/>
          </p:cNvSpPr>
          <p:nvPr/>
        </p:nvSpPr>
        <p:spPr>
          <a:xfrm>
            <a:off x="107442" y="132548"/>
            <a:ext cx="8139178" cy="486000"/>
          </a:xfrm>
        </p:spPr>
        <p:txBody>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zh-CN" altLang="en-US">
                <a:solidFill>
                  <a:srgbClr val="FF0000"/>
                </a:solidFill>
              </a:rPr>
              <a:t>拓展练习：</a:t>
            </a:r>
            <a:br>
              <a:rPr lang="zh-CN" altLang="en-US">
                <a:solidFill>
                  <a:srgbClr val="FF0000"/>
                </a:solidFill>
              </a:rPr>
            </a:br>
            <a:r>
              <a:rPr lang="zh-CN" altLang="en-US"/>
              <a:t/>
            </a:r>
            <a:br>
              <a:rPr lang="zh-CN" altLang="en-US"/>
            </a:br>
            <a:r>
              <a:rPr lang="zh-CN" altLang="en-US"/>
              <a:t/>
            </a:r>
            <a:br>
              <a:rPr lang="zh-CN" altLang="en-US"/>
            </a:br>
            <a:endParaRPr lang="zh-CN" altLang="en-US" sz="2400" b="0"/>
          </a:p>
        </p:txBody>
      </p:sp>
      <p:sp>
        <p:nvSpPr>
          <p:cNvPr id="100" name="文本框 99"/>
          <p:cNvSpPr txBox="1"/>
          <p:nvPr/>
        </p:nvSpPr>
        <p:spPr>
          <a:xfrm>
            <a:off x="66674" y="618172"/>
            <a:ext cx="9077325" cy="2985433"/>
          </a:xfrm>
          <a:prstGeom prst="rect">
            <a:avLst/>
          </a:prstGeom>
          <a:noFill/>
          <a:ln w="9525">
            <a:noFill/>
          </a:ln>
        </p:spPr>
        <p:txBody>
          <a:bodyPr wrap="square">
            <a:spAutoFit/>
          </a:bodyPr>
          <a:lstStyle/>
          <a:p>
            <a:pPr indent="355600"/>
            <a:r>
              <a:rPr lang="en-US" altLang="zh-CN" sz="2000" b="1" dirty="0">
                <a:ea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马铃薯和藕不是植物的根，而是茎。它们躲在泥土里变了模样，你不要把它们认错了。这种变了模样的茎，有一个总的名称，叫作变态茎。</a:t>
            </a:r>
          </a:p>
          <a:p>
            <a:pPr indent="355600"/>
            <a:r>
              <a:rPr lang="zh-CN" sz="2400" b="1" dirty="0" smtClean="0">
                <a:latin typeface="宋体" panose="02010600030101010101" pitchFamily="2" charset="-122"/>
                <a:ea typeface="宋体" panose="02010600030101010101" pitchFamily="2" charset="-122"/>
                <a:cs typeface="宋体" panose="02010600030101010101" pitchFamily="2" charset="-122"/>
              </a:rPr>
              <a:t>  </a:t>
            </a:r>
            <a:r>
              <a:rPr lang="zh-CN" sz="2400" b="1" dirty="0">
                <a:latin typeface="宋体" panose="02010600030101010101" pitchFamily="2" charset="-122"/>
                <a:ea typeface="宋体" panose="02010600030101010101" pitchFamily="2" charset="-122"/>
                <a:cs typeface="宋体" panose="02010600030101010101" pitchFamily="2" charset="-122"/>
              </a:rPr>
              <a:t>变态茎分好几种。马铃薯和洋姜长得肥肥胖胖，叫作块茎；荸荠、慈姑和芋头长得圆头圆</a:t>
            </a:r>
            <a:r>
              <a:rPr lang="zh-CN" sz="2400" b="1" dirty="0" smtClean="0">
                <a:latin typeface="宋体" panose="02010600030101010101" pitchFamily="2" charset="-122"/>
                <a:ea typeface="宋体" panose="02010600030101010101" pitchFamily="2" charset="-122"/>
                <a:cs typeface="宋体" panose="02010600030101010101" pitchFamily="2" charset="-122"/>
              </a:rPr>
              <a:t>脑</a:t>
            </a:r>
            <a:r>
              <a:rPr lang="zh-CN" altLang="en-US" sz="2400" b="1" dirty="0" smtClean="0">
                <a:latin typeface="宋体" panose="02010600030101010101" pitchFamily="2" charset="-122"/>
                <a:ea typeface="宋体" panose="02010600030101010101" pitchFamily="2" charset="-122"/>
                <a:cs typeface="宋体" panose="02010600030101010101" pitchFamily="2" charset="-122"/>
              </a:rPr>
              <a:t>，</a:t>
            </a:r>
            <a:r>
              <a:rPr lang="zh-CN" sz="2400" b="1" dirty="0" smtClean="0">
                <a:latin typeface="宋体" panose="02010600030101010101" pitchFamily="2" charset="-122"/>
                <a:ea typeface="宋体" panose="02010600030101010101" pitchFamily="2" charset="-122"/>
                <a:cs typeface="宋体" panose="02010600030101010101" pitchFamily="2" charset="-122"/>
              </a:rPr>
              <a:t>叫作</a:t>
            </a:r>
            <a:r>
              <a:rPr lang="zh-CN" sz="2400" b="1" dirty="0">
                <a:latin typeface="宋体" panose="02010600030101010101" pitchFamily="2" charset="-122"/>
                <a:ea typeface="宋体" panose="02010600030101010101" pitchFamily="2" charset="-122"/>
                <a:cs typeface="宋体" panose="02010600030101010101" pitchFamily="2" charset="-122"/>
              </a:rPr>
              <a:t>球茎；洋葱和大蒜头，长得一瓣一瓣的，好像鳞片一样，叫作鳞茎；藕和生姜长得像根一样，就叫作根状茎</a:t>
            </a:r>
            <a:r>
              <a:rPr lang="zh-CN" sz="2400" b="1" dirty="0" smtClean="0">
                <a:latin typeface="宋体" panose="02010600030101010101" pitchFamily="2" charset="-122"/>
                <a:ea typeface="宋体" panose="02010600030101010101" pitchFamily="2" charset="-122"/>
                <a:cs typeface="宋体" panose="02010600030101010101" pitchFamily="2" charset="-122"/>
              </a:rPr>
              <a:t>。 </a:t>
            </a:r>
            <a:r>
              <a:rPr lang="zh-CN" b="1" dirty="0" smtClean="0">
                <a:latin typeface="宋体" panose="02010600030101010101" pitchFamily="2" charset="-122"/>
                <a:ea typeface="宋体" panose="02010600030101010101" pitchFamily="2" charset="-122"/>
                <a:cs typeface="宋体" panose="02010600030101010101" pitchFamily="2" charset="-122"/>
              </a:rPr>
              <a:t>        </a:t>
            </a:r>
            <a:r>
              <a:rPr lang="zh-CN" sz="2000" b="1" dirty="0" smtClean="0">
                <a:latin typeface="宋体" panose="02010600030101010101" pitchFamily="2" charset="-122"/>
                <a:ea typeface="宋体" panose="02010600030101010101" pitchFamily="2" charset="-122"/>
                <a:cs typeface="宋体" panose="02010600030101010101" pitchFamily="2" charset="-122"/>
              </a:rPr>
              <a:t>       </a:t>
            </a:r>
            <a:endParaRPr lang="zh-CN" sz="2000" b="1" dirty="0">
              <a:latin typeface="宋体" panose="02010600030101010101" pitchFamily="2" charset="-122"/>
              <a:ea typeface="宋体" panose="02010600030101010101" pitchFamily="2" charset="-122"/>
              <a:cs typeface="宋体" panose="02010600030101010101" pitchFamily="2" charset="-122"/>
            </a:endParaRPr>
          </a:p>
          <a:p>
            <a:pPr indent="355600"/>
            <a:r>
              <a:rPr lang="zh-CN" sz="2000" b="1" dirty="0">
                <a:latin typeface="宋体" panose="02010600030101010101" pitchFamily="2" charset="-122"/>
                <a:ea typeface="宋体" panose="02010600030101010101" pitchFamily="2" charset="-122"/>
                <a:cs typeface="宋体" panose="02010600030101010101" pitchFamily="2" charset="-122"/>
              </a:rPr>
              <a:t>                   ——选自朱江的《它们是茎，还是根？》，有改</a:t>
            </a:r>
            <a:r>
              <a:rPr lang="zh-CN" sz="2000" b="1" dirty="0">
                <a:ea typeface="宋体" panose="02010600030101010101" pitchFamily="2" charset="-122"/>
              </a:rPr>
              <a:t>动</a:t>
            </a:r>
            <a:endParaRPr lang="zh-CN" altLang="en-US" sz="2000" b="1" dirty="0">
              <a:ea typeface="宋体" panose="02010600030101010101" pitchFamily="2" charset="-122"/>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19D952D-1FC1-4BB0-8AA2-1A3B99412CA0}"/>
              </a:ext>
            </a:extLst>
          </p:cNvPr>
          <p:cNvSpPr>
            <a:spLocks noGrp="1"/>
          </p:cNvSpPr>
          <p:nvPr>
            <p:ph type="title"/>
          </p:nvPr>
        </p:nvSpPr>
        <p:spPr>
          <a:xfrm>
            <a:off x="0" y="48398"/>
            <a:ext cx="8139178" cy="486000"/>
          </a:xfrm>
        </p:spPr>
        <p:txBody>
          <a:bodyPr/>
          <a:lstStyle/>
          <a:p>
            <a:r>
              <a:rPr lang="zh-CN" altLang="en-US" sz="2400" dirty="0"/>
              <a:t>作业布置：</a:t>
            </a:r>
            <a:r>
              <a:rPr lang="zh-CN" altLang="en-US" sz="2000" dirty="0"/>
              <a:t>阅读片段，试着从多角度提问。</a:t>
            </a:r>
            <a:endParaRPr lang="zh-CN" altLang="en-US" dirty="0"/>
          </a:p>
        </p:txBody>
      </p:sp>
      <p:sp>
        <p:nvSpPr>
          <p:cNvPr id="3" name="文本框 2">
            <a:extLst>
              <a:ext uri="{FF2B5EF4-FFF2-40B4-BE49-F238E27FC236}">
                <a16:creationId xmlns:a16="http://schemas.microsoft.com/office/drawing/2014/main" xmlns="" id="{5A6F7189-9783-4F51-A549-91A7EA4C97B9}"/>
              </a:ext>
            </a:extLst>
          </p:cNvPr>
          <p:cNvSpPr txBox="1"/>
          <p:nvPr/>
        </p:nvSpPr>
        <p:spPr>
          <a:xfrm>
            <a:off x="191927" y="543924"/>
            <a:ext cx="8761574" cy="4293483"/>
          </a:xfrm>
          <a:prstGeom prst="rect">
            <a:avLst/>
          </a:prstGeom>
          <a:noFill/>
        </p:spPr>
        <p:txBody>
          <a:bodyPr wrap="square" rtlCol="0">
            <a:spAutoFit/>
          </a:bodyPr>
          <a:lstStyle/>
          <a:p>
            <a:r>
              <a:rPr lang="zh-CN" altLang="en-US" sz="1300" b="1" dirty="0">
                <a:latin typeface="宋体" panose="02010600030101010101" pitchFamily="2" charset="-122"/>
                <a:ea typeface="宋体" panose="02010600030101010101" pitchFamily="2" charset="-122"/>
              </a:rPr>
              <a:t>    我们已经知道，蜘蛛织网的方式很特别，它把网分成若干等份，同一类蜘蛛所分的份数是相同的。当它安置辐的时候，我们只见它向各个方向乱跳，似乎毫无规则，但是这种无规则的工作的结果是造成一个规则而美丽的网，像教堂中的玫瑰窗一般。即使他用了圆规、尺子之类的工具。没有一个设计家能画出一个比这更规范的网来。​</a:t>
            </a:r>
          </a:p>
          <a:p>
            <a:r>
              <a:rPr lang="zh-CN" altLang="en-US" sz="1300" b="1" dirty="0">
                <a:latin typeface="宋体" panose="02010600030101010101" pitchFamily="2" charset="-122"/>
                <a:ea typeface="宋体" panose="02010600030101010101" pitchFamily="2" charset="-122"/>
              </a:rPr>
              <a:t>    我们可以看到，在同一个扇形里，所有的弦，也就是那构成螺旋形线圈的横辐，都是互相平行的，并且越靠近中心，这种弦之间的距离就越远。每一根弦和支持它的两根辐交成四个角，一边的两个是钝角，另一边的两个是锐角。而同一扇形中的弦和辐所交成的钝角和锐角正好各自相等</a:t>
            </a:r>
            <a:r>
              <a:rPr lang="en-US" altLang="zh-CN" sz="1300" b="1" dirty="0">
                <a:latin typeface="宋体" panose="02010600030101010101" pitchFamily="2" charset="-122"/>
                <a:ea typeface="宋体" panose="02010600030101010101" pitchFamily="2" charset="-122"/>
              </a:rPr>
              <a:t>——</a:t>
            </a:r>
            <a:r>
              <a:rPr lang="zh-CN" altLang="en-US" sz="1300" b="1" dirty="0">
                <a:latin typeface="宋体" panose="02010600030101010101" pitchFamily="2" charset="-122"/>
                <a:ea typeface="宋体" panose="02010600030101010101" pitchFamily="2" charset="-122"/>
              </a:rPr>
              <a:t>因为这些弦都是平行的。</a:t>
            </a:r>
          </a:p>
          <a:p>
            <a:r>
              <a:rPr lang="zh-CN" altLang="en-US" sz="1300" b="1" dirty="0">
                <a:latin typeface="宋体" panose="02010600030101010101" pitchFamily="2" charset="-122"/>
                <a:ea typeface="宋体" panose="02010600030101010101" pitchFamily="2" charset="-122"/>
              </a:rPr>
              <a:t>    不但如此，凭我们的观察，这些相等的锐角和钝角，又和别的扇形中的锐角和钝角分别相等，所以，总的看来，这螺旋形的线圈包括一组组的横档以及一组组和辐交成相等的角。​</a:t>
            </a:r>
          </a:p>
          <a:p>
            <a:r>
              <a:rPr lang="zh-CN" altLang="en-US" sz="1300" b="1" dirty="0">
                <a:latin typeface="宋体" panose="02010600030101010101" pitchFamily="2" charset="-122"/>
                <a:ea typeface="宋体" panose="02010600030101010101" pitchFamily="2" charset="-122"/>
              </a:rPr>
              <a:t>    这种特性使我们想到数学家们所称的“对数螺线”。这种曲线在科学领域是很著名的。对数螺线是一根无止尽的螺线，它永远向着极绕，越绕越靠近极，但又永远不能到达极。即使用最精密的仪器，我们也看不到一根完全的对数螺线。这种图形只存在科学家的假想中，可令人惊讶的是小小的蜘蛛也知道这线，它就是依照这种曲线的法则来绕它网上的螺线的，而且做得很精确。​</a:t>
            </a:r>
          </a:p>
          <a:p>
            <a:r>
              <a:rPr lang="zh-CN" altLang="en-US" sz="1300" b="1" dirty="0">
                <a:latin typeface="宋体" panose="02010600030101010101" pitchFamily="2" charset="-122"/>
                <a:ea typeface="宋体" panose="02010600030101010101" pitchFamily="2" charset="-122"/>
              </a:rPr>
              <a:t>    这螺旋线还有一个特点。如果你用一根有弹性的线绕成一个对数螺线的图形，再把这根线放开来，然后拉紧放开的那部分，那么线的运动的一端就会划成一个和原来的对数螺线完全相似的螺线，只是变换了一下位置。这个定理是一位名叫杰克斯</a:t>
            </a:r>
            <a:r>
              <a:rPr lang="en-US" altLang="zh-CN" sz="1300" b="1" dirty="0">
                <a:latin typeface="宋体" panose="02010600030101010101" pitchFamily="2" charset="-122"/>
                <a:ea typeface="宋体" panose="02010600030101010101" pitchFamily="2" charset="-122"/>
              </a:rPr>
              <a:t>·</a:t>
            </a:r>
            <a:r>
              <a:rPr lang="zh-CN" altLang="en-US" sz="1300" b="1" dirty="0">
                <a:latin typeface="宋体" panose="02010600030101010101" pitchFamily="2" charset="-122"/>
                <a:ea typeface="宋体" panose="02010600030101010101" pitchFamily="2" charset="-122"/>
              </a:rPr>
              <a:t>勃诺利的数学教授发现的，他死后，后人把这条定理刻在他的墓碑上，算是他一生中最为光荣的事迹之一。</a:t>
            </a:r>
          </a:p>
          <a:p>
            <a:r>
              <a:rPr lang="zh-CN" altLang="en-US" sz="1300" b="1" dirty="0">
                <a:latin typeface="宋体" panose="02010600030101010101" pitchFamily="2" charset="-122"/>
                <a:ea typeface="宋体" panose="02010600030101010101" pitchFamily="2" charset="-122"/>
              </a:rPr>
              <a:t>    那么，难道有着这些特性的对数螺线只是几何学家的一个梦想吗？这真的仅仅是一个梦、一个谜吗？那么它究竟有什么用呢？ </a:t>
            </a:r>
          </a:p>
          <a:p>
            <a:r>
              <a:rPr lang="zh-CN" altLang="en-US" sz="1300" b="1" dirty="0">
                <a:latin typeface="宋体" panose="02010600030101010101" pitchFamily="2" charset="-122"/>
                <a:ea typeface="宋体" panose="02010600030101010101" pitchFamily="2" charset="-122"/>
              </a:rPr>
              <a:t>    它确实广泛的巧合，总之它是普遍存在的，有许多动物的建筑都采取这一结构。有一种蜗牛的壳就是依照对数螺线构造的。世界上第一只蜗牛知道了对数螺线，然后用它来造壳，一直到现在，壳的样子还没变过。</a:t>
            </a:r>
            <a:endParaRPr lang="en-US" altLang="zh-CN" sz="1300" b="1" dirty="0">
              <a:latin typeface="宋体" panose="02010600030101010101" pitchFamily="2" charset="-122"/>
              <a:ea typeface="宋体" panose="02010600030101010101" pitchFamily="2" charset="-122"/>
            </a:endParaRPr>
          </a:p>
          <a:p>
            <a:r>
              <a:rPr lang="en-US" altLang="zh-CN" sz="1300" b="1" dirty="0">
                <a:latin typeface="宋体" panose="02010600030101010101" pitchFamily="2" charset="-122"/>
                <a:ea typeface="宋体" panose="02010600030101010101" pitchFamily="2" charset="-122"/>
              </a:rPr>
              <a:t>                                                      </a:t>
            </a:r>
            <a:r>
              <a:rPr lang="en-US" altLang="zh-CN" sz="1300" b="1" dirty="0" smtClean="0">
                <a:latin typeface="宋体" panose="02010600030101010101" pitchFamily="2" charset="-122"/>
                <a:ea typeface="宋体" panose="02010600030101010101" pitchFamily="2" charset="-122"/>
              </a:rPr>
              <a:t>                 ——</a:t>
            </a:r>
            <a:r>
              <a:rPr lang="zh-CN" altLang="en-US" sz="1300" b="1" dirty="0">
                <a:latin typeface="宋体" panose="02010600030101010101" pitchFamily="2" charset="-122"/>
                <a:ea typeface="宋体" panose="02010600030101010101" pitchFamily="2" charset="-122"/>
              </a:rPr>
              <a:t>选自法布尔的</a:t>
            </a:r>
            <a:r>
              <a:rPr lang="en-US" altLang="zh-CN" sz="1300" b="1" dirty="0">
                <a:latin typeface="宋体" panose="02010600030101010101" pitchFamily="2" charset="-122"/>
                <a:ea typeface="宋体" panose="02010600030101010101" pitchFamily="2" charset="-122"/>
              </a:rPr>
              <a:t>《</a:t>
            </a:r>
            <a:r>
              <a:rPr lang="zh-CN" altLang="en-US" sz="1300" b="1" dirty="0">
                <a:latin typeface="宋体" panose="02010600030101010101" pitchFamily="2" charset="-122"/>
                <a:ea typeface="宋体" panose="02010600030101010101" pitchFamily="2" charset="-122"/>
              </a:rPr>
              <a:t>昆虫记</a:t>
            </a:r>
            <a:r>
              <a:rPr lang="en-US" altLang="zh-CN" sz="1300" b="1" dirty="0">
                <a:latin typeface="宋体" panose="02010600030101010101" pitchFamily="2" charset="-122"/>
                <a:ea typeface="宋体" panose="02010600030101010101" pitchFamily="2" charset="-122"/>
              </a:rPr>
              <a:t>》</a:t>
            </a:r>
            <a:endParaRPr lang="zh-CN" altLang="en-US" sz="13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173463492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流程图: 接点 2">
            <a:extLst>
              <a:ext uri="{FF2B5EF4-FFF2-40B4-BE49-F238E27FC236}">
                <a16:creationId xmlns:a16="http://schemas.microsoft.com/office/drawing/2014/main" xmlns="" id="{D91A118B-72B0-41E6-B575-BBD605B83831}"/>
              </a:ext>
            </a:extLst>
          </p:cNvPr>
          <p:cNvSpPr/>
          <p:nvPr/>
        </p:nvSpPr>
        <p:spPr>
          <a:xfrm>
            <a:off x="512749" y="2153540"/>
            <a:ext cx="1042587" cy="794759"/>
          </a:xfrm>
          <a:prstGeom prst="flowChartConnector">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solidFill>
                  <a:schemeClr val="tx1"/>
                </a:solidFill>
              </a:rPr>
              <a:t>疑</a:t>
            </a:r>
          </a:p>
        </p:txBody>
      </p:sp>
      <p:sp>
        <p:nvSpPr>
          <p:cNvPr id="4" name="矩形 3">
            <a:extLst>
              <a:ext uri="{FF2B5EF4-FFF2-40B4-BE49-F238E27FC236}">
                <a16:creationId xmlns:a16="http://schemas.microsoft.com/office/drawing/2014/main" xmlns="" id="{C0936A29-7A6C-4261-A9A4-2FC6676FED31}"/>
              </a:ext>
            </a:extLst>
          </p:cNvPr>
          <p:cNvSpPr/>
          <p:nvPr/>
        </p:nvSpPr>
        <p:spPr>
          <a:xfrm>
            <a:off x="1760435" y="1775389"/>
            <a:ext cx="871671" cy="37815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部分</a:t>
            </a:r>
          </a:p>
        </p:txBody>
      </p:sp>
      <p:sp>
        <p:nvSpPr>
          <p:cNvPr id="5" name="矩形 4">
            <a:extLst>
              <a:ext uri="{FF2B5EF4-FFF2-40B4-BE49-F238E27FC236}">
                <a16:creationId xmlns:a16="http://schemas.microsoft.com/office/drawing/2014/main" xmlns="" id="{98E63F8A-0A12-4A29-A95D-2D4BFAA5867E}"/>
              </a:ext>
            </a:extLst>
          </p:cNvPr>
          <p:cNvSpPr/>
          <p:nvPr/>
        </p:nvSpPr>
        <p:spPr>
          <a:xfrm>
            <a:off x="1760435" y="2875660"/>
            <a:ext cx="871671" cy="378152"/>
          </a:xfrm>
          <a:prstGeom prst="rect">
            <a:avLst/>
          </a:prstGeom>
          <a:solidFill>
            <a:srgbClr val="FFFF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solidFill>
                  <a:schemeClr val="tx1"/>
                </a:solidFill>
              </a:rPr>
              <a:t>全文</a:t>
            </a:r>
          </a:p>
        </p:txBody>
      </p:sp>
      <p:sp>
        <p:nvSpPr>
          <p:cNvPr id="6" name="矩形 5">
            <a:extLst>
              <a:ext uri="{FF2B5EF4-FFF2-40B4-BE49-F238E27FC236}">
                <a16:creationId xmlns:a16="http://schemas.microsoft.com/office/drawing/2014/main" xmlns="" id="{3EAAFA21-B422-4E7F-9E26-ED6C1B6EBB66}"/>
              </a:ext>
            </a:extLst>
          </p:cNvPr>
          <p:cNvSpPr/>
          <p:nvPr/>
        </p:nvSpPr>
        <p:spPr>
          <a:xfrm>
            <a:off x="2897024" y="1198548"/>
            <a:ext cx="2991026"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蝙蝠和雷达有什么关系？</a:t>
            </a:r>
          </a:p>
        </p:txBody>
      </p:sp>
      <p:sp>
        <p:nvSpPr>
          <p:cNvPr id="7" name="矩形 6">
            <a:extLst>
              <a:ext uri="{FF2B5EF4-FFF2-40B4-BE49-F238E27FC236}">
                <a16:creationId xmlns:a16="http://schemas.microsoft.com/office/drawing/2014/main" xmlns="" id="{E786FAF4-4834-4DA1-8A07-6A83347C0541}"/>
              </a:ext>
            </a:extLst>
          </p:cNvPr>
          <p:cNvSpPr/>
          <p:nvPr/>
        </p:nvSpPr>
        <p:spPr>
          <a:xfrm>
            <a:off x="2897020" y="3746263"/>
            <a:ext cx="4546367"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蝙蝠探路的原理还应用在生活中哪些地方？</a:t>
            </a:r>
          </a:p>
        </p:txBody>
      </p:sp>
      <p:sp>
        <p:nvSpPr>
          <p:cNvPr id="8" name="矩形 7">
            <a:extLst>
              <a:ext uri="{FF2B5EF4-FFF2-40B4-BE49-F238E27FC236}">
                <a16:creationId xmlns:a16="http://schemas.microsoft.com/office/drawing/2014/main" xmlns="" id="{53A4ADA0-6A23-44B6-9A4F-1F9F6023C906}"/>
              </a:ext>
            </a:extLst>
          </p:cNvPr>
          <p:cNvSpPr/>
          <p:nvPr/>
        </p:nvSpPr>
        <p:spPr>
          <a:xfrm>
            <a:off x="2897019" y="1756162"/>
            <a:ext cx="2991028"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无线电波和超声波一样吗？</a:t>
            </a:r>
          </a:p>
        </p:txBody>
      </p:sp>
      <p:sp>
        <p:nvSpPr>
          <p:cNvPr id="9" name="矩形 8">
            <a:extLst>
              <a:ext uri="{FF2B5EF4-FFF2-40B4-BE49-F238E27FC236}">
                <a16:creationId xmlns:a16="http://schemas.microsoft.com/office/drawing/2014/main" xmlns="" id="{1E185019-644C-48F2-B6E9-979C15A8317A}"/>
              </a:ext>
            </a:extLst>
          </p:cNvPr>
          <p:cNvSpPr/>
          <p:nvPr/>
        </p:nvSpPr>
        <p:spPr>
          <a:xfrm>
            <a:off x="2897023" y="2225113"/>
            <a:ext cx="2991029"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solidFill>
                  <a:schemeClr val="tx1"/>
                </a:solidFill>
              </a:rPr>
              <a:t>蝙蝠的眼睛看得到东西吗？</a:t>
            </a:r>
          </a:p>
        </p:txBody>
      </p:sp>
      <p:sp>
        <p:nvSpPr>
          <p:cNvPr id="10" name="矩形 9">
            <a:extLst>
              <a:ext uri="{FF2B5EF4-FFF2-40B4-BE49-F238E27FC236}">
                <a16:creationId xmlns:a16="http://schemas.microsoft.com/office/drawing/2014/main" xmlns="" id="{7EFD1DB8-8B23-477F-BAEB-0A104C5C7130}"/>
              </a:ext>
            </a:extLst>
          </p:cNvPr>
          <p:cNvSpPr/>
          <p:nvPr/>
        </p:nvSpPr>
        <p:spPr>
          <a:xfrm>
            <a:off x="2897022" y="2736792"/>
            <a:ext cx="3618078"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tx1"/>
                </a:solidFill>
              </a:rPr>
              <a:t>为什么用“清朗”不用“晴朗”？</a:t>
            </a:r>
          </a:p>
        </p:txBody>
      </p:sp>
      <p:sp>
        <p:nvSpPr>
          <p:cNvPr id="11" name="矩形 10">
            <a:extLst>
              <a:ext uri="{FF2B5EF4-FFF2-40B4-BE49-F238E27FC236}">
                <a16:creationId xmlns:a16="http://schemas.microsoft.com/office/drawing/2014/main" xmlns="" id="{6EED8684-6579-49F4-B0FD-A346D86D09CC}"/>
              </a:ext>
            </a:extLst>
          </p:cNvPr>
          <p:cNvSpPr/>
          <p:nvPr/>
        </p:nvSpPr>
        <p:spPr>
          <a:xfrm>
            <a:off x="2897020" y="3248471"/>
            <a:ext cx="3913355" cy="397379"/>
          </a:xfrm>
          <a:prstGeom prst="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smtClean="0">
                <a:solidFill>
                  <a:schemeClr val="tx1"/>
                </a:solidFill>
              </a:rPr>
              <a:t>为什么课文没有具体写后两次实验？</a:t>
            </a:r>
            <a:endParaRPr lang="zh-CN" altLang="en-US" dirty="0">
              <a:solidFill>
                <a:schemeClr val="tx1"/>
              </a:solidFill>
            </a:endParaRPr>
          </a:p>
        </p:txBody>
      </p:sp>
      <p:sp>
        <p:nvSpPr>
          <p:cNvPr id="12" name="矩形 11">
            <a:extLst>
              <a:ext uri="{FF2B5EF4-FFF2-40B4-BE49-F238E27FC236}">
                <a16:creationId xmlns:a16="http://schemas.microsoft.com/office/drawing/2014/main" xmlns="" id="{5C0663D6-88DC-4AB3-8E06-D01A2F94CF26}"/>
              </a:ext>
            </a:extLst>
          </p:cNvPr>
          <p:cNvSpPr/>
          <p:nvPr/>
        </p:nvSpPr>
        <p:spPr>
          <a:xfrm>
            <a:off x="7768127" y="1775389"/>
            <a:ext cx="931492" cy="397379"/>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内容</a:t>
            </a:r>
          </a:p>
        </p:txBody>
      </p:sp>
      <p:sp>
        <p:nvSpPr>
          <p:cNvPr id="13" name="矩形 12">
            <a:extLst>
              <a:ext uri="{FF2B5EF4-FFF2-40B4-BE49-F238E27FC236}">
                <a16:creationId xmlns:a16="http://schemas.microsoft.com/office/drawing/2014/main" xmlns="" id="{8190D591-1757-4E82-A8CF-60CD883711AF}"/>
              </a:ext>
            </a:extLst>
          </p:cNvPr>
          <p:cNvSpPr/>
          <p:nvPr/>
        </p:nvSpPr>
        <p:spPr>
          <a:xfrm>
            <a:off x="7785219" y="2935481"/>
            <a:ext cx="931492" cy="397379"/>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写法</a:t>
            </a:r>
          </a:p>
        </p:txBody>
      </p:sp>
      <p:sp>
        <p:nvSpPr>
          <p:cNvPr id="14" name="矩形 13">
            <a:extLst>
              <a:ext uri="{FF2B5EF4-FFF2-40B4-BE49-F238E27FC236}">
                <a16:creationId xmlns:a16="http://schemas.microsoft.com/office/drawing/2014/main" xmlns="" id="{5205FFBF-841F-4994-A4F1-D23B2A717A65}"/>
              </a:ext>
            </a:extLst>
          </p:cNvPr>
          <p:cNvSpPr/>
          <p:nvPr/>
        </p:nvSpPr>
        <p:spPr>
          <a:xfrm>
            <a:off x="7768127" y="3755875"/>
            <a:ext cx="931492" cy="397379"/>
          </a:xfrm>
          <a:prstGeom prst="rect">
            <a:avLst/>
          </a:prstGeom>
          <a:solidFill>
            <a:schemeClr val="accent6">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tx1"/>
                </a:solidFill>
              </a:rPr>
              <a:t>启示</a:t>
            </a:r>
          </a:p>
        </p:txBody>
      </p:sp>
      <p:sp>
        <p:nvSpPr>
          <p:cNvPr id="16" name="右大括号 15">
            <a:extLst>
              <a:ext uri="{FF2B5EF4-FFF2-40B4-BE49-F238E27FC236}">
                <a16:creationId xmlns:a16="http://schemas.microsoft.com/office/drawing/2014/main" xmlns="" id="{98AE9DC1-051D-4BFB-B193-B1DCE60AC64C}"/>
              </a:ext>
            </a:extLst>
          </p:cNvPr>
          <p:cNvSpPr/>
          <p:nvPr/>
        </p:nvSpPr>
        <p:spPr>
          <a:xfrm>
            <a:off x="7400659" y="1256233"/>
            <a:ext cx="367469" cy="136625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7" name="右大括号 16">
            <a:extLst>
              <a:ext uri="{FF2B5EF4-FFF2-40B4-BE49-F238E27FC236}">
                <a16:creationId xmlns:a16="http://schemas.microsoft.com/office/drawing/2014/main" xmlns="" id="{F5B8B221-1806-4899-B925-0EC9E3DC573D}"/>
              </a:ext>
            </a:extLst>
          </p:cNvPr>
          <p:cNvSpPr/>
          <p:nvPr/>
        </p:nvSpPr>
        <p:spPr>
          <a:xfrm>
            <a:off x="7486117" y="2782725"/>
            <a:ext cx="196549" cy="770189"/>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18" name="右大括号 17">
            <a:extLst>
              <a:ext uri="{FF2B5EF4-FFF2-40B4-BE49-F238E27FC236}">
                <a16:creationId xmlns:a16="http://schemas.microsoft.com/office/drawing/2014/main" xmlns="" id="{80706403-579E-4B98-A76B-BEDAE203F1CF}"/>
              </a:ext>
            </a:extLst>
          </p:cNvPr>
          <p:cNvSpPr/>
          <p:nvPr/>
        </p:nvSpPr>
        <p:spPr>
          <a:xfrm>
            <a:off x="7486117" y="3746262"/>
            <a:ext cx="196549" cy="406992"/>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 name="文本框 1">
            <a:extLst>
              <a:ext uri="{FF2B5EF4-FFF2-40B4-BE49-F238E27FC236}">
                <a16:creationId xmlns:a16="http://schemas.microsoft.com/office/drawing/2014/main" xmlns="" id="{85F42FF8-B440-45FD-BFCC-E3B2B2D94078}"/>
              </a:ext>
            </a:extLst>
          </p:cNvPr>
          <p:cNvSpPr txBox="1"/>
          <p:nvPr/>
        </p:nvSpPr>
        <p:spPr>
          <a:xfrm>
            <a:off x="2524126" y="416608"/>
            <a:ext cx="3628848" cy="584775"/>
          </a:xfrm>
          <a:prstGeom prst="rect">
            <a:avLst/>
          </a:prstGeom>
          <a:noFill/>
        </p:spPr>
        <p:txBody>
          <a:bodyPr wrap="square" rtlCol="0">
            <a:spAutoFit/>
          </a:bodyPr>
          <a:lstStyle/>
          <a:p>
            <a:r>
              <a:rPr lang="en-US" altLang="zh-CN" sz="3200" b="1" dirty="0">
                <a:latin typeface="宋体" panose="02010600030101010101" pitchFamily="2" charset="-122"/>
                <a:ea typeface="宋体" panose="02010600030101010101" pitchFamily="2" charset="-122"/>
              </a:rPr>
              <a:t>6</a:t>
            </a:r>
            <a:r>
              <a:rPr lang="en-US" altLang="zh-CN" sz="3200" b="1" dirty="0" smtClean="0">
                <a:latin typeface="宋体" panose="02010600030101010101" pitchFamily="2" charset="-122"/>
                <a:ea typeface="宋体" panose="02010600030101010101" pitchFamily="2" charset="-122"/>
              </a:rPr>
              <a:t>.</a:t>
            </a:r>
            <a:r>
              <a:rPr lang="zh-CN" altLang="en-US" sz="3200" b="1" dirty="0" smtClean="0">
                <a:latin typeface="宋体" panose="02010600030101010101" pitchFamily="2" charset="-122"/>
                <a:ea typeface="宋体" panose="02010600030101010101" pitchFamily="2" charset="-122"/>
              </a:rPr>
              <a:t>夜间飞行的秘密</a:t>
            </a:r>
            <a:endParaRPr lang="zh-CN" altLang="en-US" sz="3200" b="1" dirty="0">
              <a:latin typeface="宋体" panose="02010600030101010101" pitchFamily="2" charset="-122"/>
              <a:ea typeface="宋体" panose="02010600030101010101" pitchFamily="2" charset="-122"/>
            </a:endParaRPr>
          </a:p>
        </p:txBody>
      </p:sp>
    </p:spTree>
    <p:extLst>
      <p:ext uri="{BB962C8B-B14F-4D97-AF65-F5344CB8AC3E}">
        <p14:creationId xmlns:p14="http://schemas.microsoft.com/office/powerpoint/2010/main" val="265215262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d06fdddb891675b337003d9e409bff"/>
          <p:cNvPicPr>
            <a:picLocks noChangeAspect="1"/>
          </p:cNvPicPr>
          <p:nvPr/>
        </p:nvPicPr>
        <p:blipFill>
          <a:blip r:embed="rId2" cstate="print">
            <a:extLst>
              <a:ext uri="{BEBA8EAE-BF5A-486C-A8C5-ECC9F3942E4B}">
                <a14:imgProps xmlns:a14="http://schemas.microsoft.com/office/drawing/2010/main">
                  <a14:imgLayer r:embed="rId3">
                    <a14:imgEffect>
                      <a14:brightnessContrast bright="20000" contrast="40000"/>
                    </a14:imgEffect>
                  </a14:imgLayer>
                </a14:imgProps>
              </a:ext>
            </a:extLst>
          </a:blip>
          <a:stretch>
            <a:fillRect/>
          </a:stretch>
        </p:blipFill>
        <p:spPr>
          <a:xfrm>
            <a:off x="-60325" y="-66674"/>
            <a:ext cx="9264650" cy="2441734"/>
          </a:xfrm>
          <a:prstGeom prst="rect">
            <a:avLst/>
          </a:prstGeom>
        </p:spPr>
      </p:pic>
      <p:sp>
        <p:nvSpPr>
          <p:cNvPr id="4" name="文本框 2"/>
          <p:cNvSpPr txBox="1"/>
          <p:nvPr/>
        </p:nvSpPr>
        <p:spPr>
          <a:xfrm>
            <a:off x="-239395" y="2449693"/>
            <a:ext cx="9144000" cy="1077218"/>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algn="ctr"/>
            <a:r>
              <a:rPr lang="en-US" altLang="zh-CN" sz="3200" b="1" dirty="0">
                <a:solidFill>
                  <a:schemeClr val="accent2"/>
                </a:solidFill>
                <a:latin typeface="宋体" panose="02010600030101010101" pitchFamily="2" charset="-122"/>
                <a:ea typeface="宋体" panose="02010600030101010101" pitchFamily="2" charset="-122"/>
                <a:sym typeface="+mn-ea"/>
              </a:rPr>
              <a:t>  </a:t>
            </a:r>
            <a:r>
              <a:rPr lang="en-US" altLang="zh-CN" sz="3200" b="1" dirty="0" smtClean="0">
                <a:solidFill>
                  <a:schemeClr val="accent2"/>
                </a:solidFill>
                <a:latin typeface="宋体" panose="02010600030101010101" pitchFamily="2" charset="-122"/>
                <a:ea typeface="宋体" panose="02010600030101010101" pitchFamily="2" charset="-122"/>
                <a:sym typeface="+mn-ea"/>
              </a:rPr>
              <a:t>     </a:t>
            </a:r>
            <a:r>
              <a:rPr lang="zh-CN" altLang="en-US" sz="3200" b="1" dirty="0" smtClean="0">
                <a:solidFill>
                  <a:schemeClr val="accent2"/>
                </a:solidFill>
                <a:latin typeface="宋体" panose="02010600030101010101" pitchFamily="2" charset="-122"/>
                <a:ea typeface="宋体" panose="02010600030101010101" pitchFamily="2" charset="-122"/>
                <a:sym typeface="+mn-ea"/>
              </a:rPr>
              <a:t>学习</a:t>
            </a:r>
            <a:r>
              <a:rPr lang="zh-CN" altLang="en-US" sz="3200" b="1" dirty="0">
                <a:solidFill>
                  <a:schemeClr val="accent2"/>
                </a:solidFill>
                <a:latin typeface="宋体" panose="02010600030101010101" pitchFamily="2" charset="-122"/>
                <a:ea typeface="宋体" panose="02010600030101010101" pitchFamily="2" charset="-122"/>
                <a:sym typeface="+mn-ea"/>
              </a:rPr>
              <a:t>从不同角度提问的阅读策略，</a:t>
            </a:r>
          </a:p>
          <a:p>
            <a:pPr algn="ctr"/>
            <a:r>
              <a:rPr lang="zh-CN" altLang="en-US" sz="3200" b="1" dirty="0">
                <a:solidFill>
                  <a:schemeClr val="accent2"/>
                </a:solidFill>
                <a:latin typeface="宋体" panose="02010600030101010101" pitchFamily="2" charset="-122"/>
                <a:ea typeface="宋体" panose="02010600030101010101" pitchFamily="2" charset="-122"/>
                <a:sym typeface="+mn-ea"/>
              </a:rPr>
              <a:t> 打开思维，让阅读更有趣、更高效！</a:t>
            </a:r>
          </a:p>
        </p:txBody>
      </p:sp>
      <p:pic>
        <p:nvPicPr>
          <p:cNvPr id="3" name="图片 2" descr="e20e4023741ac6eae862fe9817fa397"/>
          <p:cNvPicPr>
            <a:picLocks noChangeAspect="1"/>
          </p:cNvPicPr>
          <p:nvPr/>
        </p:nvPicPr>
        <p:blipFill>
          <a:blip r:embed="rId4" cstate="print">
            <a:extLst>
              <a:ext uri="{BEBA8EAE-BF5A-486C-A8C5-ECC9F3942E4B}">
                <a14:imgProps xmlns:a14="http://schemas.microsoft.com/office/drawing/2010/main">
                  <a14:imgLayer r:embed="rId5">
                    <a14:imgEffect>
                      <a14:brightnessContrast bright="20000" contrast="40000"/>
                    </a14:imgEffect>
                  </a14:imgLayer>
                </a14:imgProps>
              </a:ext>
            </a:extLst>
          </a:blip>
          <a:stretch>
            <a:fillRect/>
          </a:stretch>
        </p:blipFill>
        <p:spPr>
          <a:xfrm>
            <a:off x="4584701" y="4071461"/>
            <a:ext cx="4619625" cy="1128713"/>
          </a:xfrm>
          <a:prstGeom prst="rect">
            <a:avLst/>
          </a:prstGeom>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2"/>
          <a:stretch>
            <a:fillRect/>
          </a:stretch>
        </p:blipFill>
        <p:spPr>
          <a:xfrm>
            <a:off x="-24130" y="0"/>
            <a:ext cx="9174480" cy="5168900"/>
          </a:xfrm>
          <a:prstGeom prst="rect">
            <a:avLst/>
          </a:prstGeom>
        </p:spPr>
      </p:pic>
      <p:sp>
        <p:nvSpPr>
          <p:cNvPr id="4"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p>
        </p:txBody>
      </p:sp>
      <p:grpSp>
        <p:nvGrpSpPr>
          <p:cNvPr id="33" name="组合 32"/>
          <p:cNvGrpSpPr/>
          <p:nvPr/>
        </p:nvGrpSpPr>
        <p:grpSpPr>
          <a:xfrm>
            <a:off x="6968256" y="-1"/>
            <a:ext cx="1927372" cy="771551"/>
            <a:chOff x="6968256" y="-1"/>
            <a:chExt cx="1927372" cy="771551"/>
          </a:xfrm>
        </p:grpSpPr>
        <p:pic>
          <p:nvPicPr>
            <p:cNvPr id="34" name="图片 33"/>
            <p:cNvPicPr>
              <a:picLocks noChangeAspect="1"/>
            </p:cNvPicPr>
            <p:nvPr/>
          </p:nvPicPr>
          <p:blipFill rotWithShape="1">
            <a:blip r:embed="rId3"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64288" y="509940"/>
              <a:ext cx="981359" cy="261610"/>
            </a:xfrm>
            <a:prstGeom prst="rect">
              <a:avLst/>
            </a:prstGeom>
            <a:noFill/>
          </p:spPr>
          <p:txBody>
            <a:bodyPr wrap="none" rtlCol="0">
              <a:spAutoFit/>
            </a:bodyPr>
            <a:lstStyle/>
            <a:p>
              <a:pPr algn="dist"/>
              <a:r>
                <a:rPr kumimoji="1" lang="en-US" altLang="zh-CN" sz="1050" dirty="0">
                  <a:solidFill>
                    <a:prstClr val="white">
                      <a:lumMod val="75000"/>
                    </a:prstClr>
                  </a:solidFill>
                </a:rPr>
                <a:t>QICAIKETANG</a:t>
              </a:r>
              <a:endParaRPr kumimoji="1" lang="zh-CN" altLang="en-US" sz="1050" dirty="0">
                <a:solidFill>
                  <a:prstClr val="white">
                    <a:lumMod val="75000"/>
                  </a:prstClr>
                </a:solidFill>
              </a:endParaRPr>
            </a:p>
          </p:txBody>
        </p:sp>
      </p:grpSp>
    </p:spTree>
    <p:extLst>
      <p:ext uri="{BB962C8B-B14F-4D97-AF65-F5344CB8AC3E}">
        <p14:creationId xmlns:p14="http://schemas.microsoft.com/office/powerpoint/2010/main" val="662392112"/>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1d06fdddb891675b337003d9e409bff"/>
          <p:cNvPicPr>
            <a:picLocks noChangeAspect="1"/>
          </p:cNvPicPr>
          <p:nvPr/>
        </p:nvPicPr>
        <p:blipFill>
          <a:blip r:embed="rId2"/>
          <a:stretch>
            <a:fillRect/>
          </a:stretch>
        </p:blipFill>
        <p:spPr>
          <a:xfrm>
            <a:off x="-47624" y="-115866"/>
            <a:ext cx="9264650" cy="2375059"/>
          </a:xfrm>
          <a:prstGeom prst="rect">
            <a:avLst/>
          </a:prstGeom>
        </p:spPr>
      </p:pic>
      <p:pic>
        <p:nvPicPr>
          <p:cNvPr id="3" name="图片 2" descr="e20e4023741ac6eae862fe9817fa397"/>
          <p:cNvPicPr>
            <a:picLocks noChangeAspect="1"/>
          </p:cNvPicPr>
          <p:nvPr/>
        </p:nvPicPr>
        <p:blipFill>
          <a:blip r:embed="rId3">
            <a:extLst>
              <a:ext uri="{BEBA8EAE-BF5A-486C-A8C5-ECC9F3942E4B}">
                <a14:imgProps xmlns:a14="http://schemas.microsoft.com/office/drawing/2010/main">
                  <a14:imgLayer r:embed="rId4">
                    <a14:imgEffect>
                      <a14:brightnessContrast bright="20000" contrast="20000"/>
                    </a14:imgEffect>
                  </a14:imgLayer>
                </a14:imgProps>
              </a:ext>
            </a:extLst>
          </a:blip>
          <a:stretch>
            <a:fillRect/>
          </a:stretch>
        </p:blipFill>
        <p:spPr>
          <a:xfrm>
            <a:off x="4584701" y="4071461"/>
            <a:ext cx="4619625" cy="1128713"/>
          </a:xfrm>
          <a:prstGeom prst="rect">
            <a:avLst/>
          </a:prstGeom>
        </p:spPr>
      </p:pic>
      <p:sp>
        <p:nvSpPr>
          <p:cNvPr id="5" name="文本框 2"/>
          <p:cNvSpPr txBox="1"/>
          <p:nvPr/>
        </p:nvSpPr>
        <p:spPr>
          <a:xfrm>
            <a:off x="-107315" y="2259193"/>
            <a:ext cx="9144000" cy="1015663"/>
          </a:xfrm>
          <a:prstGeom prst="rect">
            <a:avLst/>
          </a:prstGeom>
          <a:noFill/>
        </p:spPr>
        <p:txBody>
          <a:bodyPr wrap="square" rtlCol="0">
            <a:spAutoFit/>
            <a:scene3d>
              <a:camera prst="orthographicFront"/>
              <a:lightRig rig="soft" dir="t">
                <a:rot lat="0" lon="0" rev="15600000"/>
              </a:lightRig>
            </a:scene3d>
            <a:sp3d extrusionH="57150" prstMaterial="softEdge">
              <a:bevelT w="25400" h="38100"/>
            </a:sp3d>
          </a:bodyPr>
          <a:lstStyle/>
          <a:p>
            <a:pPr lvl="0" algn="ctr"/>
            <a:r>
              <a:rPr lang="en-US" altLang="zh-CN" sz="6000" b="1" dirty="0" smtClean="0">
                <a:solidFill>
                  <a:schemeClr val="accent2"/>
                </a:solidFill>
                <a:effectLst/>
                <a:latin typeface="微软雅黑" panose="020B0503020204020204" pitchFamily="34" charset="-122"/>
                <a:ea typeface="微软雅黑" panose="020B0503020204020204" pitchFamily="34" charset="-122"/>
                <a:sym typeface="+mn-ea"/>
              </a:rPr>
              <a:t>6 </a:t>
            </a:r>
            <a:r>
              <a:rPr lang="zh-CN" altLang="en-US" sz="6000" b="1" dirty="0" smtClean="0">
                <a:solidFill>
                  <a:schemeClr val="accent2"/>
                </a:solidFill>
                <a:effectLst/>
                <a:latin typeface="微软雅黑" panose="020B0503020204020204" pitchFamily="34" charset="-122"/>
                <a:ea typeface="微软雅黑" panose="020B0503020204020204" pitchFamily="34" charset="-122"/>
                <a:sym typeface="+mn-ea"/>
              </a:rPr>
              <a:t>夜间飞行的秘密</a:t>
            </a:r>
            <a:endParaRPr lang="zh-CN" altLang="en-US" sz="6000" b="1" dirty="0">
              <a:solidFill>
                <a:schemeClr val="accent2"/>
              </a:solidFill>
              <a:effectLst/>
              <a:latin typeface="微软雅黑" panose="020B0503020204020204" pitchFamily="34" charset="-122"/>
              <a:ea typeface="微软雅黑" panose="020B0503020204020204" pitchFamily="34" charset="-122"/>
              <a:sym typeface="+mn-ea"/>
            </a:endParaRPr>
          </a:p>
        </p:txBody>
      </p:sp>
      <p:grpSp>
        <p:nvGrpSpPr>
          <p:cNvPr id="6" name="组合 5"/>
          <p:cNvGrpSpPr/>
          <p:nvPr/>
        </p:nvGrpSpPr>
        <p:grpSpPr>
          <a:xfrm>
            <a:off x="0" y="113953"/>
            <a:ext cx="3307080" cy="276999"/>
            <a:chOff x="0" y="110686"/>
            <a:chExt cx="3307080" cy="276999"/>
          </a:xfrm>
        </p:grpSpPr>
        <p:sp>
          <p:nvSpPr>
            <p:cNvPr id="7" name="矩形 6"/>
            <p:cNvSpPr/>
            <p:nvPr/>
          </p:nvSpPr>
          <p:spPr>
            <a:xfrm flipH="1">
              <a:off x="0" y="123190"/>
              <a:ext cx="3307080" cy="26416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8" name="文本框 1"/>
            <p:cNvSpPr txBox="1"/>
            <p:nvPr/>
          </p:nvSpPr>
          <p:spPr>
            <a:xfrm>
              <a:off x="161281" y="110686"/>
              <a:ext cx="1569660" cy="276999"/>
            </a:xfrm>
            <a:prstGeom prst="rect">
              <a:avLst/>
            </a:prstGeom>
            <a:noFill/>
          </p:spPr>
          <p:txBody>
            <a:bodyPr wrap="none" rtlCol="0">
              <a:spAutoFit/>
            </a:bodyPr>
            <a:lstStyle/>
            <a:p>
              <a:r>
                <a:rPr kumimoji="1" lang="zh-CN" altLang="en-US" sz="1200" dirty="0" smtClean="0">
                  <a:latin typeface="黑体" panose="02010609060101010101" charset="-122"/>
                  <a:ea typeface="黑体" panose="02010609060101010101" charset="-122"/>
                </a:rPr>
                <a:t>语文  </a:t>
              </a:r>
              <a:r>
                <a:rPr kumimoji="1" lang="zh-CN" altLang="en-US" sz="1200" dirty="0">
                  <a:latin typeface="黑体" panose="02010609060101010101" charset="-122"/>
                  <a:ea typeface="黑体" panose="02010609060101010101" charset="-122"/>
                </a:rPr>
                <a:t>四</a:t>
              </a:r>
              <a:r>
                <a:rPr kumimoji="1" lang="zh-CN" altLang="en-US" sz="1200" dirty="0" smtClean="0">
                  <a:latin typeface="黑体" panose="02010609060101010101" charset="-122"/>
                  <a:ea typeface="黑体" panose="02010609060101010101" charset="-122"/>
                </a:rPr>
                <a:t>年级  上册</a:t>
              </a:r>
              <a:endParaRPr kumimoji="1" lang="zh-CN" altLang="en-US" sz="1200" dirty="0">
                <a:latin typeface="黑体" panose="02010609060101010101" charset="-122"/>
                <a:ea typeface="黑体" panose="02010609060101010101"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6085" y="872014"/>
            <a:ext cx="8439150" cy="1737360"/>
          </a:xfrm>
        </p:spPr>
        <p:txBody>
          <a:bodyPr/>
          <a:lstStyle/>
          <a:p>
            <a:r>
              <a:rPr lang="zh-CN" altLang="zh-CN" dirty="0">
                <a:solidFill>
                  <a:srgbClr val="FF0000"/>
                </a:solidFill>
              </a:rPr>
              <a:t>阅读任务：</a:t>
            </a:r>
            <a:r>
              <a:rPr lang="zh-CN" altLang="zh-CN" dirty="0"/>
              <a:t/>
            </a:r>
            <a:br>
              <a:rPr lang="zh-CN" altLang="zh-CN" dirty="0"/>
            </a:br>
            <a:r>
              <a:rPr lang="zh-CN" altLang="zh-CN" dirty="0"/>
              <a:t/>
            </a:r>
            <a:br>
              <a:rPr lang="zh-CN" altLang="zh-CN" dirty="0"/>
            </a:br>
            <a:r>
              <a:rPr lang="en-US" altLang="zh-CN" dirty="0"/>
              <a:t>1</a:t>
            </a:r>
            <a:r>
              <a:rPr lang="zh-CN" altLang="en-US" dirty="0"/>
              <a:t>、</a:t>
            </a:r>
            <a:r>
              <a:rPr altLang="zh-CN" dirty="0" err="1"/>
              <a:t>默读文章，边读边</a:t>
            </a:r>
            <a:r>
              <a:rPr lang="zh-CN" dirty="0"/>
              <a:t>画出你有疑惑</a:t>
            </a:r>
            <a:r>
              <a:rPr altLang="zh-CN" dirty="0" err="1"/>
              <a:t>的地方</a:t>
            </a:r>
            <a:r>
              <a:rPr lang="zh-CN" dirty="0"/>
              <a:t>，并在旁边标注一个小问号</a:t>
            </a:r>
            <a:r>
              <a:rPr lang="en-US" altLang="zh-CN" dirty="0"/>
              <a:t>“</a:t>
            </a:r>
            <a:r>
              <a:rPr lang="zh-CN" altLang="en-US" dirty="0"/>
              <a:t>？</a:t>
            </a:r>
            <a:r>
              <a:rPr lang="en-US" altLang="zh-CN" dirty="0"/>
              <a:t>”</a:t>
            </a:r>
            <a:r>
              <a:rPr altLang="zh-CN" dirty="0"/>
              <a:t>。</a:t>
            </a:r>
          </a:p>
        </p:txBody>
      </p:sp>
      <p:sp>
        <p:nvSpPr>
          <p:cNvPr id="3" name="标题 1"/>
          <p:cNvSpPr>
            <a:spLocks noGrp="1"/>
          </p:cNvSpPr>
          <p:nvPr/>
        </p:nvSpPr>
        <p:spPr>
          <a:xfrm>
            <a:off x="426085" y="2733199"/>
            <a:ext cx="8439150" cy="1737360"/>
          </a:xfrm>
        </p:spPr>
        <p:txBody>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en-US" altLang="zh-CN" dirty="0"/>
              <a:t>2</a:t>
            </a:r>
            <a:r>
              <a:rPr lang="zh-CN" altLang="en-US" dirty="0"/>
              <a:t>、</a:t>
            </a:r>
            <a:r>
              <a:rPr dirty="0" err="1"/>
              <a:t>读完全文</a:t>
            </a:r>
            <a:r>
              <a:rPr dirty="0"/>
              <a:t>，</a:t>
            </a:r>
            <a:r>
              <a:rPr lang="zh-CN" dirty="0"/>
              <a:t>如果你</a:t>
            </a:r>
            <a:r>
              <a:rPr dirty="0" err="1"/>
              <a:t>依然困惑</a:t>
            </a:r>
            <a:r>
              <a:rPr lang="zh-CN" dirty="0"/>
              <a:t>，请</a:t>
            </a:r>
            <a:r>
              <a:rPr dirty="0" err="1"/>
              <a:t>用文字简单记录下你的问题，写在</a:t>
            </a:r>
            <a:r>
              <a:rPr lang="zh-CN" dirty="0"/>
              <a:t>旁边的留白处</a:t>
            </a:r>
            <a:r>
              <a:rPr dirty="0"/>
              <a:t>。</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23545" y="1136333"/>
            <a:ext cx="8296910" cy="1996916"/>
          </a:xfrm>
        </p:spPr>
        <p:txBody>
          <a:bodyPr/>
          <a:lstStyle/>
          <a:p>
            <a:r>
              <a:rPr lang="zh-CN" altLang="zh-CN">
                <a:solidFill>
                  <a:srgbClr val="FF0000"/>
                </a:solidFill>
              </a:rPr>
              <a:t>四人小组合作：</a:t>
            </a:r>
            <a:br>
              <a:rPr lang="zh-CN" altLang="zh-CN">
                <a:solidFill>
                  <a:srgbClr val="FF0000"/>
                </a:solidFill>
              </a:rPr>
            </a:br>
            <a:r>
              <a:rPr lang="zh-CN" altLang="zh-CN"/>
              <a:t/>
            </a:r>
            <a:br>
              <a:rPr lang="zh-CN" altLang="zh-CN"/>
            </a:br>
            <a:r>
              <a:rPr lang="zh-CN" altLang="zh-CN"/>
              <a:t>（</a:t>
            </a:r>
            <a:r>
              <a:rPr lang="en-US" altLang="zh-CN"/>
              <a:t>1</a:t>
            </a:r>
            <a:r>
              <a:rPr lang="zh-CN" altLang="zh-CN"/>
              <a:t>）合并重复的问题；</a:t>
            </a:r>
            <a:br>
              <a:rPr lang="zh-CN" altLang="zh-CN"/>
            </a:br>
            <a:r>
              <a:rPr lang="zh-CN" altLang="zh-CN"/>
              <a:t>（</a:t>
            </a:r>
            <a:r>
              <a:rPr lang="en-US" altLang="zh-CN"/>
              <a:t>2</a:t>
            </a:r>
            <a:r>
              <a:rPr lang="zh-CN" altLang="zh-CN"/>
              <a:t>）尝试解决组内成员的问题；</a:t>
            </a:r>
            <a:br>
              <a:rPr lang="zh-CN" altLang="zh-CN"/>
            </a:br>
            <a:r>
              <a:rPr lang="zh-CN" altLang="zh-CN"/>
              <a:t>（</a:t>
            </a:r>
            <a:r>
              <a:rPr lang="en-US" altLang="zh-CN"/>
              <a:t>3</a:t>
            </a:r>
            <a:r>
              <a:rPr lang="zh-CN" altLang="zh-CN"/>
              <a:t>）共同选出2个最想分享的问题，写在纸条上。</a:t>
            </a:r>
            <a:endParaRPr lang="zh-CN" altLang="en-US"/>
          </a:p>
        </p:txBody>
      </p:sp>
      <p:pic>
        <p:nvPicPr>
          <p:cNvPr id="6" name="图片 5" descr="u=2905868763,411641895&amp;fm=26&amp;gp=0.jpg">
            <a:hlinkClick r:id="rId2" action="ppaction://hlinksldjump"/>
          </p:cNvPr>
          <p:cNvPicPr>
            <a:picLocks noChangeAspect="1"/>
          </p:cNvPicPr>
          <p:nvPr/>
        </p:nvPicPr>
        <p:blipFill>
          <a:blip r:embed="rId3" cstate="email">
            <a:clrChange>
              <a:clrFrom>
                <a:srgbClr val="FFFFFF"/>
              </a:clrFrom>
              <a:clrTo>
                <a:srgbClr val="FFFFFF">
                  <a:alpha val="0"/>
                </a:srgbClr>
              </a:clrTo>
            </a:clrChange>
          </a:blip>
          <a:stretch>
            <a:fillRect/>
          </a:stretch>
        </p:blipFill>
        <p:spPr>
          <a:xfrm flipH="1">
            <a:off x="7875905" y="4295775"/>
            <a:ext cx="765810" cy="564833"/>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120901" y="1582579"/>
            <a:ext cx="5022849" cy="2243138"/>
          </a:xfrm>
        </p:spPr>
        <p:txBody>
          <a:bodyPr/>
          <a:lstStyle/>
          <a:p>
            <a:r>
              <a:rPr lang="zh-CN" altLang="zh-CN" sz="6000" dirty="0">
                <a:solidFill>
                  <a:srgbClr val="FF0000"/>
                </a:solidFill>
              </a:rPr>
              <a:t>全班</a:t>
            </a:r>
            <a:r>
              <a:rPr lang="zh-CN" altLang="zh-CN" sz="6000" dirty="0">
                <a:solidFill>
                  <a:srgbClr val="FF0000"/>
                </a:solidFill>
                <a:sym typeface="+mn-ea"/>
              </a:rPr>
              <a:t>分享</a:t>
            </a:r>
            <a:r>
              <a:rPr lang="zh-CN" altLang="zh-CN" sz="6000" dirty="0">
                <a:solidFill>
                  <a:srgbClr val="FF0000"/>
                </a:solidFill>
              </a:rPr>
              <a:t>交流</a:t>
            </a:r>
            <a:r>
              <a:rPr lang="zh-CN" altLang="zh-CN" dirty="0"/>
              <a:t/>
            </a:r>
            <a:br>
              <a:rPr lang="zh-CN" altLang="zh-CN" dirty="0"/>
            </a:br>
            <a:r>
              <a:rPr lang="zh-CN" altLang="zh-CN" dirty="0"/>
              <a:t/>
            </a:r>
            <a:br>
              <a:rPr lang="zh-CN" altLang="zh-CN" dirty="0"/>
            </a:br>
            <a:endParaRPr lang="zh-CN" altLang="en-US" dirty="0"/>
          </a:p>
        </p:txBody>
      </p:sp>
      <p:pic>
        <p:nvPicPr>
          <p:cNvPr id="6" name="图片 5" descr="u=2905868763,411641895&amp;fm=26&amp;gp=0.jpg">
            <a:hlinkClick r:id="rId2" action="ppaction://hlinksldjump"/>
          </p:cNvPr>
          <p:cNvPicPr>
            <a:picLocks noChangeAspect="1"/>
          </p:cNvPicPr>
          <p:nvPr/>
        </p:nvPicPr>
        <p:blipFill>
          <a:blip r:embed="rId3" cstate="email">
            <a:clrChange>
              <a:clrFrom>
                <a:srgbClr val="FFFFFF"/>
              </a:clrFrom>
              <a:clrTo>
                <a:srgbClr val="FFFFFF">
                  <a:alpha val="0"/>
                </a:srgbClr>
              </a:clrTo>
            </a:clrChange>
          </a:blip>
          <a:stretch>
            <a:fillRect/>
          </a:stretch>
        </p:blipFill>
        <p:spPr>
          <a:xfrm flipH="1">
            <a:off x="7875905" y="4295775"/>
            <a:ext cx="765810" cy="564833"/>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98146" y="316705"/>
            <a:ext cx="8202929" cy="4356735"/>
          </a:xfrm>
        </p:spPr>
        <p:txBody>
          <a:bodyPr/>
          <a:lstStyle/>
          <a:p>
            <a:r>
              <a:rPr lang="en-US" altLang="zh-CN" sz="2400" dirty="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后来，</a:t>
            </a:r>
            <a:r>
              <a:rPr lang="zh-CN" altLang="zh-CN" sz="2400" dirty="0" smtClean="0">
                <a:latin typeface="宋体" panose="02010600030101010101" pitchFamily="2" charset="-122"/>
                <a:ea typeface="宋体" panose="02010600030101010101" pitchFamily="2" charset="-122"/>
                <a:cs typeface="宋体" panose="02010600030101010101" pitchFamily="2" charset="-122"/>
              </a:rPr>
              <a:t>科学家</a:t>
            </a:r>
            <a:r>
              <a:rPr lang="zh-CN" altLang="zh-CN" sz="2400" dirty="0">
                <a:latin typeface="宋体" panose="02010600030101010101" pitchFamily="2" charset="-122"/>
                <a:ea typeface="宋体" panose="02010600030101010101" pitchFamily="2" charset="-122"/>
                <a:cs typeface="宋体" panose="02010600030101010101" pitchFamily="2" charset="-122"/>
              </a:rPr>
              <a:t>经过反复研究，终于揭开了蝙蝠能在夜里飞行的秘密。它一边飞，一边从嘴里发</a:t>
            </a:r>
            <a:r>
              <a:rPr lang="zh-CN" altLang="zh-CN" sz="2400" dirty="0" smtClean="0">
                <a:latin typeface="宋体" panose="02010600030101010101" pitchFamily="2" charset="-122"/>
                <a:ea typeface="宋体" panose="02010600030101010101" pitchFamily="2" charset="-122"/>
                <a:cs typeface="宋体" panose="02010600030101010101" pitchFamily="2" charset="-122"/>
              </a:rPr>
              <a:t>出超声波</a:t>
            </a:r>
            <a:r>
              <a:rPr lang="zh-CN" altLang="en-US" sz="2400" dirty="0" smtClean="0">
                <a:latin typeface="宋体" panose="02010600030101010101" pitchFamily="2" charset="-122"/>
                <a:ea typeface="宋体" panose="02010600030101010101" pitchFamily="2" charset="-122"/>
                <a:cs typeface="宋体" panose="02010600030101010101" pitchFamily="2" charset="-122"/>
              </a:rPr>
              <a:t>。而这种声音，</a:t>
            </a:r>
            <a:r>
              <a:rPr lang="zh-CN" altLang="zh-CN" sz="2400" dirty="0" smtClean="0">
                <a:latin typeface="宋体" panose="02010600030101010101" pitchFamily="2" charset="-122"/>
                <a:ea typeface="宋体" panose="02010600030101010101" pitchFamily="2" charset="-122"/>
                <a:cs typeface="宋体" panose="02010600030101010101" pitchFamily="2" charset="-122"/>
              </a:rPr>
              <a:t>人</a:t>
            </a:r>
            <a:r>
              <a:rPr lang="zh-CN" altLang="zh-CN" sz="2400" dirty="0">
                <a:latin typeface="宋体" panose="02010600030101010101" pitchFamily="2" charset="-122"/>
                <a:ea typeface="宋体" panose="02010600030101010101" pitchFamily="2" charset="-122"/>
                <a:cs typeface="宋体" panose="02010600030101010101" pitchFamily="2" charset="-122"/>
              </a:rPr>
              <a:t>的耳朵是听不见的，蝙蝠的耳朵却能听见。超声波向前传播时，遇到障碍物就反射回来，传到蝙蝠的耳朵里，蝙蝠就立刻改变飞行的方向。</a:t>
            </a:r>
            <a:br>
              <a:rPr lang="zh-CN" altLang="zh-CN" sz="2400" dirty="0">
                <a:latin typeface="宋体" panose="02010600030101010101" pitchFamily="2" charset="-122"/>
                <a:ea typeface="宋体" panose="02010600030101010101" pitchFamily="2" charset="-122"/>
                <a:cs typeface="宋体" panose="02010600030101010101" pitchFamily="2" charset="-122"/>
              </a:rPr>
            </a:br>
            <a:r>
              <a:rPr lang="zh-CN" altLang="zh-CN" sz="2400" dirty="0">
                <a:latin typeface="宋体" panose="02010600030101010101" pitchFamily="2" charset="-122"/>
                <a:ea typeface="宋体" panose="02010600030101010101" pitchFamily="2" charset="-122"/>
                <a:cs typeface="宋体" panose="02010600030101010101" pitchFamily="2" charset="-122"/>
              </a:rPr>
              <a:t/>
            </a:r>
            <a:br>
              <a:rPr lang="zh-CN" altLang="zh-CN" sz="2400" dirty="0">
                <a:latin typeface="宋体" panose="02010600030101010101" pitchFamily="2" charset="-122"/>
                <a:ea typeface="宋体" panose="02010600030101010101" pitchFamily="2" charset="-122"/>
                <a:cs typeface="宋体" panose="02010600030101010101" pitchFamily="2" charset="-122"/>
              </a:rPr>
            </a:br>
            <a:r>
              <a:rPr lang="zh-CN" altLang="zh-CN" sz="2400" dirty="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知道蝙蝠在夜里如何飞行，你猜到飞机夜间飞行的秘密了吗？现代飞机上安装了</a:t>
            </a:r>
            <a:r>
              <a:rPr lang="zh-CN" altLang="zh-CN" sz="2400" dirty="0" smtClean="0">
                <a:latin typeface="宋体" panose="02010600030101010101" pitchFamily="2" charset="-122"/>
                <a:ea typeface="宋体" panose="02010600030101010101" pitchFamily="2" charset="-122"/>
                <a:cs typeface="宋体" panose="02010600030101010101" pitchFamily="2" charset="-122"/>
              </a:rPr>
              <a:t>雷达</a:t>
            </a:r>
            <a:r>
              <a:rPr lang="zh-CN" altLang="en-US" sz="2400" dirty="0" smtClean="0">
                <a:latin typeface="宋体" panose="02010600030101010101" pitchFamily="2" charset="-122"/>
                <a:ea typeface="宋体" panose="02010600030101010101" pitchFamily="2" charset="-122"/>
                <a:cs typeface="宋体" panose="02010600030101010101" pitchFamily="2" charset="-122"/>
              </a:rPr>
              <a:t>，雷达的工作原理与蝙蝠探路类似。</a:t>
            </a:r>
            <a:r>
              <a:rPr lang="zh-CN" altLang="zh-CN" sz="2400" dirty="0" smtClean="0">
                <a:latin typeface="宋体" panose="02010600030101010101" pitchFamily="2" charset="-122"/>
                <a:ea typeface="宋体" panose="02010600030101010101" pitchFamily="2" charset="-122"/>
                <a:cs typeface="宋体" panose="02010600030101010101" pitchFamily="2" charset="-122"/>
              </a:rPr>
              <a:t>雷达</a:t>
            </a:r>
            <a:r>
              <a:rPr lang="zh-CN" altLang="zh-CN" sz="2400" dirty="0">
                <a:latin typeface="宋体" panose="02010600030101010101" pitchFamily="2" charset="-122"/>
                <a:ea typeface="宋体" panose="02010600030101010101" pitchFamily="2" charset="-122"/>
                <a:cs typeface="宋体" panose="02010600030101010101" pitchFamily="2" charset="-122"/>
              </a:rPr>
              <a:t>通过天线发出无线电波，无线电波遇到障碍物就反射回来，被雷达接收到，显示在荧光屏上。从雷达的荧光屏上，驾驶员能够清楚地看到前方有没有障碍物，所以飞机飞行就更安全了。</a:t>
            </a:r>
            <a:br>
              <a:rPr lang="zh-CN" altLang="zh-CN" sz="2400" dirty="0">
                <a:latin typeface="宋体" panose="02010600030101010101" pitchFamily="2" charset="-122"/>
                <a:ea typeface="宋体" panose="02010600030101010101" pitchFamily="2" charset="-122"/>
                <a:cs typeface="宋体" panose="02010600030101010101" pitchFamily="2" charset="-122"/>
              </a:rPr>
            </a:br>
            <a:r>
              <a:rPr lang="zh-CN" altLang="zh-CN" sz="2400" dirty="0">
                <a:latin typeface="宋体" panose="02010600030101010101" pitchFamily="2" charset="-122"/>
                <a:ea typeface="宋体" panose="02010600030101010101" pitchFamily="2" charset="-122"/>
                <a:cs typeface="宋体" panose="02010600030101010101" pitchFamily="2" charset="-122"/>
              </a:rPr>
              <a:t/>
            </a:r>
            <a:br>
              <a:rPr lang="zh-CN" altLang="zh-CN" sz="2400" dirty="0">
                <a:latin typeface="宋体" panose="02010600030101010101" pitchFamily="2" charset="-122"/>
                <a:ea typeface="宋体" panose="02010600030101010101" pitchFamily="2" charset="-122"/>
                <a:cs typeface="宋体" panose="02010600030101010101" pitchFamily="2" charset="-122"/>
              </a:rPr>
            </a:br>
            <a:endParaRPr lang="zh-CN" altLang="zh-CN" sz="2400" dirty="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descr="u=2905868763,411641895&amp;fm=26&amp;gp=0.jpg">
            <a:hlinkClick r:id="rId2" action="ppaction://hlinksldjump"/>
          </p:cNvPr>
          <p:cNvPicPr>
            <a:picLocks noChangeAspect="1"/>
          </p:cNvPicPr>
          <p:nvPr/>
        </p:nvPicPr>
        <p:blipFill>
          <a:blip r:embed="rId3" cstate="email">
            <a:clrChange>
              <a:clrFrom>
                <a:srgbClr val="FFFFFF"/>
              </a:clrFrom>
              <a:clrTo>
                <a:srgbClr val="FFFFFF">
                  <a:alpha val="0"/>
                </a:srgbClr>
              </a:clrTo>
            </a:clrChange>
          </a:blip>
          <a:stretch>
            <a:fillRect/>
          </a:stretch>
        </p:blipFill>
        <p:spPr>
          <a:xfrm flipH="1">
            <a:off x="7875905" y="4295775"/>
            <a:ext cx="765810" cy="564833"/>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
          <p:cNvSpPr txBox="1">
            <a:spLocks/>
          </p:cNvSpPr>
          <p:nvPr/>
        </p:nvSpPr>
        <p:spPr>
          <a:xfrm>
            <a:off x="398146" y="316705"/>
            <a:ext cx="8202929" cy="4356735"/>
          </a:xfrm>
        </p:spPr>
        <p:txBody>
          <a:bodyPr/>
          <a:lstStyle>
            <a:lvl1pPr algn="l" defTabSz="914400" rtl="0" eaLnBrk="1" fontAlgn="auto" latinLnBrk="0" hangingPunct="1">
              <a:lnSpc>
                <a:spcPct val="100000"/>
              </a:lnSpc>
              <a:spcBef>
                <a:spcPct val="0"/>
              </a:spcBef>
              <a:buNone/>
              <a:defRPr sz="2800" b="1" u="none" strike="noStrike" kern="1200" cap="none" spc="200" normalizeH="0">
                <a:solidFill>
                  <a:schemeClr val="tx1"/>
                </a:solidFill>
                <a:uFillTx/>
                <a:latin typeface="+mj-lt"/>
                <a:ea typeface="+mj-ea"/>
                <a:cs typeface="+mj-cs"/>
              </a:defRPr>
            </a:lvl1pPr>
          </a:lstStyle>
          <a:p>
            <a:r>
              <a:rPr lang="zh-CN" altLang="en-US" sz="2400" dirty="0" smtClean="0">
                <a:latin typeface="宋体" panose="02010600030101010101" pitchFamily="2" charset="-122"/>
                <a:ea typeface="宋体" panose="02010600030101010101" pitchFamily="2" charset="-122"/>
                <a:cs typeface="宋体" panose="02010600030101010101" pitchFamily="2" charset="-122"/>
              </a:rPr>
              <a:t>    后来</a:t>
            </a:r>
            <a:r>
              <a:rPr lang="zh-CN" altLang="en-US" sz="2400" dirty="0">
                <a:latin typeface="宋体" panose="02010600030101010101" pitchFamily="2" charset="-122"/>
                <a:ea typeface="宋体" panose="02010600030101010101" pitchFamily="2" charset="-122"/>
                <a:cs typeface="宋体" panose="02010600030101010101" pitchFamily="2" charset="-122"/>
              </a:rPr>
              <a:t>，</a:t>
            </a:r>
            <a:r>
              <a:rPr lang="zh-CN" altLang="zh-CN" sz="2400" dirty="0" smtClean="0">
                <a:latin typeface="宋体" panose="02010600030101010101" pitchFamily="2" charset="-122"/>
                <a:ea typeface="宋体" panose="02010600030101010101" pitchFamily="2" charset="-122"/>
                <a:cs typeface="宋体" panose="02010600030101010101" pitchFamily="2" charset="-122"/>
              </a:rPr>
              <a:t>科学家经过反复研究，终于揭开了蝙蝠能在夜里飞行的秘密。</a:t>
            </a:r>
            <a:r>
              <a:rPr lang="zh-CN" altLang="zh-CN" sz="2400" u="sng" dirty="0">
                <a:solidFill>
                  <a:srgbClr val="0070C0"/>
                </a:solidFill>
                <a:latin typeface="宋体" panose="02010600030101010101" pitchFamily="2" charset="-122"/>
                <a:ea typeface="宋体" panose="02010600030101010101" pitchFamily="2" charset="-122"/>
                <a:cs typeface="宋体" panose="02010600030101010101" pitchFamily="2" charset="-122"/>
              </a:rPr>
              <a:t>它一边飞，一边从嘴里发出超声波</a:t>
            </a:r>
            <a:r>
              <a:rPr lang="zh-CN" altLang="en-US" sz="2400" u="sng" dirty="0">
                <a:solidFill>
                  <a:srgbClr val="0070C0"/>
                </a:solidFill>
                <a:latin typeface="宋体" panose="02010600030101010101" pitchFamily="2" charset="-122"/>
                <a:ea typeface="宋体" panose="02010600030101010101" pitchFamily="2" charset="-122"/>
                <a:cs typeface="宋体" panose="02010600030101010101" pitchFamily="2" charset="-122"/>
              </a:rPr>
              <a:t>。而这种声音，</a:t>
            </a:r>
            <a:r>
              <a:rPr lang="zh-CN" altLang="zh-CN" sz="2400" u="sng" dirty="0">
                <a:solidFill>
                  <a:srgbClr val="0070C0"/>
                </a:solidFill>
                <a:latin typeface="宋体" panose="02010600030101010101" pitchFamily="2" charset="-122"/>
                <a:ea typeface="宋体" panose="02010600030101010101" pitchFamily="2" charset="-122"/>
                <a:cs typeface="宋体" panose="02010600030101010101" pitchFamily="2" charset="-122"/>
              </a:rPr>
              <a:t>人的耳朵是听不见的，蝙蝠的耳朵却能听见。超声波向前传播时，遇到障碍物就反射回来，传到蝙蝠的耳朵里，蝙蝠就立刻改变飞行的方向。</a:t>
            </a:r>
            <a:br>
              <a:rPr lang="zh-CN" altLang="zh-CN" sz="2400" u="sng" dirty="0">
                <a:solidFill>
                  <a:srgbClr val="0070C0"/>
                </a:solidFill>
                <a:latin typeface="宋体" panose="02010600030101010101" pitchFamily="2" charset="-122"/>
                <a:ea typeface="宋体" panose="02010600030101010101" pitchFamily="2" charset="-122"/>
                <a:cs typeface="宋体" panose="02010600030101010101" pitchFamily="2" charset="-122"/>
              </a:rPr>
            </a:br>
            <a:r>
              <a:rPr lang="zh-CN" altLang="zh-CN" sz="2400" dirty="0" smtClean="0">
                <a:latin typeface="宋体" panose="02010600030101010101" pitchFamily="2" charset="-122"/>
                <a:ea typeface="宋体" panose="02010600030101010101" pitchFamily="2" charset="-122"/>
                <a:cs typeface="宋体" panose="02010600030101010101" pitchFamily="2" charset="-122"/>
              </a:rPr>
              <a:t/>
            </a:r>
            <a:br>
              <a:rPr lang="zh-CN" altLang="zh-CN" sz="2400" dirty="0" smtClean="0">
                <a:latin typeface="宋体" panose="02010600030101010101" pitchFamily="2" charset="-122"/>
                <a:ea typeface="宋体" panose="02010600030101010101" pitchFamily="2" charset="-122"/>
                <a:cs typeface="宋体" panose="02010600030101010101" pitchFamily="2" charset="-122"/>
              </a:rPr>
            </a:br>
            <a:r>
              <a:rPr lang="zh-CN" altLang="zh-CN" sz="2400" dirty="0" smtClean="0">
                <a:latin typeface="宋体" panose="02010600030101010101" pitchFamily="2" charset="-122"/>
                <a:ea typeface="宋体" panose="02010600030101010101" pitchFamily="2" charset="-122"/>
                <a:cs typeface="宋体" panose="02010600030101010101" pitchFamily="2" charset="-122"/>
              </a:rPr>
              <a:t>    </a:t>
            </a:r>
            <a:r>
              <a:rPr lang="zh-CN" altLang="en-US" sz="2400" dirty="0" smtClean="0">
                <a:latin typeface="宋体" panose="02010600030101010101" pitchFamily="2" charset="-122"/>
                <a:ea typeface="宋体" panose="02010600030101010101" pitchFamily="2" charset="-122"/>
                <a:cs typeface="宋体" panose="02010600030101010101" pitchFamily="2" charset="-122"/>
              </a:rPr>
              <a:t>知道蝙蝠在夜里如何飞行，你猜到飞机夜间飞行的秘密了吗？现代飞机上安装了</a:t>
            </a:r>
            <a:r>
              <a:rPr lang="zh-CN" altLang="zh-CN" sz="2400" dirty="0" smtClean="0">
                <a:latin typeface="宋体" panose="02010600030101010101" pitchFamily="2" charset="-122"/>
                <a:ea typeface="宋体" panose="02010600030101010101" pitchFamily="2" charset="-122"/>
                <a:cs typeface="宋体" panose="02010600030101010101" pitchFamily="2" charset="-122"/>
              </a:rPr>
              <a:t>雷达</a:t>
            </a:r>
            <a:r>
              <a:rPr lang="zh-CN" altLang="en-US" sz="2400" dirty="0" smtClean="0">
                <a:latin typeface="宋体" panose="02010600030101010101" pitchFamily="2" charset="-122"/>
                <a:ea typeface="宋体" panose="02010600030101010101" pitchFamily="2" charset="-122"/>
                <a:cs typeface="宋体" panose="02010600030101010101" pitchFamily="2" charset="-122"/>
              </a:rPr>
              <a:t>，雷达的工作原理与蝙蝠探路类似。</a:t>
            </a:r>
            <a:r>
              <a:rPr lang="zh-CN" altLang="zh-CN" sz="2400" u="sng" dirty="0">
                <a:solidFill>
                  <a:srgbClr val="0070C0"/>
                </a:solidFill>
                <a:latin typeface="宋体" panose="02010600030101010101" pitchFamily="2" charset="-122"/>
                <a:ea typeface="宋体" panose="02010600030101010101" pitchFamily="2" charset="-122"/>
                <a:cs typeface="宋体" panose="02010600030101010101" pitchFamily="2" charset="-122"/>
              </a:rPr>
              <a:t>雷达通过天线发出无线电波，无线电波遇到障碍物就反射回来，被雷达接收到，显示在荧光屏上。</a:t>
            </a:r>
            <a:r>
              <a:rPr lang="zh-CN" altLang="zh-CN" sz="2400" dirty="0" smtClean="0">
                <a:latin typeface="宋体" panose="02010600030101010101" pitchFamily="2" charset="-122"/>
                <a:ea typeface="宋体" panose="02010600030101010101" pitchFamily="2" charset="-122"/>
                <a:cs typeface="宋体" panose="02010600030101010101" pitchFamily="2" charset="-122"/>
              </a:rPr>
              <a:t>从雷达的荧光屏上，驾驶员能够清楚地看到前方有没有障碍物，所以飞机飞行就更安全了。</a:t>
            </a:r>
            <a:br>
              <a:rPr lang="zh-CN" altLang="zh-CN" sz="2400" dirty="0" smtClean="0">
                <a:latin typeface="宋体" panose="02010600030101010101" pitchFamily="2" charset="-122"/>
                <a:ea typeface="宋体" panose="02010600030101010101" pitchFamily="2" charset="-122"/>
                <a:cs typeface="宋体" panose="02010600030101010101" pitchFamily="2" charset="-122"/>
              </a:rPr>
            </a:br>
            <a:r>
              <a:rPr lang="zh-CN" altLang="zh-CN" sz="2400" dirty="0" smtClean="0">
                <a:latin typeface="宋体" panose="02010600030101010101" pitchFamily="2" charset="-122"/>
                <a:ea typeface="宋体" panose="02010600030101010101" pitchFamily="2" charset="-122"/>
                <a:cs typeface="宋体" panose="02010600030101010101" pitchFamily="2" charset="-122"/>
              </a:rPr>
              <a:t/>
            </a:r>
            <a:br>
              <a:rPr lang="zh-CN" altLang="zh-CN" sz="2400" dirty="0" smtClean="0">
                <a:latin typeface="宋体" panose="02010600030101010101" pitchFamily="2" charset="-122"/>
                <a:ea typeface="宋体" panose="02010600030101010101" pitchFamily="2" charset="-122"/>
                <a:cs typeface="宋体" panose="02010600030101010101" pitchFamily="2" charset="-122"/>
              </a:rPr>
            </a:br>
            <a:endParaRPr lang="zh-CN" altLang="zh-CN" sz="2400" dirty="0">
              <a:latin typeface="宋体" panose="02010600030101010101" pitchFamily="2" charset="-122"/>
              <a:ea typeface="宋体" panose="02010600030101010101" pitchFamily="2" charset="-122"/>
              <a:cs typeface="宋体" panose="02010600030101010101" pitchFamily="2" charset="-122"/>
            </a:endParaRPr>
          </a:p>
        </p:txBody>
      </p:sp>
      <p:pic>
        <p:nvPicPr>
          <p:cNvPr id="6" name="图片 5" descr="u=2905868763,411641895&amp;fm=26&amp;gp=0.jpg">
            <a:hlinkClick r:id="rId2" action="ppaction://hlinksldjump"/>
          </p:cNvPr>
          <p:cNvPicPr>
            <a:picLocks noChangeAspect="1"/>
          </p:cNvPicPr>
          <p:nvPr/>
        </p:nvPicPr>
        <p:blipFill>
          <a:blip r:embed="rId3" cstate="email">
            <a:clrChange>
              <a:clrFrom>
                <a:srgbClr val="FFFFFF"/>
              </a:clrFrom>
              <a:clrTo>
                <a:srgbClr val="FFFFFF">
                  <a:alpha val="0"/>
                </a:srgbClr>
              </a:clrTo>
            </a:clrChange>
          </a:blip>
          <a:stretch>
            <a:fillRect/>
          </a:stretch>
        </p:blipFill>
        <p:spPr>
          <a:xfrm flipH="1">
            <a:off x="7875905" y="4295775"/>
            <a:ext cx="765810" cy="564833"/>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
          <p:cNvSpPr txBox="1">
            <a:spLocks noChangeArrowheads="1"/>
          </p:cNvSpPr>
          <p:nvPr/>
        </p:nvSpPr>
        <p:spPr bwMode="auto">
          <a:xfrm>
            <a:off x="2276476" y="1436847"/>
            <a:ext cx="1725295" cy="738664"/>
          </a:xfrm>
          <a:prstGeom prst="rect">
            <a:avLst/>
          </a:prstGeom>
          <a:noFill/>
          <a:ln w="9525">
            <a:noFill/>
            <a:miter lim="800000"/>
          </a:ln>
        </p:spPr>
        <p:txBody>
          <a:bodyPr wrap="square">
            <a:spAutoFit/>
          </a:bodyPr>
          <a:lstStyle/>
          <a:p>
            <a:pPr>
              <a:lnSpc>
                <a:spcPct val="150000"/>
              </a:lnSpc>
              <a:buFont typeface="Arial" panose="020B0604020202020204" pitchFamily="34" charset="0"/>
              <a:buNone/>
            </a:pPr>
            <a:r>
              <a:rPr lang="zh-CN" altLang="en-US" sz="2800" b="1" dirty="0">
                <a:solidFill>
                  <a:srgbClr val="0070C0"/>
                </a:solidFill>
                <a:latin typeface="楷体" panose="02010609060101010101" pitchFamily="49" charset="-122"/>
                <a:ea typeface="楷体" panose="02010609060101010101" pitchFamily="49" charset="-122"/>
              </a:rPr>
              <a:t>蝙蝠</a:t>
            </a:r>
          </a:p>
        </p:txBody>
      </p:sp>
      <p:sp>
        <p:nvSpPr>
          <p:cNvPr id="11" name="文本框 1"/>
          <p:cNvSpPr txBox="1">
            <a:spLocks noChangeArrowheads="1"/>
          </p:cNvSpPr>
          <p:nvPr/>
        </p:nvSpPr>
        <p:spPr bwMode="auto">
          <a:xfrm>
            <a:off x="2301667" y="3091893"/>
            <a:ext cx="898922" cy="738664"/>
          </a:xfrm>
          <a:prstGeom prst="rect">
            <a:avLst/>
          </a:prstGeom>
          <a:noFill/>
          <a:ln w="9525">
            <a:noFill/>
            <a:miter lim="800000"/>
          </a:ln>
        </p:spPr>
        <p:txBody>
          <a:bodyPr>
            <a:spAutoFit/>
          </a:bodyPr>
          <a:lstStyle/>
          <a:p>
            <a:pPr>
              <a:lnSpc>
                <a:spcPct val="150000"/>
              </a:lnSpc>
            </a:pPr>
            <a:r>
              <a:rPr lang="zh-CN" altLang="en-US" sz="2800" b="1" dirty="0">
                <a:solidFill>
                  <a:srgbClr val="0070C0"/>
                </a:solidFill>
                <a:latin typeface="楷体" panose="02010609060101010101" pitchFamily="49" charset="-122"/>
                <a:ea typeface="楷体" panose="02010609060101010101" pitchFamily="49" charset="-122"/>
              </a:rPr>
              <a:t>雷达</a:t>
            </a:r>
          </a:p>
        </p:txBody>
      </p:sp>
      <p:sp>
        <p:nvSpPr>
          <p:cNvPr id="13" name="矩形 12"/>
          <p:cNvSpPr>
            <a:spLocks noChangeArrowheads="1"/>
          </p:cNvSpPr>
          <p:nvPr/>
        </p:nvSpPr>
        <p:spPr bwMode="auto">
          <a:xfrm>
            <a:off x="3298824" y="2160488"/>
            <a:ext cx="906017"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耳朵</a:t>
            </a:r>
          </a:p>
        </p:txBody>
      </p:sp>
      <p:sp>
        <p:nvSpPr>
          <p:cNvPr id="14" name="矩形 13"/>
          <p:cNvSpPr>
            <a:spLocks noChangeArrowheads="1"/>
          </p:cNvSpPr>
          <p:nvPr/>
        </p:nvSpPr>
        <p:spPr bwMode="auto">
          <a:xfrm>
            <a:off x="3258374" y="3987749"/>
            <a:ext cx="1266693"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荧光屏</a:t>
            </a:r>
          </a:p>
        </p:txBody>
      </p:sp>
      <p:sp>
        <p:nvSpPr>
          <p:cNvPr id="20" name="矩形 19"/>
          <p:cNvSpPr>
            <a:spLocks noChangeArrowheads="1"/>
          </p:cNvSpPr>
          <p:nvPr/>
        </p:nvSpPr>
        <p:spPr bwMode="auto">
          <a:xfrm>
            <a:off x="3450569" y="1090087"/>
            <a:ext cx="545342"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嘴</a:t>
            </a:r>
          </a:p>
        </p:txBody>
      </p:sp>
      <p:sp>
        <p:nvSpPr>
          <p:cNvPr id="23" name="矩形 22"/>
          <p:cNvSpPr>
            <a:spLocks noChangeArrowheads="1"/>
          </p:cNvSpPr>
          <p:nvPr/>
        </p:nvSpPr>
        <p:spPr bwMode="auto">
          <a:xfrm>
            <a:off x="3274070" y="2781185"/>
            <a:ext cx="906017"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天线</a:t>
            </a:r>
          </a:p>
        </p:txBody>
      </p:sp>
      <p:cxnSp>
        <p:nvCxnSpPr>
          <p:cNvPr id="27" name="直接连接符 26"/>
          <p:cNvCxnSpPr/>
          <p:nvPr/>
        </p:nvCxnSpPr>
        <p:spPr>
          <a:xfrm>
            <a:off x="4177119" y="1372822"/>
            <a:ext cx="867748" cy="363896"/>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0" name="矩形 29"/>
          <p:cNvSpPr>
            <a:spLocks noChangeArrowheads="1"/>
          </p:cNvSpPr>
          <p:nvPr/>
        </p:nvSpPr>
        <p:spPr bwMode="auto">
          <a:xfrm>
            <a:off x="5484186" y="1678836"/>
            <a:ext cx="1266693"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障碍物</a:t>
            </a:r>
          </a:p>
        </p:txBody>
      </p:sp>
      <p:cxnSp>
        <p:nvCxnSpPr>
          <p:cNvPr id="31" name="直接连接符 30"/>
          <p:cNvCxnSpPr/>
          <p:nvPr/>
        </p:nvCxnSpPr>
        <p:spPr>
          <a:xfrm flipV="1">
            <a:off x="4205112" y="2189836"/>
            <a:ext cx="839756" cy="223934"/>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35" name="TextBox 34"/>
          <p:cNvSpPr txBox="1"/>
          <p:nvPr/>
        </p:nvSpPr>
        <p:spPr>
          <a:xfrm>
            <a:off x="3925291" y="1575274"/>
            <a:ext cx="1470541" cy="646986"/>
          </a:xfrm>
          <a:prstGeom prst="roundRect">
            <a:avLst/>
          </a:prstGeom>
          <a:solidFill>
            <a:schemeClr val="accent4">
              <a:lumMod val="40000"/>
              <a:lumOff val="60000"/>
            </a:schemeClr>
          </a:solidFill>
        </p:spPr>
        <p:txBody>
          <a:bodyPr wrap="none" rtlCol="0">
            <a:spAutoFit/>
          </a:bodyPr>
          <a:lstStyle/>
          <a:p>
            <a:r>
              <a:rPr lang="zh-CN" altLang="en-US" sz="3200" dirty="0">
                <a:latin typeface="楷体" panose="02010609060101010101" pitchFamily="49" charset="-122"/>
                <a:ea typeface="楷体" panose="02010609060101010101" pitchFamily="49" charset="-122"/>
              </a:rPr>
              <a:t>超声波</a:t>
            </a:r>
          </a:p>
        </p:txBody>
      </p:sp>
      <p:cxnSp>
        <p:nvCxnSpPr>
          <p:cNvPr id="36" name="直接连接符 35"/>
          <p:cNvCxnSpPr/>
          <p:nvPr/>
        </p:nvCxnSpPr>
        <p:spPr>
          <a:xfrm>
            <a:off x="4058933" y="3092567"/>
            <a:ext cx="1271297" cy="375558"/>
          </a:xfrm>
          <a:prstGeom prst="line">
            <a:avLst/>
          </a:prstGeom>
          <a:ln w="28575"/>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flipV="1">
            <a:off x="4166794" y="3868778"/>
            <a:ext cx="1131337" cy="254259"/>
          </a:xfrm>
          <a:prstGeom prst="line">
            <a:avLst/>
          </a:prstGeom>
          <a:ln w="28575"/>
        </p:spPr>
        <p:style>
          <a:lnRef idx="1">
            <a:schemeClr val="accent1"/>
          </a:lnRef>
          <a:fillRef idx="0">
            <a:schemeClr val="accent1"/>
          </a:fillRef>
          <a:effectRef idx="0">
            <a:schemeClr val="accent1"/>
          </a:effectRef>
          <a:fontRef idx="minor">
            <a:schemeClr val="tx1"/>
          </a:fontRef>
        </p:style>
      </p:cxnSp>
      <p:sp>
        <p:nvSpPr>
          <p:cNvPr id="41" name="矩形 40"/>
          <p:cNvSpPr>
            <a:spLocks noChangeArrowheads="1"/>
          </p:cNvSpPr>
          <p:nvPr/>
        </p:nvSpPr>
        <p:spPr bwMode="auto">
          <a:xfrm>
            <a:off x="5714026" y="3383294"/>
            <a:ext cx="1266693" cy="523220"/>
          </a:xfrm>
          <a:prstGeom prst="rect">
            <a:avLst/>
          </a:prstGeom>
          <a:noFill/>
          <a:ln w="9525">
            <a:noFill/>
            <a:miter lim="800000"/>
          </a:ln>
        </p:spPr>
        <p:txBody>
          <a:bodyPr wrap="none">
            <a:spAutoFit/>
          </a:bodyPr>
          <a:lstStyle/>
          <a:p>
            <a:r>
              <a:rPr lang="zh-CN" altLang="en-US" sz="2800" b="1" dirty="0">
                <a:solidFill>
                  <a:srgbClr val="0033CC"/>
                </a:solidFill>
                <a:latin typeface="楷体" panose="02010609060101010101" pitchFamily="49" charset="-122"/>
                <a:ea typeface="楷体" panose="02010609060101010101" pitchFamily="49" charset="-122"/>
              </a:rPr>
              <a:t>障碍物</a:t>
            </a:r>
          </a:p>
        </p:txBody>
      </p:sp>
      <p:sp>
        <p:nvSpPr>
          <p:cNvPr id="42" name="TextBox 41"/>
          <p:cNvSpPr txBox="1"/>
          <p:nvPr/>
        </p:nvSpPr>
        <p:spPr>
          <a:xfrm>
            <a:off x="3834687" y="3336738"/>
            <a:ext cx="1879124" cy="646986"/>
          </a:xfrm>
          <a:prstGeom prst="roundRect">
            <a:avLst/>
          </a:prstGeom>
          <a:solidFill>
            <a:schemeClr val="accent4">
              <a:lumMod val="40000"/>
              <a:lumOff val="60000"/>
            </a:schemeClr>
          </a:solidFill>
        </p:spPr>
        <p:txBody>
          <a:bodyPr wrap="none" rtlCol="0">
            <a:spAutoFit/>
          </a:bodyPr>
          <a:lstStyle/>
          <a:p>
            <a:r>
              <a:rPr lang="zh-CN" altLang="en-US" sz="3200" dirty="0">
                <a:latin typeface="楷体" panose="02010609060101010101" pitchFamily="49" charset="-122"/>
                <a:ea typeface="楷体" panose="02010609060101010101" pitchFamily="49" charset="-122"/>
              </a:rPr>
              <a:t>无线电波</a:t>
            </a:r>
          </a:p>
        </p:txBody>
      </p:sp>
      <p:pic>
        <p:nvPicPr>
          <p:cNvPr id="5" name="图片 4" descr="u=2905868763,411641895&amp;fm=26&amp;gp=0.jpg"/>
          <p:cNvPicPr>
            <a:picLocks noChangeAspect="1"/>
          </p:cNvPicPr>
          <p:nvPr/>
        </p:nvPicPr>
        <p:blipFill>
          <a:blip r:embed="rId2" cstate="email">
            <a:clrChange>
              <a:clrFrom>
                <a:srgbClr val="FFFFFF"/>
              </a:clrFrom>
              <a:clrTo>
                <a:srgbClr val="FFFFFF">
                  <a:alpha val="0"/>
                </a:srgbClr>
              </a:clrTo>
            </a:clrChange>
          </a:blip>
          <a:stretch>
            <a:fillRect/>
          </a:stretch>
        </p:blipFill>
        <p:spPr>
          <a:xfrm flipH="1">
            <a:off x="361951" y="802481"/>
            <a:ext cx="1914525" cy="1411129"/>
          </a:xfrm>
          <a:prstGeom prst="rect">
            <a:avLst/>
          </a:prstGeom>
        </p:spPr>
      </p:pic>
      <p:pic>
        <p:nvPicPr>
          <p:cNvPr id="2" name="图片 1" descr="u=1147235155,2535478039&amp;fm=26&amp;gp=0.jpg"/>
          <p:cNvPicPr>
            <a:picLocks noChangeAspect="1"/>
          </p:cNvPicPr>
          <p:nvPr/>
        </p:nvPicPr>
        <p:blipFill>
          <a:blip r:embed="rId3" cstate="email"/>
          <a:stretch>
            <a:fillRect/>
          </a:stretch>
        </p:blipFill>
        <p:spPr>
          <a:xfrm>
            <a:off x="629921" y="3172777"/>
            <a:ext cx="1584325" cy="1164908"/>
          </a:xfrm>
          <a:prstGeom prst="roundRect">
            <a:avLst/>
          </a:prstGeom>
        </p:spPr>
      </p:pic>
      <p:sp>
        <p:nvSpPr>
          <p:cNvPr id="3" name="文本框 2"/>
          <p:cNvSpPr txBox="1"/>
          <p:nvPr/>
        </p:nvSpPr>
        <p:spPr>
          <a:xfrm>
            <a:off x="582295" y="215742"/>
            <a:ext cx="5186680" cy="584775"/>
          </a:xfrm>
          <a:prstGeom prst="rect">
            <a:avLst/>
          </a:prstGeom>
          <a:noFill/>
        </p:spPr>
        <p:txBody>
          <a:bodyPr wrap="square" rtlCol="0" anchor="t">
            <a:spAutoFit/>
          </a:bodyPr>
          <a:lstStyle/>
          <a:p>
            <a:r>
              <a:rPr lang="zh-CN" altLang="en-US" sz="3200" b="1">
                <a:solidFill>
                  <a:srgbClr val="FF0000"/>
                </a:solidFill>
                <a:latin typeface="宋体" panose="02010600030101010101" pitchFamily="2" charset="-122"/>
                <a:ea typeface="宋体" panose="02010600030101010101" pitchFamily="2" charset="-122"/>
                <a:cs typeface="宋体" panose="02010600030101010101" pitchFamily="2" charset="-122"/>
                <a:sym typeface="+mn-ea"/>
              </a:rPr>
              <a:t>蝙蝠和雷达有什么关系？</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slide(fromBottom)">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wipe(left)">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17" presetClass="entr" presetSubtype="10" fill="hold" grpId="0" nodeType="clickEffect">
                                  <p:stCondLst>
                                    <p:cond delay="0"/>
                                  </p:stCondLst>
                                  <p:childTnLst>
                                    <p:set>
                                      <p:cBhvr>
                                        <p:cTn id="21" dur="1" fill="hold">
                                          <p:stCondLst>
                                            <p:cond delay="0"/>
                                          </p:stCondLst>
                                        </p:cTn>
                                        <p:tgtEl>
                                          <p:spTgt spid="35"/>
                                        </p:tgtEl>
                                        <p:attrNameLst>
                                          <p:attrName>style.visibility</p:attrName>
                                        </p:attrNameLst>
                                      </p:cBhvr>
                                      <p:to>
                                        <p:strVal val="visible"/>
                                      </p:to>
                                    </p:set>
                                    <p:anim calcmode="lin" valueType="num">
                                      <p:cBhvr>
                                        <p:cTn id="22" dur="500" fill="hold"/>
                                        <p:tgtEl>
                                          <p:spTgt spid="35"/>
                                        </p:tgtEl>
                                        <p:attrNameLst>
                                          <p:attrName>ppt_w</p:attrName>
                                        </p:attrNameLst>
                                      </p:cBhvr>
                                      <p:tavLst>
                                        <p:tav tm="0">
                                          <p:val>
                                            <p:fltVal val="0"/>
                                          </p:val>
                                        </p:tav>
                                        <p:tav tm="100000">
                                          <p:val>
                                            <p:strVal val="#ppt_w"/>
                                          </p:val>
                                        </p:tav>
                                      </p:tavLst>
                                    </p:anim>
                                    <p:anim calcmode="lin" valueType="num">
                                      <p:cBhvr>
                                        <p:cTn id="23" dur="500" fill="hold"/>
                                        <p:tgtEl>
                                          <p:spTgt spid="35"/>
                                        </p:tgtEl>
                                        <p:attrNameLst>
                                          <p:attrName>ppt_h</p:attrName>
                                        </p:attrNameLst>
                                      </p:cBhvr>
                                      <p:tavLst>
                                        <p:tav tm="0">
                                          <p:val>
                                            <p:strVal val="#ppt_h"/>
                                          </p:val>
                                        </p:tav>
                                        <p:tav tm="100000">
                                          <p:val>
                                            <p:strVal val="#ppt_h"/>
                                          </p:val>
                                        </p:tav>
                                      </p:tavLst>
                                    </p:anim>
                                  </p:childTnLst>
                                </p:cTn>
                              </p:par>
                            </p:childTnLst>
                          </p:cTn>
                        </p:par>
                      </p:childTnLst>
                    </p:cTn>
                  </p:par>
                  <p:par>
                    <p:cTn id="24" fill="hold">
                      <p:stCondLst>
                        <p:cond delay="indefinite"/>
                      </p:stCondLst>
                      <p:childTnLst>
                        <p:par>
                          <p:cTn id="25" fill="hold">
                            <p:stCondLst>
                              <p:cond delay="0"/>
                            </p:stCondLst>
                            <p:childTnLst>
                              <p:par>
                                <p:cTn id="26" presetID="22" presetClass="entr" presetSubtype="1" fill="hold" nodeType="click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wipe(up)">
                                      <p:cBhvr>
                                        <p:cTn id="28" dur="500"/>
                                        <p:tgtEl>
                                          <p:spTgt spid="27"/>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8" fill="hold" grpId="0" nodeType="click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wipe(left)">
                                      <p:cBhvr>
                                        <p:cTn id="33" dur="500"/>
                                        <p:tgtEl>
                                          <p:spTgt spid="30"/>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1" fill="hold" nodeType="clickEffect">
                                  <p:stCondLst>
                                    <p:cond delay="0"/>
                                  </p:stCondLst>
                                  <p:childTnLst>
                                    <p:set>
                                      <p:cBhvr>
                                        <p:cTn id="37" dur="1" fill="hold">
                                          <p:stCondLst>
                                            <p:cond delay="0"/>
                                          </p:stCondLst>
                                        </p:cTn>
                                        <p:tgtEl>
                                          <p:spTgt spid="31"/>
                                        </p:tgtEl>
                                        <p:attrNameLst>
                                          <p:attrName>style.visibility</p:attrName>
                                        </p:attrNameLst>
                                      </p:cBhvr>
                                      <p:to>
                                        <p:strVal val="visible"/>
                                      </p:to>
                                    </p:set>
                                    <p:animEffect transition="in" filter="wipe(up)">
                                      <p:cBhvr>
                                        <p:cTn id="38" dur="500"/>
                                        <p:tgtEl>
                                          <p:spTgt spid="3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left)">
                                      <p:cBhvr>
                                        <p:cTn id="43" dur="500"/>
                                        <p:tgtEl>
                                          <p:spTgt spid="13"/>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2"/>
                                        </p:tgtEl>
                                        <p:attrNameLst>
                                          <p:attrName>style.visibility</p:attrName>
                                        </p:attrNameLst>
                                      </p:cBhvr>
                                      <p:to>
                                        <p:strVal val="visible"/>
                                      </p:to>
                                    </p:set>
                                    <p:anim calcmode="lin" valueType="num">
                                      <p:cBhvr additive="base">
                                        <p:cTn id="48" dur="500" fill="hold"/>
                                        <p:tgtEl>
                                          <p:spTgt spid="2"/>
                                        </p:tgtEl>
                                        <p:attrNameLst>
                                          <p:attrName>ppt_x</p:attrName>
                                        </p:attrNameLst>
                                      </p:cBhvr>
                                      <p:tavLst>
                                        <p:tav tm="0">
                                          <p:val>
                                            <p:strVal val="#ppt_x"/>
                                          </p:val>
                                        </p:tav>
                                        <p:tav tm="100000">
                                          <p:val>
                                            <p:strVal val="#ppt_x"/>
                                          </p:val>
                                        </p:tav>
                                      </p:tavLst>
                                    </p:anim>
                                    <p:anim calcmode="lin" valueType="num">
                                      <p:cBhvr additive="base">
                                        <p:cTn id="49"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left)">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8"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left)">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1" fill="hold" nodeType="clickEffect">
                                  <p:stCondLst>
                                    <p:cond delay="0"/>
                                  </p:stCondLst>
                                  <p:childTnLst>
                                    <p:set>
                                      <p:cBhvr>
                                        <p:cTn id="63" dur="1" fill="hold">
                                          <p:stCondLst>
                                            <p:cond delay="0"/>
                                          </p:stCondLst>
                                        </p:cTn>
                                        <p:tgtEl>
                                          <p:spTgt spid="36"/>
                                        </p:tgtEl>
                                        <p:attrNameLst>
                                          <p:attrName>style.visibility</p:attrName>
                                        </p:attrNameLst>
                                      </p:cBhvr>
                                      <p:to>
                                        <p:strVal val="visible"/>
                                      </p:to>
                                    </p:set>
                                    <p:animEffect transition="in" filter="wipe(up)">
                                      <p:cBhvr>
                                        <p:cTn id="64" dur="500"/>
                                        <p:tgtEl>
                                          <p:spTgt spid="36"/>
                                        </p:tgtEl>
                                      </p:cBhvr>
                                    </p:animEffect>
                                  </p:childTnLst>
                                </p:cTn>
                              </p:par>
                            </p:childTnLst>
                          </p:cTn>
                        </p:par>
                      </p:childTnLst>
                    </p:cTn>
                  </p:par>
                  <p:par>
                    <p:cTn id="65" fill="hold">
                      <p:stCondLst>
                        <p:cond delay="indefinite"/>
                      </p:stCondLst>
                      <p:childTnLst>
                        <p:par>
                          <p:cTn id="66" fill="hold">
                            <p:stCondLst>
                              <p:cond delay="0"/>
                            </p:stCondLst>
                            <p:childTnLst>
                              <p:par>
                                <p:cTn id="67" presetID="17" presetClass="entr" presetSubtype="10" fill="hold" grpId="0" nodeType="clickEffect">
                                  <p:stCondLst>
                                    <p:cond delay="0"/>
                                  </p:stCondLst>
                                  <p:childTnLst>
                                    <p:set>
                                      <p:cBhvr>
                                        <p:cTn id="68" dur="1" fill="hold">
                                          <p:stCondLst>
                                            <p:cond delay="0"/>
                                          </p:stCondLst>
                                        </p:cTn>
                                        <p:tgtEl>
                                          <p:spTgt spid="42"/>
                                        </p:tgtEl>
                                        <p:attrNameLst>
                                          <p:attrName>style.visibility</p:attrName>
                                        </p:attrNameLst>
                                      </p:cBhvr>
                                      <p:to>
                                        <p:strVal val="visible"/>
                                      </p:to>
                                    </p:set>
                                    <p:anim calcmode="lin" valueType="num">
                                      <p:cBhvr>
                                        <p:cTn id="69" dur="500" fill="hold"/>
                                        <p:tgtEl>
                                          <p:spTgt spid="42"/>
                                        </p:tgtEl>
                                        <p:attrNameLst>
                                          <p:attrName>ppt_w</p:attrName>
                                        </p:attrNameLst>
                                      </p:cBhvr>
                                      <p:tavLst>
                                        <p:tav tm="0">
                                          <p:val>
                                            <p:fltVal val="0"/>
                                          </p:val>
                                        </p:tav>
                                        <p:tav tm="100000">
                                          <p:val>
                                            <p:strVal val="#ppt_w"/>
                                          </p:val>
                                        </p:tav>
                                      </p:tavLst>
                                    </p:anim>
                                    <p:anim calcmode="lin" valueType="num">
                                      <p:cBhvr>
                                        <p:cTn id="70" dur="500" fill="hold"/>
                                        <p:tgtEl>
                                          <p:spTgt spid="42"/>
                                        </p:tgtEl>
                                        <p:attrNameLst>
                                          <p:attrName>ppt_h</p:attrName>
                                        </p:attrNameLst>
                                      </p:cBhvr>
                                      <p:tavLst>
                                        <p:tav tm="0">
                                          <p:val>
                                            <p:strVal val="#ppt_h"/>
                                          </p:val>
                                        </p:tav>
                                        <p:tav tm="100000">
                                          <p:val>
                                            <p:strVal val="#ppt_h"/>
                                          </p:val>
                                        </p:tav>
                                      </p:tavLst>
                                    </p:anim>
                                  </p:childTnLst>
                                </p:cTn>
                              </p:par>
                            </p:childTnLst>
                          </p:cTn>
                        </p:par>
                      </p:childTnLst>
                    </p:cTn>
                  </p:par>
                  <p:par>
                    <p:cTn id="71" fill="hold">
                      <p:stCondLst>
                        <p:cond delay="indefinite"/>
                      </p:stCondLst>
                      <p:childTnLst>
                        <p:par>
                          <p:cTn id="72" fill="hold">
                            <p:stCondLst>
                              <p:cond delay="0"/>
                            </p:stCondLst>
                            <p:childTnLst>
                              <p:par>
                                <p:cTn id="73" presetID="22" presetClass="entr" presetSubtype="8" fill="hold" grpId="0" nodeType="clickEffect">
                                  <p:stCondLst>
                                    <p:cond delay="0"/>
                                  </p:stCondLst>
                                  <p:childTnLst>
                                    <p:set>
                                      <p:cBhvr>
                                        <p:cTn id="74" dur="1" fill="hold">
                                          <p:stCondLst>
                                            <p:cond delay="0"/>
                                          </p:stCondLst>
                                        </p:cTn>
                                        <p:tgtEl>
                                          <p:spTgt spid="41"/>
                                        </p:tgtEl>
                                        <p:attrNameLst>
                                          <p:attrName>style.visibility</p:attrName>
                                        </p:attrNameLst>
                                      </p:cBhvr>
                                      <p:to>
                                        <p:strVal val="visible"/>
                                      </p:to>
                                    </p:set>
                                    <p:animEffect transition="in" filter="wipe(left)">
                                      <p:cBhvr>
                                        <p:cTn id="75" dur="500"/>
                                        <p:tgtEl>
                                          <p:spTgt spid="41"/>
                                        </p:tgtEl>
                                      </p:cBhvr>
                                    </p:animEffect>
                                  </p:childTnLst>
                                </p:cTn>
                              </p:par>
                            </p:childTnLst>
                          </p:cTn>
                        </p:par>
                      </p:childTnLst>
                    </p:cTn>
                  </p:par>
                  <p:par>
                    <p:cTn id="76" fill="hold">
                      <p:stCondLst>
                        <p:cond delay="indefinite"/>
                      </p:stCondLst>
                      <p:childTnLst>
                        <p:par>
                          <p:cTn id="77" fill="hold">
                            <p:stCondLst>
                              <p:cond delay="0"/>
                            </p:stCondLst>
                            <p:childTnLst>
                              <p:par>
                                <p:cTn id="78" presetID="22" presetClass="entr" presetSubtype="1" fill="hold" nodeType="clickEffect">
                                  <p:stCondLst>
                                    <p:cond delay="0"/>
                                  </p:stCondLst>
                                  <p:childTnLst>
                                    <p:set>
                                      <p:cBhvr>
                                        <p:cTn id="79" dur="1" fill="hold">
                                          <p:stCondLst>
                                            <p:cond delay="0"/>
                                          </p:stCondLst>
                                        </p:cTn>
                                        <p:tgtEl>
                                          <p:spTgt spid="38"/>
                                        </p:tgtEl>
                                        <p:attrNameLst>
                                          <p:attrName>style.visibility</p:attrName>
                                        </p:attrNameLst>
                                      </p:cBhvr>
                                      <p:to>
                                        <p:strVal val="visible"/>
                                      </p:to>
                                    </p:set>
                                    <p:animEffect transition="in" filter="wipe(up)">
                                      <p:cBhvr>
                                        <p:cTn id="80" dur="500"/>
                                        <p:tgtEl>
                                          <p:spTgt spid="38"/>
                                        </p:tgtEl>
                                      </p:cBhvr>
                                    </p:animEffect>
                                  </p:childTnLst>
                                </p:cTn>
                              </p:par>
                            </p:childTnLst>
                          </p:cTn>
                        </p:par>
                      </p:childTnLst>
                    </p:cTn>
                  </p:par>
                  <p:par>
                    <p:cTn id="81" fill="hold">
                      <p:stCondLst>
                        <p:cond delay="indefinite"/>
                      </p:stCondLst>
                      <p:childTnLst>
                        <p:par>
                          <p:cTn id="82" fill="hold">
                            <p:stCondLst>
                              <p:cond delay="0"/>
                            </p:stCondLst>
                            <p:childTnLst>
                              <p:par>
                                <p:cTn id="83" presetID="22" presetClass="entr" presetSubtype="8" fill="hold" grpId="0" nodeType="clickEffect">
                                  <p:stCondLst>
                                    <p:cond delay="0"/>
                                  </p:stCondLst>
                                  <p:childTnLst>
                                    <p:set>
                                      <p:cBhvr>
                                        <p:cTn id="84" dur="1" fill="hold">
                                          <p:stCondLst>
                                            <p:cond delay="0"/>
                                          </p:stCondLst>
                                        </p:cTn>
                                        <p:tgtEl>
                                          <p:spTgt spid="14"/>
                                        </p:tgtEl>
                                        <p:attrNameLst>
                                          <p:attrName>style.visibility</p:attrName>
                                        </p:attrNameLst>
                                      </p:cBhvr>
                                      <p:to>
                                        <p:strVal val="visible"/>
                                      </p:to>
                                    </p:set>
                                    <p:animEffect transition="in" filter="wipe(left)">
                                      <p:cBhvr>
                                        <p:cTn id="85"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3" grpId="0"/>
      <p:bldP spid="14" grpId="0"/>
      <p:bldP spid="20" grpId="0"/>
      <p:bldP spid="23" grpId="0"/>
      <p:bldP spid="30" grpId="0"/>
      <p:bldP spid="35" grpId="0" bldLvl="0" animBg="1"/>
      <p:bldP spid="41" grpId="0"/>
      <p:bldP spid="42"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E:\20秋 云课\文件\20秋课本定稿\4语定稿\4语\IMG_20200715_101314.jpg"/>
          <p:cNvPicPr>
            <a:picLocks noChangeAspect="1" noChangeArrowheads="1"/>
          </p:cNvPicPr>
          <p:nvPr/>
        </p:nvPicPr>
        <p:blipFill rotWithShape="1">
          <a:blip r:embed="rId3" cstate="print">
            <a:extLst>
              <a:ext uri="{BEBA8EAE-BF5A-486C-A8C5-ECC9F3942E4B}">
                <a14:imgProps xmlns:a14="http://schemas.microsoft.com/office/drawing/2010/main">
                  <a14:imgLayer r:embed="rId4">
                    <a14:imgEffect>
                      <a14:brightnessContrast bright="12000"/>
                    </a14:imgEffect>
                  </a14:imgLayer>
                </a14:imgProps>
              </a:ext>
              <a:ext uri="{28A0092B-C50C-407E-A947-70E740481C1C}">
                <a14:useLocalDpi xmlns:a14="http://schemas.microsoft.com/office/drawing/2010/main" val="0"/>
              </a:ext>
            </a:extLst>
          </a:blip>
          <a:srcRect t="11078" r="12122" b="37850"/>
          <a:stretch/>
        </p:blipFill>
        <p:spPr bwMode="auto">
          <a:xfrm>
            <a:off x="1257300" y="190500"/>
            <a:ext cx="6076950" cy="470897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DOC_GUID" val="{301e5762-26ff-4857-8010-a5e0f7e9410d}"/>
</p:tagLst>
</file>

<file path=ppt/tags/tag2.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3**"/>
  <p:tag name="KSO_WM_UNIT_LAYERLEVEL" val="1"/>
  <p:tag name="KSO_WM_TAG_VERSION" val="1.0"/>
  <p:tag name="KSO_WM_BEAUTIFY_FLAG" val="#wm#"/>
</p:tagLst>
</file>

<file path=ppt/theme/theme1.xml><?xml version="1.0" encoding="utf-8"?>
<a:theme xmlns:a="http://schemas.openxmlformats.org/drawingml/2006/main" name="第一PPT模板网-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9">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TotalTime>
  <Words>1074</Words>
  <Application>Microsoft Office PowerPoint</Application>
  <PresentationFormat>全屏显示(16:9)</PresentationFormat>
  <Paragraphs>53</Paragraphs>
  <Slides>15</Slides>
  <Notes>1</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15</vt:i4>
      </vt:variant>
    </vt:vector>
  </HeadingPairs>
  <TitlesOfParts>
    <vt:vector size="23" baseType="lpstr">
      <vt:lpstr>Arial</vt:lpstr>
      <vt:lpstr>宋体</vt:lpstr>
      <vt:lpstr>Calibri</vt:lpstr>
      <vt:lpstr>黑体</vt:lpstr>
      <vt:lpstr>微软雅黑</vt:lpstr>
      <vt:lpstr>楷体</vt:lpstr>
      <vt:lpstr>Xingkai SC</vt:lpstr>
      <vt:lpstr>第一PPT模板网-WWW.1PPT.COM</vt:lpstr>
      <vt:lpstr>针对课文的部分或全文大胆提问。</vt:lpstr>
      <vt:lpstr>PowerPoint 演示文稿</vt:lpstr>
      <vt:lpstr>阅读任务：  1、默读文章，边读边画出你有疑惑的地方，并在旁边标注一个小问号“？”。</vt:lpstr>
      <vt:lpstr>四人小组合作：  （1）合并重复的问题； （2）尝试解决组内成员的问题； （3）共同选出2个最想分享的问题，写在纸条上。</vt:lpstr>
      <vt:lpstr>全班分享交流  </vt:lpstr>
      <vt:lpstr>    后来，科学家经过反复研究，终于揭开了蝙蝠能在夜里飞行的秘密。它一边飞，一边从嘴里发出超声波。而这种声音，人的耳朵是听不见的，蝙蝠的耳朵却能听见。超声波向前传播时，遇到障碍物就反射回来，传到蝙蝠的耳朵里，蝙蝠就立刻改变飞行的方向。      知道蝙蝠在夜里如何飞行，你猜到飞机夜间飞行的秘密了吗？现代飞机上安装了雷达，雷达的工作原理与蝙蝠探路类似。雷达通过天线发出无线电波，无线电波遇到障碍物就反射回来，被雷达接收到，显示在荧光屏上。从雷达的荧光屏上，驾驶员能够清楚地看到前方有没有障碍物，所以飞机飞行就更安全了。  </vt:lpstr>
      <vt:lpstr>PowerPoint 演示文稿</vt:lpstr>
      <vt:lpstr>PowerPoint 演示文稿</vt:lpstr>
      <vt:lpstr>PowerPoint 演示文稿</vt:lpstr>
      <vt:lpstr>PowerPoint 演示文稿</vt:lpstr>
      <vt:lpstr>1.默读材料，边读边写下自己的问题，注明提问角度。 2.分享交流。   我的问题是_______,这是从_____角度提的。   </vt:lpstr>
      <vt:lpstr>作业布置：阅读片段，试着从多角度提问。</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针对课文的部分或全文大胆提问。</dc:title>
  <cp:lastModifiedBy>dxq</cp:lastModifiedBy>
  <cp:revision>142</cp:revision>
  <dcterms:created xsi:type="dcterms:W3CDTF">2019-01-28T06:44:00Z</dcterms:created>
  <dcterms:modified xsi:type="dcterms:W3CDTF">2022-03-22T03:44:31Z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2052-11.1.0.9175</vt:lpwstr>
  </property>
</Properties>
</file>