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7" r:id="rId19"/>
    <p:sldId id="279" r:id="rId20"/>
    <p:sldId id="330" r:id="rId21"/>
    <p:sldId id="331" r:id="rId22"/>
    <p:sldId id="332" r:id="rId23"/>
    <p:sldId id="333" r:id="rId24"/>
    <p:sldId id="281" r:id="rId25"/>
    <p:sldId id="282" r:id="rId26"/>
    <p:sldId id="283" r:id="rId27"/>
    <p:sldId id="284" r:id="rId28"/>
    <p:sldId id="285" r:id="rId29"/>
    <p:sldId id="286" r:id="rId30"/>
    <p:sldId id="304" r:id="rId31"/>
    <p:sldId id="305" r:id="rId32"/>
    <p:sldId id="32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090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1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#1" qsCatId="simple" csTypeId="urn:microsoft.com/office/officeart/2005/8/colors/accent1_5#1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01BC1B-EC9A-4F7D-9409-00E121A78BA7}" type="presOf" srcId="{1D354850-5A6F-408C-8D03-95F705CE2DA4}" destId="{8BA8033C-FE03-494A-8113-D96014B3BA13}" srcOrd="1" destOrd="0" presId="urn:microsoft.com/office/officeart/2005/8/layout/vList4#1"/>
    <dgm:cxn modelId="{4AC83CFA-CFA2-471C-B110-2FC25843AC5E}" type="presOf" srcId="{22465261-95D4-419E-BA20-A82485929D8A}" destId="{18C372C0-5AD8-4A38-89E9-D16097035E80}" srcOrd="0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3DEC6E0D-E761-41D6-8AB1-2C880EAFBC98}" type="presOf" srcId="{1D354850-5A6F-408C-8D03-95F705CE2DA4}" destId="{06B642A3-3B71-4D5F-A6CC-96439EB679BC}" srcOrd="0" destOrd="0" presId="urn:microsoft.com/office/officeart/2005/8/layout/vList4#1"/>
    <dgm:cxn modelId="{1DE9AC99-6A0F-4D75-A442-D23EE7481489}" type="presParOf" srcId="{18C372C0-5AD8-4A38-89E9-D16097035E80}" destId="{2A5DA98F-18D3-413F-AB81-BA1660210363}" srcOrd="0" destOrd="0" presId="urn:microsoft.com/office/officeart/2005/8/layout/vList4#1"/>
    <dgm:cxn modelId="{8C0E1BEC-45C9-45AD-9604-DAED9281865C}" type="presParOf" srcId="{2A5DA98F-18D3-413F-AB81-BA1660210363}" destId="{06B642A3-3B71-4D5F-A6CC-96439EB679BC}" srcOrd="0" destOrd="0" presId="urn:microsoft.com/office/officeart/2005/8/layout/vList4#1"/>
    <dgm:cxn modelId="{C6947315-C0F4-4510-83FC-12C21F439D02}" type="presParOf" srcId="{2A5DA98F-18D3-413F-AB81-BA1660210363}" destId="{621F4572-E51B-4D27-AD34-5762F572D972}" srcOrd="1" destOrd="0" presId="urn:microsoft.com/office/officeart/2005/8/layout/vList4#1"/>
    <dgm:cxn modelId="{FB5B5D48-2BBB-4B9E-8A06-EE6B09C52C4F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2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875CD9A-6AED-4AE6-B3FC-E6D8BAFD18A8}" type="presOf" srcId="{1D354850-5A6F-408C-8D03-95F705CE2DA4}" destId="{8BA8033C-FE03-494A-8113-D96014B3BA13}" srcOrd="1" destOrd="0" presId="urn:microsoft.com/office/officeart/2005/8/layout/vList4#2"/>
    <dgm:cxn modelId="{41FDE213-87BB-427D-BA1C-A26B4BBC0AA8}" type="presOf" srcId="{22465261-95D4-419E-BA20-A82485929D8A}" destId="{18C372C0-5AD8-4A38-89E9-D16097035E80}" srcOrd="0" destOrd="0" presId="urn:microsoft.com/office/officeart/2005/8/layout/vList4#2"/>
    <dgm:cxn modelId="{5F63EA78-D73E-4A78-B42D-6E7032ADA8E2}" type="presOf" srcId="{1D354850-5A6F-408C-8D03-95F705CE2DA4}" destId="{06B642A3-3B71-4D5F-A6CC-96439EB679BC}" srcOrd="0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AAE1FBAE-C54E-49AA-8A13-F0AD0176ADBD}" type="presParOf" srcId="{18C372C0-5AD8-4A38-89E9-D16097035E80}" destId="{2A5DA98F-18D3-413F-AB81-BA1660210363}" srcOrd="0" destOrd="0" presId="urn:microsoft.com/office/officeart/2005/8/layout/vList4#2"/>
    <dgm:cxn modelId="{57A2FF94-1142-4701-809D-CC517DE10AEB}" type="presParOf" srcId="{2A5DA98F-18D3-413F-AB81-BA1660210363}" destId="{06B642A3-3B71-4D5F-A6CC-96439EB679BC}" srcOrd="0" destOrd="0" presId="urn:microsoft.com/office/officeart/2005/8/layout/vList4#2"/>
    <dgm:cxn modelId="{A01156C9-3EC9-4BAC-BC1F-C4B8E34249CD}" type="presParOf" srcId="{2A5DA98F-18D3-413F-AB81-BA1660210363}" destId="{621F4572-E51B-4D27-AD34-5762F572D972}" srcOrd="1" destOrd="0" presId="urn:microsoft.com/office/officeart/2005/8/layout/vList4#2"/>
    <dgm:cxn modelId="{9AAF598E-FFF7-431F-B8BC-3D7046DFE9BA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9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65362" y="732"/>
        <a:ext cx="2286966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A66DBDD-8943-4A15-8925-2C977F4C78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AEFE0E5-96A7-4495-8925-DCED354F401B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8786EF5-FB3D-4FD0-B4CD-346E6B54C525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1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FBFF158-5E48-44AB-BCE5-3436CBE25B5D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A47CFA8-DCF3-4075-AD46-319228CBC7A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184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43787C1-85CB-4361-93E5-9BFBB680D393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80F5E2D-8C79-41CB-BC81-361637EE5227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8B593562-77A4-41A1-A720-28B31A8CA0B0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3A1811-4AB2-48A7-B06D-21B2F90FD0A3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FD9BE59-5BC8-4408-A597-839D5A212F63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EFDB695-9A9D-4400-A463-9F32AE3F14C4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245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9CBAE83A-7949-437F-A1B1-0B68761E0884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B0DDABE-87D6-4C85-B3AB-EF1710F87607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A4BE6AC-F634-41B7-9A2D-169F1FF4D0FD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61D1B78-A87E-4EA9-BF3C-A66BF38F64C6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32FB53B3-31AA-48C5-9D8E-F757E3541486}" type="slidenum">
              <a:rPr lang="en-US" altLang="zh-CN" sz="1200">
                <a:latin typeface="Calibri" panose="020F0502020204030204" pitchFamily="34" charset="0"/>
              </a:rPr>
              <a:pPr algn="r">
                <a:buFont typeface="Arial" panose="020B0604020202020204" pitchFamily="34" charset="0"/>
                <a:buNone/>
              </a:p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50BFA-56D8-4FE2-A266-EB8BB626B6B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B498FD-9FD5-4822-BD77-84F8FEDF8E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D657D7F-37D7-474B-ACCF-A73EC95E68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hyperlink" Target="7.&#22920;&#22920;&#30561;&#20102;.mp3" TargetMode="External"/><Relationship Id="rId4" Type="http://schemas.openxmlformats.org/officeDocument/2006/relationships/hyperlink" Target="7%20&#26391;&#35835;&#38899;&#35270;&#39057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 descr="小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9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0" descr="구름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3" descr="趣味导入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AutoShape 508"/>
          <p:cNvSpPr>
            <a:spLocks noChangeArrowheads="1"/>
          </p:cNvSpPr>
          <p:nvPr/>
        </p:nvSpPr>
        <p:spPr bwMode="auto">
          <a:xfrm>
            <a:off x="3224213" y="2540000"/>
            <a:ext cx="5037137" cy="342900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>
            <a:solidFill>
              <a:srgbClr val="99CC00"/>
            </a:solidFill>
            <a:round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itchFamily="34" charset="-127"/>
            </a:endParaRPr>
          </a:p>
        </p:txBody>
      </p:sp>
      <p:pic>
        <p:nvPicPr>
          <p:cNvPr id="3079" name="Picture 39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28" descr="蝴蝶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291536" flipH="1">
            <a:off x="6592888" y="1128713"/>
            <a:ext cx="10191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14738" y="2138363"/>
            <a:ext cx="42672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400425" y="2922588"/>
            <a:ext cx="4718050" cy="27940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indent="532130" defTabSz="457200" eaLnBrk="0" fontAlgn="auto" hangingPunc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我们每个人都有一个爱我们的妈妈，你们观察过自己的妈妈吗？有一位小朋友在妈妈睡着的时候，也仔细地看着他的妈妈，你们想不想听我讲讲？今天我们一起走入</a:t>
            </a:r>
            <a:r>
              <a:rPr lang="en-US" altLang="zh-CN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《</a:t>
            </a:r>
            <a:r>
              <a:rPr lang="zh-CN" altLang="en-US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妈妈睡了</a:t>
            </a:r>
            <a:r>
              <a:rPr lang="en-US" altLang="zh-CN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》</a:t>
            </a:r>
            <a:r>
              <a:rPr lang="zh-CN" altLang="en-US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这篇课文。</a:t>
            </a:r>
            <a:endParaRPr lang="zh-CN" altLang="en-US" sz="2200" b="1" dirty="0">
              <a:solidFill>
                <a:srgbClr val="800000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510" y="4892675"/>
            <a:ext cx="213487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130425" y="1663700"/>
            <a:ext cx="5794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说一说课文写了什么？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1257300" y="2724150"/>
            <a:ext cx="6667500" cy="2308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805180" defTabSz="457200"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</a:rPr>
              <a:t>作者通过生动形象的语言，描绘了睡梦中的妈妈真美丽、好温柔、好累。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6388" name="Picture 4" descr="C:\Users\Administrator\Desktop\图\图2\图3\写字\老师图\timg  8 - 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393825"/>
            <a:ext cx="8778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36130" y="4370070"/>
            <a:ext cx="2015490" cy="247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/>
          <p:nvPr/>
        </p:nvGrpSpPr>
        <p:grpSpPr bwMode="auto"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18" name="圆角矩形 17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7412" name="图片 9" descr="book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3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我会写</a:t>
              </a:r>
            </a:p>
          </p:txBody>
        </p:sp>
      </p:grpSp>
      <p:pic>
        <p:nvPicPr>
          <p:cNvPr id="24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312863" y="2027238"/>
            <a:ext cx="11747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mèng  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619625" y="4857750"/>
            <a:ext cx="421640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上宽下窄，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林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居上半格，左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木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略低，右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木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略高。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夕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898525" y="4538663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梦想  做梦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857250" y="4943475"/>
            <a:ext cx="3640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我的梦想是长大后成为一名军人。</a:t>
            </a: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</a:rPr>
              <a:t>M</a:t>
            </a: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214563" y="3572510"/>
            <a:ext cx="207803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上下</a:t>
            </a:r>
          </a:p>
        </p:txBody>
      </p:sp>
      <p:sp>
        <p:nvSpPr>
          <p:cNvPr id="17434" name="矩形 58"/>
          <p:cNvSpPr>
            <a:spLocks noChangeArrowheads="1"/>
          </p:cNvSpPr>
          <p:nvPr/>
        </p:nvSpPr>
        <p:spPr bwMode="auto">
          <a:xfrm>
            <a:off x="5435600" y="2152650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2" name="图片 1" descr="梦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9380" y="1205865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241425" y="2027238"/>
            <a:ext cx="1206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gù  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19625" y="4857750"/>
            <a:ext cx="4216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左窄右宽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latin typeface="宋体" panose="02010600030101010101" pitchFamily="2" charset="-122"/>
              </a:rPr>
              <a:t>攵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98525" y="4538663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故事  故乡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57250" y="4943475"/>
            <a:ext cx="3640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我喜欢听妈妈给我讲故事</a:t>
            </a:r>
            <a:r>
              <a:rPr lang="zh-CN" altLang="zh-CN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</a:rPr>
              <a:t>G</a:t>
            </a: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214563" y="3572511"/>
            <a:ext cx="207803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左右</a:t>
            </a:r>
          </a:p>
        </p:txBody>
      </p:sp>
      <p:sp>
        <p:nvSpPr>
          <p:cNvPr id="19478" name="矩形 45"/>
          <p:cNvSpPr>
            <a:spLocks noChangeArrowheads="1"/>
          </p:cNvSpPr>
          <p:nvPr/>
        </p:nvSpPr>
        <p:spPr bwMode="auto">
          <a:xfrm>
            <a:off x="3419475" y="2152650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4" name="图片 3" descr="故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7210" y="1382395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241425" y="2027238"/>
            <a:ext cx="9556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jūn 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左窄右宽，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土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末笔横改提。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土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98525" y="4395788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均匀  平均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57250" y="4800600"/>
            <a:ext cx="3387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妈妈的呼吸很均匀。</a:t>
            </a:r>
            <a:endParaRPr lang="zh-CN" altLang="zh-CN" sz="2400" b="1">
              <a:latin typeface="宋体" panose="02010600030101010101" pitchFamily="2" charset="-122"/>
            </a:endParaRPr>
          </a:p>
        </p:txBody>
      </p:sp>
      <p:sp>
        <p:nvSpPr>
          <p:cNvPr id="52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</a:rPr>
              <a:t>J</a:t>
            </a:r>
          </a:p>
        </p:txBody>
      </p:sp>
      <p:sp>
        <p:nvSpPr>
          <p:cNvPr id="53" name="文本框 31"/>
          <p:cNvSpPr txBox="1">
            <a:spLocks noChangeArrowheads="1"/>
          </p:cNvSpPr>
          <p:nvPr/>
        </p:nvSpPr>
        <p:spPr bwMode="auto">
          <a:xfrm>
            <a:off x="2196783" y="3598546"/>
            <a:ext cx="207803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左右</a:t>
            </a:r>
          </a:p>
        </p:txBody>
      </p:sp>
      <p:sp>
        <p:nvSpPr>
          <p:cNvPr id="21526" name="矩形 53"/>
          <p:cNvSpPr>
            <a:spLocks noChangeArrowheads="1"/>
          </p:cNvSpPr>
          <p:nvPr/>
        </p:nvSpPr>
        <p:spPr bwMode="auto">
          <a:xfrm>
            <a:off x="5629275" y="22256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2" name="图片 1" descr="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4975" y="1369060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241425" y="2027238"/>
            <a:ext cx="11842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yún 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勹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从上、右包围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“冫”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latin typeface="宋体" panose="02010600030101010101" pitchFamily="2" charset="-122"/>
              </a:rPr>
              <a:t>勹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4538663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均匀  匀称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4943475"/>
            <a:ext cx="3640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这套衣服使她的身材显得很匀称。</a:t>
            </a: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Y</a:t>
            </a: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3572510"/>
            <a:ext cx="207803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半包围</a:t>
            </a:r>
          </a:p>
        </p:txBody>
      </p:sp>
      <p:sp>
        <p:nvSpPr>
          <p:cNvPr id="23573" name="矩形 44"/>
          <p:cNvSpPr>
            <a:spLocks noChangeArrowheads="1"/>
          </p:cNvSpPr>
          <p:nvPr/>
        </p:nvSpPr>
        <p:spPr bwMode="auto">
          <a:xfrm>
            <a:off x="3563938" y="2305050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3" name="图片 2" descr="匀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2600" y="1205865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汗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43025" y="2027238"/>
            <a:ext cx="9556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hàn  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19625" y="4816475"/>
            <a:ext cx="42164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左窄右宽，左高右低。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latin typeface="宋体" panose="02010600030101010101" pitchFamily="2" charset="-122"/>
              </a:rPr>
              <a:t>氵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98525" y="4538663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汗珠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汗水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57250" y="4943475"/>
            <a:ext cx="3640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妈妈的额头上有很多汗珠</a:t>
            </a:r>
            <a:r>
              <a:rPr lang="zh-CN" altLang="zh-CN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H</a:t>
            </a: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214563" y="3572511"/>
            <a:ext cx="207803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左右</a:t>
            </a:r>
          </a:p>
        </p:txBody>
      </p:sp>
      <p:sp>
        <p:nvSpPr>
          <p:cNvPr id="25621" name="矩形 45"/>
          <p:cNvSpPr>
            <a:spLocks noChangeArrowheads="1"/>
          </p:cNvSpPr>
          <p:nvPr/>
        </p:nvSpPr>
        <p:spPr bwMode="auto">
          <a:xfrm>
            <a:off x="5508625" y="22256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2" name="图片 1" descr="汗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2600" y="1205865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12863" y="2027238"/>
            <a:ext cx="118586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xiǎng  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左窄、小，右宽、大，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口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写在横中线部位。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口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4538663"/>
            <a:ext cx="3030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响声  响亮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4943475"/>
            <a:ext cx="3640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妹妹在睡觉，我都不敢发出响声</a:t>
            </a:r>
            <a:r>
              <a:rPr lang="zh-CN" altLang="zh-CN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2643823"/>
            <a:ext cx="200818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X</a:t>
            </a: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</a:p>
        </p:txBody>
      </p:sp>
      <p:sp>
        <p:nvSpPr>
          <p:cNvPr id="27670" name="矩形 44"/>
          <p:cNvSpPr>
            <a:spLocks noChangeArrowheads="1"/>
          </p:cNvSpPr>
          <p:nvPr/>
        </p:nvSpPr>
        <p:spPr bwMode="auto">
          <a:xfrm>
            <a:off x="3324225" y="2305050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pic>
        <p:nvPicPr>
          <p:cNvPr id="2" name="图片 1" descr="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7705" y="1524635"/>
            <a:ext cx="4761865" cy="33331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1300163" y="1798638"/>
            <a:ext cx="7456487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午睡：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美丽：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红润：</a:t>
            </a:r>
          </a:p>
        </p:txBody>
      </p:sp>
      <p:grpSp>
        <p:nvGrpSpPr>
          <p:cNvPr id="33795" name="组合 1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3797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8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理解词语</a:t>
              </a:r>
            </a:p>
          </p:txBody>
        </p:sp>
      </p:grpSp>
      <p:sp>
        <p:nvSpPr>
          <p:cNvPr id="31749" name="矩形 1"/>
          <p:cNvSpPr>
            <a:spLocks noChangeArrowheads="1"/>
          </p:cNvSpPr>
          <p:nvPr/>
        </p:nvSpPr>
        <p:spPr bwMode="auto">
          <a:xfrm>
            <a:off x="2089150" y="1798638"/>
            <a:ext cx="652145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中午时的小睡。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造句：夏天，大家最好要</a:t>
            </a:r>
            <a:r>
              <a:rPr lang="zh-CN" altLang="en-US" sz="2400" b="1" u="sng">
                <a:latin typeface="Calibri" panose="020F0502020204030204" pitchFamily="34" charset="0"/>
              </a:rPr>
              <a:t>午睡</a:t>
            </a:r>
            <a:r>
              <a:rPr lang="zh-CN" altLang="en-US" sz="2400" b="1">
                <a:latin typeface="Calibri" panose="020F0502020204030204" pitchFamily="34" charset="0"/>
              </a:rPr>
              <a:t>一会。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好看；漂亮。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造句：松鼠是一种</a:t>
            </a:r>
            <a:r>
              <a:rPr lang="zh-CN" altLang="en-US" sz="2400" b="1" u="sng">
                <a:latin typeface="Calibri" panose="020F0502020204030204" pitchFamily="34" charset="0"/>
              </a:rPr>
              <a:t>美丽</a:t>
            </a:r>
            <a:r>
              <a:rPr lang="zh-CN" altLang="en-US" sz="2400" b="1">
                <a:latin typeface="Calibri" panose="020F0502020204030204" pitchFamily="34" charset="0"/>
              </a:rPr>
              <a:t>的小动物，很讨人喜欢。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色红而有光泽。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造句：弟弟的脸</a:t>
            </a:r>
            <a:r>
              <a:rPr lang="zh-CN" altLang="en-US" sz="2400" b="1" u="sng">
                <a:latin typeface="Calibri" panose="020F0502020204030204" pitchFamily="34" charset="0"/>
              </a:rPr>
              <a:t>红润</a:t>
            </a:r>
            <a:r>
              <a:rPr lang="zh-CN" altLang="en-US" sz="2400" b="1">
                <a:latin typeface="Calibri" panose="020F0502020204030204" pitchFamily="34" charset="0"/>
              </a:rPr>
              <a:t>得像熟透了的苹果。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1577975" y="2444750"/>
            <a:ext cx="5095875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乌黑：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散步：</a:t>
            </a:r>
          </a:p>
        </p:txBody>
      </p:sp>
      <p:grpSp>
        <p:nvGrpSpPr>
          <p:cNvPr id="34819" name="组合 1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4821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理解词语</a:t>
              </a:r>
            </a:p>
          </p:txBody>
        </p:sp>
      </p:grp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2474913" y="2444750"/>
            <a:ext cx="4362450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深黑；漆黑。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造句：妈妈的头发</a:t>
            </a:r>
            <a:r>
              <a:rPr lang="zh-CN" altLang="en-US" sz="2400" b="1" u="sng">
                <a:latin typeface="Calibri" panose="020F0502020204030204" pitchFamily="34" charset="0"/>
              </a:rPr>
              <a:t>乌黑</a:t>
            </a:r>
            <a:r>
              <a:rPr lang="zh-CN" altLang="en-US" sz="2400" b="1">
                <a:latin typeface="Calibri" panose="020F0502020204030204" pitchFamily="34" charset="0"/>
              </a:rPr>
              <a:t>发亮。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为了锻炼或娱乐而随便走走。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造句：爷爷晚饭后出去</a:t>
            </a:r>
            <a:r>
              <a:rPr lang="zh-CN" altLang="en-US" sz="2400" b="1" u="sng">
                <a:latin typeface="Calibri" panose="020F0502020204030204" pitchFamily="34" charset="0"/>
              </a:rPr>
              <a:t>散步</a:t>
            </a:r>
            <a:r>
              <a:rPr lang="zh-CN" altLang="en-US" sz="2400" b="1">
                <a:latin typeface="Calibri" panose="020F050202020403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7" name="组合 2"/>
          <p:cNvGrpSpPr/>
          <p:nvPr/>
        </p:nvGrpSpPr>
        <p:grpSpPr bwMode="auto"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再读课文：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边</a:t>
              </a:r>
              <a:r>
                <a:rPr lang="zh-CN" alt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读边</a:t>
              </a: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想，给课文分段。</a:t>
              </a: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1713" y="2349500"/>
            <a:ext cx="45926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148" name="Picture 39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0" descr="구름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4" name="组合 13338"/>
          <p:cNvGrpSpPr/>
          <p:nvPr/>
        </p:nvGrpSpPr>
        <p:grpSpPr bwMode="auto">
          <a:xfrm>
            <a:off x="2161906" y="904875"/>
            <a:ext cx="4819919" cy="1181100"/>
            <a:chOff x="2379006" y="929038"/>
            <a:chExt cx="4820188" cy="1181100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38233" y="1035401"/>
              <a:ext cx="3560961" cy="10160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6000" b="1">
                  <a:solidFill>
                    <a:srgbClr val="CC0000"/>
                  </a:solidFill>
                  <a:latin typeface="Calibri" panose="020F0502020204030204" pitchFamily="34" charset="0"/>
                  <a:ea typeface="黑体" panose="02010600030101010101" pitchFamily="49" charset="-122"/>
                </a:rPr>
                <a:t>妈妈睡了</a:t>
              </a:r>
            </a:p>
          </p:txBody>
        </p:sp>
        <p:grpSp>
          <p:nvGrpSpPr>
            <p:cNvPr id="6156" name="组合 13337"/>
            <p:cNvGrpSpPr/>
            <p:nvPr/>
          </p:nvGrpSpPr>
          <p:grpSpPr bwMode="auto">
            <a:xfrm>
              <a:off x="2379006" y="929038"/>
              <a:ext cx="1181369" cy="1181100"/>
              <a:chOff x="2533381" y="760413"/>
              <a:chExt cx="1181369" cy="1181100"/>
            </a:xfrm>
          </p:grpSpPr>
          <p:sp>
            <p:nvSpPr>
              <p:cNvPr id="6157" name="AutoShape 11"/>
              <p:cNvSpPr>
                <a:spLocks noChangeArrowheads="1"/>
              </p:cNvSpPr>
              <p:nvPr/>
            </p:nvSpPr>
            <p:spPr bwMode="auto"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 typeface="Arial" panose="020B0604020202020204" pitchFamily="34" charset="0"/>
                  <a:buNone/>
                </a:pPr>
                <a:endParaRPr lang="en-US" altLang="ko-KR" sz="2800" b="1">
                  <a:solidFill>
                    <a:srgbClr val="FFFFFF"/>
                  </a:solidFill>
                  <a:latin typeface="Calibri" panose="020F0502020204030204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6158" name="文本框 13"/>
              <p:cNvSpPr txBox="1">
                <a:spLocks noChangeArrowheads="1"/>
              </p:cNvSpPr>
              <p:nvPr/>
            </p:nvSpPr>
            <p:spPr bwMode="auto">
              <a:xfrm>
                <a:off x="2533381" y="867345"/>
                <a:ext cx="1035108" cy="10147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>
                    <a:solidFill>
                      <a:schemeClr val="bg1"/>
                    </a:solidFill>
                    <a:latin typeface="方正大黑简体" panose="02010601030101010101" pitchFamily="65" charset="-122"/>
                    <a:ea typeface="方正大黑简体" panose="02010601030101010101" pitchFamily="65" charset="-122"/>
                  </a:rPr>
                  <a:t>15</a:t>
                </a:r>
              </a:p>
            </p:txBody>
          </p:sp>
        </p:grpSp>
      </p:grpSp>
      <p:grpSp>
        <p:nvGrpSpPr>
          <p:cNvPr id="6159" name="组合 2"/>
          <p:cNvGrpSpPr/>
          <p:nvPr/>
        </p:nvGrpSpPr>
        <p:grpSpPr bwMode="auto">
          <a:xfrm>
            <a:off x="1133475" y="5586413"/>
            <a:ext cx="6881813" cy="769937"/>
            <a:chOff x="1766868" y="5681022"/>
            <a:chExt cx="5687883" cy="579713"/>
          </a:xfrm>
        </p:grpSpPr>
        <p:sp>
          <p:nvSpPr>
            <p:cNvPr id="27" name="任意多边形 26"/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初读感知</a:t>
              </a:r>
            </a:p>
          </p:txBody>
        </p:sp>
        <p:sp>
          <p:nvSpPr>
            <p:cNvPr id="28" name="任意多边形 27"/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再读感悟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学习字词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流程图: 摘录 31"/>
            <p:cNvSpPr/>
            <p:nvPr/>
          </p:nvSpPr>
          <p:spPr bwMode="auto">
            <a:xfrm rot="5400000">
              <a:off x="3057750" y="5867839"/>
              <a:ext cx="143434" cy="166634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96" y="5867327"/>
              <a:ext cx="141044" cy="191564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流程图: 摘录 33"/>
            <p:cNvSpPr/>
            <p:nvPr/>
          </p:nvSpPr>
          <p:spPr bwMode="auto">
            <a:xfrm rot="5400000">
              <a:off x="5953999" y="5846859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2"/>
          <p:cNvSpPr txBox="1">
            <a:spLocks noChangeArrowheads="1"/>
          </p:cNvSpPr>
          <p:nvPr/>
        </p:nvSpPr>
        <p:spPr bwMode="auto">
          <a:xfrm>
            <a:off x="795020" y="1512570"/>
            <a:ext cx="755332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妈妈明亮的眼睛闭上了，弯弯的眉毛也睡在妈妈红润的脸上。”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你体会出了什么？</a:t>
            </a: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989013" y="3562350"/>
            <a:ext cx="7170737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 defTabSz="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妈妈睡得很香，就连妈妈的眉毛也“睡”得很香。“睡”字也用得非常恰当，运用拟人化的手法，写出了睡梦中妈妈的安静和妈妈的美。</a:t>
            </a: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2"/>
          <p:cNvSpPr txBox="1">
            <a:spLocks noChangeArrowheads="1"/>
          </p:cNvSpPr>
          <p:nvPr/>
        </p:nvSpPr>
        <p:spPr bwMode="auto">
          <a:xfrm>
            <a:off x="713423" y="581025"/>
            <a:ext cx="7716837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楷体" panose="02010609060101010101" pitchFamily="49" charset="-122"/>
              </a:rPr>
              <a:t>2.“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妈妈微微地笑着，她的嘴巴、眼角都挂着笑意。</a:t>
            </a:r>
            <a:r>
              <a:rPr lang="zh-CN" altLang="en-US" sz="3600" b="1">
                <a:latin typeface="宋体" panose="02010600030101010101" pitchFamily="2" charset="-122"/>
                <a:ea typeface="楷体" panose="02010609060101010101" pitchFamily="49" charset="-122"/>
              </a:rPr>
              <a:t>” 从这一句你能体会到了什么？</a:t>
            </a: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968375" y="3165475"/>
            <a:ext cx="721995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这句话运用拟人的修辞手法，一个“笑”字，把妈妈的嘴巴、眉毛写的生动、形象。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916305" y="891223"/>
            <a:ext cx="7634288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defTabSz="457200" eaLnBrk="1" hangingPunct="1">
              <a:lnSpc>
                <a:spcPct val="150000"/>
              </a:lnSpc>
              <a:defRPr/>
            </a:pPr>
            <a:r>
              <a:rPr lang="en-US" altLang="zh-CN" sz="3600" b="1" dirty="0" smtClean="0">
                <a:latin typeface="+mn-ea"/>
                <a:ea typeface="+mn-ea"/>
              </a:rPr>
              <a:t>3</a:t>
            </a:r>
            <a:r>
              <a:rPr lang="en-US" altLang="zh-CN" sz="3600" b="1" smtClean="0">
                <a:latin typeface="+mn-ea"/>
                <a:ea typeface="+mn-ea"/>
              </a:rPr>
              <a:t>.</a:t>
            </a:r>
            <a:r>
              <a:rPr lang="zh-CN" altLang="en-US" sz="3600" b="1" smtClean="0">
                <a:latin typeface="+mn-ea"/>
                <a:ea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好像在睡梦中妈妈又想好了一个故事，等一会儿要讲给我听。</a:t>
            </a:r>
            <a:r>
              <a:rPr lang="zh-CN" altLang="en-US" sz="3600" b="1">
                <a:latin typeface="+mn-ea"/>
                <a:ea typeface="+mn-ea"/>
              </a:rPr>
              <a:t>”从这句你体会出了什么？</a:t>
            </a:r>
            <a:endParaRPr lang="zh-CN" altLang="en-US" sz="3600" b="1" dirty="0" smtClean="0">
              <a:latin typeface="+mn-ea"/>
              <a:ea typeface="+mn-ea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916305" y="3864610"/>
            <a:ext cx="72469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23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连睡觉的时候，妈妈都会准备故事，妈妈可真的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好累呀 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11"/>
          <p:cNvSpPr>
            <a:spLocks noChangeArrowheads="1"/>
          </p:cNvSpPr>
          <p:nvPr/>
        </p:nvSpPr>
        <p:spPr bwMode="auto">
          <a:xfrm>
            <a:off x="723265" y="545465"/>
            <a:ext cx="7751763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4.“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窗外，小鸟儿在唱着歌，风在树叶间散步，发出沙沙的响声，可是妈妈全听不到。</a:t>
            </a:r>
            <a:r>
              <a:rPr lang="zh-CN" altLang="en-US" sz="3200" b="1">
                <a:latin typeface="宋体" panose="02010600030101010101" pitchFamily="2" charset="-122"/>
                <a:ea typeface="楷体" panose="02010609060101010101" pitchFamily="49" charset="-122"/>
              </a:rPr>
              <a:t>”你体会出什么？</a:t>
            </a:r>
          </a:p>
        </p:txBody>
      </p:sp>
      <p:sp>
        <p:nvSpPr>
          <p:cNvPr id="4" name="矩形 3"/>
          <p:cNvSpPr/>
          <p:nvPr/>
        </p:nvSpPr>
        <p:spPr>
          <a:xfrm>
            <a:off x="722948" y="3817938"/>
            <a:ext cx="7169150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0555" defTabSz="457200"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这句话运用拟人的修辞手法，将小鸟和风当做人来写，小鸟在唱歌，风儿在树叶间散步，发出沙沙声，妈妈太累了，一点也听不到。 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7"/>
          <p:cNvSpPr txBox="1">
            <a:spLocks noChangeArrowheads="1"/>
          </p:cNvSpPr>
          <p:nvPr/>
        </p:nvSpPr>
        <p:spPr bwMode="auto">
          <a:xfrm>
            <a:off x="1219200" y="2992438"/>
            <a:ext cx="71374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23900" defTabSz="457200" eaLnBrk="1" hangingPunct="1"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这篇课文以一个孩子的口吻叙述了午休时所见所闻所感。作者通过生动形象的语言，描绘了睡梦中的妈妈真美丽、好温柔、好累。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915" name="矩形 5"/>
          <p:cNvSpPr>
            <a:spLocks noChangeArrowheads="1"/>
          </p:cNvSpPr>
          <p:nvPr/>
        </p:nvSpPr>
        <p:spPr bwMode="auto">
          <a:xfrm>
            <a:off x="682625" y="1601788"/>
            <a:ext cx="73120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defTabSz="457200"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再读课文，想一想课文写了什么？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687137" y="1366887"/>
          <a:ext cx="2952329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39" name="矩形 11"/>
          <p:cNvSpPr>
            <a:spLocks noChangeArrowheads="1"/>
          </p:cNvSpPr>
          <p:nvPr/>
        </p:nvSpPr>
        <p:spPr bwMode="auto">
          <a:xfrm>
            <a:off x="631825" y="2309813"/>
            <a:ext cx="77549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defTabSz="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初读课文后，你感受到了什么？</a:t>
            </a: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1131888" y="3303588"/>
            <a:ext cx="7380287" cy="128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2390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我们从读中感受到了妈妈爱孩子，孩子更爱妈妈。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9105" y="4497070"/>
            <a:ext cx="2307590" cy="2307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7167"/>
          <p:cNvSpPr>
            <a:spLocks noChangeArrowheads="1"/>
          </p:cNvSpPr>
          <p:nvPr/>
        </p:nvSpPr>
        <p:spPr bwMode="auto">
          <a:xfrm>
            <a:off x="1046163" y="1549400"/>
            <a:ext cx="7548562" cy="3553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5400" b="1">
                <a:solidFill>
                  <a:srgbClr val="000000"/>
                </a:solidFill>
                <a:latin typeface="宋体" panose="02010600030101010101" pitchFamily="2" charset="-122"/>
              </a:rPr>
              <a:t>．根据拼音写词语。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</a:t>
            </a: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hǒng   wǒ            xiān   hòu           shì    qinɡ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tóu     fɑ             xiào    liǎn            bì   shànɡ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方正姚体" panose="02010601030101010101" pitchFamily="2" charset="-122"/>
              </a:rPr>
              <a:t>	</a:t>
            </a:r>
          </a:p>
        </p:txBody>
      </p:sp>
      <p:pic>
        <p:nvPicPr>
          <p:cNvPr id="12" name="图片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681163" y="3368675"/>
          <a:ext cx="1439943" cy="731838"/>
        </p:xfrm>
        <a:graphic>
          <a:graphicData uri="http://schemas.openxmlformats.org/drawingml/2006/table">
            <a:tbl>
              <a:tblPr firstRow="1" bandRow="1"/>
              <a:tblGrid>
                <a:gridCol w="360045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681163" y="4460875"/>
          <a:ext cx="1439943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60045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730625" y="3368675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751263" y="4460875"/>
          <a:ext cx="1441452" cy="731838"/>
        </p:xfrm>
        <a:graphic>
          <a:graphicData uri="http://schemas.openxmlformats.org/drawingml/2006/table">
            <a:tbl>
              <a:tblPr firstRow="1" bandRow="1"/>
              <a:tblGrid>
                <a:gridCol w="360363"/>
                <a:gridCol w="360363"/>
                <a:gridCol w="360363"/>
                <a:gridCol w="360363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775325" y="3368675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795963" y="4460875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41475" y="3387725"/>
            <a:ext cx="14732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 我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690938" y="3382963"/>
            <a:ext cx="14732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 后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43575" y="3359150"/>
            <a:ext cx="14732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 情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33538" y="4473575"/>
            <a:ext cx="1471612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发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54438" y="4481513"/>
            <a:ext cx="14716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 脸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62625" y="4481513"/>
            <a:ext cx="14716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闭 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3"/>
          <p:cNvSpPr>
            <a:spLocks noChangeArrowheads="1"/>
          </p:cNvSpPr>
          <p:nvPr/>
        </p:nvSpPr>
        <p:spPr bwMode="auto">
          <a:xfrm>
            <a:off x="935355" y="344488"/>
            <a:ext cx="727392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0850" indent="-45085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．我会填。</a:t>
            </a:r>
          </a:p>
          <a:p>
            <a:pPr marL="450850" indent="-45085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(1)“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闭”是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结构的字，部首是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marL="450850" indent="-45085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(2)“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沉”是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结构的字，音节是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marL="450850" indent="-450850"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(3) 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窗”是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结构的字，音节是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565843" y="1253808"/>
            <a:ext cx="1111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半包围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19313" y="196373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门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19513" y="27447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左右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19313" y="3387090"/>
            <a:ext cx="771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chén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20465" y="42037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上下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19313" y="4851718"/>
            <a:ext cx="11001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chuāng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9260" y="350520"/>
            <a:ext cx="849122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．把可以组成词语的生字用线连起来。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红 　　汗　　　额　　　沙　　 窗　　　脸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外　　 润　　  沙　　  头　　 上　　  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55650" y="2493010"/>
            <a:ext cx="1296035" cy="17284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195830" y="2493010"/>
            <a:ext cx="6192520" cy="18002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707765" y="2565400"/>
            <a:ext cx="1753235" cy="17278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71550" y="2565400"/>
            <a:ext cx="5904865" cy="17278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876415" y="2493010"/>
            <a:ext cx="1584325" cy="17284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851910" y="2493010"/>
            <a:ext cx="1511935" cy="18002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260" y="72073"/>
            <a:ext cx="7777163" cy="60007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．写出下面词语的反义词。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乌黑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——(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　　　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　　温柔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——(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　　 　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　　美丽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——(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　　　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．回顾课文，把下面的句子补充完整。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她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的头发粘在微微渗出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的额头上。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风在树叶间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，发出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的响声。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01633" y="946785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雪白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177405" y="946785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粗鲁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05113" y="1780540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丑陋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98358" y="3197543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乌黑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69633" y="3858578"/>
            <a:ext cx="14077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汗珠儿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36328" y="4588510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散步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405880" y="4588193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沙沙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20165" y="2343150"/>
            <a:ext cx="681355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1.</a:t>
            </a:r>
            <a:r>
              <a:rPr lang="zh-CN" altLang="en-US" sz="2400" b="1">
                <a:latin typeface="+mn-ea"/>
                <a:ea typeface="+mn-ea"/>
              </a:rPr>
              <a:t>学习本课生字，能正确读写生字词语。</a:t>
            </a:r>
          </a:p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2.</a:t>
            </a:r>
            <a:r>
              <a:rPr lang="zh-CN" altLang="en-US" sz="2400" b="1">
                <a:latin typeface="+mn-ea"/>
                <a:ea typeface="+mn-ea"/>
              </a:rPr>
              <a:t>正确、流利、有感情地朗读课文，</a:t>
            </a:r>
            <a:r>
              <a:rPr lang="zh-CN" altLang="en-US" sz="2400" b="1">
                <a:latin typeface="+mn-ea"/>
                <a:ea typeface="+mn-ea"/>
                <a:sym typeface="+mn-ea"/>
              </a:rPr>
              <a:t>理解课文内容，体会妈妈与孩子之间的爱。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（重点）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  <a:sym typeface="+mn-ea"/>
              </a:rPr>
              <a:t>3.</a:t>
            </a:r>
            <a:r>
              <a:rPr lang="zh-CN" altLang="en-US" sz="2400" b="1">
                <a:latin typeface="+mn-ea"/>
                <a:ea typeface="+mn-ea"/>
                <a:sym typeface="+mn-ea"/>
              </a:rPr>
              <a:t>引导学生动笔写一写，表达对妈妈的爱。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难点）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87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6230" y="10795"/>
            <a:ext cx="2473325" cy="23329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4515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4517" name="图片 9" descr="book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8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课文结构</a:t>
              </a:r>
            </a:p>
          </p:txBody>
        </p:sp>
      </p:grpSp>
      <p:sp>
        <p:nvSpPr>
          <p:cNvPr id="64519" name="文本框 26"/>
          <p:cNvSpPr txBox="1">
            <a:spLocks noChangeArrowheads="1"/>
          </p:cNvSpPr>
          <p:nvPr/>
        </p:nvSpPr>
        <p:spPr bwMode="auto">
          <a:xfrm>
            <a:off x="582613" y="3255963"/>
            <a:ext cx="614362" cy="1508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妈妈睡了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1352550" y="2097088"/>
            <a:ext cx="373063" cy="3687762"/>
          </a:xfrm>
          <a:prstGeom prst="leftBrace">
            <a:avLst>
              <a:gd name="adj1" fmla="val 0"/>
              <a:gd name="adj2" fmla="val 4871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3106738" y="3387725"/>
            <a:ext cx="13414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红润的脸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803400" y="1951038"/>
            <a:ext cx="1979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妈妈先睡着了。</a:t>
            </a:r>
          </a:p>
        </p:txBody>
      </p: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1760538" y="5297488"/>
            <a:ext cx="7889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好累</a:t>
            </a: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1725613" y="4222750"/>
            <a:ext cx="10366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好温柔                      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766888" y="3008313"/>
            <a:ext cx="954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真美丽</a:t>
            </a:r>
          </a:p>
        </p:txBody>
      </p:sp>
      <p:sp>
        <p:nvSpPr>
          <p:cNvPr id="38" name="右大括号 37"/>
          <p:cNvSpPr/>
          <p:nvPr/>
        </p:nvSpPr>
        <p:spPr>
          <a:xfrm>
            <a:off x="7672388" y="2200275"/>
            <a:ext cx="582612" cy="36893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26"/>
          <p:cNvSpPr txBox="1">
            <a:spLocks noChangeArrowheads="1"/>
          </p:cNvSpPr>
          <p:nvPr/>
        </p:nvSpPr>
        <p:spPr bwMode="auto">
          <a:xfrm>
            <a:off x="8218488" y="2503488"/>
            <a:ext cx="615950" cy="328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妈妈爱我  我爱妈妈</a:t>
            </a:r>
          </a:p>
        </p:txBody>
      </p:sp>
      <p:sp>
        <p:nvSpPr>
          <p:cNvPr id="40" name="左大括号 39"/>
          <p:cNvSpPr/>
          <p:nvPr/>
        </p:nvSpPr>
        <p:spPr>
          <a:xfrm>
            <a:off x="2843213" y="2735263"/>
            <a:ext cx="219075" cy="969962"/>
          </a:xfrm>
          <a:prstGeom prst="leftBrace">
            <a:avLst>
              <a:gd name="adj1" fmla="val 0"/>
              <a:gd name="adj2" fmla="val 4871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2439988" y="5013325"/>
            <a:ext cx="219075" cy="969963"/>
          </a:xfrm>
          <a:prstGeom prst="leftBrace">
            <a:avLst>
              <a:gd name="adj1" fmla="val 0"/>
              <a:gd name="adj2" fmla="val 4871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2659063" y="4079875"/>
            <a:ext cx="207962" cy="663575"/>
          </a:xfrm>
          <a:prstGeom prst="leftBrace">
            <a:avLst>
              <a:gd name="adj1" fmla="val 0"/>
              <a:gd name="adj2" fmla="val 4871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右大括号 42"/>
          <p:cNvSpPr/>
          <p:nvPr/>
        </p:nvSpPr>
        <p:spPr>
          <a:xfrm>
            <a:off x="5029200" y="4116388"/>
            <a:ext cx="238125" cy="61277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右大括号 43"/>
          <p:cNvSpPr/>
          <p:nvPr/>
        </p:nvSpPr>
        <p:spPr>
          <a:xfrm>
            <a:off x="6221413" y="5049838"/>
            <a:ext cx="257175" cy="914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06688" y="5791200"/>
            <a:ext cx="26320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鸟儿唱，风声听不到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42088" y="5281613"/>
            <a:ext cx="1346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累了 乏了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51138" y="4903788"/>
            <a:ext cx="17335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呼吸很沉好累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22550" y="5307013"/>
            <a:ext cx="37719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头发粘在微微渗出汗珠的额头上  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16550" y="4198938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想故事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919413" y="3946525"/>
            <a:ext cx="14747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微微地笑着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92425" y="4503738"/>
            <a:ext cx="22494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嘴巴、眼角笑弯了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92450" y="2555875"/>
            <a:ext cx="1474788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明亮的眼睛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095625" y="3019425"/>
            <a:ext cx="14763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33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弯弯的眉毛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/>
      <p:bldP spid="34" grpId="0"/>
      <p:bldP spid="35" grpId="0"/>
      <p:bldP spid="36" grpId="0"/>
      <p:bldP spid="37" grpId="0"/>
      <p:bldP spid="38" grpId="0" animBg="1"/>
      <p:bldP spid="39" grpId="0"/>
      <p:bldP spid="40" grpId="0" animBg="1"/>
      <p:bldP spid="41" grpId="0" animBg="1"/>
      <p:bldP spid="42" grpId="0" animBg="1"/>
      <p:bldP spid="43" grpId="0" animBg="1"/>
      <p:bldP spid="44" grpId="0" animBg="1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内容占位符 2"/>
          <p:cNvSpPr txBox="1">
            <a:spLocks noChangeArrowheads="1"/>
          </p:cNvSpPr>
          <p:nvPr/>
        </p:nvSpPr>
        <p:spPr bwMode="auto">
          <a:xfrm>
            <a:off x="863600" y="2127250"/>
            <a:ext cx="7416800" cy="4553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indent="622300" defTabSz="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这篇课文以一个孩子的口吻叙述了午休时所见所闻所感。作者通过生动形象的语言，描绘了睡梦中的妈妈真美丽、好温柔、好累。小作者对睡梦中的妈妈的描绘，不仅可以感受到妈妈对孩子的关爱，同时更能体现出作者对妈妈的爱。</a:t>
            </a:r>
          </a:p>
        </p:txBody>
      </p:sp>
      <p:grpSp>
        <p:nvGrpSpPr>
          <p:cNvPr id="65539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5541" name="图片 5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2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课文主旨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749300" y="654368"/>
            <a:ext cx="764540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4400" b="1" kern="1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/>
              </a:rPr>
              <a:t>百字练笔</a:t>
            </a:r>
            <a:r>
              <a:rPr lang="zh-CN" altLang="en-US" sz="2400" b="1" kern="1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/>
              </a:rPr>
              <a:t>。</a:t>
            </a:r>
          </a:p>
          <a:p>
            <a:pPr indent="62865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kern="100" dirty="0">
                <a:latin typeface="+mn-ea"/>
                <a:ea typeface="+mn-ea"/>
                <a:cs typeface="Times New Roman" panose="02020603050405020304"/>
              </a:rPr>
              <a:t>小朋友仔细观察一下你的妈妈睡觉时是什么样的？仿照课文写法写一写。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________________________________________________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________________________________________________</a:t>
            </a:r>
          </a:p>
        </p:txBody>
      </p:sp>
      <p:sp>
        <p:nvSpPr>
          <p:cNvPr id="5" name="矩形 4"/>
          <p:cNvSpPr/>
          <p:nvPr/>
        </p:nvSpPr>
        <p:spPr>
          <a:xfrm>
            <a:off x="842963" y="4013518"/>
            <a:ext cx="8034337" cy="1187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1B10F4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示例：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睡梦中的妈妈真漂亮。乌黑的头发躺在床上静静地睡着；弯弯的眉毛，也在睡觉；明亮的眼睛微微闭着。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听英语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750" y="1409700"/>
            <a:ext cx="2489200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9220" name="组合 19"/>
          <p:cNvGrpSpPr/>
          <p:nvPr/>
        </p:nvGrpSpPr>
        <p:grpSpPr bwMode="auto">
          <a:xfrm>
            <a:off x="1865313" y="1731963"/>
            <a:ext cx="2838450" cy="3619500"/>
            <a:chOff x="1864976" y="1731963"/>
            <a:chExt cx="2839124" cy="3619382"/>
          </a:xfrm>
        </p:grpSpPr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21275257">
              <a:off x="2095218" y="1731963"/>
              <a:ext cx="2310361" cy="2311325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22" name="Oval 512"/>
            <p:cNvSpPr>
              <a:spLocks noChangeArrowheads="1"/>
            </p:cNvSpPr>
            <p:nvPr/>
          </p:nvSpPr>
          <p:spPr bwMode="auto"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ko-KR" altLang="en-US">
                <a:latin typeface="Calibri" panose="020F0502020204030204" pitchFamily="34" charset="0"/>
                <a:ea typeface="Malgun Gothic" pitchFamily="34" charset="-127"/>
              </a:endParaRPr>
            </a:p>
          </p:txBody>
        </p:sp>
        <p:sp>
          <p:nvSpPr>
            <p:cNvPr id="9223" name="AutoShape 513"/>
            <p:cNvSpPr>
              <a:spLocks noChangeArrowheads="1"/>
            </p:cNvSpPr>
            <p:nvPr/>
          </p:nvSpPr>
          <p:spPr bwMode="auto">
            <a:xfrm>
              <a:off x="1864976" y="3463649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>
              <a:solidFill>
                <a:srgbClr val="F69D26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>
                <a:latin typeface="Calibri" panose="020F0502020204030204" pitchFamily="34" charset="0"/>
                <a:ea typeface="Malgun Gothic" pitchFamily="34" charset="-127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415969" y="2119300"/>
              <a:ext cx="1881635" cy="10778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C00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hlinkClick r:id="rId4" action="ppaction://hlinkfile"/>
                </a:rPr>
                <a:t>   </a:t>
              </a:r>
              <a:r>
                <a:rPr lang="zh-CN" altLang="en-US" sz="3200" b="1">
                  <a:solidFill>
                    <a:srgbClr val="C00000"/>
                  </a:solidFill>
                  <a:latin typeface="黑体" panose="02010600030101010101" pitchFamily="49" charset="-122"/>
                  <a:ea typeface="黑体" panose="02010600030101010101" pitchFamily="49" charset="-122"/>
                  <a:hlinkClick r:id="rId4" action="ppaction://hlinkfile"/>
                </a:rPr>
                <a:t>点击</a:t>
              </a:r>
              <a:endParaRPr lang="zh-CN" altLang="en-US" sz="32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00000"/>
                  </a:solidFill>
                  <a:latin typeface="黑体" panose="02010600030101010101" pitchFamily="49" charset="-122"/>
                  <a:ea typeface="黑体" panose="02010600030101010101" pitchFamily="49" charset="-122"/>
                  <a:hlinkClick r:id="rId4" action="ppaction://hlinkfile"/>
                </a:rPr>
                <a:t>听朗读</a:t>
              </a:r>
              <a:endParaRPr lang="zh-CN" altLang="en-US" sz="32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grpSp>
          <p:nvGrpSpPr>
            <p:cNvPr id="9225" name="组 53"/>
            <p:cNvGrpSpPr/>
            <p:nvPr/>
          </p:nvGrpSpPr>
          <p:grpSpPr bwMode="auto"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719803" y="2181103"/>
                <a:ext cx="207952" cy="208411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9227" name="图片 10">
                <a:hlinkClick r:id="rId5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228" name="矩形 11"/>
            <p:cNvSpPr>
              <a:spLocks noChangeArrowheads="1"/>
            </p:cNvSpPr>
            <p:nvPr/>
          </p:nvSpPr>
          <p:spPr bwMode="auto">
            <a:xfrm>
              <a:off x="1922852" y="3463649"/>
              <a:ext cx="2663174" cy="18876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宋体" panose="02010600030101010101" pitchFamily="2" charset="-122"/>
                </a:rPr>
                <a:t>听范读，边听边画出课文中的生字词。同时认准字音，理解词语意思。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241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000" y="63023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内容占位符 2"/>
          <p:cNvPicPr>
            <a:picLocks noGrp="1" noChangeAspect="1"/>
          </p:cNvPicPr>
          <p:nvPr>
            <p:ph/>
          </p:nvPr>
        </p:nvPicPr>
        <p:blipFill>
          <a:blip r:embed="rId4" cstate="print"/>
          <a:stretch>
            <a:fillRect/>
          </a:stretch>
        </p:blipFill>
        <p:spPr>
          <a:xfrm>
            <a:off x="1182370" y="1472565"/>
            <a:ext cx="6351270" cy="39122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025" y="1174750"/>
            <a:ext cx="859790" cy="3989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/>
              <a:t>15  </a:t>
            </a:r>
            <a:r>
              <a:rPr lang="zh-CN" altLang="en-US" sz="4400"/>
              <a:t>妈 妈 睡 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/>
          <p:nvPr/>
        </p:nvGrpSpPr>
        <p:grpSpPr bwMode="auto"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自读提示：</a:t>
              </a:r>
              <a:endParaRPr lang="zh-CN" altLang="en-US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1.</a:t>
              </a:r>
              <a:r>
                <a:rPr lang="zh-CN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361950" indent="-361950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2.</a:t>
              </a:r>
              <a:r>
                <a:rPr lang="zh-CN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想一想：</a:t>
              </a: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课文写了什么？</a:t>
              </a: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13460" y="1141730"/>
            <a:ext cx="6337300" cy="491871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哄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润  催  谣  慈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祥   均  匀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粘  渗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  汗   额  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90930" y="3521075"/>
            <a:ext cx="10683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hàn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90613" y="975360"/>
            <a:ext cx="11144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hǒng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99218" y="975043"/>
            <a:ext cx="7194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cuī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65395" y="976313"/>
            <a:ext cx="8477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yáo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475413" y="976630"/>
            <a:ext cx="4889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cí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55888" y="975678"/>
            <a:ext cx="8048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rùn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90930" y="2262823"/>
            <a:ext cx="11804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xiáng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99535" y="2262823"/>
            <a:ext cx="9639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yún 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99200" y="2262823"/>
            <a:ext cx="10515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shèn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65395" y="2260283"/>
            <a:ext cx="10858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zhān</a:t>
            </a:r>
          </a:p>
        </p:txBody>
      </p:sp>
      <p:grpSp>
        <p:nvGrpSpPr>
          <p:cNvPr id="12301" name="组合 2"/>
          <p:cNvGrpSpPr/>
          <p:nvPr/>
        </p:nvGrpSpPr>
        <p:grpSpPr bwMode="auto">
          <a:xfrm>
            <a:off x="274955" y="308610"/>
            <a:ext cx="2905125" cy="666750"/>
            <a:chOff x="730521" y="1200116"/>
            <a:chExt cx="2904854" cy="666750"/>
          </a:xfrm>
        </p:grpSpPr>
        <p:sp>
          <p:nvSpPr>
            <p:cNvPr id="14" name="圆角矩形 13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03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4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我会认</a:t>
              </a: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804160" y="3521393"/>
            <a:ext cx="508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é 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06675" y="2262823"/>
            <a:ext cx="746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jūn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985895" y="3520758"/>
            <a:ext cx="5476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9775" y="4566285"/>
            <a:ext cx="2058670" cy="22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8" grpId="1"/>
      <p:bldP spid="8" grpId="2"/>
      <p:bldP spid="9" grpId="0"/>
      <p:bldP spid="10" grpId="0"/>
      <p:bldP spid="11" grpId="0"/>
      <p:bldP spid="12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3"/>
          <p:cNvSpPr txBox="1">
            <a:spLocks noChangeArrowheads="1"/>
          </p:cNvSpPr>
          <p:nvPr/>
        </p:nvSpPr>
        <p:spPr bwMode="auto">
          <a:xfrm>
            <a:off x="1368425" y="2732088"/>
            <a:ext cx="5699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发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830388" y="1992313"/>
            <a:ext cx="2741612" cy="2030412"/>
            <a:chOff x="2240504" y="4513626"/>
            <a:chExt cx="2741087" cy="2030833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4794671"/>
              <a:ext cx="150783" cy="157512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2800" b="1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TextBox 15"/>
            <p:cNvSpPr txBox="1">
              <a:spLocks noChangeArrowheads="1"/>
            </p:cNvSpPr>
            <p:nvPr/>
          </p:nvSpPr>
          <p:spPr bwMode="auto">
            <a:xfrm>
              <a:off x="2375415" y="4513626"/>
              <a:ext cx="2606176" cy="2030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fā 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（发现）</a:t>
              </a: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fà 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（理发）</a:t>
              </a: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fa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（头发）</a:t>
              </a:r>
            </a:p>
          </p:txBody>
        </p:sp>
      </p:grpSp>
      <p:grpSp>
        <p:nvGrpSpPr>
          <p:cNvPr id="14342" name="组合 2"/>
          <p:cNvGrpSpPr/>
          <p:nvPr/>
        </p:nvGrpSpPr>
        <p:grpSpPr bwMode="auto">
          <a:xfrm>
            <a:off x="614363" y="1368425"/>
            <a:ext cx="2905125" cy="666750"/>
            <a:chOff x="730521" y="1200116"/>
            <a:chExt cx="2904854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4344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5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多音字</a:t>
              </a:r>
            </a:p>
          </p:txBody>
        </p:sp>
      </p:grpSp>
      <p:sp>
        <p:nvSpPr>
          <p:cNvPr id="14346" name="TextBox 13"/>
          <p:cNvSpPr txBox="1">
            <a:spLocks noChangeArrowheads="1"/>
          </p:cNvSpPr>
          <p:nvPr/>
        </p:nvSpPr>
        <p:spPr bwMode="auto">
          <a:xfrm>
            <a:off x="5129213" y="2725738"/>
            <a:ext cx="5699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粘</a:t>
            </a: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591175" y="2273300"/>
            <a:ext cx="2741613" cy="1384300"/>
            <a:chOff x="2240504" y="4801119"/>
            <a:chExt cx="2741087" cy="1383797"/>
          </a:xfrm>
        </p:grpSpPr>
        <p:sp>
          <p:nvSpPr>
            <p:cNvPr id="28" name="左大括号 27"/>
            <p:cNvSpPr/>
            <p:nvPr/>
          </p:nvSpPr>
          <p:spPr>
            <a:xfrm>
              <a:off x="2240504" y="5032810"/>
              <a:ext cx="150784" cy="95056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2800" b="1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TextBox 28"/>
            <p:cNvSpPr txBox="1">
              <a:spLocks noChangeArrowheads="1"/>
            </p:cNvSpPr>
            <p:nvPr/>
          </p:nvSpPr>
          <p:spPr bwMode="auto">
            <a:xfrm>
              <a:off x="2375416" y="4801119"/>
              <a:ext cx="2606175" cy="13837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zhān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（粘贴）</a:t>
              </a: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nián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（粘土）</a:t>
              </a:r>
            </a:p>
          </p:txBody>
        </p:sp>
      </p:grp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1368425" y="4748213"/>
            <a:ext cx="5699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觉</a:t>
            </a: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1830388" y="4295775"/>
            <a:ext cx="2741612" cy="1384300"/>
            <a:chOff x="2240504" y="4801119"/>
            <a:chExt cx="2741087" cy="1383797"/>
          </a:xfrm>
        </p:grpSpPr>
        <p:sp>
          <p:nvSpPr>
            <p:cNvPr id="22" name="左大括号 21"/>
            <p:cNvSpPr/>
            <p:nvPr/>
          </p:nvSpPr>
          <p:spPr>
            <a:xfrm>
              <a:off x="2240504" y="5032810"/>
              <a:ext cx="150783" cy="95056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2800" b="1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TextBox 22"/>
            <p:cNvSpPr txBox="1">
              <a:spLocks noChangeArrowheads="1"/>
            </p:cNvSpPr>
            <p:nvPr/>
          </p:nvSpPr>
          <p:spPr bwMode="auto">
            <a:xfrm>
              <a:off x="2375415" y="4801119"/>
              <a:ext cx="2606176" cy="13837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jiào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（睡觉）</a:t>
              </a: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jué 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方正姚体" panose="02010601030101010101" pitchFamily="2" charset="-122"/>
                </a:rPr>
                <a:t>（觉得）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8980" y="4748530"/>
            <a:ext cx="2048510" cy="204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6"/>
          <p:cNvGrpSpPr/>
          <p:nvPr/>
        </p:nvGrpSpPr>
        <p:grpSpPr bwMode="auto">
          <a:xfrm>
            <a:off x="930275" y="1743075"/>
            <a:ext cx="4111625" cy="339725"/>
            <a:chOff x="816045" y="1645721"/>
            <a:chExt cx="3501956" cy="340070"/>
          </a:xfrm>
        </p:grpSpPr>
        <p:sp>
          <p:nvSpPr>
            <p:cNvPr id="28" name="燕尾形箭头 27"/>
            <p:cNvSpPr/>
            <p:nvPr/>
          </p:nvSpPr>
          <p:spPr>
            <a:xfrm>
              <a:off x="816045" y="1791919"/>
              <a:ext cx="3501956" cy="193872"/>
            </a:xfrm>
            <a:prstGeom prst="notchedRightArrow">
              <a:avLst/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816045" y="1645721"/>
              <a:ext cx="3151760" cy="194326"/>
            </a:xfrm>
            <a:custGeom>
              <a:avLst/>
              <a:gdLst>
                <a:gd name="connsiteX0" fmla="*/ 0 w 3151760"/>
                <a:gd name="connsiteY0" fmla="*/ 0 h 194326"/>
                <a:gd name="connsiteX1" fmla="*/ 3151760 w 3151760"/>
                <a:gd name="connsiteY1" fmla="*/ 0 h 194326"/>
                <a:gd name="connsiteX2" fmla="*/ 3151760 w 3151760"/>
                <a:gd name="connsiteY2" fmla="*/ 194326 h 194326"/>
                <a:gd name="connsiteX3" fmla="*/ 0 w 3151760"/>
                <a:gd name="connsiteY3" fmla="*/ 194326 h 194326"/>
                <a:gd name="connsiteX4" fmla="*/ 0 w 3151760"/>
                <a:gd name="connsiteY4" fmla="*/ 0 h 19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1760" h="194326">
                  <a:moveTo>
                    <a:pt x="0" y="0"/>
                  </a:moveTo>
                  <a:lnTo>
                    <a:pt x="3151760" y="0"/>
                  </a:lnTo>
                  <a:lnTo>
                    <a:pt x="3151760" y="194326"/>
                  </a:lnTo>
                  <a:lnTo>
                    <a:pt x="0" y="194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7584" tIns="227584" rIns="227584" bIns="227584" spcCol="1270" anchor="b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spc="5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检查自读情况   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68263" y="1865018"/>
              <a:ext cx="47324" cy="4767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3" name="任意多边形 32"/>
          <p:cNvSpPr/>
          <p:nvPr/>
        </p:nvSpPr>
        <p:spPr>
          <a:xfrm>
            <a:off x="1262063" y="2947988"/>
            <a:ext cx="6797675" cy="1152525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指名读课文，同学互评：字音是否正确，句子是否通顺。  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4670" y="3617595"/>
            <a:ext cx="2252980" cy="31769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1834</Words>
  <Application>Microsoft Office PowerPoint</Application>
  <PresentationFormat>全屏显示(4:3)</PresentationFormat>
  <Paragraphs>217</Paragraphs>
  <Slides>32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2017-09-07T03:53:00Z</dcterms:created>
  <dcterms:modified xsi:type="dcterms:W3CDTF">2018-03-10T10:34:02Z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