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288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25" r:id="rId11"/>
    <p:sldId id="326" r:id="rId12"/>
    <p:sldId id="327" r:id="rId13"/>
    <p:sldId id="328" r:id="rId14"/>
    <p:sldId id="329" r:id="rId15"/>
    <p:sldId id="330" r:id="rId16"/>
    <p:sldId id="291" r:id="rId17"/>
    <p:sldId id="292" r:id="rId18"/>
    <p:sldId id="311" r:id="rId19"/>
    <p:sldId id="331" r:id="rId20"/>
    <p:sldId id="294" r:id="rId21"/>
    <p:sldId id="312" r:id="rId22"/>
    <p:sldId id="313" r:id="rId23"/>
    <p:sldId id="314" r:id="rId24"/>
    <p:sldId id="315" r:id="rId25"/>
    <p:sldId id="332" r:id="rId26"/>
    <p:sldId id="316" r:id="rId27"/>
    <p:sldId id="333" r:id="rId28"/>
    <p:sldId id="334" r:id="rId29"/>
    <p:sldId id="323" r:id="rId30"/>
    <p:sldId id="320" r:id="rId31"/>
    <p:sldId id="335" r:id="rId32"/>
    <p:sldId id="336" r:id="rId33"/>
    <p:sldId id="337" r:id="rId34"/>
    <p:sldId id="338" r:id="rId35"/>
    <p:sldId id="339" r:id="rId3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4" autoAdjust="0"/>
    <p:restoredTop sz="92996" autoAdjust="0"/>
  </p:normalViewPr>
  <p:slideViewPr>
    <p:cSldViewPr snapToGrid="0">
      <p:cViewPr>
        <p:scale>
          <a:sx n="100" d="100"/>
          <a:sy n="100" d="100"/>
        </p:scale>
        <p:origin x="-1134" y="-2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9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6603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dirty="0" smtClean="0"/>
              <a:t>词语理解与运用</a:t>
            </a:r>
            <a:r>
              <a:rPr lang="en-US" altLang="en-US" sz="3200" b="1" dirty="0" smtClean="0"/>
              <a:t>(</a:t>
            </a:r>
            <a:r>
              <a:rPr lang="zh-CN" altLang="en-US" sz="3200" b="1" dirty="0" smtClean="0"/>
              <a:t>包括成语</a:t>
            </a:r>
            <a:r>
              <a:rPr lang="en-US" altLang="en-US" sz="3200" b="1" dirty="0" smtClean="0"/>
              <a:t>)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14363" y="1379538"/>
          <a:ext cx="7499350" cy="3475037"/>
        </p:xfrm>
        <a:graphic>
          <a:graphicData uri="http://schemas.openxmlformats.org/presentationml/2006/ole">
            <p:oleObj spid="_x0000_s21505" name="Document" r:id="rId3" imgW="7681036" imgH="3566288" progId="Word.Document.8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29" y="1336869"/>
            <a:ext cx="2658794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8130" y="1709273"/>
            <a:ext cx="7586586" cy="16504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困境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困难的处境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偏重于“境况”。困难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处境艰难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生活困难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偏重于“难”。此处“身处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应选“困境”。启发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阐明事理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引起对方联想而有所领悟。启迪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开导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启发。一般的场合、小的方面、较浅的知识理论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用“启发”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而正规的场合、大的方面、较深的知识理论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用“启迪”。抚慰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抚恤安慰。抚恤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对因战或因公致伤、致残和牺牲以及病故人员的家属给予物质上的帮助和精神上的安抚。此处强调“给予安慰”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应选“抚慰”。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14363" y="1379538"/>
          <a:ext cx="7499350" cy="3475037"/>
        </p:xfrm>
        <a:graphic>
          <a:graphicData uri="http://schemas.openxmlformats.org/presentationml/2006/ole">
            <p:oleObj spid="_x0000_s23553" name="Document" r:id="rId3" imgW="7681036" imgH="3565568" progId="Word.Document.8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29" y="1336869"/>
            <a:ext cx="2658794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8130" y="1709273"/>
            <a:ext cx="7586586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解答本题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一要了解近义词之间意义和用法上的区别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二要根据这些词的前后语境加以判断。明确“车轮”要“滚滚向前”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“潮流”应该“浩浩荡荡”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把答案锁定在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。第三、四个空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要注意与“犹豫者、懈怠者”相对应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应先是“坚定者”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后是“奋进者”。综上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可得出答案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14363" y="1196663"/>
          <a:ext cx="7499350" cy="3857625"/>
        </p:xfrm>
        <a:graphic>
          <a:graphicData uri="http://schemas.openxmlformats.org/presentationml/2006/ole">
            <p:oleObj spid="_x0000_s25601" name="Document" r:id="rId3" imgW="7681036" imgH="3962662" progId="Word.Document.8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29" y="1336869"/>
            <a:ext cx="2658794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8130" y="1709273"/>
            <a:ext cx="758658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项这句话中包含“因为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这一因果关系的关联词语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应是因果关系复句。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226" y="1343773"/>
            <a:ext cx="3464202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成语运用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06477" y="1839092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  <p:sp>
        <p:nvSpPr>
          <p:cNvPr id="20" name="文本框 6"/>
          <p:cNvSpPr txBox="1"/>
          <p:nvPr/>
        </p:nvSpPr>
        <p:spPr>
          <a:xfrm>
            <a:off x="637582" y="2484390"/>
            <a:ext cx="8021780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一般成语使用的错误类型有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对象不对、褒贬误用、自相矛盾、搭配不当、重复用词、望文生义、谦敬误用。对于成语、俗语要做好积累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梳理教材常见成语及俗语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理解其含义和用法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尤其是其感情色彩、褒贬色彩和适用范围等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多掌握成语故事、俗语的来源和固定搭配。辨析成语运用的正误时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可运用以下方法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弄清成语内涵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成语的意思是约定俗成的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解题时忌望文生义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用现在的眼光去揣度成语的含义。如“美轮美奂”形容新屋高大美观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也形容装饰、布置等美好漂亮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我们不能误解为“美好的”的意思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如“首当其冲”比喻最先受到攻击或遭遇灾难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倘若只理解为“首先、第一个”就让人啼笑皆非了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再如“文不加点”形容写文章很快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不用涂改就写成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不能误解为“文章没有加上标点符号”。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明确适用对象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有些具有特指对象的成语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用来形容甲事物是正确的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而用来形容乙事物就是错误的。对那些使用时有其特定的对象和范围的成语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不得随意搬用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否则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就会张冠李戴。如“天伦之乐”只能指家庭亲人之间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“眉飞色舞”只能用来形容人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“汗牛充栋”只能用于书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“抛砖引玉”是谦辞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只能用于自身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“巧夺天工”只能形容人工精巧的技艺。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7922381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辨别感情色彩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大多数成语都具有一定的感情色彩。随着语言环境的变化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成语的感情色彩也会随之变化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考生有时候对一些成语的褒贬不清楚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会将其误用。如“倾巢出动”比喻敌人出动全部兵力进行侵扰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含贬义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“振振有词”指理直气壮的样子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形容自以为理由很充分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说个不休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强词夺理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也是贬义词。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关注语义重复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辨析成语运用是否恰当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我们一定要从整个句子含义和成语自身含义的角度进行辨析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看是否造成语义重复。如“忍俊不禁地笑”“津津乐道地说”“正方兴未艾”“老同学萍水相逢”“大家众所周知”“自然水到渠成”“显得相形见绌”“还记忆犹新”“许多莘莘学子”“被人贻笑大方”“潜移默化地影响着”“普通的芸芸众生”“历历在目地呈现在眼前”“目前的当务之急”“令人难忘的教训刻骨铭心”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应考必备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26622" y="2172635"/>
            <a:ext cx="5170702" cy="357781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版资源“专题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应考必备 考点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46100" y="1377950"/>
          <a:ext cx="7956550" cy="3941763"/>
        </p:xfrm>
        <a:graphic>
          <a:graphicData uri="http://schemas.openxmlformats.org/presentationml/2006/ole">
            <p:oleObj spid="_x0000_s1025" name="Document" r:id="rId3" imgW="7984164" imgH="3966497" progId="Word.Document.8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3226" y="983293"/>
            <a:ext cx="3534540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近义词辨析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6477" y="1548778"/>
            <a:ext cx="1094096" cy="288147"/>
            <a:chOff x="2074963" y="4295094"/>
            <a:chExt cx="2558949" cy="673937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  <p:sp>
        <p:nvSpPr>
          <p:cNvPr id="10" name="文本框 6"/>
          <p:cNvSpPr txBox="1"/>
          <p:nvPr/>
        </p:nvSpPr>
        <p:spPr>
          <a:xfrm>
            <a:off x="620956" y="2210702"/>
            <a:ext cx="8021780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辨析近义词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可以从以下几个方面来辨别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从意义方面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词义的轻重不同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如“激动”比“感动”更急剧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更强烈。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词义着重点不同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如“诡辩”着重在“诡”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即欺诈、怪异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“诡辩”就是用欺诈的手段、奇怪的言辞来为自己的谬论辩护。“狡辩”着重在“狡”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即不老实、耍花招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“狡辩”就是歪曲事实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为自己的错误言行辩解。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229677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从色彩方面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感情色彩不同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如“爱护”是褒义词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“庇护”是贬义词。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语体色彩不同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如“出租车”适用于书面语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“的士”适用于口语。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从用法方面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搭配对象不同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如“爱戴”适用于对长辈、上级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“爱护”适用于对晚辈、下属。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语法功能不同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如“公然”在句中只能作状语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如“公然侵入”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“公开”在句中还可以作谓语和定语。如“事件的真相早已公开”“公开的秘密”。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关联词语的辨析运用在词语的理解与运用中考查很频繁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一般考查的主要是根据所给的句子语境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选择恰当的关联词语搭配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常见的关联词语配对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使用形式如下表所示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75657" y="1846943"/>
          <a:ext cx="6096000" cy="2560320"/>
        </p:xfrm>
        <a:graphic>
          <a:graphicData uri="http://schemas.openxmlformats.org/drawingml/2006/table">
            <a:tbl>
              <a:tblPr/>
              <a:tblGrid>
                <a:gridCol w="1458686"/>
                <a:gridCol w="1110343"/>
                <a:gridCol w="1491343"/>
                <a:gridCol w="203562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关联词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关联词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不是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而是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并列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无论……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都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条件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就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承接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不管……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都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不但……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而且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递进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只有……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才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还是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选择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除非……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才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如果……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就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假设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只要……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就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即使……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也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……之所以……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是因为……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因果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解答关联词题可运用以下方法</a:t>
            </a:r>
            <a:r>
              <a:rPr lang="en-US" sz="1400" dirty="0" smtClean="0"/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一看句间关系与关联词的类型是否相合。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句子间关系主要有并列、承接、选择、假设、递进、转折、条件、目的等。该用什么样的关联词正是取决于此。因此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掌握关联词的种类是基础。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例如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大都市的喧嚣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给人以繁华之感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难免有时会让人感到烦躁。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(A.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;B.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尽管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 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665018" y="3281792"/>
            <a:ext cx="7930342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大都市 “给人以繁华之感”为事实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而非假设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故不能用“即使”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而由“繁华之感”变成“烦躁”又显然是转折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项正确。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0419" y="821172"/>
            <a:ext cx="802178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二看关联词的自身搭配是否得当。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不管天气条件非常不利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同学们仍然克服了困难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胜利攀登到了峰顶。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70421" y="1685696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前后为转折关系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“不管”应改为“尽管”。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653796" y="2234336"/>
            <a:ext cx="8021780" cy="68460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三看关联词在句中的位置是否正确。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他因为平时纪律涣散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这次又将同学打伤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所以学校给了他“留校察看三个月”的处分。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53796" y="3198613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前一分句的主语是“他”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后一分句的主语是“学校”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“因为”应调到主语“他”前面。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0419" y="821172"/>
            <a:ext cx="802178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四看关联词是否少用。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虽然经过国际社会多次调解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朝鲜半岛紧张的局势不但没有得到缓和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反而愈演愈烈。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70421" y="1685696"/>
            <a:ext cx="8021780" cy="36143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“虽然”同“但是”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或“可是”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搭配。“朝鲜半岛”前面少了“但是”导致句子不通顺。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653796" y="2234336"/>
            <a:ext cx="802178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五看关联词是否滥用。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他这次之所以没有来这儿的原因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是因为他怕见一个人。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53796" y="3198613"/>
            <a:ext cx="8021780" cy="36143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句中“之所以”同“的原因”重复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故必须删除“的原因”。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7294" y="954172"/>
            <a:ext cx="802178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六看句间关系是否合乎逻辑。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如果有了正确的道德观和健康的审美观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那么阅读中就能够正确地理解文章的含义。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03920" y="1802071"/>
            <a:ext cx="802178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不合逻辑。如果不熟悉某种语言而去阅读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“正确的道德观和健康的审美观”与“正确地理解文章的含义”没有必然的联系。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应考必备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26622" y="2172635"/>
            <a:ext cx="4935060" cy="395869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版资源“专题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应考必备 考点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随堂巩固训练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59073" y="1314100"/>
          <a:ext cx="7712075" cy="3962400"/>
        </p:xfrm>
        <a:graphic>
          <a:graphicData uri="http://schemas.openxmlformats.org/presentationml/2006/ole">
            <p:oleObj spid="_x0000_s27649" name="Document" r:id="rId3" imgW="7712072" imgH="3962662" progId="Word.Document.8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528072" y="1419741"/>
            <a:ext cx="8050663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511446" y="2367391"/>
            <a:ext cx="8050663" cy="133093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忘乎所以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由于过度兴奋或骄傲自满而忘记了一切。也说忘其所以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不合语境。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左右逢源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原意是做学问功夫到家后就能用之不尽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取之不竭。后用“左右逢源”指做事得心应手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非常顺利。使用正确。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断章取义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不顾文章或讲话的原意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孤立地取一段或一句的意思。使用正确。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相得益彰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两者互相配合或映衬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双方的长处和作用更能显示出来。使用正确。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29" y="1336869"/>
            <a:ext cx="2658794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8130" y="1709273"/>
            <a:ext cx="7586586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不言而喻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不用说话就能明白。形容道理很明显。应该是“印度的不轨意图不言而喻了”。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别具匠心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指在技巧和艺术方面具有与众不同的巧妙构思。这里指“宣传海报的设计”独特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符合语境。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无所适从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不知听从哪一个好。指不知怎么办才好。这里指“美国贸易伙伴不知怎么办”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符合语境。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司空见惯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指某事常见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不足为奇。这里指“山东鲁能队这种状态时有发生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球迷们不足为奇了”。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25563" y="932064"/>
          <a:ext cx="7712075" cy="3962400"/>
        </p:xfrm>
        <a:graphic>
          <a:graphicData uri="http://schemas.openxmlformats.org/presentationml/2006/ole">
            <p:oleObj spid="_x0000_s41985" name="Document" r:id="rId3" imgW="7703423" imgH="3962662" progId="Word.Document.8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528072" y="1419741"/>
            <a:ext cx="8050663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511446" y="2367391"/>
            <a:ext cx="8050663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“处心积虑”是贬义词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指长期谋划要干某件事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多含贬义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这里是得到好评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因此应该用一个褒义词。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“继往开来”意思是“继承前人的事业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开辟未来的道路”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“买椟还珠”意思是“比喻没有眼力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取舍不当”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“雨后春笋”意思是“春雨之后竹笋长得很多很快。比喻新生事物大量地涌现出来”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31825" y="930275"/>
          <a:ext cx="7646988" cy="3941763"/>
        </p:xfrm>
        <a:graphic>
          <a:graphicData uri="http://schemas.openxmlformats.org/presentationml/2006/ole">
            <p:oleObj spid="_x0000_s44033" name="Document" r:id="rId3" imgW="7712072" imgH="3962662" progId="Word.Document.8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528072" y="1419741"/>
            <a:ext cx="8050663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511446" y="2367391"/>
            <a:ext cx="8050663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本题考查选词填空。“焦躁”意思为“着急而烦躁”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“焦虑”意为“焦急忧虑”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应填入形容词“焦躁”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可排除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“豁然开朗”意为“突然明白某件事”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与句中“百思”一词搭配恰当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“茅塞顿开”意为“闭塞的思路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由于得到了某种事物的启发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忽然想通了”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句中不含“启发”之意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故第二空应填入“豁然开朗”。故选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31825" y="930275"/>
          <a:ext cx="7646988" cy="3941763"/>
        </p:xfrm>
        <a:graphic>
          <a:graphicData uri="http://schemas.openxmlformats.org/presentationml/2006/ole">
            <p:oleObj spid="_x0000_s46081" name="Document" r:id="rId3" imgW="7703423" imgH="3962662" progId="Word.Document.8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528072" y="1419741"/>
            <a:ext cx="8050663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511446" y="2367391"/>
            <a:ext cx="8050663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本题考查近义词语的辨析与选择。“结果”是中性词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指最后到达的状态。而“后果”指最后的有较大危害的结果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是贬义词。二者比较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第一空填的词语应为“结果”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排除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。再来比较“领先”和“率先”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“领先”指比相同时间开始的人快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事情未完成时使用。“率先”后接结果或者事情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主语一般是人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偶尔也用于物。所以排除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20450" y="1377950"/>
          <a:ext cx="7540625" cy="2349500"/>
        </p:xfrm>
        <a:graphic>
          <a:graphicData uri="http://schemas.openxmlformats.org/presentationml/2006/ole">
            <p:oleObj spid="_x0000_s15361" name="Document" r:id="rId3" imgW="7625695" imgH="2378245" progId="Word.Document.8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29" y="1336869"/>
            <a:ext cx="2658794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8130" y="1709273"/>
            <a:ext cx="7586586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“处心积虑”的意思是“存在着某种想法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早已有了打算”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形容用尽心思地谋划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贬义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。用在这里形容老师的精心辅导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明显意义、色彩都错误。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“事倍功半”的意思是“指工作费力大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收效小”。明显与句意不符。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项中“无动于衷”的意思是“指对应该关心、注意的事情毫不关心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置之不理”。用来形容学习态度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不恰当。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99063" y="1379538"/>
          <a:ext cx="7446962" cy="3392487"/>
        </p:xfrm>
        <a:graphic>
          <a:graphicData uri="http://schemas.openxmlformats.org/presentationml/2006/ole">
            <p:oleObj spid="_x0000_s17409" name="Document" r:id="rId3" imgW="7605055" imgH="3469445" progId="Word.Document.8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29" y="1336869"/>
            <a:ext cx="2658794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8130" y="1709273"/>
            <a:ext cx="7586586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荒芜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因无人管理而长满野草。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攀比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援引事例比附。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诚惶诚恐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惶恐不安。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沧海桑田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大海变成农田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农田变成大海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形容世事变化很大。结合语境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根据词义判断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“沧海桑田”不是指景色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而是形容世事变化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故运用不正确的词语为“沧海桑田”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15688" y="1379538"/>
          <a:ext cx="7497762" cy="3292475"/>
        </p:xfrm>
        <a:graphic>
          <a:graphicData uri="http://schemas.openxmlformats.org/presentationml/2006/ole">
            <p:oleObj spid="_x0000_s19457" name="Document" r:id="rId3" imgW="7681036" imgH="3368641" progId="Word.Document.8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29" y="1336869"/>
            <a:ext cx="2658794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8130" y="1709273"/>
            <a:ext cx="7586586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气宇轩昂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形容人精力充沛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风度不凡。这个成语是用来形容人的精神状态的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而这里写的是人文景观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不合适。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2887</Words>
  <Application>WPS 演示</Application>
  <PresentationFormat>全屏显示(16:9)</PresentationFormat>
  <Paragraphs>111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主题1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2018-12-26T13:49:00Z</dcterms:created>
  <dcterms:modified xsi:type="dcterms:W3CDTF">2019-01-03T08:56:22Z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