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56" r:id="rId2"/>
  </p:sldMasterIdLst>
  <p:notesMasterIdLst>
    <p:notesMasterId r:id="rId33"/>
  </p:notesMasterIdLst>
  <p:sldIdLst>
    <p:sldId id="343" r:id="rId3"/>
    <p:sldId id="338" r:id="rId4"/>
    <p:sldId id="264" r:id="rId5"/>
    <p:sldId id="335" r:id="rId6"/>
    <p:sldId id="337" r:id="rId7"/>
    <p:sldId id="316" r:id="rId8"/>
    <p:sldId id="294" r:id="rId9"/>
    <p:sldId id="345" r:id="rId10"/>
    <p:sldId id="308" r:id="rId11"/>
    <p:sldId id="309" r:id="rId12"/>
    <p:sldId id="310" r:id="rId13"/>
    <p:sldId id="355" r:id="rId14"/>
    <p:sldId id="311" r:id="rId15"/>
    <p:sldId id="339" r:id="rId16"/>
    <p:sldId id="353" r:id="rId17"/>
    <p:sldId id="334" r:id="rId18"/>
    <p:sldId id="354" r:id="rId19"/>
    <p:sldId id="328" r:id="rId20"/>
    <p:sldId id="344" r:id="rId21"/>
    <p:sldId id="329" r:id="rId22"/>
    <p:sldId id="330" r:id="rId23"/>
    <p:sldId id="331" r:id="rId24"/>
    <p:sldId id="332" r:id="rId25"/>
    <p:sldId id="333" r:id="rId26"/>
    <p:sldId id="323" r:id="rId27"/>
    <p:sldId id="319" r:id="rId28"/>
    <p:sldId id="324" r:id="rId29"/>
    <p:sldId id="325" r:id="rId30"/>
    <p:sldId id="326" r:id="rId31"/>
    <p:sldId id="340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宋体" charset="-122"/>
        <a:cs typeface="楷体_GB231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2C666A"/>
    <a:srgbClr val="FF66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55" autoAdjust="0"/>
  </p:normalViewPr>
  <p:slideViewPr>
    <p:cSldViewPr>
      <p:cViewPr varScale="1">
        <p:scale>
          <a:sx n="87" d="100"/>
          <a:sy n="87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fld id="{4FB29998-549E-4C44-88EA-5552B1D0131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5D0D46F-0501-4169-9D27-BEDE79213B91}" type="slidenum">
              <a:rPr lang="zh-CN" altLang="en-US" smtClean="0">
                <a:ea typeface="宋体" charset="-122"/>
                <a:cs typeface="楷体_GB2312"/>
              </a:rPr>
              <a:pPr/>
              <a:t>1</a:t>
            </a:fld>
            <a:endParaRPr lang="en-US" altLang="zh-CN" smtClean="0">
              <a:ea typeface="宋体" charset="-122"/>
              <a:cs typeface="楷体_GB2312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en-US" smtClean="0">
              <a:ea typeface="宋体" charset="-122"/>
            </a:endParaRPr>
          </a:p>
          <a:p>
            <a:pPr eaLnBrk="1" hangingPunct="1"/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83C2D-9DDF-404C-A65C-BB69A6C887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8C4CB-4F1D-47AF-A6C6-61BE4894FC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EA6B6-398D-4339-ACC2-039FA5CC2E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2F926-A5CE-4C2C-BF3F-F2089987C6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5C7D31-EEC8-4136-9178-5A89A0280A6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52DC9-F2AF-49B5-B0A2-63540AC618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9A1789-CC1A-4E7B-A2B3-3060244A96CB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13E1B-5E94-47EA-A374-B9933A1D74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B32828-7243-48C0-BC9D-8E453B833C48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74F82-A84E-4426-BE83-A8F616DA4F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DBC8ED-239B-4BE1-A6F4-D9A599F805CA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2A451-A651-46E8-8210-3714D9B04DE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CCEAAC-C3AB-42E3-8F15-C0F57981DF06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23452B-6654-4740-AC1E-E16696A870D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B060D6-37B8-4B0F-9DFC-84BBB801FD1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6BD83-1892-4B63-BDA7-FFD80139BE0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D72DB2-9711-49AD-981A-3E9D411D9C6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38CA2-12E9-4332-9415-C26C5FA3EB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2F5CF7-7D81-4CEB-819B-74006370DD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8BCD49-CC5B-4275-AFF6-060213167478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A4040-AA3D-4AB9-B149-AA82D9CB313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11FFC3-138E-4E8B-B072-0E0FBE4B27C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2D0386-C328-4841-9E37-36C0A2573CB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C8A590-DB67-4093-809B-0E1787B88DE8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2FB57-1985-4D23-A60A-A7EBB7C210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DFC06F-BFF0-491F-AAD6-306A8B114F53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B4C3D1-9832-4C57-9ACA-C06C58653F7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8B003-BB77-4DD8-91D8-336C08BC0A4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F09E8-47AC-4946-BC59-56A06298F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963FF-9DDD-4E04-A500-71F831BEB7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AA5B32-FAD7-4F77-9BBF-F212CEB4BE3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80C63-B2F6-4276-B113-95FBB7E5842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E3752E-749E-4225-93D2-AA3BCF15A29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51213-1B16-43A5-8C5E-B35D12FA3D9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83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3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1"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3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5B618A46-DDE2-4D18-9746-669E1CA949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  <p:sldLayoutId id="2147483666" r:id="rId3"/>
    <p:sldLayoutId id="2147483665" r:id="rId4"/>
    <p:sldLayoutId id="2147483664" r:id="rId5"/>
    <p:sldLayoutId id="2147483663" r:id="rId6"/>
    <p:sldLayoutId id="2147483662" r:id="rId7"/>
    <p:sldLayoutId id="2147483661" r:id="rId8"/>
    <p:sldLayoutId id="2147483660" r:id="rId9"/>
    <p:sldLayoutId id="2147483659" r:id="rId10"/>
    <p:sldLayoutId id="2147483658" r:id="rId11"/>
    <p:sldLayoutId id="214748365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4DF568ED-5055-4DE2-AF4D-C687B12BCE1B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C5BF0B-C610-407B-93BA-84CE9A5D4C59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48135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7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&#33298;&#23159;--&#31062;&#22269;&#21834;&#25105;&#20146;&#29233;&#30340;&#31062;&#22269;--&#21451;&#35850;&#26391;&#39042;.mp3" TargetMode="External"/><Relationship Id="rId1" Type="http://schemas.openxmlformats.org/officeDocument/2006/relationships/slideLayout" Target="../slideLayouts/slideLayout19.xml"/><Relationship Id="rId4" Type="http://schemas.openxmlformats.org/officeDocument/2006/relationships/hyperlink" Target="../../My%20Music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0" y="304800"/>
            <a:ext cx="2438400" cy="762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0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隶书"/>
              </a:rPr>
              <a:t>舒婷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52600" y="533400"/>
            <a:ext cx="571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152580" name="WordArt 4"/>
          <p:cNvSpPr>
            <a:spLocks noChangeArrowheads="1" noChangeShapeType="1" noTextEdit="1"/>
          </p:cNvSpPr>
          <p:nvPr/>
        </p:nvSpPr>
        <p:spPr bwMode="auto">
          <a:xfrm>
            <a:off x="3505200" y="1143000"/>
            <a:ext cx="5022850" cy="1455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隶书"/>
              </a:rPr>
              <a:t>祖国啊，我亲爱的祖国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191000" y="5783263"/>
            <a:ext cx="4114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673100"/>
            <a:ext cx="7772400" cy="1143000"/>
          </a:xfrm>
        </p:spPr>
        <p:txBody>
          <a:bodyPr/>
          <a:lstStyle/>
          <a:p>
            <a:pPr algn="l"/>
            <a:r>
              <a:rPr lang="zh-CN" altLang="en-US">
                <a:solidFill>
                  <a:srgbClr val="2C666A"/>
                </a:solidFill>
                <a:ea typeface="方正琥珀简体" pitchFamily="65" charset="-122"/>
              </a:rPr>
              <a:t>朗读　注意节奏　粗体重读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30363" y="2163763"/>
            <a:ext cx="6838950" cy="38862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我／是贫困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我／是悲哀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我／是你祖祖辈辈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痛苦的希望啊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是“飞天”袖间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千百年来未落到地面的／花朵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zh-CN"/>
              <a:t>—— </a:t>
            </a:r>
            <a:r>
              <a:rPr lang="zh-CN" altLang="en-US"/>
              <a:t>祖国啊</a:t>
            </a:r>
            <a:endParaRPr lang="zh-CN" altLang="en-US">
              <a:solidFill>
                <a:schemeClr val="accent2"/>
              </a:solidFill>
              <a:cs typeface="楷体_GB2312"/>
            </a:endParaRPr>
          </a:p>
        </p:txBody>
      </p:sp>
      <p:sp>
        <p:nvSpPr>
          <p:cNvPr id="25603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5604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25605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85001" name="AutoShape 9"/>
          <p:cNvSpPr>
            <a:spLocks noChangeArrowheads="1"/>
          </p:cNvSpPr>
          <p:nvPr/>
        </p:nvSpPr>
        <p:spPr bwMode="auto">
          <a:xfrm>
            <a:off x="6227763" y="1917700"/>
            <a:ext cx="1727200" cy="1152525"/>
          </a:xfrm>
          <a:prstGeom prst="wedgeRoundRectCallout">
            <a:avLst>
              <a:gd name="adj1" fmla="val 8366"/>
              <a:gd name="adj2" fmla="val -2864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感情？</a:t>
            </a:r>
          </a:p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语气？</a:t>
            </a:r>
          </a:p>
        </p:txBody>
      </p:sp>
      <p:sp>
        <p:nvSpPr>
          <p:cNvPr id="85002" name="AutoShape 10"/>
          <p:cNvSpPr>
            <a:spLocks noChangeArrowheads="1"/>
          </p:cNvSpPr>
          <p:nvPr/>
        </p:nvSpPr>
        <p:spPr bwMode="auto">
          <a:xfrm>
            <a:off x="5795963" y="3068638"/>
            <a:ext cx="2519362" cy="1223962"/>
          </a:xfrm>
          <a:prstGeom prst="wedgeRoundRectCallout">
            <a:avLst>
              <a:gd name="adj1" fmla="val 8162"/>
              <a:gd name="adj2" fmla="val -123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悲哀 向往　舒缓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1" grpId="0" animBg="1" autoUpdateAnimBg="0"/>
      <p:bldP spid="8500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457200"/>
            <a:ext cx="7772400" cy="1143000"/>
          </a:xfrm>
        </p:spPr>
        <p:txBody>
          <a:bodyPr/>
          <a:lstStyle/>
          <a:p>
            <a:pPr algn="l"/>
            <a:r>
              <a:rPr lang="zh-CN" altLang="en-US">
                <a:solidFill>
                  <a:srgbClr val="2C666A"/>
                </a:solidFill>
                <a:ea typeface="方正琥珀简体" pitchFamily="65" charset="-122"/>
              </a:rPr>
              <a:t>朗读　注意节奏　粗体重读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90725" y="1781175"/>
            <a:ext cx="6478588" cy="3887788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我／是你簇新的理想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刚从神话的蛛网里／挣脱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我／是你雪被下／古莲的胚芽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我／是你挂着眼泪的／笑窝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我／是新刷出的／雪白的起跑线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是／</a:t>
            </a:r>
            <a:r>
              <a:rPr lang="zh-CN" altLang="en-US">
                <a:solidFill>
                  <a:srgbClr val="FF6600"/>
                </a:solidFill>
              </a:rPr>
              <a:t>绯</a:t>
            </a:r>
            <a:r>
              <a:rPr lang="zh-CN" altLang="en-US"/>
              <a:t>红的黎明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正在／喷薄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zh-CN"/>
              <a:t>—— </a:t>
            </a:r>
            <a:r>
              <a:rPr lang="zh-CN" altLang="en-US"/>
              <a:t>祖国啊</a:t>
            </a:r>
            <a:endParaRPr lang="zh-CN" altLang="en-US">
              <a:solidFill>
                <a:schemeClr val="accent2"/>
              </a:solidFill>
              <a:cs typeface="楷体_GB2312"/>
            </a:endParaRPr>
          </a:p>
        </p:txBody>
      </p:sp>
      <p:sp>
        <p:nvSpPr>
          <p:cNvPr id="2662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6628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26629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86023" name="AutoShape 7"/>
          <p:cNvSpPr>
            <a:spLocks noChangeArrowheads="1"/>
          </p:cNvSpPr>
          <p:nvPr/>
        </p:nvSpPr>
        <p:spPr bwMode="auto">
          <a:xfrm>
            <a:off x="3400425" y="404813"/>
            <a:ext cx="1676400" cy="1066800"/>
          </a:xfrm>
          <a:prstGeom prst="wedgeRoundRectCallout">
            <a:avLst>
              <a:gd name="adj1" fmla="val -18278"/>
              <a:gd name="adj2" fmla="val 77083"/>
              <a:gd name="adj3" fmla="val 16667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en-US" altLang="zh-CN" sz="4800">
                <a:solidFill>
                  <a:srgbClr val="FF3300"/>
                </a:solidFill>
                <a:latin typeface="宋体" charset="-122"/>
              </a:rPr>
              <a:t>c</a:t>
            </a:r>
            <a:r>
              <a:rPr kumimoji="1" lang="en-US" altLang="zh-CN" sz="4800">
                <a:solidFill>
                  <a:srgbClr val="FF3300"/>
                </a:solidFill>
                <a:latin typeface="Times New Roman" pitchFamily="18" charset="0"/>
              </a:rPr>
              <a:t>ù</a:t>
            </a:r>
            <a:endParaRPr kumimoji="1" lang="zh-CN" altLang="en-US" sz="4800">
              <a:solidFill>
                <a:srgbClr val="FF3300"/>
              </a:solidFill>
              <a:latin typeface="宋体" charset="-122"/>
            </a:endParaRPr>
          </a:p>
        </p:txBody>
      </p:sp>
      <p:sp>
        <p:nvSpPr>
          <p:cNvPr id="86024" name="AutoShape 8"/>
          <p:cNvSpPr>
            <a:spLocks noChangeArrowheads="1"/>
          </p:cNvSpPr>
          <p:nvPr/>
        </p:nvSpPr>
        <p:spPr bwMode="auto">
          <a:xfrm>
            <a:off x="323850" y="3213100"/>
            <a:ext cx="1600200" cy="838200"/>
          </a:xfrm>
          <a:prstGeom prst="wedgeRoundRectCallout">
            <a:avLst>
              <a:gd name="adj1" fmla="val 101685"/>
              <a:gd name="adj2" fmla="val 7803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  <a:ea typeface="楷体_GB2312"/>
              </a:rPr>
              <a:t>粉红</a:t>
            </a:r>
          </a:p>
        </p:txBody>
      </p:sp>
      <p:sp>
        <p:nvSpPr>
          <p:cNvPr id="86025" name="AutoShape 9"/>
          <p:cNvSpPr>
            <a:spLocks noChangeArrowheads="1"/>
          </p:cNvSpPr>
          <p:nvPr/>
        </p:nvSpPr>
        <p:spPr bwMode="auto">
          <a:xfrm>
            <a:off x="6227763" y="4294188"/>
            <a:ext cx="1727200" cy="1152525"/>
          </a:xfrm>
          <a:prstGeom prst="wedgeRoundRectCallout">
            <a:avLst>
              <a:gd name="adj1" fmla="val 8366"/>
              <a:gd name="adj2" fmla="val -2864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感情？</a:t>
            </a:r>
          </a:p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语气？</a:t>
            </a:r>
          </a:p>
        </p:txBody>
      </p:sp>
      <p:sp>
        <p:nvSpPr>
          <p:cNvPr id="86026" name="AutoShape 10"/>
          <p:cNvSpPr>
            <a:spLocks noChangeArrowheads="1"/>
          </p:cNvSpPr>
          <p:nvPr/>
        </p:nvSpPr>
        <p:spPr bwMode="auto">
          <a:xfrm>
            <a:off x="5795963" y="5445125"/>
            <a:ext cx="2519362" cy="1223963"/>
          </a:xfrm>
          <a:prstGeom prst="wedgeRoundRectCallout">
            <a:avLst>
              <a:gd name="adj1" fmla="val 8162"/>
              <a:gd name="adj2" fmla="val -123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悲哀 向往　舒缓 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6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animBg="1" autoUpdateAnimBg="0"/>
      <p:bldP spid="86024" grpId="0" animBg="1" autoUpdateAnimBg="0"/>
      <p:bldP spid="86025" grpId="0" animBg="1" autoUpdateAnimBg="0"/>
      <p:bldP spid="86026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13" y="6376988"/>
            <a:ext cx="915511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811213" y="925513"/>
            <a:ext cx="7445375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1070" tIns="65535" rIns="131070" bIns="65535">
            <a:spAutoFit/>
          </a:bodyPr>
          <a:lstStyle/>
          <a:p>
            <a:r>
              <a:rPr lang="zh-CN" altLang="en-US" sz="2900"/>
              <a:t>演示文稿</a:t>
            </a:r>
            <a:endParaRPr lang="en-US" altLang="zh-CN" sz="2900"/>
          </a:p>
          <a:p>
            <a:endParaRPr lang="en-US" altLang="zh-CN" sz="2900"/>
          </a:p>
          <a:p>
            <a:r>
              <a:rPr lang="en-US" altLang="zh-CN" sz="2900"/>
              <a:t> </a:t>
            </a:r>
          </a:p>
          <a:p>
            <a:r>
              <a:rPr lang="en-US" altLang="zh-CN" sz="2900"/>
              <a:t> </a:t>
            </a:r>
          </a:p>
          <a:p>
            <a:endParaRPr lang="en-US" altLang="zh-CN" sz="2900"/>
          </a:p>
          <a:p>
            <a:endParaRPr lang="en-US" altLang="zh-CN" sz="2900"/>
          </a:p>
          <a:p>
            <a:r>
              <a:rPr lang="en-US" altLang="zh-CN" sz="2900"/>
              <a:t>   </a:t>
            </a:r>
            <a:r>
              <a:rPr lang="zh-CN" altLang="en-US" sz="2900"/>
              <a:t>后</a:t>
            </a:r>
            <a:r>
              <a:rPr lang="en-US" altLang="zh-CN" sz="2900"/>
              <a:t> </a:t>
            </a:r>
          </a:p>
          <a:p>
            <a:r>
              <a:rPr lang="en-US" altLang="zh-CN" sz="2900"/>
              <a:t>   </a:t>
            </a:r>
            <a:r>
              <a:rPr lang="zh-CN" altLang="en-US" sz="2900"/>
              <a:t>等</a:t>
            </a:r>
          </a:p>
        </p:txBody>
      </p:sp>
      <p:pic>
        <p:nvPicPr>
          <p:cNvPr id="27651" name="图片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37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1"/>
          <p:cNvSpPr txBox="1">
            <a:spLocks noChangeArrowheads="1"/>
          </p:cNvSpPr>
          <p:nvPr/>
        </p:nvSpPr>
        <p:spPr bwMode="auto">
          <a:xfrm>
            <a:off x="887413" y="6450013"/>
            <a:ext cx="3333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65535">
            <a:spAutoFit/>
          </a:bodyPr>
          <a:lstStyle/>
          <a:p>
            <a:pPr>
              <a:lnSpc>
                <a:spcPts val="1725"/>
              </a:lnSpc>
            </a:pPr>
            <a:r>
              <a:rPr lang="zh-CN" altLang="en-US" sz="1000">
                <a:solidFill>
                  <a:srgbClr val="808080"/>
                </a:solidFill>
                <a:latin typeface="宋体" charset="-122"/>
                <a:cs typeface="Times New Roman" pitchFamily="18" charset="0"/>
              </a:rPr>
              <a:t>海景房 </a:t>
            </a:r>
            <a:r>
              <a:rPr lang="en-US" altLang="zh-CN" sz="1000">
                <a:solidFill>
                  <a:srgbClr val="808080"/>
                </a:solidFill>
                <a:latin typeface="宋体" charset="-122"/>
                <a:cs typeface="Times New Roman" pitchFamily="18" charset="0"/>
              </a:rPr>
              <a:t>http://www.jindingfangchan.com/ </a:t>
            </a:r>
            <a:r>
              <a:rPr lang="zh-CN" altLang="en-US" sz="1000">
                <a:solidFill>
                  <a:srgbClr val="808080"/>
                </a:solidFill>
                <a:latin typeface="宋体" charset="-122"/>
                <a:cs typeface="Times New Roman" pitchFamily="18" charset="0"/>
              </a:rPr>
              <a:t>海景房 峀奣尛</a:t>
            </a:r>
            <a:endParaRPr lang="en-US" altLang="zh-CN" sz="1000">
              <a:solidFill>
                <a:srgbClr val="808080"/>
              </a:solidFill>
              <a:latin typeface="宋体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404813"/>
            <a:ext cx="7772400" cy="647700"/>
          </a:xfrm>
        </p:spPr>
        <p:txBody>
          <a:bodyPr/>
          <a:lstStyle/>
          <a:p>
            <a:pPr algn="l"/>
            <a:r>
              <a:rPr lang="zh-CN" altLang="en-US" sz="4000">
                <a:solidFill>
                  <a:srgbClr val="2C666A"/>
                </a:solidFill>
                <a:ea typeface="方正琥珀简体" pitchFamily="65" charset="-122"/>
              </a:rPr>
              <a:t>朗读　注意节奏　粗体重读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63713" y="1196975"/>
            <a:ext cx="6694487" cy="5040313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我／是你十亿分之一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是你九百六十万平方的／总和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你／以伤痕累累的乳房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喂养了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迷</a:t>
            </a:r>
            <a:r>
              <a:rPr lang="zh-CN" altLang="en-US">
                <a:solidFill>
                  <a:srgbClr val="FF6600"/>
                </a:solidFill>
              </a:rPr>
              <a:t>惘</a:t>
            </a:r>
            <a:r>
              <a:rPr lang="zh-CN" altLang="en-US"/>
              <a:t>的我，深思的我，沸腾的我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那就／从我的血肉之躯上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去取得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你的富饶，你的荣光，你的自由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zh-CN"/>
              <a:t>—— </a:t>
            </a:r>
            <a:r>
              <a:rPr lang="zh-CN" altLang="en-US"/>
              <a:t>祖国啊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我亲爱的／祖国</a:t>
            </a:r>
            <a:endParaRPr lang="zh-CN" altLang="en-US">
              <a:solidFill>
                <a:schemeClr val="accent2"/>
              </a:solidFill>
              <a:cs typeface="楷体_GB2312"/>
            </a:endParaRPr>
          </a:p>
        </p:txBody>
      </p:sp>
      <p:sp>
        <p:nvSpPr>
          <p:cNvPr id="2867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8676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28677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87047" name="AutoShape 7"/>
          <p:cNvSpPr>
            <a:spLocks noChangeArrowheads="1"/>
          </p:cNvSpPr>
          <p:nvPr/>
        </p:nvSpPr>
        <p:spPr bwMode="auto">
          <a:xfrm>
            <a:off x="0" y="1844675"/>
            <a:ext cx="1676400" cy="1066800"/>
          </a:xfrm>
          <a:prstGeom prst="wedgeRoundRectCallout">
            <a:avLst>
              <a:gd name="adj1" fmla="val 79074"/>
              <a:gd name="adj2" fmla="val 75296"/>
              <a:gd name="adj3" fmla="val 16667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en-US" altLang="zh-CN" sz="4800" b="1">
                <a:solidFill>
                  <a:srgbClr val="FF3300"/>
                </a:solidFill>
                <a:latin typeface="宋体" charset="-122"/>
              </a:rPr>
              <a:t>wǎng</a:t>
            </a:r>
            <a:endParaRPr kumimoji="1" lang="zh-CN" altLang="en-US" sz="4800" b="1">
              <a:solidFill>
                <a:srgbClr val="FF3300"/>
              </a:solidFill>
              <a:latin typeface="宋体" charset="-122"/>
            </a:endParaRPr>
          </a:p>
        </p:txBody>
      </p:sp>
      <p:sp>
        <p:nvSpPr>
          <p:cNvPr id="87048" name="AutoShape 8"/>
          <p:cNvSpPr>
            <a:spLocks noChangeArrowheads="1"/>
          </p:cNvSpPr>
          <p:nvPr/>
        </p:nvSpPr>
        <p:spPr bwMode="auto">
          <a:xfrm>
            <a:off x="0" y="3933825"/>
            <a:ext cx="1600200" cy="838200"/>
          </a:xfrm>
          <a:prstGeom prst="wedgeRoundRectCallout">
            <a:avLst>
              <a:gd name="adj1" fmla="val 67162"/>
              <a:gd name="adj2" fmla="val -9015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  <a:ea typeface="楷体_GB2312"/>
              </a:rPr>
              <a:t>注释</a:t>
            </a:r>
          </a:p>
        </p:txBody>
      </p:sp>
      <p:sp>
        <p:nvSpPr>
          <p:cNvPr id="87049" name="AutoShape 9"/>
          <p:cNvSpPr>
            <a:spLocks noChangeArrowheads="1"/>
          </p:cNvSpPr>
          <p:nvPr/>
        </p:nvSpPr>
        <p:spPr bwMode="auto">
          <a:xfrm>
            <a:off x="7381875" y="1989138"/>
            <a:ext cx="1727200" cy="1152525"/>
          </a:xfrm>
          <a:prstGeom prst="wedgeRoundRectCallout">
            <a:avLst>
              <a:gd name="adj1" fmla="val 8366"/>
              <a:gd name="adj2" fmla="val -2864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感情？</a:t>
            </a:r>
          </a:p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语气？</a:t>
            </a:r>
          </a:p>
        </p:txBody>
      </p:sp>
      <p:sp>
        <p:nvSpPr>
          <p:cNvPr id="87050" name="AutoShape 10"/>
          <p:cNvSpPr>
            <a:spLocks noChangeArrowheads="1"/>
          </p:cNvSpPr>
          <p:nvPr/>
        </p:nvSpPr>
        <p:spPr bwMode="auto">
          <a:xfrm>
            <a:off x="6156325" y="117475"/>
            <a:ext cx="2916238" cy="1223963"/>
          </a:xfrm>
          <a:prstGeom prst="wedgeRoundRectCallout">
            <a:avLst>
              <a:gd name="adj1" fmla="val -34269"/>
              <a:gd name="adj2" fmla="val 7555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凝重</a:t>
            </a:r>
            <a:r>
              <a:rPr kumimoji="1" lang="en-US" altLang="zh-CN" sz="3200" b="1">
                <a:solidFill>
                  <a:schemeClr val="accent2"/>
                </a:solidFill>
                <a:latin typeface="Times New Roman" pitchFamily="18" charset="0"/>
                <a:ea typeface="楷体_GB2312"/>
              </a:rPr>
              <a:t>—</a:t>
            </a:r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激动　渐快</a:t>
            </a:r>
            <a:r>
              <a:rPr kumimoji="1" lang="en-US" altLang="zh-CN" sz="3200" b="1">
                <a:solidFill>
                  <a:schemeClr val="accent2"/>
                </a:solidFill>
                <a:latin typeface="Times New Roman" pitchFamily="18" charset="0"/>
                <a:ea typeface="楷体_GB2312"/>
              </a:rPr>
              <a:t>—</a:t>
            </a:r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高昂 </a:t>
            </a:r>
          </a:p>
        </p:txBody>
      </p:sp>
      <p:sp>
        <p:nvSpPr>
          <p:cNvPr id="87051" name="AutoShape 11"/>
          <p:cNvSpPr>
            <a:spLocks noChangeArrowheads="1"/>
          </p:cNvSpPr>
          <p:nvPr/>
        </p:nvSpPr>
        <p:spPr bwMode="auto">
          <a:xfrm>
            <a:off x="5867400" y="5445125"/>
            <a:ext cx="3313113" cy="1223963"/>
          </a:xfrm>
          <a:prstGeom prst="wedgeRoundRectCallout">
            <a:avLst>
              <a:gd name="adj1" fmla="val -48468"/>
              <a:gd name="adj2" fmla="val -7010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深情 强烈</a:t>
            </a:r>
          </a:p>
          <a:p>
            <a:pPr algn="ctr"/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慢</a:t>
            </a:r>
            <a:r>
              <a:rPr kumimoji="1" lang="en-US" altLang="zh-CN" sz="3200" b="1">
                <a:solidFill>
                  <a:schemeClr val="accent2"/>
                </a:solidFill>
                <a:latin typeface="Times New Roman" pitchFamily="18" charset="0"/>
                <a:ea typeface="楷体_GB2312"/>
              </a:rPr>
              <a:t>—</a:t>
            </a:r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快</a:t>
            </a:r>
            <a:r>
              <a:rPr kumimoji="1" lang="en-US" altLang="zh-CN" sz="3200" b="1">
                <a:solidFill>
                  <a:schemeClr val="accent2"/>
                </a:solidFill>
                <a:latin typeface="Times New Roman" pitchFamily="18" charset="0"/>
                <a:ea typeface="楷体_GB2312"/>
              </a:rPr>
              <a:t>—</a:t>
            </a:r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慢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87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 animBg="1" autoUpdateAnimBg="0"/>
      <p:bldP spid="87048" grpId="0" animBg="1" autoUpdateAnimBg="0"/>
      <p:bldP spid="87049" grpId="0" animBg="1" autoUpdateAnimBg="0"/>
      <p:bldP spid="87050" grpId="0" animBg="1" autoUpdateAnimBg="0"/>
      <p:bldP spid="87051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68313" y="-387350"/>
            <a:ext cx="8675687" cy="2160588"/>
          </a:xfrm>
        </p:spPr>
        <p:txBody>
          <a:bodyPr/>
          <a:lstStyle/>
          <a:p>
            <a:r>
              <a:rPr lang="zh-CN" altLang="en-US" sz="5400" b="1">
                <a:solidFill>
                  <a:srgbClr val="CC0000"/>
                </a:solidFill>
              </a:rPr>
              <a:t>   </a:t>
            </a:r>
            <a:r>
              <a:rPr lang="zh-CN" altLang="en-US" sz="6000" b="1">
                <a:solidFill>
                  <a:srgbClr val="CC0000"/>
                </a:solidFill>
                <a:ea typeface="华文彩云"/>
                <a:cs typeface="华文彩云"/>
              </a:rPr>
              <a:t>祖国啊，我亲爱的祖国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850" y="1628775"/>
            <a:ext cx="6800850" cy="42259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b="0">
                <a:solidFill>
                  <a:srgbClr val="0E04DC"/>
                </a:solidFill>
              </a:rPr>
              <a:t>               </a:t>
            </a:r>
            <a:r>
              <a:rPr lang="zh-CN" altLang="en-US" sz="4000" b="0">
                <a:solidFill>
                  <a:srgbClr val="0E04DC"/>
                </a:solidFill>
                <a:ea typeface="华文彩云"/>
                <a:cs typeface="华文彩云"/>
              </a:rPr>
              <a:t>舒婷（当代女诗人）</a:t>
            </a:r>
          </a:p>
          <a:p>
            <a:pPr marL="0" indent="0" algn="ctr">
              <a:buFontTx/>
              <a:buNone/>
            </a:pPr>
            <a:r>
              <a:rPr lang="zh-CN" altLang="en-US" sz="4000" b="0">
                <a:solidFill>
                  <a:srgbClr val="0E04DC"/>
                </a:solidFill>
              </a:rPr>
              <a:t>	</a:t>
            </a:r>
          </a:p>
        </p:txBody>
      </p:sp>
      <p:sp>
        <p:nvSpPr>
          <p:cNvPr id="139268" name="Rectangle 4"/>
          <p:cNvSpPr>
            <a:spLocks noChangeArrowheads="1"/>
          </p:cNvSpPr>
          <p:nvPr/>
        </p:nvSpPr>
        <p:spPr bwMode="auto">
          <a:xfrm>
            <a:off x="755650" y="2708275"/>
            <a:ext cx="7596188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660033"/>
                </a:solidFill>
              </a:rPr>
              <a:t>               </a:t>
            </a:r>
            <a:r>
              <a:rPr lang="zh-CN" altLang="en-US" sz="3200" b="1">
                <a:solidFill>
                  <a:srgbClr val="800000"/>
                </a:solidFill>
              </a:rPr>
              <a:t>内容              情感         语调</a:t>
            </a:r>
            <a:r>
              <a:rPr lang="zh-CN" altLang="en-US" sz="3200">
                <a:solidFill>
                  <a:srgbClr val="800000"/>
                </a:solidFill>
              </a:rPr>
              <a:t/>
            </a:r>
            <a:br>
              <a:rPr lang="zh-CN" altLang="en-US" sz="3200">
                <a:solidFill>
                  <a:srgbClr val="800000"/>
                </a:solidFill>
              </a:rPr>
            </a:br>
            <a:r>
              <a:rPr lang="zh-CN" altLang="en-US" sz="3200" b="1">
                <a:solidFill>
                  <a:srgbClr val="800000"/>
                </a:solidFill>
              </a:rPr>
              <a:t>一：苦难、顽强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深沉、悲哀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低沉 </a:t>
            </a:r>
            <a:br>
              <a:rPr lang="zh-CN" altLang="en-US" sz="3200" b="1">
                <a:solidFill>
                  <a:srgbClr val="800000"/>
                </a:solidFill>
              </a:rPr>
            </a:br>
            <a:r>
              <a:rPr lang="zh-CN" altLang="en-US" sz="3200" b="1">
                <a:solidFill>
                  <a:srgbClr val="800000"/>
                </a:solidFill>
              </a:rPr>
              <a:t>二：痛苦、追求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悲怆、祈愿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舒缓 </a:t>
            </a:r>
            <a:br>
              <a:rPr lang="zh-CN" altLang="en-US" sz="3200" b="1">
                <a:solidFill>
                  <a:srgbClr val="800000"/>
                </a:solidFill>
              </a:rPr>
            </a:br>
            <a:r>
              <a:rPr lang="zh-CN" altLang="en-US" sz="3200" b="1">
                <a:solidFill>
                  <a:srgbClr val="800000"/>
                </a:solidFill>
              </a:rPr>
              <a:t>三：新生、希望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欣喜、亢奋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高亢 </a:t>
            </a:r>
            <a:br>
              <a:rPr lang="zh-CN" altLang="en-US" sz="3200" b="1">
                <a:solidFill>
                  <a:srgbClr val="800000"/>
                </a:solidFill>
              </a:rPr>
            </a:br>
            <a:r>
              <a:rPr lang="zh-CN" altLang="en-US" sz="3200" b="1">
                <a:solidFill>
                  <a:srgbClr val="800000"/>
                </a:solidFill>
              </a:rPr>
              <a:t>四：养育、奉献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深情、自豪</a:t>
            </a:r>
            <a:r>
              <a:rPr lang="en-US" altLang="zh-CN" sz="3200" b="1">
                <a:solidFill>
                  <a:srgbClr val="800000"/>
                </a:solidFill>
              </a:rPr>
              <a:t>—</a:t>
            </a:r>
            <a:r>
              <a:rPr lang="zh-CN" altLang="en-US" sz="3200" b="1">
                <a:solidFill>
                  <a:srgbClr val="800000"/>
                </a:solidFill>
              </a:rPr>
              <a:t>激昂  </a:t>
            </a:r>
          </a:p>
        </p:txBody>
      </p:sp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827088" y="5300663"/>
            <a:ext cx="69119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800"/>
              <a:t>         </a:t>
            </a:r>
            <a:r>
              <a:rPr lang="zh-CN" altLang="en-US" sz="4400" b="1">
                <a:solidFill>
                  <a:srgbClr val="800000"/>
                </a:solidFill>
                <a:latin typeface="华文彩云"/>
                <a:ea typeface="华文彩云"/>
                <a:cs typeface="华文彩云"/>
              </a:rPr>
              <a:t>我           祖国</a:t>
            </a:r>
          </a:p>
          <a:p>
            <a:pPr algn="ctr" eaLnBrk="0" hangingPunct="0"/>
            <a:r>
              <a:rPr lang="zh-CN" altLang="en-US" sz="3600" b="1">
                <a:solidFill>
                  <a:srgbClr val="800000"/>
                </a:solidFill>
              </a:rPr>
              <a:t>（对祖国的挚爱及历史责任感）</a:t>
            </a:r>
          </a:p>
        </p:txBody>
      </p:sp>
      <p:cxnSp>
        <p:nvCxnSpPr>
          <p:cNvPr id="29701" name="AutoShape 6"/>
          <p:cNvCxnSpPr>
            <a:cxnSpLocks noChangeShapeType="1"/>
            <a:stCxn id="139269" idx="0"/>
            <a:endCxn id="139269" idx="0"/>
          </p:cNvCxnSpPr>
          <p:nvPr/>
        </p:nvCxnSpPr>
        <p:spPr bwMode="auto">
          <a:xfrm>
            <a:off x="4283075" y="5300663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</p:cxnSp>
      <p:sp>
        <p:nvSpPr>
          <p:cNvPr id="139271" name="AutoShape 7"/>
          <p:cNvSpPr>
            <a:spLocks noChangeArrowheads="1"/>
          </p:cNvSpPr>
          <p:nvPr/>
        </p:nvSpPr>
        <p:spPr bwMode="auto">
          <a:xfrm flipV="1">
            <a:off x="2916238" y="5661025"/>
            <a:ext cx="1871662" cy="71438"/>
          </a:xfrm>
          <a:prstGeom prst="leftRightArrow">
            <a:avLst>
              <a:gd name="adj1" fmla="val 50000"/>
              <a:gd name="adj2" fmla="val 5239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/>
            <a:endParaRPr lang="zh-CN" altLang="en-US" sz="1800">
              <a:solidFill>
                <a:srgbClr val="A5002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9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9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9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9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9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9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  <p:bldP spid="29698" grpId="0" build="p"/>
      <p:bldP spid="1392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2" descr="0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0" y="0"/>
            <a:ext cx="9539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1908175" y="6165850"/>
            <a:ext cx="2376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ea typeface="楷体_GB2312"/>
                <a:hlinkClick r:id="rId2" action="ppaction://hlinkfile"/>
              </a:rPr>
              <a:t>开始播放</a:t>
            </a:r>
            <a:r>
              <a:rPr lang="zh-CN" altLang="en-US" sz="2000">
                <a:solidFill>
                  <a:srgbClr val="FF0000"/>
                </a:solidFill>
                <a:ea typeface="楷体_GB2312"/>
                <a:hlinkClick r:id="rId4" action="ppaction://hlinkfile"/>
              </a:rPr>
              <a:t>　</a:t>
            </a:r>
            <a:r>
              <a:rPr lang="zh-CN" altLang="en-US" sz="2000">
                <a:solidFill>
                  <a:srgbClr val="FF0000"/>
                </a:solidFill>
                <a:ea typeface="楷体_GB2312"/>
              </a:rPr>
              <a:t>　</a:t>
            </a:r>
            <a:r>
              <a:rPr lang="zh-CN" altLang="en-US">
                <a:ea typeface="楷体_GB2312"/>
              </a:rPr>
              <a:t>　　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4800"/>
              <a:t>结合背景谈谈你的理解和看法</a:t>
            </a:r>
            <a:r>
              <a:rPr lang="en-US" altLang="zh-CN" sz="4800"/>
              <a:t>?</a:t>
            </a:r>
          </a:p>
        </p:txBody>
      </p:sp>
      <p:sp>
        <p:nvSpPr>
          <p:cNvPr id="31746" name="Rectangle 8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请你小试身手</a:t>
            </a:r>
            <a:r>
              <a:rPr lang="en-US" altLang="zh-CN"/>
              <a:t>?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        揭示诗篇的</a:t>
            </a:r>
            <a:r>
              <a:rPr kumimoji="1"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主观情怀和客观意蕴</a:t>
            </a:r>
            <a:r>
              <a:rPr kumimoji="1" lang="zh-CN" altLang="en-US" sz="24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，帮助读者步入诗的殿堂，去观赏高妙的意境，吮吸甜蜜的玉液琼浆</a:t>
            </a:r>
            <a:r>
              <a:rPr kumimoji="1" lang="en-US" altLang="zh-CN" sz="24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,</a:t>
            </a:r>
            <a:r>
              <a:rPr kumimoji="1" lang="zh-CN" altLang="en-US" sz="24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唯在意象中求得。</a:t>
            </a:r>
          </a:p>
        </p:txBody>
      </p:sp>
      <p:sp>
        <p:nvSpPr>
          <p:cNvPr id="182275" name="Text Box 3"/>
          <p:cNvSpPr txBox="1">
            <a:spLocks noChangeArrowheads="1"/>
          </p:cNvSpPr>
          <p:nvPr/>
        </p:nvSpPr>
        <p:spPr bwMode="auto">
          <a:xfrm>
            <a:off x="1219200" y="1066800"/>
            <a:ext cx="2438400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破旧的老水车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熏黑的矿灯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干瘪的稻穗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失修的路基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淤滩上的驳船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贫困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悲哀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痛苦的希望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未落地的花朵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簇新的理想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古莲的胚芽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挂眼泪的笑涡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雪白的起跑线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2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绯红的黎明</a:t>
            </a:r>
          </a:p>
          <a:p>
            <a:pPr algn="r">
              <a:lnSpc>
                <a:spcPct val="50000"/>
              </a:lnSpc>
              <a:spcBef>
                <a:spcPct val="50000"/>
              </a:spcBef>
              <a:defRPr/>
            </a:pPr>
            <a:endParaRPr kumimoji="1" lang="zh-CN" altLang="en-US" sz="2200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32771" name="Line 4"/>
          <p:cNvSpPr>
            <a:spLocks noChangeShapeType="1"/>
          </p:cNvSpPr>
          <p:nvPr/>
        </p:nvSpPr>
        <p:spPr bwMode="auto">
          <a:xfrm>
            <a:off x="0" y="838200"/>
            <a:ext cx="9144000" cy="0"/>
          </a:xfrm>
          <a:prstGeom prst="line">
            <a:avLst/>
          </a:prstGeom>
          <a:noFill/>
          <a:ln w="28575">
            <a:solidFill>
              <a:srgbClr val="800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2277" name="AutoShape 5"/>
          <p:cNvSpPr>
            <a:spLocks/>
          </p:cNvSpPr>
          <p:nvPr/>
        </p:nvSpPr>
        <p:spPr bwMode="auto">
          <a:xfrm>
            <a:off x="6553200" y="1752600"/>
            <a:ext cx="152400" cy="3581400"/>
          </a:xfrm>
          <a:prstGeom prst="rightBrace">
            <a:avLst>
              <a:gd name="adj1" fmla="val 195833"/>
              <a:gd name="adj2" fmla="val 50000"/>
            </a:avLst>
          </a:prstGeom>
          <a:noFill/>
          <a:ln w="28575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182278" name="AutoShape 6"/>
          <p:cNvSpPr>
            <a:spLocks/>
          </p:cNvSpPr>
          <p:nvPr/>
        </p:nvSpPr>
        <p:spPr bwMode="auto">
          <a:xfrm>
            <a:off x="3810000" y="4038600"/>
            <a:ext cx="152400" cy="1447800"/>
          </a:xfrm>
          <a:prstGeom prst="rightBrace">
            <a:avLst>
              <a:gd name="adj1" fmla="val 79167"/>
              <a:gd name="adj2" fmla="val 50000"/>
            </a:avLst>
          </a:prstGeom>
          <a:noFill/>
          <a:ln w="28575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182279" name="AutoShape 7"/>
          <p:cNvSpPr>
            <a:spLocks/>
          </p:cNvSpPr>
          <p:nvPr/>
        </p:nvSpPr>
        <p:spPr bwMode="auto">
          <a:xfrm>
            <a:off x="3810000" y="2667000"/>
            <a:ext cx="152400" cy="1219200"/>
          </a:xfrm>
          <a:prstGeom prst="rightBrace">
            <a:avLst>
              <a:gd name="adj1" fmla="val 66667"/>
              <a:gd name="adj2" fmla="val 50000"/>
            </a:avLst>
          </a:prstGeom>
          <a:noFill/>
          <a:ln w="28575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182280" name="Text Box 8"/>
          <p:cNvSpPr txBox="1">
            <a:spLocks noChangeArrowheads="1"/>
          </p:cNvSpPr>
          <p:nvPr/>
        </p:nvSpPr>
        <p:spPr bwMode="auto">
          <a:xfrm>
            <a:off x="4114800" y="14478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过去的落后</a:t>
            </a:r>
          </a:p>
        </p:txBody>
      </p:sp>
      <p:sp>
        <p:nvSpPr>
          <p:cNvPr id="182281" name="Text Box 9"/>
          <p:cNvSpPr txBox="1">
            <a:spLocks noChangeArrowheads="1"/>
          </p:cNvSpPr>
          <p:nvPr/>
        </p:nvSpPr>
        <p:spPr bwMode="auto">
          <a:xfrm>
            <a:off x="4114800" y="30480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痛苦的希望</a:t>
            </a:r>
          </a:p>
        </p:txBody>
      </p:sp>
      <p:sp>
        <p:nvSpPr>
          <p:cNvPr id="182282" name="Text Box 10"/>
          <p:cNvSpPr txBox="1">
            <a:spLocks noChangeArrowheads="1"/>
          </p:cNvSpPr>
          <p:nvPr/>
        </p:nvSpPr>
        <p:spPr bwMode="auto">
          <a:xfrm>
            <a:off x="4114800" y="44958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新时期的重生</a:t>
            </a:r>
          </a:p>
        </p:txBody>
      </p:sp>
      <p:sp>
        <p:nvSpPr>
          <p:cNvPr id="182283" name="AutoShape 11"/>
          <p:cNvSpPr>
            <a:spLocks/>
          </p:cNvSpPr>
          <p:nvPr/>
        </p:nvSpPr>
        <p:spPr bwMode="auto">
          <a:xfrm>
            <a:off x="3886200" y="1066800"/>
            <a:ext cx="152400" cy="1371600"/>
          </a:xfrm>
          <a:prstGeom prst="rightBrace">
            <a:avLst>
              <a:gd name="adj1" fmla="val 75000"/>
              <a:gd name="adj2" fmla="val 50000"/>
            </a:avLst>
          </a:prstGeom>
          <a:noFill/>
          <a:ln w="28575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182284" name="WordArt 12"/>
          <p:cNvSpPr>
            <a:spLocks noChangeArrowheads="1" noChangeShapeType="1" noTextEdit="1"/>
          </p:cNvSpPr>
          <p:nvPr/>
        </p:nvSpPr>
        <p:spPr bwMode="auto">
          <a:xfrm rot="5400000">
            <a:off x="5105400" y="3124200"/>
            <a:ext cx="4343400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i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祖国啊，我亲爱的祖国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2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 autoUpdateAnimBg="0"/>
      <p:bldP spid="182275" grpId="0" autoUpdateAnimBg="0"/>
      <p:bldP spid="182277" grpId="0" animBg="1"/>
      <p:bldP spid="182278" grpId="0" animBg="1"/>
      <p:bldP spid="182279" grpId="0" animBg="1"/>
      <p:bldP spid="182280" grpId="0" autoUpdateAnimBg="0"/>
      <p:bldP spid="182281" grpId="0" autoUpdateAnimBg="0"/>
      <p:bldP spid="182282" grpId="0" autoUpdateAnimBg="0"/>
      <p:bldP spid="182283" grpId="0" animBg="1"/>
      <p:bldP spid="1822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73113"/>
            <a:ext cx="8229600" cy="1143000"/>
          </a:xfrm>
        </p:spPr>
        <p:txBody>
          <a:bodyPr/>
          <a:lstStyle/>
          <a:p>
            <a:r>
              <a:rPr lang="zh-CN" altLang="en-US" sz="3600">
                <a:solidFill>
                  <a:schemeClr val="accent2"/>
                </a:solidFill>
              </a:rPr>
              <a:t>水车、矿灯、稻穗、路基、驳船的前面，都有或长或短的修饰语，</a:t>
            </a: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>这些修饰语可以去掉吗？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2030413"/>
            <a:ext cx="7769225" cy="41211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破旧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熏黑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干瘪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失修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等，显示出它们所受的苦难，给人贫困、落后的感觉；</a:t>
            </a: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数百年来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历史的隧洞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表明经历过漫长岁月。</a:t>
            </a:r>
          </a:p>
          <a:p>
            <a:pPr>
              <a:lnSpc>
                <a:spcPct val="90000"/>
              </a:lnSpc>
            </a:pP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驳船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 在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淤滩上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，纤绳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“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深深勒进你的肩膊</a:t>
            </a: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”</a:t>
            </a:r>
            <a:r>
              <a:rPr lang="zh-CN" altLang="en-US" sz="3600">
                <a:solidFill>
                  <a:schemeClr val="accent2"/>
                </a:solidFill>
                <a:latin typeface="楷体_GB2312"/>
                <a:cs typeface="楷体_GB2312"/>
              </a:rPr>
              <a:t>，显示前行之艰难。</a:t>
            </a:r>
          </a:p>
        </p:txBody>
      </p:sp>
      <p:sp>
        <p:nvSpPr>
          <p:cNvPr id="3379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3796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33797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Text Box 2"/>
          <p:cNvSpPr txBox="1">
            <a:spLocks noChangeArrowheads="1"/>
          </p:cNvSpPr>
          <p:nvPr/>
        </p:nvSpPr>
        <p:spPr bwMode="auto">
          <a:xfrm>
            <a:off x="0" y="0"/>
            <a:ext cx="4572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隶书" pitchFamily="49" charset="-122"/>
                <a:cs typeface="+mn-cs"/>
              </a:rPr>
              <a:t>诗歌的“意象”</a:t>
            </a:r>
          </a:p>
        </p:txBody>
      </p:sp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533400" y="1219200"/>
            <a:ext cx="7620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CC"/>
                </a:solidFill>
                <a:latin typeface="Times New Roman" pitchFamily="18" charset="0"/>
              </a:rPr>
              <a:t>诗人写诗时</a:t>
            </a:r>
            <a:r>
              <a:rPr kumimoji="1" lang="en-US" altLang="zh-CN" sz="3600" b="1">
                <a:solidFill>
                  <a:srgbClr val="0000CC"/>
                </a:solidFill>
                <a:latin typeface="Times New Roman" pitchFamily="18" charset="0"/>
              </a:rPr>
              <a:t>,</a:t>
            </a:r>
            <a:r>
              <a:rPr kumimoji="1" lang="zh-CN" altLang="en-US" sz="3600" b="1">
                <a:solidFill>
                  <a:srgbClr val="0000CC"/>
                </a:solidFill>
                <a:latin typeface="Times New Roman" pitchFamily="18" charset="0"/>
              </a:rPr>
              <a:t>常常用物承载自己的感情</a:t>
            </a:r>
            <a:r>
              <a:rPr kumimoji="1" lang="en-US" altLang="zh-CN" sz="3600" b="1">
                <a:solidFill>
                  <a:srgbClr val="0000CC"/>
                </a:solidFill>
                <a:latin typeface="Times New Roman" pitchFamily="18" charset="0"/>
              </a:rPr>
              <a:t>,</a:t>
            </a:r>
            <a:r>
              <a:rPr kumimoji="1" lang="zh-CN" altLang="en-US" sz="3600" b="1" u="sng">
                <a:solidFill>
                  <a:srgbClr val="0000CC"/>
                </a:solidFill>
                <a:latin typeface="Times New Roman" pitchFamily="18" charset="0"/>
              </a:rPr>
              <a:t>这个承载了感情的</a:t>
            </a:r>
            <a:r>
              <a:rPr kumimoji="1" lang="zh-CN" altLang="en-US" sz="3600" b="1" u="sng">
                <a:solidFill>
                  <a:srgbClr val="FF0000"/>
                </a:solidFill>
                <a:latin typeface="Times New Roman" pitchFamily="18" charset="0"/>
              </a:rPr>
              <a:t>物</a:t>
            </a:r>
            <a:r>
              <a:rPr kumimoji="1" lang="zh-CN" altLang="en-US" sz="3600" b="1" u="sng">
                <a:solidFill>
                  <a:srgbClr val="0000CC"/>
                </a:solidFill>
                <a:latin typeface="Times New Roman" pitchFamily="18" charset="0"/>
              </a:rPr>
              <a:t>就是意象。</a:t>
            </a:r>
            <a:endParaRPr kumimoji="1" lang="zh-CN" altLang="en-US" sz="3600" b="1">
              <a:solidFill>
                <a:srgbClr val="0000CC"/>
              </a:solidFill>
              <a:latin typeface="Times New Roman" pitchFamily="18" charset="0"/>
            </a:endParaRPr>
          </a:p>
          <a:p>
            <a:r>
              <a:rPr kumimoji="1" lang="zh-CN" altLang="en-US" sz="3600" b="1">
                <a:solidFill>
                  <a:srgbClr val="0000CC"/>
                </a:solidFill>
                <a:latin typeface="Times New Roman" pitchFamily="18" charset="0"/>
              </a:rPr>
              <a:t>    </a:t>
            </a:r>
          </a:p>
        </p:txBody>
      </p:sp>
      <p:sp>
        <p:nvSpPr>
          <p:cNvPr id="154628" name="Text Box 4"/>
          <p:cNvSpPr txBox="1">
            <a:spLocks noChangeArrowheads="1"/>
          </p:cNvSpPr>
          <p:nvPr/>
        </p:nvSpPr>
        <p:spPr bwMode="auto">
          <a:xfrm>
            <a:off x="533400" y="3352800"/>
            <a:ext cx="7848600" cy="32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  <a:cs typeface="+mn-cs"/>
              </a:rPr>
              <a:t>它的特点是：以外部感觉为基础，使主体不可感的感情，变成可以用五官感知，变得看得见（如矿灯）、摸得着（如隧洞）、听得到（如疲惫的歌）。</a:t>
            </a:r>
          </a:p>
          <a:p>
            <a:pPr>
              <a:spcBef>
                <a:spcPct val="50000"/>
              </a:spcBef>
              <a:defRPr/>
            </a:pPr>
            <a:endParaRPr lang="zh-CN" altLang="en-US" sz="180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88913"/>
            <a:ext cx="8829675" cy="1295400"/>
          </a:xfrm>
        </p:spPr>
        <p:txBody>
          <a:bodyPr/>
          <a:lstStyle/>
          <a:p>
            <a:r>
              <a:rPr lang="zh-CN" altLang="en-US" sz="6600" b="1">
                <a:ea typeface="华文彩云"/>
                <a:cs typeface="华文彩云"/>
              </a:rPr>
              <a:t>学习要点和步骤 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57338"/>
            <a:ext cx="9144000" cy="51133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4800" b="0"/>
              <a:t>1 </a:t>
            </a:r>
            <a:r>
              <a:rPr lang="zh-CN" altLang="en-US" sz="4800" b="0"/>
              <a:t>理解诗歌中新颖的意象的含义      及其所表现出的凝重的情感。</a:t>
            </a:r>
          </a:p>
          <a:p>
            <a:pPr>
              <a:lnSpc>
                <a:spcPct val="90000"/>
              </a:lnSpc>
            </a:pPr>
            <a:r>
              <a:rPr lang="en-US" altLang="zh-CN" sz="4800" b="0"/>
              <a:t>2 </a:t>
            </a:r>
            <a:r>
              <a:rPr lang="zh-CN" altLang="en-US" sz="4800" b="0"/>
              <a:t>品味诗歌富有表现力的语言。</a:t>
            </a:r>
          </a:p>
          <a:p>
            <a:pPr>
              <a:lnSpc>
                <a:spcPct val="90000"/>
              </a:lnSpc>
            </a:pPr>
            <a:r>
              <a:rPr lang="en-US" altLang="zh-CN" sz="4800" b="0"/>
              <a:t>3 </a:t>
            </a:r>
            <a:r>
              <a:rPr lang="zh-CN" altLang="en-US" sz="4800" b="0"/>
              <a:t>感情诵读并背诵全诗。</a:t>
            </a:r>
          </a:p>
          <a:p>
            <a:pPr>
              <a:lnSpc>
                <a:spcPct val="90000"/>
              </a:lnSpc>
            </a:pPr>
            <a:r>
              <a:rPr lang="en-US" altLang="zh-CN" sz="4800" b="0"/>
              <a:t>4  </a:t>
            </a:r>
            <a:r>
              <a:rPr lang="zh-CN" altLang="en-US" sz="4800" b="0"/>
              <a:t>朗读</a:t>
            </a:r>
            <a:r>
              <a:rPr lang="en-US" altLang="zh-CN" sz="4800" b="0"/>
              <a:t>--</a:t>
            </a:r>
            <a:r>
              <a:rPr lang="zh-CN" altLang="en-US" sz="4800" b="0"/>
              <a:t>理解</a:t>
            </a:r>
            <a:r>
              <a:rPr lang="en-US" altLang="zh-CN" sz="4800" b="0"/>
              <a:t>--</a:t>
            </a:r>
            <a:r>
              <a:rPr lang="zh-CN" altLang="en-US" sz="4800" b="0"/>
              <a:t>比较</a:t>
            </a:r>
            <a:r>
              <a:rPr lang="en-US" altLang="zh-CN" sz="4800" b="0"/>
              <a:t>—</a:t>
            </a:r>
            <a:r>
              <a:rPr lang="zh-CN" altLang="en-US" sz="4800" b="0"/>
              <a:t>讨论</a:t>
            </a:r>
            <a:r>
              <a:rPr lang="en-US" altLang="zh-CN" sz="4800" b="0"/>
              <a:t>—</a:t>
            </a:r>
            <a:r>
              <a:rPr lang="zh-CN" altLang="en-US" sz="4800" b="0"/>
              <a:t>练笔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0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0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0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0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0" fill="hold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  <p:bldP spid="17409" grpId="1"/>
      <p:bldP spid="17410" grpId="0" build="p"/>
      <p:bldP spid="17410" grpId="1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04913"/>
            <a:ext cx="8229600" cy="1143000"/>
          </a:xfrm>
        </p:spPr>
        <p:txBody>
          <a:bodyPr/>
          <a:lstStyle/>
          <a:p>
            <a:r>
              <a:rPr lang="zh-CN" altLang="en-US" sz="3200">
                <a:solidFill>
                  <a:schemeClr val="accent2"/>
                </a:solidFill>
              </a:rPr>
              <a:t>是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飞天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>袖间</a:t>
            </a:r>
            <a:br>
              <a:rPr lang="zh-CN" altLang="en-US" sz="3200">
                <a:solidFill>
                  <a:schemeClr val="accent2"/>
                </a:solidFill>
              </a:rPr>
            </a:br>
            <a:r>
              <a:rPr lang="zh-CN" altLang="en-US" sz="3200">
                <a:solidFill>
                  <a:schemeClr val="accent2"/>
                </a:solidFill>
              </a:rPr>
              <a:t>千百年来未落到地面的花朵</a:t>
            </a:r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/>
              <a:t>这句是什么意思？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760663"/>
            <a:ext cx="8229600" cy="2930525"/>
          </a:xfrm>
        </p:spPr>
        <p:txBody>
          <a:bodyPr/>
          <a:lstStyle/>
          <a:p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“飞天”袖间的“花朵”，代表着过美好生活的愿望；</a:t>
            </a:r>
          </a:p>
          <a:p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“落到地面”，代表着希望变成现实。</a:t>
            </a:r>
          </a:p>
        </p:txBody>
      </p:sp>
      <p:sp>
        <p:nvSpPr>
          <p:cNvPr id="35843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5844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35845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825500"/>
            <a:ext cx="7772400" cy="3324225"/>
          </a:xfrm>
        </p:spPr>
        <p:txBody>
          <a:bodyPr/>
          <a:lstStyle/>
          <a:p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神话的蛛网里挣脱</a:t>
            </a: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>的</a:t>
            </a: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理想</a:t>
            </a: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/>
            </a:r>
            <a:br>
              <a:rPr lang="zh-CN" altLang="en-US" sz="3200">
                <a:solidFill>
                  <a:schemeClr val="accent2"/>
                </a:solidFill>
              </a:rPr>
            </a:b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古莲的胚芽</a:t>
            </a: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/>
            </a:r>
            <a:br>
              <a:rPr lang="zh-CN" altLang="en-US" sz="3200">
                <a:solidFill>
                  <a:schemeClr val="accent2"/>
                </a:solidFill>
              </a:rPr>
            </a:b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挂着眼泪的笑涡</a:t>
            </a: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/>
            </a:r>
            <a:br>
              <a:rPr lang="zh-CN" altLang="en-US" sz="3200">
                <a:solidFill>
                  <a:schemeClr val="accent2"/>
                </a:solidFill>
              </a:rPr>
            </a:b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新刷出的雪白的起跑线</a:t>
            </a: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/>
            </a:r>
            <a:br>
              <a:rPr lang="zh-CN" altLang="en-US" sz="3200">
                <a:solidFill>
                  <a:schemeClr val="accent2"/>
                </a:solidFill>
              </a:rPr>
            </a:b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绯红的黎明正在喷薄</a:t>
            </a:r>
            <a:r>
              <a:rPr lang="zh-CN" altLang="en-US" sz="3200">
                <a:solidFill>
                  <a:schemeClr val="accent2"/>
                </a:solidFill>
                <a:latin typeface="宋体" charset="-122"/>
              </a:rPr>
              <a:t>”</a:t>
            </a:r>
            <a:r>
              <a:rPr lang="zh-CN" altLang="en-US" sz="3600">
                <a:solidFill>
                  <a:schemeClr val="accent2"/>
                </a:solidFill>
              </a:rPr>
              <a:t/>
            </a:r>
            <a:br>
              <a:rPr lang="zh-CN" altLang="en-US" sz="3600">
                <a:solidFill>
                  <a:schemeClr val="accent2"/>
                </a:solidFill>
              </a:rPr>
            </a:br>
            <a:r>
              <a:rPr lang="zh-CN" altLang="en-US" sz="3600"/>
              <a:t>这些意象有什么共同的意思？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4384675"/>
            <a:ext cx="8229600" cy="1519238"/>
          </a:xfrm>
        </p:spPr>
        <p:txBody>
          <a:bodyPr/>
          <a:lstStyle/>
          <a:p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代表祖国摆脱束缚、蒸蒸日上的状态。</a:t>
            </a:r>
          </a:p>
        </p:txBody>
      </p:sp>
      <p:sp>
        <p:nvSpPr>
          <p:cNvPr id="3686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6868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36869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898525"/>
            <a:ext cx="7772400" cy="1450975"/>
          </a:xfrm>
        </p:spPr>
        <p:txBody>
          <a:bodyPr/>
          <a:lstStyle/>
          <a:p>
            <a:r>
              <a:rPr lang="zh-CN" altLang="en-US" sz="4000">
                <a:latin typeface="黑体"/>
              </a:rPr>
              <a:t>“</a:t>
            </a:r>
            <a:r>
              <a:rPr lang="zh-CN" altLang="en-US" sz="4000"/>
              <a:t>十亿分之一</a:t>
            </a:r>
            <a:r>
              <a:rPr lang="zh-CN" altLang="en-US" sz="4000">
                <a:latin typeface="黑体"/>
              </a:rPr>
              <a:t>”</a:t>
            </a:r>
            <a:r>
              <a:rPr lang="zh-CN" altLang="en-US" sz="4000"/>
              <a:t>，为什么又是</a:t>
            </a:r>
            <a:r>
              <a:rPr lang="zh-CN" altLang="en-US" sz="4000">
                <a:latin typeface="黑体"/>
              </a:rPr>
              <a:t>“</a:t>
            </a:r>
            <a:r>
              <a:rPr lang="zh-CN" altLang="en-US" sz="4000"/>
              <a:t>九百六十万平方的总和</a:t>
            </a:r>
            <a:r>
              <a:rPr lang="zh-CN" altLang="en-US" sz="4000">
                <a:latin typeface="黑体"/>
              </a:rPr>
              <a:t>”</a:t>
            </a:r>
            <a:r>
              <a:rPr lang="zh-CN" altLang="en-US" sz="4000"/>
              <a:t>？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38200" y="2341563"/>
            <a:ext cx="7769225" cy="3810000"/>
          </a:xfrm>
        </p:spPr>
        <p:txBody>
          <a:bodyPr/>
          <a:lstStyle/>
          <a:p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我是祖国的“十亿分之一”，但是 “我”要承担起振兴中华的重任，要与祖国融为一体，因而是“九百六十万平方的总和”。</a:t>
            </a:r>
          </a:p>
        </p:txBody>
      </p:sp>
      <p:sp>
        <p:nvSpPr>
          <p:cNvPr id="37891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7892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37893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1112838"/>
            <a:ext cx="7772400" cy="1882775"/>
          </a:xfrm>
        </p:spPr>
        <p:txBody>
          <a:bodyPr/>
          <a:lstStyle/>
          <a:p>
            <a:r>
              <a:rPr lang="zh-CN" altLang="en-US" sz="3600">
                <a:solidFill>
                  <a:schemeClr val="accent2"/>
                </a:solidFill>
                <a:latin typeface="黑体"/>
              </a:rPr>
              <a:t>“</a:t>
            </a:r>
            <a:r>
              <a:rPr lang="zh-CN" altLang="en-US" sz="3600">
                <a:solidFill>
                  <a:schemeClr val="accent2"/>
                </a:solidFill>
              </a:rPr>
              <a:t>你以伤痕累累的乳房／喂养了</a:t>
            </a:r>
            <a:br>
              <a:rPr lang="zh-CN" altLang="en-US" sz="3600">
                <a:solidFill>
                  <a:schemeClr val="accent2"/>
                </a:solidFill>
              </a:rPr>
            </a:br>
            <a:r>
              <a:rPr lang="zh-CN" altLang="en-US" sz="3600">
                <a:solidFill>
                  <a:schemeClr val="accent2"/>
                </a:solidFill>
              </a:rPr>
              <a:t>迷惘的我、深思的我、沸腾的我</a:t>
            </a:r>
            <a:r>
              <a:rPr lang="zh-CN" altLang="en-US" sz="3600">
                <a:solidFill>
                  <a:schemeClr val="accent2"/>
                </a:solidFill>
                <a:latin typeface="黑体"/>
              </a:rPr>
              <a:t>”</a:t>
            </a:r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>
                <a:latin typeface="黑体"/>
              </a:rPr>
              <a:t>“</a:t>
            </a:r>
            <a:r>
              <a:rPr lang="zh-CN" altLang="en-US" sz="4000"/>
              <a:t>伤痕累累的</a:t>
            </a:r>
            <a:r>
              <a:rPr lang="zh-CN" altLang="en-US" sz="4000">
                <a:latin typeface="黑体"/>
              </a:rPr>
              <a:t>”</a:t>
            </a:r>
            <a:r>
              <a:rPr lang="zh-CN" altLang="en-US" sz="4000"/>
              <a:t>可以删除吗？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06488" y="3308350"/>
            <a:ext cx="7221537" cy="2382838"/>
          </a:xfrm>
        </p:spPr>
        <p:txBody>
          <a:bodyPr/>
          <a:lstStyle/>
          <a:p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不可。</a:t>
            </a:r>
          </a:p>
          <a:p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显示出祖国母亲所受的苦难。</a:t>
            </a:r>
          </a:p>
        </p:txBody>
      </p:sp>
      <p:sp>
        <p:nvSpPr>
          <p:cNvPr id="3891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8916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38917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898525"/>
            <a:ext cx="7772400" cy="2314575"/>
          </a:xfrm>
        </p:spPr>
        <p:txBody>
          <a:bodyPr/>
          <a:lstStyle/>
          <a:p>
            <a:r>
              <a:rPr lang="zh-CN" altLang="en-US" sz="3600"/>
              <a:t>那就从我的血肉之躯上／去取得</a:t>
            </a:r>
            <a:br>
              <a:rPr lang="zh-CN" altLang="en-US" sz="3600"/>
            </a:br>
            <a:r>
              <a:rPr lang="zh-CN" altLang="en-US" sz="3600"/>
              <a:t>你的富饶，你的荣光，你的自由</a:t>
            </a:r>
            <a:r>
              <a:rPr lang="zh-CN" altLang="en-US" sz="4000"/>
              <a:t/>
            </a:r>
            <a:br>
              <a:rPr lang="zh-CN" altLang="en-US" sz="4000"/>
            </a:br>
            <a:r>
              <a:rPr lang="zh-CN" altLang="en-US" sz="4000"/>
              <a:t>这句该怎样理解？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3170238"/>
            <a:ext cx="8229600" cy="2592387"/>
          </a:xfrm>
        </p:spPr>
        <p:txBody>
          <a:bodyPr/>
          <a:lstStyle/>
          <a:p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你以伤痕累累的乳房喂养了我，那么，我要报答祖国母亲的养育之恩</a:t>
            </a:r>
            <a:r>
              <a:rPr lang="en-US" altLang="zh-CN" sz="4000">
                <a:solidFill>
                  <a:schemeClr val="accent2"/>
                </a:solidFill>
                <a:cs typeface="楷体_GB2312"/>
              </a:rPr>
              <a:t>——</a:t>
            </a:r>
            <a:r>
              <a:rPr lang="zh-CN" altLang="en-US" sz="4000">
                <a:solidFill>
                  <a:schemeClr val="accent2"/>
                </a:solidFill>
                <a:cs typeface="楷体_GB2312"/>
              </a:rPr>
              <a:t>承担起振兴中华的重任。</a:t>
            </a:r>
          </a:p>
        </p:txBody>
      </p:sp>
      <p:sp>
        <p:nvSpPr>
          <p:cNvPr id="39939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39940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39941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比较阅读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z="6600"/>
              <a:t>祖国啊</a:t>
            </a:r>
            <a:r>
              <a:rPr lang="en-US" altLang="zh-CN" sz="6600"/>
              <a:t>,</a:t>
            </a:r>
            <a:r>
              <a:rPr lang="zh-CN" altLang="en-US" sz="6600"/>
              <a:t>亲爱的祖国和</a:t>
            </a:r>
          </a:p>
          <a:p>
            <a:r>
              <a:rPr lang="zh-CN" altLang="en-US" sz="6600"/>
              <a:t>我爱这土地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我爱这土地</a:t>
            </a: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196975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1800"/>
              <a:t>我爱这土地 </a:t>
            </a:r>
            <a:br>
              <a:rPr lang="zh-CN" altLang="en-US" sz="1800"/>
            </a:br>
            <a:r>
              <a:rPr lang="zh-CN" altLang="en-US" sz="1800"/>
              <a:t>假如我是一只鸟， </a:t>
            </a:r>
            <a:br>
              <a:rPr lang="zh-CN" altLang="en-US" sz="1800"/>
            </a:br>
            <a:r>
              <a:rPr lang="zh-CN" altLang="en-US" sz="1800"/>
              <a:t>我也应该用嘶哑的喉咙歌唱： </a:t>
            </a:r>
            <a:br>
              <a:rPr lang="zh-CN" altLang="en-US" sz="1800"/>
            </a:br>
            <a:r>
              <a:rPr lang="zh-CN" altLang="en-US" sz="1800"/>
              <a:t>这被暴风雨所打击着的土地， </a:t>
            </a:r>
            <a:br>
              <a:rPr lang="zh-CN" altLang="en-US" sz="1800"/>
            </a:br>
            <a:r>
              <a:rPr lang="zh-CN" altLang="en-US" sz="1800"/>
              <a:t>这永远汹涌着我们的悲愤的河流， </a:t>
            </a:r>
            <a:br>
              <a:rPr lang="zh-CN" altLang="en-US" sz="1800"/>
            </a:br>
            <a:r>
              <a:rPr lang="zh-CN" altLang="en-US" sz="1800"/>
              <a:t>这无止息地吹刮着的激怒的风， </a:t>
            </a:r>
            <a:br>
              <a:rPr lang="zh-CN" altLang="en-US" sz="1800"/>
            </a:br>
            <a:r>
              <a:rPr lang="zh-CN" altLang="en-US" sz="1800"/>
              <a:t>和那来自林间的无比温柔的黎明</a:t>
            </a:r>
            <a:r>
              <a:rPr lang="en-US" altLang="zh-CN" sz="1800"/>
              <a:t>…… </a:t>
            </a:r>
            <a:br>
              <a:rPr lang="en-US" altLang="zh-CN" sz="1800"/>
            </a:br>
            <a:r>
              <a:rPr lang="en-US" altLang="zh-CN" sz="1800"/>
              <a:t>——</a:t>
            </a:r>
            <a:r>
              <a:rPr lang="zh-CN" altLang="en-US" sz="1800"/>
              <a:t>然后我死了， </a:t>
            </a:r>
            <a:br>
              <a:rPr lang="zh-CN" altLang="en-US" sz="1800"/>
            </a:br>
            <a:r>
              <a:rPr lang="zh-CN" altLang="en-US" sz="1800"/>
              <a:t>连羽毛也腐烂在土地里面。 </a:t>
            </a:r>
            <a:br>
              <a:rPr lang="zh-CN" altLang="en-US" sz="1800"/>
            </a:br>
            <a:r>
              <a:rPr lang="zh-CN" altLang="en-US" sz="1800"/>
              <a:t>为什么我的眼里常含泪水？ </a:t>
            </a:r>
            <a:br>
              <a:rPr lang="zh-CN" altLang="en-US" sz="1800"/>
            </a:br>
            <a:r>
              <a:rPr lang="zh-CN" altLang="en-US" sz="1800"/>
              <a:t>因为我对这土地爱得深沉</a:t>
            </a:r>
            <a:r>
              <a:rPr lang="en-US" altLang="zh-CN" sz="1800"/>
              <a:t>…… </a:t>
            </a:r>
            <a:br>
              <a:rPr lang="en-US" altLang="zh-CN" sz="1800"/>
            </a:br>
            <a:r>
              <a:rPr lang="en-US" altLang="zh-CN" sz="1800"/>
              <a:t/>
            </a:r>
            <a:br>
              <a:rPr lang="en-US" altLang="zh-CN" sz="1800"/>
            </a:br>
            <a:endParaRPr lang="en-US" altLang="zh-CN" sz="1800"/>
          </a:p>
          <a:p>
            <a:pPr>
              <a:lnSpc>
                <a:spcPct val="80000"/>
              </a:lnSpc>
            </a:pPr>
            <a:endParaRPr lang="en-US" altLang="zh-CN" sz="1800"/>
          </a:p>
          <a:p>
            <a:pPr>
              <a:lnSpc>
                <a:spcPct val="80000"/>
              </a:lnSpc>
            </a:pPr>
            <a:r>
              <a:rPr lang="en-US" altLang="zh-CN" sz="1800"/>
              <a:t>1938</a:t>
            </a:r>
            <a:r>
              <a:rPr lang="zh-CN" altLang="en-US" sz="1800"/>
              <a:t>年</a:t>
            </a:r>
            <a:r>
              <a:rPr lang="en-US" altLang="zh-CN" sz="1800"/>
              <a:t>11</a:t>
            </a:r>
            <a:r>
              <a:rPr lang="zh-CN" altLang="en-US" sz="1800"/>
              <a:t>月</a:t>
            </a:r>
            <a:r>
              <a:rPr lang="en-US" altLang="zh-CN" sz="1800"/>
              <a:t>17</a:t>
            </a:r>
            <a:r>
              <a:rPr lang="zh-CN" altLang="en-US" sz="1800"/>
              <a:t>日 </a:t>
            </a:r>
            <a:r>
              <a:rPr lang="en-US" altLang="zh-CN" sz="1800"/>
              <a:t>=========================================================== </a:t>
            </a:r>
            <a:br>
              <a:rPr lang="en-US" altLang="zh-CN" sz="1800"/>
            </a:br>
            <a:r>
              <a:rPr lang="en-US" altLang="zh-CN" sz="1800"/>
              <a:t/>
            </a:r>
            <a:br>
              <a:rPr lang="en-US" altLang="zh-CN" sz="1800"/>
            </a:br>
            <a:endParaRPr lang="zh-CN" altLang="en-US" sz="180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-571500"/>
            <a:ext cx="8229600" cy="1143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620713"/>
            <a:ext cx="8893175" cy="5903912"/>
          </a:xfrm>
        </p:spPr>
        <p:txBody>
          <a:bodyPr/>
          <a:lstStyle/>
          <a:p>
            <a:r>
              <a:rPr lang="zh-CN" altLang="en-US" sz="2000" b="0">
                <a:latin typeface="楷体_GB2312"/>
                <a:cs typeface="楷体_GB2312"/>
              </a:rPr>
              <a:t>我是一只鸟 </a:t>
            </a:r>
            <a:r>
              <a:rPr lang="zh-CN" altLang="en-US" sz="2000" b="0">
                <a:cs typeface="楷体_GB2312"/>
              </a:rPr>
              <a:t>“</a:t>
            </a:r>
            <a:r>
              <a:rPr lang="zh-CN" altLang="en-US" sz="2000" b="0">
                <a:latin typeface="楷体_GB2312"/>
                <a:cs typeface="楷体_GB2312"/>
              </a:rPr>
              <a:t>为什么我的眼里常含泪水？／因为我对这土地爱得深沉</a:t>
            </a:r>
            <a:r>
              <a:rPr lang="en-US" altLang="zh-CN" sz="2000" b="0">
                <a:cs typeface="楷体_GB2312"/>
              </a:rPr>
              <a:t>……”</a:t>
            </a:r>
            <a:r>
              <a:rPr lang="en-US" altLang="zh-CN" sz="2000" b="0">
                <a:latin typeface="楷体_GB2312"/>
                <a:cs typeface="楷体_GB2312"/>
              </a:rPr>
              <a:t> </a:t>
            </a:r>
            <a:br>
              <a:rPr lang="en-US" altLang="zh-CN" sz="2000" b="0">
                <a:latin typeface="楷体_GB2312"/>
                <a:cs typeface="楷体_GB2312"/>
              </a:rPr>
            </a:br>
            <a:r>
              <a:rPr lang="zh-CN" altLang="en-US" sz="2000" b="0">
                <a:latin typeface="楷体_GB2312"/>
                <a:cs typeface="楷体_GB2312"/>
              </a:rPr>
              <a:t>这著名的诗句，从它诞生的那天起，就像长了翅膀，飞进了千千万万读者的心里，猛烈地撞击着他们的心灵，掀动着他们的感情。凡是读过这诗句的人，无不为诗人那真诚的深厚的感情所感染。他们也像诗人那样，眼睛里含上了泪水</a:t>
            </a:r>
            <a:r>
              <a:rPr lang="en-US" altLang="zh-CN" sz="2000" b="0">
                <a:cs typeface="楷体_GB2312"/>
              </a:rPr>
              <a:t>……</a:t>
            </a:r>
            <a:r>
              <a:rPr lang="en-US" altLang="zh-CN" sz="2000" b="0">
                <a:latin typeface="楷体_GB2312"/>
                <a:cs typeface="楷体_GB2312"/>
              </a:rPr>
              <a:t> </a:t>
            </a:r>
            <a:br>
              <a:rPr lang="en-US" altLang="zh-CN" sz="2000" b="0">
                <a:latin typeface="楷体_GB2312"/>
                <a:cs typeface="楷体_GB2312"/>
              </a:rPr>
            </a:br>
            <a:r>
              <a:rPr lang="en-US" altLang="zh-CN" sz="2000" b="0">
                <a:latin typeface="楷体_GB2312"/>
                <a:cs typeface="楷体_GB2312"/>
              </a:rPr>
              <a:t>  </a:t>
            </a:r>
            <a:r>
              <a:rPr lang="zh-CN" altLang="en-US" sz="2000" b="0">
                <a:latin typeface="楷体_GB2312"/>
                <a:cs typeface="楷体_GB2312"/>
              </a:rPr>
              <a:t>这首诗以它巨大的艺术魅力震撼着诗坛。 这首诗写于</a:t>
            </a:r>
            <a:r>
              <a:rPr lang="en-US" altLang="zh-CN" sz="2000" b="0">
                <a:latin typeface="楷体_GB2312"/>
                <a:cs typeface="楷体_GB2312"/>
              </a:rPr>
              <a:t>1938</a:t>
            </a:r>
            <a:r>
              <a:rPr lang="zh-CN" altLang="en-US" sz="2000" b="0">
                <a:latin typeface="楷体_GB2312"/>
                <a:cs typeface="楷体_GB2312"/>
              </a:rPr>
              <a:t>年的武汉。 此时的诗人，已经有了比较丰富的阅历。无论是社会的动荡，民族的危机，还是民众的苦难，都给过或正在给着诗人以强烈的震撼。而这一切，都是在中国这块土地上发生的。一直关怀着、思考着这片国土的诗人，此时对土地的理解更深刻了，对土地的感情更浓烈了。诗人出生在金华农村，从小就对南方的土地有着血肉一般的情感。而后，随着生活的颠簸，诗人到过上海、常州，又到过山西、陕西，深深地为北方的土地所感动。对于这片生育、养育自己的土地，对于这片历史悠久的土地，对于这片灾难深重的土地，对于这片正在燃烧着抗战烽火的土地，诗人作为一个时代的歌手，该如何对待这片土地呢？诗人再也按捺不住自己内心火焰般的情感了，他要表达出自己对这片土地的强烈的爱</a:t>
            </a:r>
            <a:r>
              <a:rPr lang="en-US" altLang="zh-CN" sz="2000" b="0">
                <a:cs typeface="楷体_GB2312"/>
              </a:rPr>
              <a:t>……</a:t>
            </a:r>
            <a:r>
              <a:rPr lang="en-US" altLang="zh-CN" sz="2000" b="0">
                <a:latin typeface="楷体_GB2312"/>
                <a:cs typeface="楷体_GB2312"/>
              </a:rPr>
              <a:t> </a:t>
            </a:r>
            <a:br>
              <a:rPr lang="en-US" altLang="zh-CN" sz="2000" b="0">
                <a:latin typeface="楷体_GB2312"/>
                <a:cs typeface="楷体_GB2312"/>
              </a:rPr>
            </a:br>
            <a:endParaRPr lang="zh-CN" altLang="en-US" sz="2000" b="0">
              <a:latin typeface="楷体_GB2312"/>
              <a:cs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-592138"/>
            <a:ext cx="8353425" cy="11826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908050"/>
            <a:ext cx="8642350" cy="5616575"/>
          </a:xfrm>
        </p:spPr>
        <p:txBody>
          <a:bodyPr/>
          <a:lstStyle/>
          <a:p>
            <a:r>
              <a:rPr lang="zh-CN" altLang="en-US" sz="2400" b="0">
                <a:latin typeface="楷体_GB2312"/>
                <a:cs typeface="楷体_GB2312"/>
              </a:rPr>
              <a:t>这浓烈的情感，凝聚成了诗</a:t>
            </a:r>
            <a:r>
              <a:rPr lang="en-US" altLang="zh-CN" sz="2400" b="0">
                <a:latin typeface="楷体_GB2312"/>
                <a:cs typeface="楷体_GB2312"/>
              </a:rPr>
              <a:t>《</a:t>
            </a:r>
            <a:r>
              <a:rPr lang="zh-CN" altLang="en-US" sz="2400" b="0">
                <a:latin typeface="楷体_GB2312"/>
                <a:cs typeface="楷体_GB2312"/>
              </a:rPr>
              <a:t>我爱这土地</a:t>
            </a:r>
            <a:r>
              <a:rPr lang="en-US" altLang="zh-CN" sz="2400" b="0">
                <a:latin typeface="楷体_GB2312"/>
                <a:cs typeface="楷体_GB2312"/>
              </a:rPr>
              <a:t>》</a:t>
            </a:r>
            <a:r>
              <a:rPr lang="zh-CN" altLang="en-US" sz="2400" b="0">
                <a:latin typeface="楷体_GB2312"/>
                <a:cs typeface="楷体_GB2312"/>
              </a:rPr>
              <a:t>。 从这首诗的题目看，诗人的意图很明显，就是突出这一个</a:t>
            </a:r>
            <a:r>
              <a:rPr lang="zh-CN" altLang="en-US" sz="2400" b="0">
                <a:cs typeface="楷体_GB2312"/>
              </a:rPr>
              <a:t>“</a:t>
            </a:r>
            <a:r>
              <a:rPr lang="zh-CN" altLang="en-US" sz="2400" b="0">
                <a:latin typeface="楷体_GB2312"/>
                <a:cs typeface="楷体_GB2312"/>
              </a:rPr>
              <a:t>爱</a:t>
            </a:r>
            <a:r>
              <a:rPr lang="zh-CN" altLang="en-US" sz="2400" b="0">
                <a:cs typeface="楷体_GB2312"/>
              </a:rPr>
              <a:t>”</a:t>
            </a:r>
            <a:r>
              <a:rPr lang="zh-CN" altLang="en-US" sz="2400" b="0">
                <a:latin typeface="楷体_GB2312"/>
                <a:cs typeface="楷体_GB2312"/>
              </a:rPr>
              <a:t>字，斩钉截铁，毫不含混。而诗人是怎样写出自己对这土地之爱呢？读了诗，使我们对它五体投地。</a:t>
            </a:r>
          </a:p>
          <a:p>
            <a:endParaRPr lang="zh-CN" altLang="en-US" sz="2400" b="0">
              <a:latin typeface="楷体_GB2312"/>
              <a:cs typeface="楷体_GB2312"/>
            </a:endParaRPr>
          </a:p>
          <a:p>
            <a:pPr>
              <a:buFontTx/>
              <a:buNone/>
            </a:pPr>
            <a:r>
              <a:rPr lang="zh-CN" altLang="en-US" sz="2400" b="0">
                <a:latin typeface="楷体_GB2312"/>
                <a:cs typeface="楷体_GB2312"/>
              </a:rPr>
              <a:t>  诗人对于土地之爱，在他的许多诗篇中都表达过。而像这首诗写得这样集中，这样浓烈，这样撼动人心，还是不多见的。  对于土地的感情如何，这首诗可以说是诗人的自白。诗人采用了</a:t>
            </a:r>
            <a:r>
              <a:rPr lang="zh-CN" altLang="en-US" sz="2400" b="0">
                <a:cs typeface="楷体_GB2312"/>
              </a:rPr>
              <a:t>“</a:t>
            </a:r>
            <a:r>
              <a:rPr lang="zh-CN" altLang="en-US" sz="2400" b="0">
                <a:latin typeface="楷体_GB2312"/>
                <a:cs typeface="楷体_GB2312"/>
              </a:rPr>
              <a:t>直接</a:t>
            </a:r>
            <a:r>
              <a:rPr lang="zh-CN" altLang="en-US" sz="2400" b="0">
                <a:cs typeface="楷体_GB2312"/>
              </a:rPr>
              <a:t>”</a:t>
            </a:r>
            <a:r>
              <a:rPr lang="zh-CN" altLang="en-US" sz="2400" b="0">
                <a:latin typeface="楷体_GB2312"/>
                <a:cs typeface="楷体_GB2312"/>
              </a:rPr>
              <a:t>的抒情方式，来表达自己对土地的感情。它像</a:t>
            </a:r>
            <a:r>
              <a:rPr lang="zh-CN" altLang="en-US" sz="2400" b="0">
                <a:cs typeface="楷体_GB2312"/>
              </a:rPr>
              <a:t>“</a:t>
            </a:r>
            <a:r>
              <a:rPr lang="zh-CN" altLang="en-US" sz="2400" b="0">
                <a:latin typeface="楷体_GB2312"/>
                <a:cs typeface="楷体_GB2312"/>
              </a:rPr>
              <a:t>誓词</a:t>
            </a:r>
            <a:r>
              <a:rPr lang="zh-CN" altLang="en-US" sz="2400" b="0">
                <a:cs typeface="楷体_GB2312"/>
              </a:rPr>
              <a:t>”</a:t>
            </a:r>
            <a:r>
              <a:rPr lang="zh-CN" altLang="en-US" sz="2400" b="0">
                <a:latin typeface="楷体_GB2312"/>
                <a:cs typeface="楷体_GB2312"/>
              </a:rPr>
              <a:t>一样严肃，又像</a:t>
            </a:r>
            <a:r>
              <a:rPr lang="zh-CN" altLang="en-US" sz="2400" b="0">
                <a:cs typeface="楷体_GB2312"/>
              </a:rPr>
              <a:t>“</a:t>
            </a:r>
            <a:r>
              <a:rPr lang="zh-CN" altLang="en-US" sz="2400" b="0">
                <a:latin typeface="楷体_GB2312"/>
                <a:cs typeface="楷体_GB2312"/>
              </a:rPr>
              <a:t>血</a:t>
            </a:r>
            <a:r>
              <a:rPr lang="zh-CN" altLang="en-US" sz="2400" b="0">
                <a:cs typeface="楷体_GB2312"/>
              </a:rPr>
              <a:t>”</a:t>
            </a:r>
            <a:r>
              <a:rPr lang="zh-CN" altLang="en-US" sz="2400" b="0">
                <a:latin typeface="楷体_GB2312"/>
                <a:cs typeface="楷体_GB2312"/>
              </a:rPr>
              <a:t>一样庄严。    诗人把自己比作了一只鸟： </a:t>
            </a:r>
            <a:br>
              <a:rPr lang="zh-CN" altLang="en-US" sz="2400" b="0">
                <a:latin typeface="楷体_GB2312"/>
                <a:cs typeface="楷体_GB2312"/>
              </a:rPr>
            </a:br>
            <a:endParaRPr lang="zh-CN" altLang="en-US" sz="2400" b="0">
              <a:latin typeface="楷体_GB2312"/>
              <a:cs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701675"/>
            <a:ext cx="8229600" cy="1143000"/>
          </a:xfrm>
        </p:spPr>
        <p:txBody>
          <a:bodyPr/>
          <a:lstStyle/>
          <a:p>
            <a:r>
              <a:rPr lang="zh-CN" altLang="en-US" sz="4000">
                <a:solidFill>
                  <a:srgbClr val="A50021"/>
                </a:solidFill>
              </a:rPr>
              <a:t>讨论或辩论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6913" y="2009775"/>
            <a:ext cx="7989887" cy="4114800"/>
          </a:xfrm>
        </p:spPr>
        <p:txBody>
          <a:bodyPr/>
          <a:lstStyle/>
          <a:p>
            <a:r>
              <a:rPr lang="zh-CN" altLang="en-US">
                <a:solidFill>
                  <a:schemeClr val="accent2"/>
                </a:solidFill>
                <a:cs typeface="楷体_GB2312"/>
              </a:rPr>
              <a:t>一提起祖国，人们往往会想起长江、长城、黄山、黄河，四大发明、地大物博</a:t>
            </a:r>
            <a:r>
              <a:rPr lang="en-US" altLang="zh-CN">
                <a:solidFill>
                  <a:schemeClr val="accent2"/>
                </a:solidFill>
                <a:cs typeface="楷体_GB2312"/>
              </a:rPr>
              <a:t>……</a:t>
            </a:r>
            <a:r>
              <a:rPr lang="zh-CN" altLang="en-US">
                <a:solidFill>
                  <a:schemeClr val="accent2"/>
                </a:solidFill>
                <a:cs typeface="楷体_GB2312"/>
              </a:rPr>
              <a:t>以此歌颂祖国的强盛伟大。而舒婷此诗却写祖国的灾难深重、落后贫困，曾有人说，她这是“攻击社会主义”，“暴露阴暗面”。</a:t>
            </a:r>
          </a:p>
          <a:p>
            <a:r>
              <a:rPr lang="zh-CN" altLang="en-US">
                <a:solidFill>
                  <a:schemeClr val="accent2"/>
                </a:solidFill>
                <a:cs typeface="楷体_GB2312"/>
              </a:rPr>
              <a:t>对此你怎样看待？（此题没有标准答案）</a:t>
            </a:r>
          </a:p>
        </p:txBody>
      </p:sp>
      <p:sp>
        <p:nvSpPr>
          <p:cNvPr id="45059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45060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45061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33463" y="1131888"/>
            <a:ext cx="3178175" cy="1143000"/>
          </a:xfrm>
        </p:spPr>
        <p:txBody>
          <a:bodyPr/>
          <a:lstStyle/>
          <a:p>
            <a:pPr algn="l"/>
            <a:r>
              <a:rPr lang="zh-CN" altLang="en-US" sz="4800">
                <a:solidFill>
                  <a:srgbClr val="A50021"/>
                </a:solidFill>
                <a:latin typeface="方正琥珀简体" pitchFamily="65" charset="-122"/>
                <a:ea typeface="方正琥珀简体" pitchFamily="65" charset="-122"/>
              </a:rPr>
              <a:t>作者简介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346325"/>
            <a:ext cx="4033837" cy="3197225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zh-CN" altLang="en-US" sz="4800">
                <a:solidFill>
                  <a:srgbClr val="FF6600"/>
                </a:solidFill>
                <a:cs typeface="楷体_GB2312"/>
              </a:rPr>
              <a:t>舒婷</a:t>
            </a:r>
          </a:p>
          <a:p>
            <a:pPr marL="0" indent="0" algn="ctr">
              <a:buFontTx/>
              <a:buNone/>
            </a:pP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原名龚佩瑜</a:t>
            </a:r>
          </a:p>
          <a:p>
            <a:pPr marL="0" indent="0" algn="ctr">
              <a:buFontTx/>
              <a:buNone/>
            </a:pP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福建泉州人</a:t>
            </a:r>
          </a:p>
          <a:p>
            <a:pPr marL="0" indent="0" algn="ctr">
              <a:buFontTx/>
              <a:buNone/>
            </a:pPr>
            <a:r>
              <a:rPr lang="zh-CN" altLang="en-US" sz="3600">
                <a:solidFill>
                  <a:schemeClr val="accent2"/>
                </a:solidFill>
                <a:cs typeface="楷体_GB2312"/>
              </a:rPr>
              <a:t>当代著名女诗人</a:t>
            </a:r>
          </a:p>
        </p:txBody>
      </p:sp>
      <p:sp>
        <p:nvSpPr>
          <p:cNvPr id="18435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18436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18437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  <p:pic>
        <p:nvPicPr>
          <p:cNvPr id="18438" name="Picture 7" descr="舒婷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48263" y="1195388"/>
            <a:ext cx="3178175" cy="4321175"/>
          </a:xfr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609600"/>
            <a:ext cx="8280400" cy="2459038"/>
          </a:xfrm>
        </p:spPr>
        <p:txBody>
          <a:bodyPr/>
          <a:lstStyle/>
          <a:p>
            <a:r>
              <a:rPr lang="zh-CN" altLang="en-US" sz="3200">
                <a:solidFill>
                  <a:srgbClr val="2C666A"/>
                </a:solidFill>
              </a:rPr>
              <a:t>课后练习三：</a:t>
            </a:r>
            <a:r>
              <a:rPr lang="zh-CN" altLang="en-US" sz="3200">
                <a:solidFill>
                  <a:schemeClr val="accent2"/>
                </a:solidFill>
              </a:rPr>
              <a:t>诗中所描写的对象，有的有下句承接（如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老水车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>在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纺着疲惫的歌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>），有些则没有下句承接（如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“</a:t>
            </a:r>
            <a:r>
              <a:rPr lang="zh-CN" altLang="en-US" sz="3200">
                <a:solidFill>
                  <a:schemeClr val="accent2"/>
                </a:solidFill>
              </a:rPr>
              <a:t>干瘪的稻穗</a:t>
            </a:r>
            <a:r>
              <a:rPr lang="zh-CN" altLang="en-US" sz="3200">
                <a:solidFill>
                  <a:schemeClr val="accent2"/>
                </a:solidFill>
                <a:latin typeface="黑体"/>
              </a:rPr>
              <a:t>”</a:t>
            </a:r>
            <a:r>
              <a:rPr lang="zh-CN" altLang="en-US" sz="3200">
                <a:solidFill>
                  <a:schemeClr val="accent2"/>
                </a:solidFill>
              </a:rPr>
              <a:t>）。</a:t>
            </a: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>仿照课文，在下面的诗句后添加一句诗，并尽可能与原诗和谐一致。</a:t>
            </a: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7613" y="3244850"/>
            <a:ext cx="7469187" cy="2921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>
                <a:solidFill>
                  <a:schemeClr val="accent2"/>
                </a:solidFill>
              </a:rPr>
              <a:t>1</a:t>
            </a:r>
            <a:r>
              <a:rPr lang="zh-CN" altLang="en-US">
                <a:solidFill>
                  <a:schemeClr val="accent2"/>
                </a:solidFill>
              </a:rPr>
              <a:t>我是干瘪的稻穗，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>
                <a:solidFill>
                  <a:schemeClr val="accent2"/>
                </a:solidFill>
              </a:rPr>
              <a:t>2</a:t>
            </a:r>
            <a:r>
              <a:rPr lang="zh-CN" altLang="en-US">
                <a:solidFill>
                  <a:schemeClr val="accent2"/>
                </a:solidFill>
              </a:rPr>
              <a:t>我是失修的路基，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>
                <a:solidFill>
                  <a:schemeClr val="accent2"/>
                </a:solidFill>
              </a:rPr>
              <a:t>3</a:t>
            </a:r>
            <a:r>
              <a:rPr lang="zh-CN" altLang="en-US">
                <a:solidFill>
                  <a:schemeClr val="accent2"/>
                </a:solidFill>
              </a:rPr>
              <a:t>我是你挂着眼泪的笑涡，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>
                <a:solidFill>
                  <a:schemeClr val="accent2"/>
                </a:solidFill>
              </a:rPr>
              <a:t>4</a:t>
            </a:r>
            <a:r>
              <a:rPr lang="zh-CN" altLang="en-US">
                <a:solidFill>
                  <a:schemeClr val="accent2"/>
                </a:solidFill>
              </a:rPr>
              <a:t>我是你雪被下古莲的胚芽，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>
                <a:solidFill>
                  <a:schemeClr val="accent2"/>
                </a:solidFill>
              </a:rPr>
              <a:t>5</a:t>
            </a:r>
            <a:r>
              <a:rPr lang="zh-CN" altLang="en-US">
                <a:solidFill>
                  <a:schemeClr val="accent2"/>
                </a:solidFill>
              </a:rPr>
              <a:t>我是新刷出的雪白的起跑线，</a:t>
            </a:r>
          </a:p>
        </p:txBody>
      </p:sp>
      <p:sp>
        <p:nvSpPr>
          <p:cNvPr id="46083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46084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46085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5200">
                <a:solidFill>
                  <a:schemeClr val="accent2"/>
                </a:solidFill>
                <a:ea typeface="隶书"/>
                <a:cs typeface="隶书"/>
              </a:rPr>
              <a:t>走近诗人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8229600" cy="45275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>
                <a:latin typeface="华文仿宋"/>
                <a:ea typeface="华文仿宋"/>
                <a:cs typeface="华文仿宋"/>
              </a:rPr>
              <a:t>舒婷，</a:t>
            </a:r>
            <a:r>
              <a:rPr lang="en-US" altLang="zh-CN" sz="2800">
                <a:latin typeface="华文仿宋"/>
                <a:ea typeface="华文仿宋"/>
                <a:cs typeface="华文仿宋"/>
              </a:rPr>
              <a:t>1952</a:t>
            </a:r>
            <a:r>
              <a:rPr lang="zh-CN" altLang="en-US" sz="2800">
                <a:latin typeface="华文仿宋"/>
                <a:ea typeface="华文仿宋"/>
                <a:cs typeface="华文仿宋"/>
              </a:rPr>
              <a:t>年生于福建厦门。</a:t>
            </a:r>
            <a:r>
              <a:rPr lang="en-US" altLang="zh-CN" sz="2800">
                <a:latin typeface="华文仿宋"/>
                <a:ea typeface="华文仿宋"/>
                <a:cs typeface="华文仿宋"/>
              </a:rPr>
              <a:t>70</a:t>
            </a:r>
            <a:r>
              <a:rPr lang="zh-CN" altLang="en-US" sz="2800">
                <a:latin typeface="华文仿宋"/>
                <a:ea typeface="华文仿宋"/>
                <a:cs typeface="华文仿宋"/>
              </a:rPr>
              <a:t>年代末，她的诗作受到人们的关注，不久即成为朦胧诗的代表诗人而闻名。结集出版的诗集有</a:t>
            </a:r>
            <a:r>
              <a:rPr lang="en-US" altLang="zh-CN" sz="2800">
                <a:latin typeface="华文仿宋"/>
                <a:ea typeface="华文仿宋"/>
                <a:cs typeface="华文仿宋"/>
              </a:rPr>
              <a:t>《</a:t>
            </a:r>
            <a:r>
              <a:rPr lang="zh-CN" altLang="en-US" sz="2800">
                <a:latin typeface="华文仿宋"/>
                <a:ea typeface="华文仿宋"/>
                <a:cs typeface="华文仿宋"/>
              </a:rPr>
              <a:t>双桅船</a:t>
            </a:r>
            <a:r>
              <a:rPr lang="en-US" altLang="zh-CN" sz="2800">
                <a:latin typeface="华文仿宋"/>
                <a:ea typeface="华文仿宋"/>
                <a:cs typeface="华文仿宋"/>
              </a:rPr>
              <a:t>》</a:t>
            </a:r>
            <a:r>
              <a:rPr lang="zh-CN" altLang="en-US" sz="2800">
                <a:latin typeface="华文仿宋"/>
                <a:ea typeface="华文仿宋"/>
                <a:cs typeface="华文仿宋"/>
              </a:rPr>
              <a:t>等。她的诗歌创作主要关注人的价值和尊严，构思独特，情调婉约，具有典型的浪漫主义风格。她的诗不侧重客观生活的描摹，而是注重表现自己真实的内心世界。她从关系个人的命运和价值出发，上升到对他人对民族命运的关切。舒婷的诗具有一种崭新的审美视野，能够超越以往新诗的陈旧观念，突破生活的客观规定性和逻辑性的限制，达到较高的艺术新水平。她的诗既有着鲜明的时代的叛逆精神，又有着执著而深切的热爱之情，发自内心而真实优美，被人誉为“心灵世界的歌”。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5200">
                <a:solidFill>
                  <a:schemeClr val="accent2"/>
                </a:solidFill>
                <a:ea typeface="隶书"/>
                <a:cs typeface="隶书"/>
              </a:rPr>
              <a:t>了解风格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66738" y="1752600"/>
            <a:ext cx="8577262" cy="4267200"/>
          </a:xfrm>
        </p:spPr>
        <p:txBody>
          <a:bodyPr/>
          <a:lstStyle/>
          <a:p>
            <a:r>
              <a:rPr lang="en-US" altLang="zh-CN" sz="2800"/>
              <a:t>70</a:t>
            </a:r>
            <a:r>
              <a:rPr lang="zh-CN" altLang="en-US" sz="2800"/>
              <a:t>年代后期，一批年轻的诗人以新颖独特的表达方式引起了诗坛的瞩目。他们大胆开拓诗歌的艺术领域，用非传统的新的审美观念和表现手法来抒发感情。他们强调诗人主观的感觉世界，大量采用虚写法，使诗由具体变得抽象，追求诗的内在旋律；他们的一些诗作选择奇特的形象，打破时空秩序，捕捉瞬间感受，运用跳跃性的结构，用象征和隐喻的手法，使人们读起来不再像过去那样明晰易懂。这种诗被称为“朦胧诗”，并在诗歌界引起争论。朦胧诗的产生，是当代中国社会文化背景的产物，也是外来诗歌影响的结果。 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333375"/>
            <a:ext cx="7772400" cy="1143000"/>
          </a:xfrm>
        </p:spPr>
        <p:txBody>
          <a:bodyPr/>
          <a:lstStyle/>
          <a:p>
            <a:r>
              <a:rPr lang="zh-CN" altLang="en-US">
                <a:solidFill>
                  <a:srgbClr val="A50021"/>
                </a:solidFill>
              </a:rPr>
              <a:t>关于朦胧诗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96913" y="1728788"/>
            <a:ext cx="7989887" cy="4114800"/>
          </a:xfrm>
        </p:spPr>
        <p:txBody>
          <a:bodyPr/>
          <a:lstStyle/>
          <a:p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朦胧诗，曾盛行于“文革”之后，是备受生活的冷落与嘲弄的青年诗人创作的诗歌。他们多强调主体的真实，强调内在的思维，追求象征和意象化，往往象征、暗示、通感等并用，将生活扭曲变形，蕴含着伤感情调和反叛精神。</a:t>
            </a:r>
          </a:p>
          <a:p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代表人物</a:t>
            </a:r>
            <a:r>
              <a:rPr lang="en-US" altLang="zh-CN" sz="2800">
                <a:solidFill>
                  <a:schemeClr val="accent2"/>
                </a:solidFill>
                <a:cs typeface="楷体_GB2312"/>
              </a:rPr>
              <a:t>:</a:t>
            </a:r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北岛</a:t>
            </a:r>
            <a:r>
              <a:rPr lang="en-US" altLang="zh-CN" sz="2800">
                <a:solidFill>
                  <a:schemeClr val="accent2"/>
                </a:solidFill>
                <a:cs typeface="楷体_GB2312"/>
              </a:rPr>
              <a:t>/</a:t>
            </a:r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舒婷</a:t>
            </a:r>
            <a:r>
              <a:rPr lang="en-US" altLang="zh-CN" sz="2800">
                <a:solidFill>
                  <a:schemeClr val="accent2"/>
                </a:solidFill>
                <a:cs typeface="楷体_GB2312"/>
              </a:rPr>
              <a:t>/</a:t>
            </a:r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顾城</a:t>
            </a:r>
            <a:r>
              <a:rPr lang="en-US" altLang="zh-CN" sz="2800">
                <a:solidFill>
                  <a:schemeClr val="accent2"/>
                </a:solidFill>
                <a:cs typeface="楷体_GB2312"/>
              </a:rPr>
              <a:t>/</a:t>
            </a:r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杨炼</a:t>
            </a:r>
            <a:r>
              <a:rPr lang="en-US" altLang="zh-CN" sz="2800">
                <a:solidFill>
                  <a:schemeClr val="accent2"/>
                </a:solidFill>
                <a:cs typeface="楷体_GB2312"/>
              </a:rPr>
              <a:t>/</a:t>
            </a:r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江河</a:t>
            </a:r>
          </a:p>
          <a:p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今天学习舒婷的朦胧诗</a:t>
            </a:r>
            <a:r>
              <a:rPr lang="en-US" altLang="zh-CN" sz="2800">
                <a:solidFill>
                  <a:schemeClr val="accent2"/>
                </a:solidFill>
                <a:cs typeface="楷体_GB2312"/>
              </a:rPr>
              <a:t>——《</a:t>
            </a:r>
            <a:r>
              <a:rPr lang="zh-CN" altLang="en-US" sz="2800">
                <a:solidFill>
                  <a:schemeClr val="accent2"/>
                </a:solidFill>
                <a:cs typeface="楷体_GB2312"/>
              </a:rPr>
              <a:t>祖国啊，我亲爱的祖国</a:t>
            </a:r>
            <a:r>
              <a:rPr lang="en-US" altLang="zh-CN" sz="2800">
                <a:solidFill>
                  <a:schemeClr val="accent2"/>
                </a:solidFill>
                <a:cs typeface="楷体_GB2312"/>
              </a:rPr>
              <a:t>》</a:t>
            </a:r>
          </a:p>
        </p:txBody>
      </p:sp>
      <p:sp>
        <p:nvSpPr>
          <p:cNvPr id="21507" name="AutoShap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1508" name="AutoShape 5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21509" name="AutoShape 6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111623" name="WordArt 7"/>
          <p:cNvSpPr>
            <a:spLocks noChangeArrowheads="1" noChangeShapeType="1" noTextEdit="1"/>
          </p:cNvSpPr>
          <p:nvPr/>
        </p:nvSpPr>
        <p:spPr bwMode="auto">
          <a:xfrm>
            <a:off x="1403350" y="4437063"/>
            <a:ext cx="640873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祖国啊，我亲爱的祖国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260350"/>
            <a:ext cx="4246562" cy="5761038"/>
          </a:xfrm>
        </p:spPr>
        <p:txBody>
          <a:bodyPr/>
          <a:lstStyle/>
          <a:p>
            <a:r>
              <a:rPr lang="zh-CN" altLang="en-US" sz="5400">
                <a:solidFill>
                  <a:srgbClr val="990000"/>
                </a:solidFill>
                <a:latin typeface="方正琥珀简体" pitchFamily="65" charset="-122"/>
                <a:ea typeface="方正琥珀简体" pitchFamily="65" charset="-122"/>
              </a:rPr>
              <a:t>朗读理解</a:t>
            </a:r>
          </a:p>
        </p:txBody>
      </p:sp>
      <p:sp>
        <p:nvSpPr>
          <p:cNvPr id="22530" name="AutoShape 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2531" name="AutoShape 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22532" name="AutoShape 5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  <p:pic>
        <p:nvPicPr>
          <p:cNvPr id="22533" name="Picture 8" descr="舒婷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268413"/>
            <a:ext cx="31781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"/>
          <p:cNvSpPr txBox="1">
            <a:spLocks noChangeArrowheads="1"/>
          </p:cNvSpPr>
          <p:nvPr/>
        </p:nvSpPr>
        <p:spPr bwMode="auto">
          <a:xfrm>
            <a:off x="228600" y="0"/>
            <a:ext cx="502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u="sng">
                <a:solidFill>
                  <a:srgbClr val="FF0000"/>
                </a:solidFill>
                <a:ea typeface="隶书"/>
                <a:cs typeface="隶书"/>
              </a:rPr>
              <a:t>读准下列字音：</a:t>
            </a:r>
          </a:p>
        </p:txBody>
      </p:sp>
      <p:sp>
        <p:nvSpPr>
          <p:cNvPr id="155651" name="Text Box 3"/>
          <p:cNvSpPr txBox="1">
            <a:spLocks noChangeArrowheads="1"/>
          </p:cNvSpPr>
          <p:nvPr/>
        </p:nvSpPr>
        <p:spPr bwMode="auto">
          <a:xfrm>
            <a:off x="228600" y="1143000"/>
            <a:ext cx="891540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33CC"/>
                </a:solidFill>
              </a:rPr>
              <a:t>干</a:t>
            </a:r>
            <a:r>
              <a:rPr lang="zh-CN" altLang="en-US" sz="4400" b="1" i="1" u="sng">
                <a:solidFill>
                  <a:srgbClr val="0033CC"/>
                </a:solidFill>
              </a:rPr>
              <a:t>瘪</a:t>
            </a:r>
            <a:r>
              <a:rPr lang="zh-CN" altLang="en-US" sz="4400" b="1">
                <a:solidFill>
                  <a:srgbClr val="0033CC"/>
                </a:solidFill>
              </a:rPr>
              <a:t>            </a:t>
            </a:r>
            <a:r>
              <a:rPr lang="zh-CN" altLang="en-US" sz="4400" b="1" i="1" u="sng">
                <a:solidFill>
                  <a:srgbClr val="0033CC"/>
                </a:solidFill>
              </a:rPr>
              <a:t>驳</a:t>
            </a:r>
            <a:r>
              <a:rPr lang="zh-CN" altLang="en-US" sz="4400" b="1">
                <a:solidFill>
                  <a:srgbClr val="0033CC"/>
                </a:solidFill>
              </a:rPr>
              <a:t>船            </a:t>
            </a:r>
            <a:r>
              <a:rPr lang="zh-CN" altLang="en-US" sz="4400" b="1" i="1" u="sng">
                <a:solidFill>
                  <a:srgbClr val="0033CC"/>
                </a:solidFill>
              </a:rPr>
              <a:t>蜗</a:t>
            </a:r>
            <a:r>
              <a:rPr lang="zh-CN" altLang="en-US" sz="4400" b="1">
                <a:solidFill>
                  <a:srgbClr val="0033CC"/>
                </a:solidFill>
              </a:rPr>
              <a:t>行     </a:t>
            </a:r>
          </a:p>
          <a:p>
            <a:pPr>
              <a:spcBef>
                <a:spcPct val="50000"/>
              </a:spcBef>
            </a:pPr>
            <a:endParaRPr lang="zh-CN" altLang="en-US" sz="4400" b="1">
              <a:solidFill>
                <a:srgbClr val="0033CC"/>
              </a:solidFill>
            </a:endParaRPr>
          </a:p>
        </p:txBody>
      </p:sp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228600" y="2811463"/>
            <a:ext cx="769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i="1" u="sng">
                <a:solidFill>
                  <a:srgbClr val="0033CC"/>
                </a:solidFill>
              </a:rPr>
              <a:t>胚</a:t>
            </a:r>
            <a:r>
              <a:rPr lang="zh-CN" altLang="en-US" sz="4400" b="1">
                <a:solidFill>
                  <a:srgbClr val="0033CC"/>
                </a:solidFill>
              </a:rPr>
              <a:t>芽           迷</a:t>
            </a:r>
            <a:r>
              <a:rPr lang="zh-CN" altLang="en-US" sz="4400" b="1" i="1" u="sng">
                <a:solidFill>
                  <a:srgbClr val="0033CC"/>
                </a:solidFill>
              </a:rPr>
              <a:t>惘</a:t>
            </a:r>
            <a:r>
              <a:rPr lang="zh-CN" altLang="en-US" sz="4400" b="1">
                <a:solidFill>
                  <a:srgbClr val="0033CC"/>
                </a:solidFill>
              </a:rPr>
              <a:t>             </a:t>
            </a:r>
            <a:r>
              <a:rPr lang="zh-CN" altLang="en-US" sz="4400" b="1" i="1" u="sng">
                <a:solidFill>
                  <a:srgbClr val="0033CC"/>
                </a:solidFill>
              </a:rPr>
              <a:t>隧</a:t>
            </a:r>
            <a:r>
              <a:rPr lang="zh-CN" altLang="en-US" sz="4400" b="1">
                <a:solidFill>
                  <a:srgbClr val="0033CC"/>
                </a:solidFill>
              </a:rPr>
              <a:t>洞</a:t>
            </a: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323850" y="4724400"/>
            <a:ext cx="83486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i="1" u="sng">
                <a:solidFill>
                  <a:srgbClr val="0033CC"/>
                </a:solidFill>
              </a:rPr>
              <a:t>绯</a:t>
            </a:r>
            <a:r>
              <a:rPr lang="zh-CN" altLang="en-US" sz="4400" b="1">
                <a:solidFill>
                  <a:srgbClr val="0033CC"/>
                </a:solidFill>
              </a:rPr>
              <a:t>红           </a:t>
            </a:r>
            <a:r>
              <a:rPr lang="zh-CN" altLang="en-US" sz="4400" b="1" i="1" u="sng">
                <a:solidFill>
                  <a:srgbClr val="0033CC"/>
                </a:solidFill>
              </a:rPr>
              <a:t>淤</a:t>
            </a:r>
            <a:r>
              <a:rPr lang="zh-CN" altLang="en-US" sz="4400" b="1">
                <a:solidFill>
                  <a:srgbClr val="0033CC"/>
                </a:solidFill>
              </a:rPr>
              <a:t>滩              </a:t>
            </a:r>
            <a:r>
              <a:rPr lang="zh-CN" altLang="en-US" sz="4400" b="1" i="1" u="sng">
                <a:solidFill>
                  <a:srgbClr val="0033CC"/>
                </a:solidFill>
              </a:rPr>
              <a:t>纤</a:t>
            </a:r>
            <a:r>
              <a:rPr lang="zh-CN" altLang="en-US" sz="4400" b="1">
                <a:solidFill>
                  <a:srgbClr val="0033CC"/>
                </a:solidFill>
              </a:rPr>
              <a:t>绳</a:t>
            </a:r>
          </a:p>
        </p:txBody>
      </p:sp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1752600" y="1219200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u="sng">
                <a:solidFill>
                  <a:srgbClr val="FF0000"/>
                </a:solidFill>
              </a:rPr>
              <a:t>bi</a:t>
            </a: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ě</a:t>
            </a:r>
            <a:r>
              <a:rPr kumimoji="1" lang="en-US" altLang="zh-CN" sz="2400" b="1">
                <a:latin typeface="Times New Roman" pitchFamily="18" charset="0"/>
              </a:rPr>
              <a:t> </a:t>
            </a:r>
          </a:p>
        </p:txBody>
      </p:sp>
      <p:sp>
        <p:nvSpPr>
          <p:cNvPr id="155655" name="Text Box 7"/>
          <p:cNvSpPr txBox="1">
            <a:spLocks noChangeArrowheads="1"/>
          </p:cNvSpPr>
          <p:nvPr/>
        </p:nvSpPr>
        <p:spPr bwMode="auto">
          <a:xfrm>
            <a:off x="4648200" y="1143000"/>
            <a:ext cx="129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bó</a:t>
            </a:r>
          </a:p>
        </p:txBody>
      </p:sp>
      <p:sp>
        <p:nvSpPr>
          <p:cNvPr id="155656" name="Text Box 8"/>
          <p:cNvSpPr txBox="1">
            <a:spLocks noChangeArrowheads="1"/>
          </p:cNvSpPr>
          <p:nvPr/>
        </p:nvSpPr>
        <p:spPr bwMode="auto">
          <a:xfrm>
            <a:off x="7620000" y="1143000"/>
            <a:ext cx="114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wō</a:t>
            </a:r>
          </a:p>
        </p:txBody>
      </p:sp>
      <p:sp>
        <p:nvSpPr>
          <p:cNvPr id="155657" name="Text Box 9"/>
          <p:cNvSpPr txBox="1">
            <a:spLocks noChangeArrowheads="1"/>
          </p:cNvSpPr>
          <p:nvPr/>
        </p:nvSpPr>
        <p:spPr bwMode="auto">
          <a:xfrm>
            <a:off x="1524000" y="2819400"/>
            <a:ext cx="106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pēi</a:t>
            </a:r>
          </a:p>
        </p:txBody>
      </p:sp>
      <p:sp>
        <p:nvSpPr>
          <p:cNvPr id="155658" name="Text Box 10"/>
          <p:cNvSpPr txBox="1">
            <a:spLocks noChangeArrowheads="1"/>
          </p:cNvSpPr>
          <p:nvPr/>
        </p:nvSpPr>
        <p:spPr bwMode="auto">
          <a:xfrm>
            <a:off x="4419600" y="28956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wǎng</a:t>
            </a:r>
          </a:p>
        </p:txBody>
      </p:sp>
      <p:sp>
        <p:nvSpPr>
          <p:cNvPr id="155659" name="Text Box 11"/>
          <p:cNvSpPr txBox="1">
            <a:spLocks noChangeArrowheads="1"/>
          </p:cNvSpPr>
          <p:nvPr/>
        </p:nvSpPr>
        <p:spPr bwMode="auto">
          <a:xfrm>
            <a:off x="7467600" y="2819400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suì</a:t>
            </a:r>
          </a:p>
        </p:txBody>
      </p:sp>
      <p:sp>
        <p:nvSpPr>
          <p:cNvPr id="155660" name="Text Box 12"/>
          <p:cNvSpPr txBox="1">
            <a:spLocks noChangeArrowheads="1"/>
          </p:cNvSpPr>
          <p:nvPr/>
        </p:nvSpPr>
        <p:spPr bwMode="auto">
          <a:xfrm>
            <a:off x="1676400" y="4724400"/>
            <a:ext cx="129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fēi</a:t>
            </a:r>
          </a:p>
        </p:txBody>
      </p:sp>
      <p:sp>
        <p:nvSpPr>
          <p:cNvPr id="155661" name="Text Box 13"/>
          <p:cNvSpPr txBox="1">
            <a:spLocks noChangeArrowheads="1"/>
          </p:cNvSpPr>
          <p:nvPr/>
        </p:nvSpPr>
        <p:spPr bwMode="auto">
          <a:xfrm>
            <a:off x="4800600" y="4648200"/>
            <a:ext cx="114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yū</a:t>
            </a:r>
          </a:p>
        </p:txBody>
      </p:sp>
      <p:sp>
        <p:nvSpPr>
          <p:cNvPr id="155662" name="Text Box 14"/>
          <p:cNvSpPr txBox="1">
            <a:spLocks noChangeArrowheads="1"/>
          </p:cNvSpPr>
          <p:nvPr/>
        </p:nvSpPr>
        <p:spPr bwMode="auto">
          <a:xfrm>
            <a:off x="7848600" y="4648200"/>
            <a:ext cx="129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qiàn</a:t>
            </a:r>
          </a:p>
        </p:txBody>
      </p:sp>
      <p:sp>
        <p:nvSpPr>
          <p:cNvPr id="23566" name="Text Box 16"/>
          <p:cNvSpPr txBox="1">
            <a:spLocks noChangeArrowheads="1"/>
          </p:cNvSpPr>
          <p:nvPr/>
        </p:nvSpPr>
        <p:spPr bwMode="auto">
          <a:xfrm>
            <a:off x="1835150" y="5949950"/>
            <a:ext cx="35290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ea typeface="楷体_GB2312"/>
              </a:rPr>
              <a:t>累累                   挣脱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autoUpdateAnimBg="0"/>
      <p:bldP spid="155652" grpId="0" autoUpdateAnimBg="0"/>
      <p:bldP spid="155653" grpId="0" autoUpdateAnimBg="0"/>
      <p:bldP spid="155654" grpId="0" autoUpdateAnimBg="0"/>
      <p:bldP spid="155655" grpId="0" autoUpdateAnimBg="0"/>
      <p:bldP spid="155656" grpId="0" autoUpdateAnimBg="0"/>
      <p:bldP spid="155657" grpId="0" autoUpdateAnimBg="0"/>
      <p:bldP spid="155658" grpId="0" autoUpdateAnimBg="0"/>
      <p:bldP spid="155659" grpId="0" autoUpdateAnimBg="0"/>
      <p:bldP spid="155660" grpId="0" autoUpdateAnimBg="0"/>
      <p:bldP spid="155661" grpId="0" autoUpdateAnimBg="0"/>
      <p:bldP spid="15566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530225"/>
            <a:ext cx="7772400" cy="595313"/>
          </a:xfrm>
        </p:spPr>
        <p:txBody>
          <a:bodyPr/>
          <a:lstStyle/>
          <a:p>
            <a:pPr algn="l"/>
            <a:r>
              <a:rPr lang="zh-CN" altLang="en-US" sz="4000">
                <a:solidFill>
                  <a:srgbClr val="2C666A"/>
                </a:solidFill>
                <a:ea typeface="方正琥珀简体" pitchFamily="65" charset="-122"/>
              </a:rPr>
              <a:t>朗读　注意节奏　粗体重读</a:t>
            </a:r>
          </a:p>
        </p:txBody>
      </p:sp>
      <p:sp>
        <p:nvSpPr>
          <p:cNvPr id="24578" name="Rectangle 1027"/>
          <p:cNvSpPr>
            <a:spLocks noGrp="1" noChangeArrowheads="1"/>
          </p:cNvSpPr>
          <p:nvPr>
            <p:ph type="body" idx="4294967295"/>
          </p:nvPr>
        </p:nvSpPr>
        <p:spPr>
          <a:xfrm>
            <a:off x="1908175" y="1341438"/>
            <a:ext cx="6550025" cy="4535487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我／是你河边上</a:t>
            </a:r>
            <a:r>
              <a:rPr lang="zh-CN" altLang="en-US" b="0"/>
              <a:t>破旧</a:t>
            </a:r>
            <a:r>
              <a:rPr lang="zh-CN" altLang="en-US"/>
              <a:t>的／</a:t>
            </a:r>
            <a:r>
              <a:rPr lang="zh-CN" altLang="en-US" b="0"/>
              <a:t>老水车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数百年来／纺着</a:t>
            </a:r>
            <a:r>
              <a:rPr lang="zh-CN" altLang="en-US" b="0"/>
              <a:t>疲惫</a:t>
            </a:r>
            <a:r>
              <a:rPr lang="zh-CN" altLang="en-US"/>
              <a:t>的歌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我／是你额上</a:t>
            </a:r>
            <a:r>
              <a:rPr lang="zh-CN" altLang="en-US" b="0"/>
              <a:t>熏黑</a:t>
            </a:r>
            <a:r>
              <a:rPr lang="zh-CN" altLang="en-US"/>
              <a:t>的／</a:t>
            </a:r>
            <a:r>
              <a:rPr lang="zh-CN" altLang="en-US" b="0"/>
              <a:t>矿灯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照你／在历史的隧洞里／</a:t>
            </a:r>
            <a:r>
              <a:rPr lang="zh-CN" altLang="en-US" b="0">
                <a:solidFill>
                  <a:srgbClr val="FF6600"/>
                </a:solidFill>
              </a:rPr>
              <a:t>蜗</a:t>
            </a:r>
            <a:r>
              <a:rPr lang="zh-CN" altLang="en-US" b="0"/>
              <a:t>行摸索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我／是</a:t>
            </a:r>
            <a:r>
              <a:rPr lang="zh-CN" altLang="en-US" b="0"/>
              <a:t>干瘪</a:t>
            </a:r>
            <a:r>
              <a:rPr lang="zh-CN" altLang="en-US"/>
              <a:t>的稻穗；是</a:t>
            </a:r>
            <a:r>
              <a:rPr lang="zh-CN" altLang="en-US" b="0"/>
              <a:t>失修</a:t>
            </a:r>
            <a:r>
              <a:rPr lang="zh-CN" altLang="en-US"/>
              <a:t>的路基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是</a:t>
            </a:r>
            <a:r>
              <a:rPr lang="zh-CN" altLang="en-US" b="0"/>
              <a:t>淤滩</a:t>
            </a:r>
            <a:r>
              <a:rPr lang="zh-CN" altLang="en-US"/>
              <a:t>上的驳船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/>
              <a:t>把纤绳</a:t>
            </a:r>
            <a:r>
              <a:rPr lang="zh-CN" altLang="en-US" b="0"/>
              <a:t>深深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zh-CN" altLang="en-US" b="0"/>
              <a:t>勒</a:t>
            </a:r>
            <a:r>
              <a:rPr lang="zh-CN" altLang="en-US"/>
              <a:t>进你的／肩膊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zh-CN"/>
              <a:t>—— </a:t>
            </a:r>
            <a:r>
              <a:rPr lang="zh-CN" altLang="en-US"/>
              <a:t>祖国啊！</a:t>
            </a:r>
            <a:endParaRPr lang="zh-CN" altLang="en-US">
              <a:solidFill>
                <a:schemeClr val="accent2"/>
              </a:solidFill>
              <a:cs typeface="楷体_GB2312"/>
            </a:endParaRPr>
          </a:p>
        </p:txBody>
      </p:sp>
      <p:sp>
        <p:nvSpPr>
          <p:cNvPr id="24579" name="AutoShape 1028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5105400" y="6416675"/>
            <a:ext cx="381000" cy="365125"/>
          </a:xfrm>
          <a:prstGeom prst="righ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24580" name="AutoShape 1029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3581400" y="6416675"/>
            <a:ext cx="381000" cy="365125"/>
          </a:xfrm>
          <a:prstGeom prst="leftArrow">
            <a:avLst>
              <a:gd name="adj1" fmla="val 50000"/>
              <a:gd name="adj2" fmla="val 26087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24581" name="AutoShape 1030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305300" y="6400800"/>
            <a:ext cx="5334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a typeface="楷体_GB2312"/>
            </a:endParaRPr>
          </a:p>
        </p:txBody>
      </p:sp>
      <p:sp>
        <p:nvSpPr>
          <p:cNvPr id="83975" name="AutoShape 1031"/>
          <p:cNvSpPr>
            <a:spLocks noChangeArrowheads="1"/>
          </p:cNvSpPr>
          <p:nvPr/>
        </p:nvSpPr>
        <p:spPr bwMode="auto">
          <a:xfrm>
            <a:off x="7380288" y="1628775"/>
            <a:ext cx="1460500" cy="1066800"/>
          </a:xfrm>
          <a:prstGeom prst="wedgeRoundRectCallout">
            <a:avLst>
              <a:gd name="adj1" fmla="val -85435"/>
              <a:gd name="adj2" fmla="val 66815"/>
              <a:gd name="adj3" fmla="val 16667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en-US" altLang="zh-CN" sz="4800">
                <a:solidFill>
                  <a:srgbClr val="FF3300"/>
                </a:solidFill>
                <a:latin typeface="宋体" charset="-122"/>
              </a:rPr>
              <a:t>wō</a:t>
            </a:r>
            <a:endParaRPr kumimoji="1" lang="zh-CN" altLang="en-US" sz="4800">
              <a:solidFill>
                <a:srgbClr val="FF3300"/>
              </a:solidFill>
              <a:latin typeface="宋体" charset="-122"/>
            </a:endParaRPr>
          </a:p>
        </p:txBody>
      </p:sp>
      <p:sp>
        <p:nvSpPr>
          <p:cNvPr id="83976" name="AutoShape 1032"/>
          <p:cNvSpPr>
            <a:spLocks noChangeArrowheads="1"/>
          </p:cNvSpPr>
          <p:nvPr/>
        </p:nvSpPr>
        <p:spPr bwMode="auto">
          <a:xfrm>
            <a:off x="6227763" y="3933825"/>
            <a:ext cx="1727200" cy="1152525"/>
          </a:xfrm>
          <a:prstGeom prst="wedgeRoundRectCallout">
            <a:avLst>
              <a:gd name="adj1" fmla="val 8366"/>
              <a:gd name="adj2" fmla="val -2864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感情？</a:t>
            </a:r>
          </a:p>
          <a:p>
            <a:pPr algn="r"/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语气？</a:t>
            </a:r>
          </a:p>
        </p:txBody>
      </p:sp>
      <p:sp>
        <p:nvSpPr>
          <p:cNvPr id="83977" name="AutoShape 1033"/>
          <p:cNvSpPr>
            <a:spLocks noChangeArrowheads="1"/>
          </p:cNvSpPr>
          <p:nvPr/>
        </p:nvSpPr>
        <p:spPr bwMode="auto">
          <a:xfrm>
            <a:off x="5795963" y="5229225"/>
            <a:ext cx="2519362" cy="1223963"/>
          </a:xfrm>
          <a:prstGeom prst="wedgeRoundRectCallout">
            <a:avLst>
              <a:gd name="adj1" fmla="val 8162"/>
              <a:gd name="adj2" fmla="val -123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深沉 悲痛</a:t>
            </a:r>
          </a:p>
          <a:p>
            <a:pPr algn="ctr"/>
            <a:r>
              <a:rPr kumimoji="1" lang="zh-CN" altLang="en-US" sz="3200" b="1">
                <a:solidFill>
                  <a:schemeClr val="accent2"/>
                </a:solidFill>
                <a:latin typeface="楷体_GB2312"/>
                <a:ea typeface="楷体_GB2312"/>
              </a:rPr>
              <a:t>舒缓 低沉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5" grpId="0" animBg="1" autoUpdateAnimBg="0"/>
      <p:bldP spid="83976" grpId="0" animBg="1" autoUpdateAnimBg="0"/>
      <p:bldP spid="83977" grpId="0" animBg="1" autoUpdateAnimBg="0"/>
    </p:bldLst>
  </p:timing>
</p:sld>
</file>

<file path=ppt/theme/theme1.xml><?xml version="1.0" encoding="utf-8"?>
<a:theme xmlns:a="http://schemas.openxmlformats.org/drawingml/2006/main" name="80005666678090">
  <a:themeElements>
    <a:clrScheme name="8000566667809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000566667809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000566667809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2412</Words>
  <Paragraphs>172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80005666678090</vt:lpstr>
      <vt:lpstr>2012版中考一轮复习化学精品课件（含2011中考真题）第15课时粒子构成物质（19ppt)</vt:lpstr>
      <vt:lpstr>Slide 1</vt:lpstr>
      <vt:lpstr>学习要点和步骤 </vt:lpstr>
      <vt:lpstr>作者简介</vt:lpstr>
      <vt:lpstr>走近诗人</vt:lpstr>
      <vt:lpstr>了解风格</vt:lpstr>
      <vt:lpstr>关于朦胧诗</vt:lpstr>
      <vt:lpstr>朗读理解</vt:lpstr>
      <vt:lpstr>Slide 8</vt:lpstr>
      <vt:lpstr>朗读　注意节奏　粗体重读</vt:lpstr>
      <vt:lpstr>朗读　注意节奏　粗体重读</vt:lpstr>
      <vt:lpstr>朗读　注意节奏　粗体重读</vt:lpstr>
      <vt:lpstr>Slide 12</vt:lpstr>
      <vt:lpstr>朗读　注意节奏　粗体重读</vt:lpstr>
      <vt:lpstr>   祖国啊，我亲爱的祖国</vt:lpstr>
      <vt:lpstr>Slide 15</vt:lpstr>
      <vt:lpstr>请你小试身手?</vt:lpstr>
      <vt:lpstr>Slide 17</vt:lpstr>
      <vt:lpstr>水车、矿灯、稻穗、路基、驳船的前面，都有或长或短的修饰语， 这些修饰语可以去掉吗？</vt:lpstr>
      <vt:lpstr>Slide 19</vt:lpstr>
      <vt:lpstr>是“飞天”袖间 千百年来未落到地面的花朵 这句是什么意思？</vt:lpstr>
      <vt:lpstr>“神话的蛛网里挣脱”的“理想” “古莲的胚芽” “挂着眼泪的笑涡” “新刷出的雪白的起跑线” “绯红的黎明正在喷薄” 这些意象有什么共同的意思？</vt:lpstr>
      <vt:lpstr>“十亿分之一”，为什么又是“九百六十万平方的总和”？</vt:lpstr>
      <vt:lpstr>“你以伤痕累累的乳房／喂养了 迷惘的我、深思的我、沸腾的我” “伤痕累累的”可以删除吗？</vt:lpstr>
      <vt:lpstr>那就从我的血肉之躯上／去取得 你的富饶，你的荣光，你的自由 这句该怎样理解？</vt:lpstr>
      <vt:lpstr>比较阅读</vt:lpstr>
      <vt:lpstr>我爱这土地</vt:lpstr>
      <vt:lpstr>Slide 27</vt:lpstr>
      <vt:lpstr>Slide 28</vt:lpstr>
      <vt:lpstr>讨论或辩论</vt:lpstr>
      <vt:lpstr>课后练习三：诗中所描写的对象，有的有下句承接（如“老水车”在“纺着疲惫的歌”），有些则没有下句承接（如“干瘪的稻穗”）。 仿照课文，在下面的诗句后添加一句诗，并尽可能与原诗和谐一致。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1601-01-01T00:00:00Z</dcterms:created>
  <dcterms:modified xsi:type="dcterms:W3CDTF">2018-09-22T18:51:56Z</dcterms:modified>
  <cp:category/>
</cp:coreProperties>
</file>