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Lst>
  <p:sldSz cx="9144000" cy="6858000" type="screen4x3"/>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tags" Target="tags/tag63.xml" /><Relationship Id="rId44" Type="http://schemas.openxmlformats.org/officeDocument/2006/relationships/presProps" Target="presProps.xml" /><Relationship Id="rId45" Type="http://schemas.openxmlformats.org/officeDocument/2006/relationships/viewProps" Target="viewProps.xml" /><Relationship Id="rId46" Type="http://schemas.openxmlformats.org/officeDocument/2006/relationships/theme" Target="theme/theme1.xml" /><Relationship Id="rId47"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3.emf" /><Relationship Id="rId2" Type="http://schemas.openxmlformats.org/officeDocument/2006/relationships/image" Target="../media/image4.emf" /><Relationship Id="rId3"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 Id="rId2" Type="http://schemas.openxmlformats.org/officeDocument/2006/relationships/image" Target="../media/image7.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10.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defPPr/>
            <a:lvl1pPr algn="l">
              <a:defRPr sz="1200"/>
            </a:lvl1pPr>
          </a:lstStyle>
          <a:p>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defPPr/>
            <a:lvl1pPr algn="r">
              <a:defRPr sz="1200"/>
            </a:lvl1pPr>
          </a:lstStyle>
          <a:p>
            <a:pPr/>
            <a:fld id="{FC01EFDD-91F8-495A-91D7-EB018522F674}" type="datetimeFigureOut">
              <a:rPr lang="zh-CN" altLang="en-US" smtClean="0"/>
              <a:pPr/>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defPPr/>
            <a:lvl1pPr algn="l">
              <a:defRPr sz="1200"/>
            </a:lvl1pPr>
          </a:lstStyle>
          <a:p>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defPPr/>
            <a:lvl1pPr algn="r">
              <a:defRPr sz="1200"/>
            </a:lvl1pPr>
          </a:lstStyle>
          <a:p>
            <a:pPr/>
            <a:fld id="{FFC5C579-5EAB-4D4D-A688-CF27E536ED03}" type="slidenum">
              <a:rPr lang="zh-CN" altLang="en-US" smtClean="0"/>
              <a:pPr/>
              <a:t/>
            </a:fld>
            <a:endParaRPr lang="zh-CN" altLang="en-US"/>
          </a:p>
        </p:txBody>
      </p:sp>
    </p:spTree>
  </p:cSld>
  <p:clrMap bg1="lt1" tx1="dk1" bg2="lt2" tx2="dk2" accent1="accent1" accent2="accent2" accent3="accent3" accent4="accent4" accent5="accent5" accent6="accent6" hlink="hlink" folHlink="folHlink"/>
  <p:notesStyl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17" name="页脚占位符 16"/>
          <p:cNvSpPr>
            <a:spLocks noGrp="1"/>
          </p:cNvSpPr>
          <p:nvPr>
            <p:ph type="ftr" sz="quarter" idx="11"/>
            <p:custDataLst>
              <p:tags r:id="rId4"/>
            </p:custDataLst>
          </p:nvPr>
        </p:nvSpPr>
        <p:spPr/>
        <p:txBody>
          <a:bodyPr/>
          <a:lstStyle>
            <a:defPPr/>
          </a:lstStyle>
          <a:p>
            <a:pPr/>
            <a:endParaRPr lang="zh-CN" altLang="en-US"/>
          </a:p>
        </p:txBody>
      </p:sp>
      <p:sp>
        <p:nvSpPr>
          <p:cNvPr id="18" name="灯片编号占位符 17"/>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2"/>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defPPr/>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2"/>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4"/>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4"/>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defPPr/>
          </a:lstStyle>
          <a:p>
            <a:pPr/>
            <a:fld id="{760FBDFE-C587-4B4C-A407-44438C67B59E}" type="datetimeFigureOut">
              <a:rPr lang="zh-CN" altLang="en-US" smtClean="0"/>
              <a:pPr/>
              <a:t/>
            </a:fld>
            <a:endParaRPr lang="zh-CN" altLang="en-US"/>
          </a:p>
        </p:txBody>
      </p:sp>
      <p:sp>
        <p:nvSpPr>
          <p:cNvPr id="6" name="页脚占位符 5"/>
          <p:cNvSpPr>
            <a:spLocks noGrp="1"/>
          </p:cNvSpPr>
          <p:nvPr>
            <p:ph type="ftr" sz="quarter" idx="11"/>
            <p:custDataLst>
              <p:tags r:id="rId5"/>
            </p:custDataLst>
          </p:nvPr>
        </p:nvSpPr>
        <p:spPr/>
        <p:txBody>
          <a:bodyPr/>
          <a:lstStyle>
            <a:defPPr/>
          </a:lstStyle>
          <a:p>
            <a:pPr/>
            <a:endParaRPr lang="zh-CN" altLang="en-US"/>
          </a:p>
        </p:txBody>
      </p:sp>
      <p:sp>
        <p:nvSpPr>
          <p:cNvPr id="7" name="灯片编号占位符 6"/>
          <p:cNvSpPr>
            <a:spLocks noGrp="1"/>
          </p:cNvSpPr>
          <p:nvPr>
            <p:ph type="sldNum" sz="quarter" idx="12"/>
            <p:custDataLst>
              <p:tags r:id="rId6"/>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defPPr/>
          </a:lstStyle>
          <a:p>
            <a:pPr/>
            <a:fld id="{760FBDFE-C587-4B4C-A407-44438C67B59E}" type="datetimeFigureOut">
              <a:rPr lang="zh-CN" altLang="en-US" smtClean="0"/>
              <a:pPr/>
              <a:t/>
            </a:fld>
            <a:endParaRPr lang="zh-CN" altLang="en-US"/>
          </a:p>
        </p:txBody>
      </p:sp>
      <p:sp>
        <p:nvSpPr>
          <p:cNvPr id="8" name="页脚占位符 7"/>
          <p:cNvSpPr>
            <a:spLocks noGrp="1"/>
          </p:cNvSpPr>
          <p:nvPr>
            <p:ph type="ftr" sz="quarter" idx="11"/>
            <p:custDataLst>
              <p:tags r:id="rId7"/>
            </p:custDataLst>
          </p:nvPr>
        </p:nvSpPr>
        <p:spPr/>
        <p:txBody>
          <a:bodyPr/>
          <a:lstStyle>
            <a:defPPr/>
          </a:lstStyle>
          <a:p>
            <a:pPr/>
            <a:endParaRPr lang="zh-CN" altLang="en-US"/>
          </a:p>
        </p:txBody>
      </p:sp>
      <p:sp>
        <p:nvSpPr>
          <p:cNvPr id="9" name="灯片编号占位符 8"/>
          <p:cNvSpPr>
            <a:spLocks noGrp="1"/>
          </p:cNvSpPr>
          <p:nvPr>
            <p:ph type="sldNum" sz="quarter" idx="12"/>
            <p:custDataLst>
              <p:tags r:id="rId8"/>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p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pPr/>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action="ppaction://noaction"/>
            </p:cNvPr>
            <p:cNvSpPr txBox="1"/>
            <p:nvPr userDrawn="1"/>
          </p:nvSpPr>
          <p:spPr>
            <a:xfrm>
              <a:off x="192915" y="1807573"/>
              <a:ext cx="1274278" cy="256481"/>
            </a:xfrm>
            <a:prstGeom prst="rect">
              <a:avLst/>
            </a:prstGeom>
            <a:noFill/>
          </p:spPr>
          <p:txBody>
            <a:bodyPr wrap="square" rtlCol="0">
              <a:spAutoFit/>
            </a:bodyPr>
            <a:lstStyle>
              <a:defPPr/>
            </a:lstStyle>
            <a:p>
              <a:pPr/>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action="ppaction://noaction"/>
            </p:cNvPr>
            <p:cNvSpPr txBox="1"/>
            <p:nvPr userDrawn="1"/>
          </p:nvSpPr>
          <p:spPr>
            <a:xfrm>
              <a:off x="73033" y="1807573"/>
              <a:ext cx="1229485" cy="256481"/>
            </a:xfrm>
            <a:prstGeom prst="rect">
              <a:avLst/>
            </a:prstGeom>
            <a:noFill/>
          </p:spPr>
          <p:txBody>
            <a:bodyPr wrap="none" rtlCol="0">
              <a:spAutoFit/>
            </a:bodyPr>
            <a:lstStyle>
              <a:defPPr/>
            </a:lstStyle>
            <a:p>
              <a:pPr/>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3"/>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4"/>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action="ppaction://noaction"/>
            </p:cNvPr>
            <p:cNvSpPr txBox="1"/>
            <p:nvPr userDrawn="1"/>
          </p:nvSpPr>
          <p:spPr>
            <a:xfrm>
              <a:off x="60351" y="2460637"/>
              <a:ext cx="1289015" cy="256481"/>
            </a:xfrm>
            <a:prstGeom prst="rect">
              <a:avLst/>
            </a:prstGeom>
            <a:noFill/>
          </p:spPr>
          <p:txBody>
            <a:bodyPr wrap="none" rtlCol="0">
              <a:spAutoFit/>
            </a:bodyPr>
            <a:lstStyle>
              <a:defPPr/>
            </a:lstStyle>
            <a:p>
              <a:pPr/>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3" name="页脚占位符 2"/>
          <p:cNvSpPr>
            <a:spLocks noGrp="1"/>
          </p:cNvSpPr>
          <p:nvPr>
            <p:ph type="ftr" sz="quarter" idx="11"/>
            <p:custDataLst>
              <p:tags r:id="rId2"/>
            </p:custDataLst>
          </p:nvPr>
        </p:nvSpPr>
        <p:spPr/>
        <p:txBody>
          <a:bodyPr/>
          <a:lstStyle>
            <a:defPPr/>
          </a:lstStyle>
          <a:p>
            <a:pPr/>
            <a:endParaRPr lang="zh-CN" altLang="en-US"/>
          </a:p>
        </p:txBody>
      </p:sp>
      <p:sp>
        <p:nvSpPr>
          <p:cNvPr id="4" name="灯片编号占位符 3"/>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defPPr/>
          </a:lstStyle>
          <a:p>
            <a:pPr/>
            <a:fld id="{9EFD9D74-47D9-4702-A33C-335B63B48DBF}" type="datetimeFigureOut">
              <a:rPr lang="zh-CN" altLang="en-US" smtClean="0"/>
              <a:pPr/>
              <a:t/>
            </a:fld>
            <a:endParaRPr lang="zh-CN" altLang="en-US"/>
          </a:p>
        </p:txBody>
      </p:sp>
      <p:sp>
        <p:nvSpPr>
          <p:cNvPr id="6" name="页脚占位符 5"/>
          <p:cNvSpPr>
            <a:spLocks noGrp="1"/>
          </p:cNvSpPr>
          <p:nvPr>
            <p:ph type="ftr" sz="quarter" idx="11"/>
            <p:custDataLst>
              <p:tags r:id="rId4"/>
            </p:custDataLst>
          </p:nvPr>
        </p:nvSpPr>
        <p:spPr/>
        <p:txBody>
          <a:bodyPr/>
          <a:lstStyle>
            <a:defPPr/>
          </a:lstStyle>
          <a:p>
            <a:pPr/>
            <a:endParaRPr lang="zh-CN" altLang="en-US"/>
          </a:p>
        </p:txBody>
      </p:sp>
      <p:sp>
        <p:nvSpPr>
          <p:cNvPr id="7" name="灯片编号占位符 6"/>
          <p:cNvSpPr>
            <a:spLocks noGrp="1"/>
          </p:cNvSpPr>
          <p:nvPr>
            <p:ph type="sldNum" sz="quarter" idx="12"/>
            <p:custDataLst>
              <p:tags r:id="rId5"/>
            </p:custDataLst>
          </p:nvPr>
        </p:nvSpPr>
        <p:spPr/>
        <p:txBody>
          <a:bodyPr/>
          <a:lstStyle>
            <a:defPPr/>
          </a:lstStyle>
          <a:p>
            <a:pPr/>
            <a:fld id="{FABC47A4-756D-490B-A52F-7D9E2C9FC05F}" type="slidenum">
              <a:rPr lang="zh-CN" altLang="en-US" smtClean="0"/>
              <a:pPr/>
              <a:t/>
            </a:fld>
            <a:endParaRPr lang="zh-CN" altLang="en-US"/>
          </a:p>
        </p:txBody>
      </p:sp>
      <p:sp>
        <p:nvSpPr>
          <p:cNvPr id="9" name="标题 8"/>
          <p:cNvSpPr>
            <a:spLocks noGrp="1"/>
          </p:cNvSpPr>
          <p:nvPr>
            <p:ph type="title"/>
            <p:custDataLst>
              <p:tags r:id="rId6"/>
            </p:custDataLst>
          </p:nvPr>
        </p:nvSpPr>
        <p:spPr/>
        <p:txBody>
          <a:bodyPr/>
          <a:lstStyle>
            <a:defPPr/>
            <a:lvl1pPr>
              <a:defRPr baseline="0"/>
            </a:lvl1pPr>
          </a:lstStyle>
          <a:p>
            <a:pPr/>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defPPr/>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4"/>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defP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pPr/>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pPr/>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7.docx" TargetMode="Internal" /><Relationship Id="rId7" Type="http://schemas.openxmlformats.org/officeDocument/2006/relationships/image" Target="../media/image8.emf" /><Relationship Id="rId8" Type="http://schemas.openxmlformats.org/officeDocument/2006/relationships/vmlDrawing" Target="../drawings/vmlDrawing4.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8.docx" TargetMode="Internal" /><Relationship Id="rId7" Type="http://schemas.openxmlformats.org/officeDocument/2006/relationships/image" Target="../media/image9.emf" /><Relationship Id="rId8" Type="http://schemas.openxmlformats.org/officeDocument/2006/relationships/vmlDrawing" Target="../drawings/vmlDrawing5.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9.docx" TargetMode="Internal" /><Relationship Id="rId7" Type="http://schemas.openxmlformats.org/officeDocument/2006/relationships/image" Target="../media/image10.emf" /><Relationship Id="rId8" Type="http://schemas.openxmlformats.org/officeDocument/2006/relationships/vmlDrawing" Target="../drawings/vmlDrawing6.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7.xml" TargetMode="Internal" /><Relationship Id="rId6" Type="http://schemas.openxmlformats.org/officeDocument/2006/relationships/slide" Target="slide19.xml" TargetMode="Internal" /><Relationship Id="rId7" Type="http://schemas.openxmlformats.org/officeDocument/2006/relationships/image" Target="../media/image1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7.xml" TargetMode="Internal" /><Relationship Id="rId6" Type="http://schemas.openxmlformats.org/officeDocument/2006/relationships/slide" Target="slide19.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7.xml" TargetMode="Internal" /><Relationship Id="rId6" Type="http://schemas.openxmlformats.org/officeDocument/2006/relationships/slide" Target="slide19.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7.xml" TargetMode="Internal" /><Relationship Id="rId6" Type="http://schemas.openxmlformats.org/officeDocument/2006/relationships/slide" Target="slide19.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7.xml" TargetMode="Internal" /><Relationship Id="rId6" Type="http://schemas.openxmlformats.org/officeDocument/2006/relationships/slide" Target="slide19.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7.xml" TargetMode="Internal" /><Relationship Id="rId6" Type="http://schemas.openxmlformats.org/officeDocument/2006/relationships/slide" Target="slide19.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7.xml" TargetMode="Internal" /><Relationship Id="rId6" Type="http://schemas.openxmlformats.org/officeDocument/2006/relationships/slide" Target="slide19.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7.xml" TargetMode="Internal" /><Relationship Id="rId6" Type="http://schemas.openxmlformats.org/officeDocument/2006/relationships/slide" Target="slide19.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7.xml" TargetMode="Internal" /><Relationship Id="rId6" Type="http://schemas.openxmlformats.org/officeDocument/2006/relationships/slide" Target="slide19.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4.xml" TargetMode="Internal" /><Relationship Id="rId5" Type="http://schemas.openxmlformats.org/officeDocument/2006/relationships/slide" Target="slide31.xml" TargetMode="Internal" /><Relationship Id="rId6" Type="http://schemas.openxmlformats.org/officeDocument/2006/relationships/image" Target="../media/image1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1.docx" TargetMode="Internal" /><Relationship Id="rId7" Type="http://schemas.openxmlformats.org/officeDocument/2006/relationships/image" Target="../media/image2.emf" /><Relationship Id="rId8" Type="http://schemas.openxmlformats.org/officeDocument/2006/relationships/vmlDrawing" Target="../drawings/vmlDrawing1.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package" Target="../embeddings/Document4.docx" TargetMode="Internal" /><Relationship Id="rId11" Type="http://schemas.openxmlformats.org/officeDocument/2006/relationships/image" Target="../media/image5.emf" /><Relationship Id="rId12" Type="http://schemas.openxmlformats.org/officeDocument/2006/relationships/vmlDrawing" Target="../drawings/vmlDrawing2.v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2.docx" TargetMode="Internal" /><Relationship Id="rId7" Type="http://schemas.openxmlformats.org/officeDocument/2006/relationships/image" Target="../media/image3.emf" /><Relationship Id="rId8" Type="http://schemas.openxmlformats.org/officeDocument/2006/relationships/package" Target="../embeddings/Document3.docx" TargetMode="Internal" /><Relationship Id="rId9" Type="http://schemas.openxmlformats.org/officeDocument/2006/relationships/image" Target="../media/image4.emf"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vmlDrawing" Target="../drawings/vmlDrawing3.v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5.docx" TargetMode="Internal" /><Relationship Id="rId7" Type="http://schemas.openxmlformats.org/officeDocument/2006/relationships/image" Target="../media/image6.emf" /><Relationship Id="rId8" Type="http://schemas.openxmlformats.org/officeDocument/2006/relationships/package" Target="../embeddings/Document6.docx" TargetMode="Internal" /><Relationship Id="rId9" Type="http://schemas.openxmlformats.org/officeDocument/2006/relationships/image" Target="../media/image7.emf"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defPPr/>
          </a:lstStyle>
          <a:p>
            <a:r>
              <a:rPr lang="zh-CN" altLang="en-US"/>
              <a:t>*大战中的插曲</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68760"/>
            <a:ext cx="8128000" cy="90297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哺育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抚育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11560" y="2166986"/>
          <a:ext cx="8120063" cy="5640387"/>
        </p:xfrm>
        <a:graphic>
          <a:graphicData uri="http://schemas.openxmlformats.org/presentationml/2006/ole">
            <mc:AlternateContent>
              <mc:Choice xmlns:v="urn:schemas-microsoft-com:vml" Requires="v">
                <p:oleObj spid="_x0000_s1044" name="文档" r:id="rId6" imgW="3994150" imgH="2766060" progId="Word.Document.12">
                  <p:embed/>
                </p:oleObj>
              </mc:Choice>
              <mc:Fallback>
                <p:oleObj name="文档" r:id="rId6" imgW="3994150" imgH="2766060" progId="Word.Document.12">
                  <p:embed/>
                  <p:pic>
                    <p:nvPicPr>
                      <p:cNvPr id="0" name="OLE substitute image"/>
                      <p:cNvPicPr/>
                      <p:nvPr/>
                    </p:nvPicPr>
                    <p:blipFill>
                      <a:blip r:embed="rId7"/>
                      <a:stretch>
                        <a:fillRect/>
                      </a:stretch>
                    </p:blipFill>
                    <p:spPr>
                      <a:xfrm>
                        <a:off x="611560" y="2166986"/>
                        <a:ext cx="8120063" cy="5640387"/>
                      </a:xfrm>
                      <a:prstGeom prst="rect">
                        <a:avLst/>
                      </a:prstGeom>
                    </p:spPr>
                  </p:pic>
                </p:oleObj>
              </mc:Fallback>
            </mc:AlternateContent>
          </a:graphicData>
        </a:graphic>
      </p:graphicFrame>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497371" y="1268760"/>
            <a:ext cx="1393825" cy="497205"/>
          </a:xfrm>
          <a:prstGeom prst="rect">
            <a:avLst/>
          </a:prstGeom>
        </p:spPr>
        <p:txBody>
          <a:bodyPr wrap="none">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幡然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突然</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785176"/>
          <a:ext cx="8128000" cy="3541649"/>
        </p:xfrm>
        <a:graphic>
          <a:graphicData uri="http://schemas.openxmlformats.org/presentationml/2006/ole">
            <mc:AlternateContent>
              <mc:Choice xmlns:v="urn:schemas-microsoft-com:vml" Requires="v">
                <p:oleObj spid="_x0000_s1045" name="文档" r:id="rId6" imgW="3984625" imgH="1736090" progId="Word.Document.12">
                  <p:embed/>
                </p:oleObj>
              </mc:Choice>
              <mc:Fallback>
                <p:oleObj name="文档" r:id="rId6" imgW="3984625" imgH="1736090" progId="Word.Document.12">
                  <p:embed/>
                  <p:pic>
                    <p:nvPicPr>
                      <p:cNvPr id="0" name="OLE substitute image"/>
                      <p:cNvPicPr/>
                      <p:nvPr/>
                    </p:nvPicPr>
                    <p:blipFill>
                      <a:blip r:embed="rId7"/>
                      <a:stretch>
                        <a:fillRect/>
                      </a:stretch>
                    </p:blipFill>
                    <p:spPr>
                      <a:xfrm>
                        <a:off x="508000" y="1785176"/>
                        <a:ext cx="8128000" cy="3541649"/>
                      </a:xfrm>
                      <a:prstGeom prst="rect">
                        <a:avLst/>
                      </a:prstGeom>
                    </p:spPr>
                  </p:pic>
                </p:oleObj>
              </mc:Fallback>
            </mc:AlternateContent>
          </a:graphicData>
        </a:graphic>
      </p:graphicFrame>
    </p:spTree>
  </p:cSld>
  <p:clrMapOvr>
    <a:masterClrMapping/>
  </p:clrMapOvr>
  <p:transition spd="slow">
    <p:cut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316288" y="1700808"/>
            <a:ext cx="2511425" cy="497205"/>
          </a:xfrm>
          <a:prstGeom prst="rect">
            <a:avLst/>
          </a:prstGeom>
        </p:spPr>
        <p:txBody>
          <a:bodyPr wrap="none">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伶仃孤苦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形影相吊</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217224"/>
          <a:ext cx="8128000" cy="3541649"/>
        </p:xfrm>
        <a:graphic>
          <a:graphicData uri="http://schemas.openxmlformats.org/presentationml/2006/ole">
            <mc:AlternateContent>
              <mc:Choice xmlns:v="urn:schemas-microsoft-com:vml" Requires="v">
                <p:oleObj spid="_x0000_s1046" name="文档" r:id="rId6" imgW="3984625" imgH="1736090" progId="Word.Document.12">
                  <p:embed/>
                </p:oleObj>
              </mc:Choice>
              <mc:Fallback>
                <p:oleObj name="文档" r:id="rId6" imgW="3984625" imgH="1736090" progId="Word.Document.12">
                  <p:embed/>
                  <p:pic>
                    <p:nvPicPr>
                      <p:cNvPr id="0" name="OLE substitute image"/>
                      <p:cNvPicPr/>
                      <p:nvPr/>
                    </p:nvPicPr>
                    <p:blipFill>
                      <a:blip r:embed="rId7"/>
                      <a:stretch>
                        <a:fillRect/>
                      </a:stretch>
                    </p:blipFill>
                    <p:spPr>
                      <a:xfrm>
                        <a:off x="508000" y="2217224"/>
                        <a:ext cx="8128000" cy="3541649"/>
                      </a:xfrm>
                      <a:prstGeom prst="rect">
                        <a:avLst/>
                      </a:prstGeom>
                    </p:spPr>
                  </p:pic>
                </p:oleObj>
              </mc:Fallback>
            </mc:AlternateContent>
          </a:graphicData>
        </a:graphic>
      </p:graphicFrame>
    </p:spTree>
  </p:cSld>
  <p:clrMapOvr>
    <a:masterClrMapping/>
  </p:clrMapOvr>
  <p:transition spd="slow">
    <p:cut thruBlk="1"/>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文脉图解</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20L06.eps" descr="id:2147490365;FounderCES"/>
          <p:cNvPicPr/>
          <p:nvPr/>
        </p:nvPicPr>
        <p:blipFill>
          <a:blip r:embed="rId7"/>
          <a:stretch>
            <a:fillRect/>
          </a:stretch>
        </p:blipFill>
        <p:spPr>
          <a:xfrm>
            <a:off x="1134532" y="1484784"/>
            <a:ext cx="6071926" cy="5112568"/>
          </a:xfrm>
          <a:prstGeom prst="rect">
            <a:avLst/>
          </a:prstGeom>
        </p:spPr>
      </p:pic>
    </p:spTree>
  </p:cSld>
  <p:clrMapOvr>
    <a:masterClrMapping/>
  </p:clrMapOvr>
  <p:transition spd="slow">
    <p:cut thruBlk="1"/>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《大战中的插曲》以朴实无华的笔触记述了百团大战中一件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曲折有趣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很有意义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拯救两个日本小姑娘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既彰显了我军伟大的革命人道主义精神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也包含了对日本侵略者残酷暴行的控诉。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276872"/>
            <a:ext cx="8128000" cy="2932430"/>
          </a:xfrm>
          <a:prstGeom prst="rect">
            <a:avLst/>
          </a:prstGeom>
        </p:spPr>
        <p:txBody>
          <a:bodyPr>
            <a:spAutoFit/>
          </a:bodyPr>
          <a:lstStyle>
            <a:defP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这是激烈的战火中一个很有意义的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插曲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这句话的内涵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在激烈的战火中我军拯救了两个日本小姑娘。</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拯救这两个日本小姑娘有益于宣传我党我军政策。</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拯救这两个日本小姑娘体现了革命的人道主义。</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这个小小的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四十年后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竟成了中日人民友好的佳话</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7334"/>
            <a:ext cx="8128000" cy="2932430"/>
          </a:xfrm>
          <a:prstGeom prst="rect">
            <a:avLst/>
          </a:prstGeom>
        </p:spPr>
        <p:txBody>
          <a:bodyPr>
            <a:spAutoFit/>
          </a:bodyPr>
          <a:lstStyle>
            <a:defP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聂荣臻给日本官兵写了一封信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通过这个事件和这封信可以对敌军进行政治工作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宣传我军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宽待俘虏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的政策。</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这两个小孩子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也是战争的受害者。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可以宣传我们中国共产党领导的八路军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实行革命的人道主义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对被俘士兵我们绝不伤害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对日本人民我们不仅不伤害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还要尽最大力量给予爱护和照顾。</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在日军中间开展工作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组成更大的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反战同盟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7334"/>
            <a:ext cx="8128000" cy="2932430"/>
          </a:xfrm>
          <a:prstGeom prst="rect">
            <a:avLst/>
          </a:prstGeom>
        </p:spPr>
        <p:txBody>
          <a:bodyPr>
            <a:spAutoFit/>
          </a:bodyPr>
          <a:lstStyle>
            <a:defP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把握思想观点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美穗子事件对于促进中日友好有什么重大影响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让那些参加过侵华战争的旧军人认识到了侵华战争的罪恶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他们表示要道歉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要感谢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赞扬八路军的革命人道主义。</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宣传了我们的政策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显示了我们爱好和平的一贯主张。</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可以促成中日两国人民化干戈为玉帛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永不兵戎相见。</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美穗子事件成了中日人民友好的佳话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借此希望中日两国人民世世代代友好下去。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96752"/>
            <a:ext cx="8128000" cy="536765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学习本文之后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你对革命人道主义精神又有怎样的深刻认识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在和平年代应该如何践行革命人道主义精神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中国共产党和毛泽东在领导中国革命的过程中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对革命的人道主义的发展作出很大的贡献。人民军队实行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三大纪律、八项注意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实行官兵平等和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三大民主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救死扶伤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实行革命的人道主义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即体现了革命的人道主义精神。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在和平年代我们更应该救死扶伤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践行革命的人道主义精神。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关爱弱势群体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构建和谐社会。弱势群体包括儿童、老年人、残疾人、精神病患者、失业者、贫困者、下岗职工、灾难中的求助者、农民工、非正规就业者以及在劳动关系中处于弱势地位的人。我们要关心支持他们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让他们能够享受改革开放的成果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缩小社会各阶层之间的贫富差距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消除各方面存在的矛盾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才能更好地实现构建和谐社会这一伟大目标。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wipe(down)">
                                      <p:cBhvr>
                                        <p:cTn id="10" dur="500"/>
                                        <p:tgtEl>
                                          <p:spTgt spid="7">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wipe(down)">
                                      <p:cBhvr>
                                        <p:cTn id="13"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31881"/>
            <a:ext cx="8128000" cy="577342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拒绝冷漠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传递爱心。让冷漠不再出现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我们每个人都可以从身边小事做起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推倒高筑的心墙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给他人更多关怀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向需要帮助的人伸出援手。拒绝冷漠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传递温暖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让我们拥有一颗乐于助人的心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一双搀扶他人的双手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让这路上再没有摔倒的弱者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没有冷漠的路人。我们要大力弘扬社会主义核心价值观和见义勇为、扶贫济困的社会风尚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用心托举向善的力量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让社会变得温暖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让人心不再冷漠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让中华民族传统美德熠熠生辉。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精准扶贫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建小康社会。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让几千万农村贫困人口生活好起来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是我心中的牵挂。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习近平总书记多次对精准扶贫、精准脱贫作出重要指示。在扶贫的路上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不能落下一个贫困家庭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丢下一个贫困群众。这就要求我们必须坚定地走精准扶贫之路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坚持因人因地施策、因贫困原因施策、因贫困类型施策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让贫困地区人民情愿、主动、自信、坚定地走上脱贫致富的道路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早日建成全面小康社会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实现中华民族的伟大复兴。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108520" y="1674654"/>
            <a:ext cx="1910080" cy="497205"/>
          </a:xfrm>
          <a:prstGeom prst="rect">
            <a:avLst/>
          </a:prstGeom>
        </p:spPr>
        <p:txBody>
          <a:bodyPr wrap="none">
            <a:spAutoFit/>
          </a:bodyPr>
          <a:lstStyle>
            <a:defP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132856"/>
            <a:ext cx="8128000" cy="90297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学习并运用本文夹叙夹议的写作手法。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了解并践行革命人道主义精神。</a:t>
            </a:r>
            <a:endParaRPr lang="zh-CN" altLang="en-US" sz="2200"/>
          </a:p>
        </p:txBody>
      </p:sp>
    </p:spTree>
  </p:cSld>
  <p:clrMapOvr>
    <a:masterClrMapping/>
  </p:clrMapOvr>
  <p:transition spd="slow">
    <p:cover dir="l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8603"/>
            <a:ext cx="8128000" cy="3743960"/>
          </a:xfrm>
          <a:prstGeom prst="rect">
            <a:avLst/>
          </a:prstGeom>
        </p:spPr>
        <p:txBody>
          <a:bodyPr>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夹叙夹议的手法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夹叙夹议是一种写作方法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要求一面叙述某一件事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一面对这件事进行分析、评论。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本文作者在叙事的过程中也不断发表自己的感慨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我的想法是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孩子是无罪的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应当很好地安置她们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我是这样考虑的</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我们进行抗日战争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这中间不只是打仗的问题</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还要注意不失时机地对敌军进行政治工作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百团大战中这个小小的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插曲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四十年后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竟成了中日人民友好的佳话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这些叙事中的议论和抒情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使文章的主题更加鲜明、深刻。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03656"/>
            <a:ext cx="8128000" cy="577342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请借鉴本文的写作技巧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年国庆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为话题写一段夹叙夹议的文字</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在金秋十月我们迎来了国庆节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也是祖国母亲的</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这里完全变了样。每家商店门前都插着一面五星红旗。这里变成了红色的世界、国旗的世界。每一面国旗挥动着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它播种了希望的种子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撒下了无尽的希望。每一面红旗都流露着中华儿女对祖国的爱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我也不甘落后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立刻去商店里买来两面五星红旗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我仔细端详着鲜艳的五星红旗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看着它那血红血红的颜色就想到这是先辈们的血染成的。这</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我们中华民族自强不息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顽强拼搏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取得了伟大的成就。这包含着多少艰辛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同时我也被先辈们舍己为人的精神所感动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他们激励着我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使我变得更加坚强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我感谢他们。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我真诚地希望伟大的祖国越来越富强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越来越繁荣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wipe(down)">
                                      <p:cBhvr>
                                        <p:cTn id="10" dur="500"/>
                                        <p:tgtEl>
                                          <p:spTgt spid="7">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animEffect transition="in" filter="wipe(down)">
                                      <p:cBhvr>
                                        <p:cTn id="13"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defPPr/>
          </a:lstStyle>
          <a:p>
            <a:pPr indent="8128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散文阅读之概括作品主题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是指作品所表现的中心思想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包含了作者的思想观点和写作意图。对主题的概括必须立足于对整篇文章的理解与把握。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在散文阅读题中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对主旨的考查主要体现在两个方面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一是归纳内容要点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二是分析概括作者在文中的观点态度。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3743960"/>
          </a:xfrm>
          <a:prstGeom prst="rect">
            <a:avLst/>
          </a:prstGeom>
        </p:spPr>
        <p:txBody>
          <a:bodyPr>
            <a:spAutoFit/>
          </a:bodyPr>
          <a:lstStyle>
            <a:defPPr/>
          </a:lstStyle>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主题概括</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解读题目法。</a:t>
            </a:r>
            <a:r>
              <a:rPr lang="zh-CN" altLang="zh-CN" sz="2200">
                <a:solidFill>
                  <a:srgbClr val="000000"/>
                </a:solidFill>
                <a:latin typeface="Times New Roman" panose="02020603050405020304" pitchFamily="18" charset="0"/>
                <a:cs typeface="Times New Roman" panose="02020603050405020304" pitchFamily="18" charset="0"/>
              </a:rPr>
              <a:t>很多题目直接点明了主旨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是文章中心思想最精练的概括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如《负重的河流》。有的题目即使没有点明主旨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也往往与中心意思有着千丝万缕的联系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是最佳的思考切入点。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分析首尾法。</a:t>
            </a:r>
            <a:r>
              <a:rPr lang="zh-CN" altLang="zh-CN" sz="2200">
                <a:solidFill>
                  <a:srgbClr val="000000"/>
                </a:solidFill>
                <a:latin typeface="Times New Roman" panose="02020603050405020304" pitchFamily="18" charset="0"/>
                <a:cs typeface="Times New Roman" panose="02020603050405020304" pitchFamily="18" charset="0"/>
              </a:rPr>
              <a:t>很多文章的首尾往往揭示或暗含中心意思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所以一定要对首尾的语句进行重点品悟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这样往往有助于理解文章的主旨。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分析议论抒情语句法。</a:t>
            </a:r>
            <a:r>
              <a:rPr lang="zh-CN" altLang="zh-CN" sz="2200">
                <a:solidFill>
                  <a:srgbClr val="000000"/>
                </a:solidFill>
                <a:latin typeface="Times New Roman" panose="02020603050405020304" pitchFamily="18" charset="0"/>
                <a:cs typeface="Times New Roman" panose="02020603050405020304" pitchFamily="18" charset="0"/>
              </a:rPr>
              <a:t>散文中的议论抒情语句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往往直接反映了作者的观点态度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抓住了这些语句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就抓住了文章主旨</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defP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因文而异法。</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写人叙事类散文要对人物作出评价或赞美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或揭示、评价事件的意义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或从人物事件中生发出对人生等问题的感悟和认识。</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写景状物类散文则是借景、物抒发作者对社会、人生的某种感悟。</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哲理性散文的主旨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往往是作者对人生或社会、生活的揭示或评价。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借助背景法。</a:t>
            </a:r>
            <a:r>
              <a:rPr lang="zh-CN" altLang="zh-CN" sz="2200">
                <a:solidFill>
                  <a:srgbClr val="000000"/>
                </a:solidFill>
                <a:latin typeface="Times New Roman" panose="02020603050405020304" pitchFamily="18" charset="0"/>
                <a:cs typeface="Times New Roman" panose="02020603050405020304" pitchFamily="18" charset="0"/>
              </a:rPr>
              <a:t>借助注解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了解相关时代背景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由此推断作者的写作意图。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主旨概括的答题模板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概括主旨的格式一般为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概述文章内容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本文通过记叙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塑造了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37439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秋风袅袅秋虫鸣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秋天是虫的季节。蝉在林中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不停地叫着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仿佛已感到时光将尽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要抓住这最后的时刻释放出生命中最后的热情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田野未收割的豆地里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蝈蝈也伏在豆棵下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吱吱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吱吱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聒噪着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和树上的蝉声相应和。夜晚月朗星稀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凉风习习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蛐蛐、油蛉、纺织娘躲在一个角落里忘我地弹唱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时而独奏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时而合唱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直到月已西斜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夜色阑珊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仍迟迟不肯睡去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它们怕辜负这大好的时光</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32856"/>
            <a:ext cx="8128000" cy="252666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蝉从五月末由黑暗的地下爬出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开始羽化为成虫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唐代诗人白居易在《六月三日夜闻蝉》中写道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荷香清露坠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柳动好风生。微月初三夜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新蝉第一声。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可见六月就已经可以听到蝉声了。高蝉多远韵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茂树有余音。整个夏季都是蝉的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它们不知疲倦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伴随着一路攀升的气温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把一个夏天吵得沸沸扬扬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这盛大的阵势一直要持续到秋初</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37439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古时有二十四节气七十二候。立秋的三候为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寒蝉鸣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这时的蝉已禁不住越吹越凉的秋风和越来越浓重的夜露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开始发出凄苦的哀号。宋代柳永《雨霖铃》中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寒蝉凄切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对长亭晚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骤雨初歇。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一层秋雨一层凉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蝉弱小的身躯的确难以抵挡秋雨的侵袭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这凄凄切切的悲鸣或许就是它们无奈的抗争吧。薄暮寒蝉三两声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回头故乡千万里。一声凄切的蝉鸣曾触发了多少人的千古愁思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因此寒蝉就成为悲凉的代名词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这悲凉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有的是身世之痛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有的是故国之思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有的则是离别之苦。蝉本无知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然许多诗人却闻蝉而愁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只因为诗人自己心中有愁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60848"/>
            <a:ext cx="8128000" cy="293243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秋夜中叫得最欢快最忘我的莫过于蟋蟀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月华如水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洒在庭院中、窗台下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洒在枕边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洒在滴露的梦里。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七月在野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八月在宇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九月在户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十月蟋蟀入我床下。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这些从《诗经》中走来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唧唧吟唱的秋虫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此时就蹲在檐下的月影里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或者躲在墙缝里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趴在草丛中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它们歌唱凉如水的夜色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歌唱大地的丰收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歌唱村庄的温暖。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空庭疏雨后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四壁乱蛩鸣。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促织甚微细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哀音何动人。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秋夜漫漫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陪伴人打发这寂寥时光的不只是一盏昏黄的灯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还有蛐蛐缠缠绵绵的歌吟</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纺织娘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轧织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轧织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的叫声一点儿也不比蟋蟀逊色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和蟋蟀不同的是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纺织娘似乎很少躲到村庄的屋檐下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野外的草丛才是它们最宽广最自由的舞台。纺织娘古称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络纬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《诗正义》中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络纬鸣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懒妇惊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是说纺织娘叫起来的时候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懒惰的妇人突然开始吃惊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原来她意识到秋天到了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冬天也就不远了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还没准备好过冬的棉衣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她怎能不惊呢。其实猛然吃惊的何止懒妇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李白《长相思》中写道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长相思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在长安。络纬秋啼金井阑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微霜凄凄簟色寒。孤灯不明思欲绝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卷帷望月空长叹。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8000"/>
            <a:ext cx="8128000" cy="252666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聂荣臻</a:t>
            </a:r>
            <a:r>
              <a:rPr lang="en-US" altLang="zh-CN" sz="2200">
                <a:solidFill>
                  <a:srgbClr val="000000"/>
                </a:solidFill>
                <a:latin typeface="Times New Roman" panose="02020603050405020304" pitchFamily="18" charset="0"/>
                <a:cs typeface="Times New Roman" panose="02020603050405020304" pitchFamily="18" charset="0"/>
              </a:rPr>
              <a:t>(1899—1992),</a:t>
            </a:r>
            <a:r>
              <a:rPr lang="zh-CN" altLang="zh-CN" sz="2200">
                <a:solidFill>
                  <a:srgbClr val="000000"/>
                </a:solidFill>
                <a:latin typeface="Times New Roman" panose="02020603050405020304" pitchFamily="18" charset="0"/>
                <a:cs typeface="Times New Roman" panose="02020603050405020304" pitchFamily="18" charset="0"/>
              </a:rPr>
              <a:t>字福骈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曾用名聂云臻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四川江津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今重庆江津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1923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月加入中国共产党</a:t>
            </a:r>
            <a:r>
              <a:rPr lang="en-US" altLang="zh-CN" sz="2200">
                <a:solidFill>
                  <a:srgbClr val="000000"/>
                </a:solidFill>
                <a:latin typeface="Times New Roman" panose="02020603050405020304" pitchFamily="18" charset="0"/>
                <a:cs typeface="Times New Roman" panose="02020603050405020304" pitchFamily="18" charset="0"/>
              </a:rPr>
              <a:t>,1924</a:t>
            </a:r>
            <a:r>
              <a:rPr lang="zh-CN" altLang="zh-CN" sz="2200">
                <a:solidFill>
                  <a:srgbClr val="000000"/>
                </a:solidFill>
                <a:latin typeface="Times New Roman" panose="02020603050405020304" pitchFamily="18" charset="0"/>
                <a:cs typeface="Times New Roman" panose="02020603050405020304" pitchFamily="18" charset="0"/>
              </a:rPr>
              <a:t>年到苏联学习。中华人民共和国成立后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历任中央军委秘书长兼中国人民解放军代总参谋长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国防委员会副主席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中央军委副主席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国务院副总理兼国家科委主任、国防科委主任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中国老龄问题全国委员会名誉主任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中国发明协会名誉会长。主要作品有《聂荣臻回忆录》。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霜降三候为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蛰虫咸俯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蛰伏也。过了霜降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秋虫的吟唱渐渐稀疏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这时古人认为秋虫都蛰伏了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即使养在笼中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置于炉旁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蟋蟀、蝈蝈、纺织娘也只能勉强活过春节。虫的寿命使然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非人力所能逮也。但秋虫的一生是响亮的一生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它们认认真真活过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这是它们对生命的尊重。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我庆幸和小虫共同生活在一个屋檐下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夜深人静的时候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它们还醒着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还用村庄朴实的方言唱着大地的歌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大地的歌唱也永不会停止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defP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在作者看来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秋虫鸣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表现了怎样的生活态度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请结合作品进行分析。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不辜负美好时光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释放生命的热情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忘我地歌唱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面对生活中的凄苦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虽无奈但依然抗争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歌唱生活的美好、大地的丰收、村庄的温暖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生命不息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歌唱不止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生命虽短暂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但应尊重生命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要认真地活。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本题考查概括作品的主旨。答题的关键是找出描写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然后归纳概括作者的生活态度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如结合文章的倒数第二段写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霜降三候为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蛰虫咸俯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蟋蟀、蝈蝈、纺织娘也只能勉强活过春节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的内容可以概括出作者的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生命虽短暂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但应尊重生命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要认真地活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岸</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朱以撒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春潮带雨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暮色渐渐压了下来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这条从夹峙的两山间穿出的江流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越发显得急了起来。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我坐在高高的岸上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闲看流水浮动着泡沫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推搡着枯木朽株向前。没有航标的江流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它的流动只是惯性的作用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或转弯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就看两岸的笔直或者弯曲。我不太愿意乘船外出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缘于不愿投身于激流的颠簸之中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在岸边的时光静止着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以不变观万变。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268760"/>
            <a:ext cx="8240464" cy="5297805"/>
          </a:xfrm>
          <a:prstGeom prst="rect">
            <a:avLst/>
          </a:prstGeom>
        </p:spPr>
        <p:txBody>
          <a:bodyPr wrap="square">
            <a:spAutoFit/>
          </a:bodyPr>
          <a:lstStyle>
            <a:defPPr/>
          </a:lstStyle>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自然之岸成形的巧妙非人工可比。常常是两边高耸的巨石相接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断岸千尺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江流无法逾越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这使许多巨石成为规划江流走向的标志。这些巨石是上苍安放停当的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没有什么可以改变它的面貌。我们听说的变与不变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就是从某一种物来证实的。岸正是不变之物。如同易变的一样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我看到了岸边的树林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那是一片杂树林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种类繁多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长相迥异。挺拔者接收了大量的阳光云霓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横撑者占据了大量的湿气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而更多的则是斜的、歪的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暮色中更暴露了随意和无人管束的野性。现在我居住的城市已经不用这类杂树绿化了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树的品种明显得到了改良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种在两边街道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更不会东歪西倒。每过一段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有园林工人持电动剪刀前来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修剪伸出的枝桠。远远看去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是无数把一律朝天的乒乓球拍。这和岸边野生的形态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是一种极不相称的悖反生长规律。树的种植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原本就是为这个平庸无奇的城市增添天然之趣的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生机被不断地压抑着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如果观者在深夜被惊醒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一定心存惋惜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这些横生出来的原始生态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传递着自然气息的前锋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被刀斧手们扼杀了。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分辨两种事物或现象的差别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简易的办法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那就是把它们放在一起。不动的岸与永动的江流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启迪了人最原始的认识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动与静、行与止、存在与流逝。千百年间有过许多不动的东西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岸就是最突出的一种。这种无从漂流的物质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嵌在一个位置上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几乎就是永生。消耗极少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变化无多。可靠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就是由这种不动而生发出的信赖。岸边坐定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坐享入眼的动荡之美而不须耗费自己的能量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即便多年之后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在许多江流由盛而竭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再也寻不到当年的簇拥之势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我们要寻找屹立不移之岸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还是轻而易举。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556125"/>
          </a:xfrm>
          <a:prstGeom prst="rect">
            <a:avLst/>
          </a:prstGeom>
        </p:spPr>
        <p:txBody>
          <a:bodyPr>
            <a:spAutoFit/>
          </a:bodyPr>
          <a:lstStyle>
            <a:defPPr/>
          </a:lstStyle>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暮色苍茫</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的岸上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可以眺望到遥远的星星点点的灯火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只是耳边一片静寂。没有被人开发成景点的岸是寂寥清冷的。幽暗使岸变得绵长而朦胧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只有下面的江流在泛动着寒光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即将穿过灯红酒绿的都市。不可移易的岸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有点像一个世代生活在一个地方的家族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最终对这个城市的评价就是无声。爱品头论足的倒是那些外来者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夸张地比画着一些皮相的感受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好像他们太了解这个城市的原委了。那些知根知底的人躲着记者的镜头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不讲不讲。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再说讲了也没用。这和岸的冷峻有相通之处。我们喜欢用长江大河来比喻某一种行进中的气势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同时包含这种气势下发出的咄咄逼人的煽动声响。人间有什么像江流这样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由涓滴而积聚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脱离岸的规划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变得动荡不安、不可收拾呢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那就是记忆中各种典型的飞流激荡。潮水浸湿</a:t>
            </a:r>
            <a:endParaRPr lang="zh-CN" altLang="en-US" sz="2200"/>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defP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了每一个边角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触目的都是冲刷留下的伤痕。我们形容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说明已经无法掌控了。人被冲撞着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失去了站稳的根底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许多人性的本质也在这些潮水中翻开着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让人吃惊地看到决然相反的部分。失去了秩序的日子除了让人不习惯之外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也打破了那些平民只想规矩木讷过好日子的美梦。当变动幅度远远超出他们具有的生活经验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于是茫然无措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甚至恐慌起来。我不喜欢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席卷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席卷意味着残酷的深度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没有谁可以幸免。许多良好的初衷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并没有因展开获得良好的结局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我的判断就是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在汹涌流动的过程中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许多变质的成分恣肆地膨胀起来了。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许多的岸继续它的沉默和稳固</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让许多的飘零过眼</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成为虚无。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与之相反的是越来越多带着探险气味的举动刺激着我们的心灵。对此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我只是旁观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绝无仿效之意。在不动的长城上飞车的好手、在不动的雪山上攀援的学生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有的就一去不回头了。没想到有人还在赞赏着这种精神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不痛惜脱离了精神的肉体开裂。许多静止中观察的迹象表明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流动的确能引起关注和喝彩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可是千万谨慎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生命宛如一件易碎的陶器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持抱不紧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比生命刚硬的东西四处皆是。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我倾向的是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如岸一般静止不动中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它的美感更易持守久远。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67655"/>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下列对文本相关内容和艺术特色的分析鉴赏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作者将岸边的杂树林和城市的绿化树带进行对比思考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认为这其中蕴含了现代人对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的不同态度。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文中关于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江流与岸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的动与静、行与止、流逝与存在的解读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体现了作者的辩证思考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富含哲理。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各种飞流激荡打破了规矩与秩序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生活脱离规划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这也意味着人生充满希望。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文章运用比拟、比喻、设问等多种修辞手法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既使文章语言生动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富有文采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又丰富了岸的文化内涵。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这也意味着人生充满希望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错误。从文意看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作者表达的是一种担忧。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文中画横线的句子表达了作者怎样的感情态度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请简要赏析。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岸是不变与沉稳的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且美感持久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对赞赏探险举动者的委婉批判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要对生命怀有敬畏之心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将飘零过眼的事物与沉默稳固的岸形成对比。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答题时既要结合文中的词语分析句子表达的情感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还要结合上下文分析。句中的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让许多的飘零过眼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成为虚无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中暗含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飘零过眼的事物与沉默稳固的岸形成对比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赞美的内容是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继续它的沉默和稳固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越来越多带着探险气味的举动刺激着我们的心灵。对此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我只是旁观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绝无仿效之意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可见作者对赞赏探险举动者的委婉批判。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439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1938</a:t>
            </a:r>
            <a:r>
              <a:rPr lang="zh-CN" altLang="zh-CN" sz="2200">
                <a:solidFill>
                  <a:srgbClr val="000000"/>
                </a:solidFill>
                <a:latin typeface="Times New Roman" panose="02020603050405020304" pitchFamily="18" charset="0"/>
                <a:cs typeface="Times New Roman" panose="02020603050405020304" pitchFamily="18" charset="0"/>
              </a:rPr>
              <a:t>年秋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日本开始对国民党政府进行政治诱降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希望跟中华民国国民政府议和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同时国共双方的摩擦也一直不断。日本军队在</a:t>
            </a:r>
            <a:r>
              <a:rPr lang="en-US" altLang="zh-CN" sz="2200">
                <a:solidFill>
                  <a:srgbClr val="000000"/>
                </a:solidFill>
                <a:latin typeface="Times New Roman" panose="02020603050405020304" pitchFamily="18" charset="0"/>
                <a:cs typeface="Times New Roman" panose="02020603050405020304" pitchFamily="18" charset="0"/>
              </a:rPr>
              <a:t>1939</a:t>
            </a:r>
            <a:r>
              <a:rPr lang="zh-CN" altLang="zh-CN" sz="2200">
                <a:solidFill>
                  <a:srgbClr val="000000"/>
                </a:solidFill>
                <a:latin typeface="Times New Roman" panose="02020603050405020304" pitchFamily="18" charset="0"/>
                <a:cs typeface="Times New Roman" panose="02020603050405020304" pitchFamily="18" charset="0"/>
              </a:rPr>
              <a:t>年夏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把分散在长城、华北和东北的一部分军队集中起来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依托着铁路和公路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对华北地区的抗日根据地进行扫荡。日军实行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囚笼政策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筑堡挖沟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想要控制并且缩小抗日力量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给抗日根据地造成严重困难。为了打破日军的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囚笼政策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也为了粉碎日军的图谋</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cs typeface="Times New Roman" panose="02020603050405020304" pitchFamily="18" charset="0"/>
              </a:rPr>
              <a:t>年春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彭德怀、左权、刘伯承、邓小平和到太行山八路军总部的聂荣臻讨论确定破袭正太铁路。华北八路军针对日军在华北的交通线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发起了一次大规模的破袭作战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也就是百团大战。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分析标题中的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岸的静止与不变标志着可靠、可信赖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岸是静止的一种存在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是不变的标志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可信赖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沉默稳固中富有持久的美感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象征着具有规划性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能维系秩序稳定的社会制度等抽象事物。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答题时注意结合文章的内容分析其表层含义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进而分析其引申义、比喻义和象征义。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的静止与不变标志着可靠、可信赖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沉默稳固中富有持久的美感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失去了秩序的日子除了让人不习惯之外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也打破了那些平民只想规矩木讷过好日子的美梦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等语句可以看出其象征义。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ew picture" hidden="1"/>
          <p:cNvPicPr/>
          <p:nvPr/>
        </p:nvPicPr>
        <p:blipFill>
          <a:blip r:embed="rId6"/>
          <a:stretch>
            <a:fillRect/>
          </a:stretch>
        </p:blipFill>
        <p:spPr>
          <a:xfrm>
            <a:off x="10807700" y="10312400"/>
            <a:ext cx="317500" cy="2667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05471"/>
            <a:ext cx="8128000" cy="3743960"/>
          </a:xfrm>
          <a:prstGeom prst="rect">
            <a:avLst/>
          </a:prstGeom>
        </p:spPr>
        <p:txBody>
          <a:bodyPr>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百团大战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百团大战是抗日战争时期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八路军在华北敌后发动的一次大规模进攻和反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扫荡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的战役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由于参战兵力达</a:t>
            </a:r>
            <a:r>
              <a:rPr lang="en-US" altLang="zh-CN" sz="2200">
                <a:solidFill>
                  <a:srgbClr val="000000"/>
                </a:solidFill>
                <a:latin typeface="Times New Roman" panose="02020603050405020304" pitchFamily="18" charset="0"/>
                <a:cs typeface="Times New Roman" panose="02020603050405020304" pitchFamily="18" charset="0"/>
              </a:rPr>
              <a:t>105</a:t>
            </a:r>
            <a:r>
              <a:rPr lang="zh-CN" altLang="zh-CN" sz="2200">
                <a:solidFill>
                  <a:srgbClr val="000000"/>
                </a:solidFill>
                <a:latin typeface="Times New Roman" panose="02020603050405020304" pitchFamily="18" charset="0"/>
                <a:cs typeface="Times New Roman" panose="02020603050405020304" pitchFamily="18" charset="0"/>
              </a:rPr>
              <a:t>个团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百团大战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。百团大战是抗日战争相持阶段八路军在华北地区发动的一次规模最大、持续时间最长的战役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据八路军总部</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日的统计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百团大战仅前三个半月期间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进行大小战斗共</a:t>
            </a:r>
            <a:r>
              <a:rPr lang="en-US" altLang="zh-CN" sz="2200">
                <a:solidFill>
                  <a:srgbClr val="000000"/>
                </a:solidFill>
                <a:latin typeface="Times New Roman" panose="02020603050405020304" pitchFamily="18" charset="0"/>
                <a:cs typeface="Times New Roman" panose="02020603050405020304" pitchFamily="18" charset="0"/>
              </a:rPr>
              <a:t>1 824</a:t>
            </a:r>
            <a:r>
              <a:rPr lang="zh-CN" altLang="zh-CN" sz="2200">
                <a:solidFill>
                  <a:srgbClr val="000000"/>
                </a:solidFill>
                <a:latin typeface="Times New Roman" panose="02020603050405020304" pitchFamily="18" charset="0"/>
                <a:cs typeface="Times New Roman" panose="02020603050405020304" pitchFamily="18" charset="0"/>
              </a:rPr>
              <a:t>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重击了日伪军的反动气焰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有力地配合了国民党军在正面战场的作战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极大地振奋了全国人民的抗战信心。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1510030" cy="497205"/>
          </a:xfrm>
          <a:prstGeom prst="rect">
            <a:avLst/>
          </a:prstGeom>
        </p:spPr>
        <p:txBody>
          <a:bodyPr wrap="none">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20700" y="1879279"/>
          <a:ext cx="8128000" cy="4566947"/>
        </p:xfrm>
        <a:graphic>
          <a:graphicData uri="http://schemas.openxmlformats.org/presentationml/2006/ole">
            <mc:AlternateContent>
              <mc:Choice xmlns:v="urn:schemas-microsoft-com:vml" Requires="v">
                <p:oleObj spid="_x0000_s1038" name="文档" r:id="rId6" imgW="3984625" imgH="2239645" progId="Word.Document.12">
                  <p:embed/>
                </p:oleObj>
              </mc:Choice>
              <mc:Fallback>
                <p:oleObj name="文档" r:id="rId6" imgW="3984625" imgH="2239645" progId="Word.Document.12">
                  <p:embed/>
                  <p:pic>
                    <p:nvPicPr>
                      <p:cNvPr id="0" name="OLE substitute image"/>
                      <p:cNvPicPr/>
                      <p:nvPr/>
                    </p:nvPicPr>
                    <p:blipFill>
                      <a:blip r:embed="rId7"/>
                      <a:stretch>
                        <a:fillRect/>
                      </a:stretch>
                    </p:blipFill>
                    <p:spPr>
                      <a:xfrm>
                        <a:off x="520700" y="1879279"/>
                        <a:ext cx="8128000" cy="4566947"/>
                      </a:xfrm>
                      <a:prstGeom prst="rect">
                        <a:avLst/>
                      </a:prstGeom>
                    </p:spPr>
                  </p:pic>
                </p:oleObj>
              </mc:Fallback>
            </mc:AlternateContent>
          </a:graphicData>
        </a:graphic>
      </p:graphicFrame>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1510030" cy="497205"/>
          </a:xfrm>
          <a:prstGeom prst="rect">
            <a:avLst/>
          </a:prstGeom>
        </p:spPr>
        <p:txBody>
          <a:bodyPr wrap="none">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522083" y="1911374"/>
          <a:ext cx="7919720" cy="1341120"/>
        </p:xfrm>
        <a:graphic>
          <a:graphicData uri="http://schemas.openxmlformats.org/drawingml/2006/table">
            <a:tbl>
              <a:tblPr firstRow="1" firstCol="1" bandRow="1"/>
              <a:tblGrid>
                <a:gridCol w="1800225"/>
                <a:gridCol w="1799590"/>
                <a:gridCol w="720090"/>
                <a:gridCol w="1800225"/>
                <a:gridCol w="1799590"/>
              </a:tblGrid>
              <a:tr h="229870">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780">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井</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xíng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bǔ</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育</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780">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yǔn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殒</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diān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簸</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780">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暴</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liǎn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敛</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fān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然</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8128000" cy="1308735"/>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刀光剑影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形容杀气腾腾的氛围。也形容激烈的搏斗或厮杀场面。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11560" y="2597972"/>
          <a:ext cx="8128000" cy="456215"/>
        </p:xfrm>
        <a:graphic>
          <a:graphicData uri="http://schemas.openxmlformats.org/presentationml/2006/ole">
            <mc:AlternateContent>
              <mc:Choice xmlns:v="urn:schemas-microsoft-com:vml" Requires="v">
                <p:oleObj spid="_x0000_s1039" name="文档" r:id="rId6" imgW="3841750" imgH="217805" progId="Word.Document.12">
                  <p:embed/>
                </p:oleObj>
              </mc:Choice>
              <mc:Fallback>
                <p:oleObj name="文档" r:id="rId6" imgW="3841750" imgH="217805" progId="Word.Document.12">
                  <p:embed/>
                  <p:pic>
                    <p:nvPicPr>
                      <p:cNvPr id="0" name="OLE substitute image"/>
                      <p:cNvPicPr/>
                      <p:nvPr/>
                    </p:nvPicPr>
                    <p:blipFill>
                      <a:blip r:embed="rId7"/>
                      <a:stretch>
                        <a:fillRect/>
                      </a:stretch>
                    </p:blipFill>
                    <p:spPr>
                      <a:xfrm>
                        <a:off x="611560" y="2597972"/>
                        <a:ext cx="8128000" cy="456215"/>
                      </a:xfrm>
                      <a:prstGeom prst="rect">
                        <a:avLst/>
                      </a:prstGeom>
                    </p:spPr>
                  </p:pic>
                </p:oleObj>
              </mc:Fallback>
            </mc:AlternateContent>
          </a:graphicData>
        </a:graphic>
      </p:graphicFrame>
      <p:sp>
        <p:nvSpPr>
          <p:cNvPr id="8" name="矩形 7"/>
          <p:cNvSpPr>
            <a:spLocks noChangeAspect="1"/>
          </p:cNvSpPr>
          <p:nvPr/>
        </p:nvSpPr>
        <p:spPr>
          <a:xfrm>
            <a:off x="508000" y="3114798"/>
            <a:ext cx="4288790" cy="497205"/>
          </a:xfrm>
          <a:prstGeom prst="rect">
            <a:avLst/>
          </a:prstGeom>
        </p:spPr>
        <p:txBody>
          <a:bodyPr wrap="none">
            <a:spAutoFit/>
          </a:bodyPr>
          <a:lstStyle>
            <a:defP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伶仃孤苦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孤单困苦</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没有依靠</a:t>
            </a:r>
            <a:r>
              <a:rPr lang="zh-CN" altLang="zh-CN" sz="2200" u="sng" smtClean="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nvGraphicFramePr>
        <p:xfrm>
          <a:off x="602773" y="3627068"/>
          <a:ext cx="8128000" cy="456215"/>
        </p:xfrm>
        <a:graphic>
          <a:graphicData uri="http://schemas.openxmlformats.org/presentationml/2006/ole">
            <mc:AlternateContent>
              <mc:Choice xmlns:v="urn:schemas-microsoft-com:vml" Requires="v">
                <p:oleObj spid="_x0000_s1040" name="文档" r:id="rId8" imgW="3841750" imgH="217805" progId="Word.Document.12">
                  <p:embed/>
                </p:oleObj>
              </mc:Choice>
              <mc:Fallback>
                <p:oleObj name="文档" r:id="rId8" imgW="3841750" imgH="217805" progId="Word.Document.12">
                  <p:embed/>
                  <p:pic>
                    <p:nvPicPr>
                      <p:cNvPr id="0" name="OLE substitute image"/>
                      <p:cNvPicPr/>
                      <p:nvPr/>
                    </p:nvPicPr>
                    <p:blipFill>
                      <a:blip r:embed="rId9"/>
                      <a:stretch>
                        <a:fillRect/>
                      </a:stretch>
                    </p:blipFill>
                    <p:spPr>
                      <a:xfrm>
                        <a:off x="602773" y="3627068"/>
                        <a:ext cx="8128000" cy="456215"/>
                      </a:xfrm>
                      <a:prstGeom prst="rect">
                        <a:avLst/>
                      </a:prstGeom>
                    </p:spPr>
                  </p:pic>
                </p:oleObj>
              </mc:Fallback>
            </mc:AlternateContent>
          </a:graphicData>
        </a:graphic>
      </p:graphicFrame>
      <p:sp>
        <p:nvSpPr>
          <p:cNvPr id="10" name="矩形 9"/>
          <p:cNvSpPr>
            <a:spLocks noChangeAspect="1"/>
          </p:cNvSpPr>
          <p:nvPr/>
        </p:nvSpPr>
        <p:spPr>
          <a:xfrm>
            <a:off x="508000" y="3927567"/>
            <a:ext cx="8128000" cy="902970"/>
          </a:xfrm>
          <a:prstGeom prst="rect">
            <a:avLst/>
          </a:prstGeom>
        </p:spPr>
        <p:txBody>
          <a:bodyPr>
            <a:spAutoFit/>
          </a:bodyPr>
          <a:lstStyle>
            <a:defP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最后落得抑郁而终的下场。</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横征暴敛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指强征捐税</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搜刮人民财富。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nvGraphicFramePr>
        <p:xfrm>
          <a:off x="611560" y="4890152"/>
          <a:ext cx="8128000" cy="456215"/>
        </p:xfrm>
        <a:graphic>
          <a:graphicData uri="http://schemas.openxmlformats.org/presentationml/2006/ole">
            <mc:AlternateContent>
              <mc:Choice xmlns:v="urn:schemas-microsoft-com:vml" Requires="v">
                <p:oleObj spid="_x0000_s1041" name="文档" r:id="rId10" imgW="3841750" imgH="217805" progId="Word.Document.12">
                  <p:embed/>
                </p:oleObj>
              </mc:Choice>
              <mc:Fallback>
                <p:oleObj name="文档" r:id="rId10" imgW="3841750" imgH="217805" progId="Word.Document.12">
                  <p:embed/>
                  <p:pic>
                    <p:nvPicPr>
                      <p:cNvPr id="0" name="OLE substitute image"/>
                      <p:cNvPicPr/>
                      <p:nvPr/>
                    </p:nvPicPr>
                    <p:blipFill>
                      <a:blip r:embed="rId11"/>
                      <a:stretch>
                        <a:fillRect/>
                      </a:stretch>
                    </p:blipFill>
                    <p:spPr>
                      <a:xfrm>
                        <a:off x="611560" y="4890152"/>
                        <a:ext cx="8128000" cy="456215"/>
                      </a:xfrm>
                      <a:prstGeom prst="rect">
                        <a:avLst/>
                      </a:prstGeom>
                    </p:spPr>
                  </p:pic>
                </p:oleObj>
              </mc:Fallback>
            </mc:AlternateContent>
          </a:graphicData>
        </a:graphic>
      </p:graphicFrame>
    </p:spTree>
  </p:cSld>
  <p:clrMapOvr>
    <a:masterClrMapping/>
  </p:clrMapOvr>
  <p:transition spd="slow">
    <p:cut thruBlk="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28800"/>
            <a:ext cx="5126990" cy="497205"/>
          </a:xfrm>
          <a:prstGeom prst="rect">
            <a:avLst/>
          </a:prstGeom>
        </p:spPr>
        <p:txBody>
          <a:bodyPr wrap="none">
            <a:spAutoFit/>
          </a:bodyPr>
          <a:lstStyle>
            <a:defP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背井离乡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被迫离开家乡</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到外地谋生</a:t>
            </a:r>
            <a:r>
              <a:rPr lang="zh-CN" altLang="zh-CN" sz="2200" u="sng" smtClean="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11560" y="2172141"/>
          <a:ext cx="8128000" cy="456215"/>
        </p:xfrm>
        <a:graphic>
          <a:graphicData uri="http://schemas.openxmlformats.org/presentationml/2006/ole">
            <mc:AlternateContent>
              <mc:Choice xmlns:v="urn:schemas-microsoft-com:vml" Requires="v">
                <p:oleObj spid="_x0000_s1042" name="文档" r:id="rId6" imgW="3841750" imgH="217805" progId="Word.Document.12">
                  <p:embed/>
                </p:oleObj>
              </mc:Choice>
              <mc:Fallback>
                <p:oleObj name="文档" r:id="rId6" imgW="3841750" imgH="217805" progId="Word.Document.12">
                  <p:embed/>
                  <p:pic>
                    <p:nvPicPr>
                      <p:cNvPr id="0" name="OLE substitute image"/>
                      <p:cNvPicPr/>
                      <p:nvPr/>
                    </p:nvPicPr>
                    <p:blipFill>
                      <a:blip r:embed="rId7"/>
                      <a:stretch>
                        <a:fillRect/>
                      </a:stretch>
                    </p:blipFill>
                    <p:spPr>
                      <a:xfrm>
                        <a:off x="611560" y="2172141"/>
                        <a:ext cx="8128000" cy="456215"/>
                      </a:xfrm>
                      <a:prstGeom prst="rect">
                        <a:avLst/>
                      </a:prstGeom>
                    </p:spPr>
                  </p:pic>
                </p:oleObj>
              </mc:Fallback>
            </mc:AlternateContent>
          </a:graphicData>
        </a:graphic>
      </p:graphicFrame>
      <p:sp>
        <p:nvSpPr>
          <p:cNvPr id="8" name="矩形 7"/>
          <p:cNvSpPr>
            <a:spLocks noChangeAspect="1"/>
          </p:cNvSpPr>
          <p:nvPr/>
        </p:nvSpPr>
        <p:spPr>
          <a:xfrm>
            <a:off x="508000" y="2654965"/>
            <a:ext cx="8128000" cy="90297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兵戎相见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指发生武装冲突。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尽管伊朗声讨美国的声势浩大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但可选项实在有限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美伊仍</a:t>
            </a:r>
            <a:r>
              <a:rPr lang="zh-CN" altLang="zh-CN" sz="2200" smtClean="0">
                <a:solidFill>
                  <a:srgbClr val="000000"/>
                </a:solidFill>
                <a:latin typeface="Times New Roman" panose="02020603050405020304" pitchFamily="18" charset="0"/>
                <a:cs typeface="Times New Roman" panose="02020603050405020304" pitchFamily="18" charset="0"/>
              </a:rPr>
              <a:t>在</a:t>
            </a:r>
            <a:endParaRPr lang="zh-CN" altLang="en-US" sz="2200"/>
          </a:p>
        </p:txBody>
      </p:sp>
      <p:graphicFrame>
        <p:nvGraphicFramePr>
          <p:cNvPr id="9" name="对象 8"/>
          <p:cNvGraphicFramePr>
            <a:graphicFrameLocks noChangeAspect="1"/>
          </p:cNvGraphicFramePr>
          <p:nvPr/>
        </p:nvGraphicFramePr>
        <p:xfrm>
          <a:off x="592382" y="3582183"/>
          <a:ext cx="8128000" cy="456215"/>
        </p:xfrm>
        <a:graphic>
          <a:graphicData uri="http://schemas.openxmlformats.org/presentationml/2006/ole">
            <mc:AlternateContent>
              <mc:Choice xmlns:v="urn:schemas-microsoft-com:vml" Requires="v">
                <p:oleObj spid="_x0000_s1043" name="文档" r:id="rId8" imgW="3841750" imgH="217805" progId="Word.Document.12">
                  <p:embed/>
                </p:oleObj>
              </mc:Choice>
              <mc:Fallback>
                <p:oleObj name="文档" r:id="rId8" imgW="3841750" imgH="217805" progId="Word.Document.12">
                  <p:embed/>
                  <p:pic>
                    <p:nvPicPr>
                      <p:cNvPr id="0" name="OLE substitute image"/>
                      <p:cNvPicPr/>
                      <p:nvPr/>
                    </p:nvPicPr>
                    <p:blipFill>
                      <a:blip r:embed="rId9"/>
                      <a:stretch>
                        <a:fillRect/>
                      </a:stretch>
                    </p:blipFill>
                    <p:spPr>
                      <a:xfrm>
                        <a:off x="592382" y="3582183"/>
                        <a:ext cx="8128000" cy="456215"/>
                      </a:xfrm>
                      <a:prstGeom prst="rect">
                        <a:avLst/>
                      </a:prstGeom>
                    </p:spPr>
                  </p:pic>
                </p:oleObj>
              </mc:Fallback>
            </mc:AlternateContent>
          </a:graphicData>
        </a:graphic>
      </p:graphicFrame>
    </p:spTree>
  </p:cSld>
  <p:clrMapOvr>
    <a:masterClrMapping/>
  </p:clrMapOvr>
  <p:transition spd="slow">
    <p:cut thruBlk="1"/>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257</Paragraphs>
  <Slides>40</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40</vt:i4>
      </vt:variant>
    </vt:vector>
  </HeadingPairs>
  <TitlesOfParts>
    <vt:vector baseType="lpstr" size="52">
      <vt:lpstr>Arial</vt:lpstr>
      <vt:lpstr>微软雅黑</vt:lpstr>
      <vt:lpstr>Wingdings</vt:lpstr>
      <vt:lpstr>黑体</vt:lpstr>
      <vt:lpstr>Calibri</vt:lpstr>
      <vt:lpstr>Times New Roman</vt:lpstr>
      <vt:lpstr>NEU-BZ-S92</vt:lpstr>
      <vt:lpstr>方正书宋_GBK</vt:lpstr>
      <vt:lpstr>楷体</vt:lpstr>
      <vt:lpstr>方正宋黑_GBK</vt:lpstr>
      <vt:lpstr>宋体</vt:lpstr>
      <vt:lpstr>自定义设计方案</vt:lpstr>
      <vt:lpstr>*大战中的插曲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2020-09-14T09:22:39Z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