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Default Extension="wdp" ContentType="image/vnd.ms-photo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 bookmarkIdSeed="2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523" r:id="rId2"/>
    <p:sldId id="323" r:id="rId3"/>
    <p:sldId id="653" r:id="rId4"/>
    <p:sldId id="654" r:id="rId5"/>
    <p:sldId id="641" r:id="rId6"/>
    <p:sldId id="642" r:id="rId7"/>
    <p:sldId id="650" r:id="rId8"/>
    <p:sldId id="655" r:id="rId9"/>
    <p:sldId id="619" r:id="rId10"/>
    <p:sldId id="651" r:id="rId11"/>
    <p:sldId id="648" r:id="rId12"/>
    <p:sldId id="656" r:id="rId13"/>
    <p:sldId id="647" r:id="rId14"/>
    <p:sldId id="620" r:id="rId15"/>
    <p:sldId id="601" r:id="rId16"/>
    <p:sldId id="621" r:id="rId17"/>
    <p:sldId id="580" r:id="rId18"/>
  </p:sldIdLst>
  <p:sldSz cx="9144000" cy="5143500" type="screen16x9"/>
  <p:notesSz cx="6858000" cy="9144000"/>
  <p:embeddedFontLst>
    <p:embeddedFont>
      <p:font typeface="黑体" pitchFamily="49" charset="-122"/>
      <p:regular r:id="rId21"/>
    </p:embeddedFont>
    <p:embeddedFont>
      <p:font typeface="楷体" pitchFamily="49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Calibri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FF00"/>
    <a:srgbClr val="339933"/>
    <a:srgbClr val="D60093"/>
    <a:srgbClr val="CC0066"/>
    <a:srgbClr val="FFFF66"/>
    <a:srgbClr val="CC00FF"/>
    <a:srgbClr val="FF6600"/>
    <a:srgbClr val="09CBE5"/>
    <a:srgbClr val="FF7C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87" d="100"/>
          <a:sy n="87" d="100"/>
        </p:scale>
        <p:origin x="-996" y="-150"/>
      </p:cViewPr>
      <p:guideLst>
        <p:guide orient="horz" pos="2471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 descr="data:image/jpeg;base64,/9j/4AAQSkZJRgABAQEAAQABAAD/2wBDAAgGBgcGBQgHBwcJCQgKDBQNDAsLDBkSEw8UHRofHh0aHBwgJC4nICIsIxwcKDcpLDAxNDQ0Hyc5PTgyPC4zNDL/2wBDAQkJCQwLDBgNDRgyIRwhMjIyMjIyMjIyMjIyMjIyMjIyMjIyMjIyMjIyMjIyMjIyMjIyMjIyMjIyMjIyMjIyMjL/wAARCADcAYcDASIAAhEBAxEB/8QAHAAAAgIDAQEAAAAAAAAAAAAABQYEBwECAwAI/8QAQRAAAgEDAwIFAQUGBAUCBwAAAQIDAAQRBRIhBjETIkFRYXEHFDKBkRUjobHB0UJScuEkM2KC8CXCFhc0Q2OS8f/EABoBAAIDAQEAAAAAAAAAAAAAAAIDAAEEBQb/xAAoEQACAgICAgMAAgIDAQAAAAAAAQIRAyESMQRBEyIyFFEFYSNCcYH/2gAMAwEAAhEDEQA/AGS70CREzGpqCOn3nz4i5AFWpLaRsmNoqFLZxxxHAGTQfEjE/HKg1DQBbKZEX8PNDp53jhx8VYetWvi5jQd6UNS0ooprLng/RnacHoU1unaYjPrRq0gW6wH5oPJb+HOR81OWZ4EEiHBFZ8UXHsDk32OejaRbxuGCAGm6G2VEAAFV/ovUG/Cvwwpwt9XR0HIrpQlGtG7Bxa0GBKsS4NczcozcGg93fqVOGqFb36q/LUdmroaXuFC4B5NENPClRnvSh+1I2cDcKN2Wpxxx5LCpaFSkkxoBVRUe7ZfDPNCBq6ueGrhd6kPD4NXZfONHcMm/0orEU8MUiSauFuAN/rRmHVlEYy1CpImOUWF723WVDxmqs6w6dNxMrRDD571ZEWqRycEihepeDM2eKDLjjkVMV5EYtCfoOgxwwqCo3epNFruyEMR4olZeEjEcVF1SZWzg0CxxhHRkUUoi6y4Y1itpGy1aZpLKM1mtc1moQzWK9XqhD1YNZrU1CHq9msZrGahRzuFLxECkzVrVkkZsU8d6F6rZLJbswFLyY1IjQjW53zgD0NWBo2pi0tl3ybQB70i2kGzUHU+9H7qMrbrgelIyJ49xKUqGWfrYxyBYMvzyT2pv6f6mS4UNLKM+2aqaz0+Sc5INdLq2uLLlHZPoa0YcmT9SC5yW0XrddQWqQlvEGAPeleTrWwnlZVuE8p96qG41HUJYzHJcuV9s1Agt2e4Byae80vRbzzZauodXPLJst2DilXXdQnu0Jc4HtXTTrTZGGIrGqQBoTis+W5qmwG21sVVm8SQKO+abNJRljBpSsoCL0596ebFAkQ+lBDFwYMezlqMjbMBjSlKC12STTVqB5IpeMRM5NMZJdg685iIpn6b5slpavV2q1MfTDZtAKqL2VHsZVXJrt4YxXJGANdDMoOM1n8jyViexySObLg16su4Jr1Ohl5KyUW9Jcj3qFPcBgaGS34UZLUNn1lI+S1dVujp5GkEZ4kCs74zSfr13DEhAwW9BQ3qPr+GyBiVt8p7KtLtpe3GqN48x78ge1Zck10jm5J26RvJHvcue5rlcELGRUuUbaEXs+0nms7dCiVpbfv8AvTE8zxR7lJpT0mbM2c+tWLD0xe3Ok/ekwQVyFoo2+g8bfoUbjX5EcqSahHXn7K3JNe1DS53kkKQu2z8WF7V30zoTWtTsxe20IMXcbjgkUn5skpcUh68iT0bRahO7htxrpN1NcW/lD5ArrZ6LfTTPapbsZo+GX2qBJ0hq+o6qLGO3aOTuS3YCjjKbVoW5yewzpvVDSsA5/Oi1zrSi3LF/TtS9c9H6poEiC5j3qezIM1K0nw213T45wDG06gg01SmtMFt3Qu3nUkkV+ckqM8A0Qj6pkMW4scAd6tnrzoSy6j0ApbwRxXcTB45FXB+R+lF4+kNJh6c/Zwsodgg2E7RntVz8eT0pD1gmm0mUvpvUl/eXgjs0edu+xBk4o0+uSpIVuA0brwysMEU7fZ70db9N6XJcSov3mYlmYjsvoKCN0hL1T1HeXzkw2RkOGA5bHHFSGKcIre2BLFJxX9sF2epiRiQ4wazdXRk4zWNb0iy0u/Fvp+9kiGJZWPBb2FRM8VG2tMW4uOmeNYrNeoSGKzmsV6oQ2zWa0rOahDJrFYJrIqEMYzWMVvivYqFHkUscAZNd202a4hYbeKJaRarI4yKcrTS4/C7DtTYY+WxkMbkUj+w3h1fLDKk0yvoYmjQY7Uw63piW14rhcc0Tt7ZDCrAelRYk3TJDDbaF2y0VY1A29q46poyyqRt7U2hUQ8CuFyiuMU3gqo0fB9SpNW0oQAkCoWn2rF1O01Z15oyXIwVyKzb9OwxAfuxx8Ul4nejK8LvQtxRFYRxUS9XMbD4pwurAIuAmAKWL4LG7KRWfN/xrZTg+hTt4tt1nHrTVbDEa/Sg6xKZuPejkKYiH0oIT5bAUaB96cuaHpEDIxNTLw/vDXCMdzRsFgDURy1G+l/8A6fFB9QGS1GOl/wDlEUMf0UuxkkO0ZofNcMJO9FGTctDLiAhicUryMCyLYbRLt5w6816hDXJgr1YvkcNDE1QbueqEc4D964PcPeRE7zyKrSC/czqCxPNPmkyF4Rn2rrRyTf6LnlcmKesab/xxduTnvTLoSKLYD1xUfWoh4ua66I4ClaJvQlPdEm6B5pn0b7OLXqHQxdm6cTOMgqeBUHT4bC4uTFfMUV+Ff0Bq2unrG20+wSK1I2geh71eGCm7Y/Fi5S30VNZ/ZXq1m05M8bMh8gx+IVZXSE0g0wWN3GUmh8rKaY5UDeZThqhSRL43ioAso7/NaY4lF3E0w8dQdxIUOh21vqNxmJTHPz29aN2VnBZ2whhRVQdgBUaK4WUjdwwrobxIlbcwAFHSXRojjSWjnHpdtFftdJGod/xHHevXGl21wZCRsdx+NOCD7g1pFqcUxyjgitnvFVu9WH8degZPO0ML2upxiV1U+FMBxIP70oabo9pc61bXd1bGEF9yZ4GR7/zpvuv/AFGUGXKwoeB7mgusXsun6c8c8fiRhgYJx9ex+aGSXbAlBN/ZaGf9v2LObeOVWdTtI9qijUro6v4ZkzbEYC4pBu9Xsobi3uxIIzICC57bvY+1TNY6tt9NsluSVM7rtjQH8RqlONN2HUaGfXtZmWIWFkwEknBbHYUO1rqWPTdOjsoZduxArsv4nOOce31pZvdadbfZAwkv5UG58cR59aX7qNwmZJDJIRyx9aXPMlqIjPmUNLs3m1GbUbze/CD8Kj0qVQu1GJRRYdqzqTe2c7k5bZgCs1ms4qyzXFexW+2sbaqyHMisV0K1jbipZDUCtgKzisgVCGAK2ArOKyBUIFNJnMUgDds8U8WVyHjGGqu4JhEw3dqZNO1CMAAOKdil6G45Uzr1KCV3Yrjp10HtAM9hXXWLhZbcjg8Us2F6YmdCDgGmOSUh8JJTGKWbnitUk3NzUSCdZ/WujHwmz6UaaNnKFBWBEYgnFTxHHjjFBbedpV8g496kxyXAbG07fertGeeSK0e1GEGM4qrup3a3n79zVn3CTz4Vc80qdSdJPdW7SbmD4yKyeVjeSNIxZX7RX1ndZuACc5NN1v5oQfigOh9HalNfM0ylIlPBPrTjJpX3K3PJOB61kxYpQV+hEW3sV7yPMhrmkf7smpF1zKfrWVUeCaqU2ivYsXy+ZqJ9L8I1Q75PM1S+mzsRzVxf2KX6G30FR7nbsNQLzUxAO9R11Dx1705u1Q5x0CtUn8N+PevVz1WMs4PvXqzPx03Yh9itpURmvBn0NWVp0HhQKfikXTovA1IjHGasG1YG3X6VsobduwbrCZANQdMcxzEUU1QZiobYqPvFU1YPsKSSbiFAJY8AD1pw6eu9a0u3WKbSr4xdxIozgfSkq6Ro8OhII5BHpReD7V9d0q3EcsNvdKowC4Kn+FDiioT5WMjJJ23RbdrqUskAd0bGM4YYNYa7R2BD4HzVX6X9r1zfylbvT44wexiOcfrTrY61Z38IYmbLf4QlbvmxpbZvx5oP2F3Ziyski5z3obqt2IZBC0mGYdhyK5T2F82ZbdWiixn94cUm3nUMCXNxbzzq88QOCDx9KKWSEVcmallUdpjlYym1DIRyeRipcd4GGZm5/wAq8mq3seu0n0zxJsJLGCpUHvUew+0SYzGKzs4lcnBdzuNJXkwerKyeVB/ZlnvqUKRkuwRPYnk0J1bW9KurCW2yjmRSvmbP6UhXd7cXpea4kLM3oOBQwsYzvXupzQZfI+rpHPyeXy0kR7m6M9pJBMS2eM+5HrUG+neRrBXJIjHGalJD4k4VzhWkP8RUXVNguIEQ5AbbmuHCb5UmI+eTQy6CHltWmclndqm3MEkhwFOak9GWLXNgu1cgAsT9TxTlFoivHkqM11sGNygi1FzViDa6fP4oJQ496JPamNeQaeo9FjEP4RmoV/pQWHgc0U8MkvqH8LSEk+U4rdTmpd3p5jbOCajFCnelxUkvsLoyBWcVjNZzREMFa1IresGoQ0xWRXqzUIZFbVqDXi1QoJ22mi4TucmtX0m8t3zHnHuK1sNVNs4RxlfenjTmgu4QeOadGEZDIRUtCjbrNIfDnBBonHoSOoZQOaP3GlRk7lUViNDBxTow9MdHF/YEg0FYpjjIBqXPo/iRge1FRMueRW5uFxRcEkPjg0R7DTY4UClRiiH3WIDAAqObgAcVza8xxmiQccKRLEESnIArjcwRyjaVBrkl1u7muqTJ6nmrop4bIUltHAh2oB+VKetLcyEhIztp8IRzzUa4so5VICilZcfKNGeeH+ippNJmOXchfioUimNWQ9xVlXmiM+QoNLWo9ONCjPzmsc/HpaMcoNFfXycNW2hcRPUjU4GiDhvSuGhfhYVlj+hX/Yi63Kw9cCtNLkLKpzmpmtWviLj3rjpdr4aBfaj2hnJ9Eu/QMqmvVm9YBQPavUXJCwDOvg6hn5pu02XfbClbVhiYMPejeiTbogM+lORa0ydqIzAaE2ZxcD60YveYDQKBts4+tR9ly7Dt0MxflS9fRZjbj0phlO6AH4oTdpmM1TJIHaFAGuBkcZq09P1R9KtN0JVWx3IzVc6Ei+Mc+hpju7ktBtB4Fcfz8+RZIxg6Khk4uybrvU2oXduUN3IQ3G0HA/hVa3zukhPOQe9MLiSeUKpxihHUVtNDGJtvAHmxTvFjOauTv/0Pm5MAQXDiaRN3BNE9CYR6ntBzn1pe8eOJmk3Z+KY+nbaa5mSdUYrj0HeuhKDW0MmmkOTcRgVH2bsj3rZ47nJPgybV7naeK6QDfVSkl2JFvVbyTTnj3A43cHHcUIstQk1jUUtIEYzSSYQfWmnqK1EumynALIMj60tdEZi19rggb1QnIocWLE02kNhGPFtn0F0tp1voekQ2gbe+Mu59TTAk8anjFVlb9SMgAYnIognUy5GW/jW+M4pUjdhlFqkWGLlMdxUe5ljZTkikxOo1J4f+NZfXNy8Nmic0HklFImaiY2YngAUAuGBbitri+eY+wqIWJPJrPOafRgk7Ztms1pms5pYJtmtS1YJrWoQ2zXs1rWahRuDXgpYgDuawKLaPZR3EoaQ8A9qpW3SLO1j06btAzGj9pps1gAFdiBRmwjhgiUAAVNPhEZ4rZHGkPjiXYNjuHAw2a1nkJGQKmyReJ+DGK5Na7RzTUaIaA0k7q3IrH3nPrRGSxMiE4oJPbyLKR2AqzVGaXZMFx5eTXN5s0OlMkXfOKk2AaSQbhxQpuxnOJNiJK+tdIw5fGTRq3tIWjHArqLGJOQKMVLIn0D1KxrljXnvo40yCK7Xdl4ikK2DQx9Ok2lW5qmzLOUr0c212HcRnkUI1PUfvEZ2AkfSuk2ltFJmukdiHjwRSZ8mqM0uUtFa6zBIyytsOKF9O28s+di5watDVtJT7hJ5RyDQXojSVEL+XJLGsnwNTpmeUGpJCzrEDxoN64qHYkANVidR6MjW7eT0pEis2iaQYPFBng4aBncXQNvWJNere6iJB+terJyYmwXfnxIt1SdCnIIX2riybrc1z0ptlxj5rchljZc8wGl5WxcY+aYZTm2/KlmVtt3+dSRchkB3WoPxUG5H7s1JgfdaCo1zzGajLYBN61hvlXtXI9VblKk81m8QNaTA0C0vTBfXwT0FLfjY8j5SRcIRabkN2jX73cuQDj3ovqkaywFWGQRivWNhDZRKqAZAre95iqQgoKolVSKovbLw9RaMDy7u1XX09HbaXpNvA0Y8Qx7nNVsbMTdRAkZWPMh/L/en6Jmmu54x2WMKKy/5HyJpRUf8A0e8tpWG7zULaCzKKAwKgsPrSpDcBJJFB4ViB9K01G73XFygPAQAVFjXdBLKM7luGQ+3YGs+J5Mn6YuUk+jve3AmhmU9ippZ6UIXWZl/6DRgEu7qfUEUE6cbZr7j3Uit/jRcYtMkHaY3T57ihGo30sCghjRpk3cUE1q3/AHZ45pkr9FKTRHsdaneYLuP606abK0kYZjk1X2j2rG4yasPTojHEM1asLk2whmsVjNeBoiG1YxWR2rNQhrisVvXqhKNcVtivCtgKhZiu9reyWrZSuWKxtoJJ3aJQTOvXpxh8UT03VLiZh4sueaWgtdondD5WIoo5HDcmXZZkWpW8MOWcZxW9vcG+cMo8lINvLmRBLISM+pp6sL22itQdygAVpw5lk6HwyNumFTGojxihkloks2cDFB9b60stPZYjKviOdqqDyTRbTZWktfHkPcZp/JN0g/ljKXFEC+s08dV4ya6yRw2MG5sAgUq6p1fa2fVKW08iqCMjJqL1P1NDfeDb2sw3sRnafSheRJNiX5CVsdLS9ZpAEPlom10yxk98UpaXeCG1XJ5x3rrJ1FDFuSVgPmopoJZtbJUnUsUV54EjDcfSisd5FOmVI5qmup9Tju9Qje2fzoTytHeldduHIjmy2PWgWVcqFx8h3THLU7gpny/nXOyuFZeTWl9OlxbkrzxUKwJJxg032aITVhHVWVtPf6UL6HKmF/8AUak6sSunPz6UL6ElxA2e+40uT+6E5JL5YjNrUQeMge1JT6WP3p96ddRcMaECLeG470OWCkBljykVxeW+0spHY16mq90RmkLbcg16uY8E7MnBlerD+5bihlv+6vSPmmALlGHxQG4Xw7wH5rUwmNStvsx9KWLw7brNMNo2+0I+KX9TG2YGhkSXQas3zbCtZuUNcbB8wAfFdpj5DVl+hc1RvDtJvmtekEBmaRveva0P+Gf61jpg4gdgeQaOP5Dj+GNzy4k71tMQ8BNDTP5uTzUqKXdGRmltgWDIIv8AjbrCjLxKAc8/jWj0Ugtby9JJ8zCNSfpS9LcraanAzfhkzGTnsT2P6gVtc63EPBDEb2ky317Vz/LxSySSS1QMr9HirS3rqRy5C/Xmiluii1vAv4GvHKj4CqKhXNxGsnjRkeZVjT68k1MtyRa7fTLN9SfX+AovHtSuvRcQcOLkil/TMxdUAdvORR8MBd/nQFh4XVSn3kyK3Q9jMfse4VBfmoGtRKV7UTtxueoGs96tEfRA0i3H3gcU4oAqAClfSBmYU0DsKtlx6M17NYr1Qs3BrbNaCs1CG1erGaxmoWb5rINegiluJlihRnkbgKvc1JvdOvNOZVu7d4twyCex/OpT7IR81sDXPNTtIhS51a1hlGY3kAYfGaiVloik14SYq1b7pvT7rT3tkt0j4yjKOVNRbTpqxXSVtZ7aMytFh3xzn3zTJ+M5asc8EroQbPStR1Jd9pbu6g43dgDQu91O/s2mt2LLJGSrKfQirj0OzXT9IgtwANq8n3PqaWNY6QkvNWuLxVRlmcce3YVm/guNSg3fsCfjy4prspex0XX9f1o3tnazXXgOC7eg+Oas+fqW40uxa0uIWSdBtZPUGrB0bSrbRtOS1t0CgcsQPxN6mg2udOWd7JNc7He6lYBcHj2/StscUox09k/jSjG09nzr1ZHc6hcyXzbt55A9hR37L+nbzXLot5hDHzJK/IUf3+KuZPs+0iaweG9gWV5FwXzjb9K3k0qDp3QLfS9KVYLUNhz/AI5Se5z6k+v9qqOF1UiRwSqpdAvVJIAY7CxT9xBxv9Xb1OaFy6M1xlmHB9KYVsXQAvEyj3IqQoRVwaP4rexq8fk7ZXF/06kQLxrg55opoWnLbBGOMtU7WbhI45O1CbC8uJtoRSQD6VXCKkZpY1CVDvHYqyZHrXRLEIDgYqFp19ICqyAj60xogljBA7040xSfQq60hWwk+hoL0Hhon/1mm7W7TdZuPikrpWVbO5ni7bXNLl+0Z5qsqG7UMBu9aWkYdDUC+1BC55qRp14PD4NH7HxScgg1qrJyK9W33gMleq6Q7hEpWMZFBNRTbOD80dgOVoVqyebNc9nLfQR0xt1uR8UI1ZfNn5ojpDZi/KomqpkH61T6KfRvpzfulqXMPLUKw4jWiph3rVXSIuhU1tT90euHTIbwn9s0S1uHFpIKhdMgeG4+aOEk46GR/DRLuHZZsCptlISCCa5zQ7nzXa3iKsCKChdAjqIeSE+oegur2M6yQSJ+EqGUn1P96P8AUa/uov8AVUPVm/8ATrN/8rEfw/2o4Omh0JOLVEvQrR72NLq5fIjyqoO2fU0wnyxt9KH6AMaNDg9wTU9xmJjQtgPsATTbLnv60MuW3a7C4/zCu+ouVuOPeoG4tqVuT/mAoMd8i8fssfTjuXNDtcbzUR0sYhoRrr4Y0cein+TfRWHiUzbxikjSroK+c+tH/v8AvBAPpQudBw6DsSCWLcG5PatJ9luFy+SxoZaXhEWd3YGuF3d/eLUPnzCud/MndBtKrDSnNdKhafKZrJHPepYrqJ2rAMmt3gmjALxOoIyCykZFaVZvTOt2V5Y29o6mKVVCCOTkNgf4Sf5UyEVLTYcIqTpsre0lngvIpLbd4ysCmBk5qz9M1PT+pLI211CnjKP3tvIOQR6ip8+h6XdHdJZQ7xzuRdrfqMGo9103azFJEkljuY/+XOp86/n6/nT4QcTTDE4f7N5OndIniEbWMQC8jAwR+lRLfpewsJY57QMk8TZBZshh7Gp0L3cShbsKzrwJYuAw9yPQ1ma8OAFxu96bxXdD1ijLdE3xRgZ4rkZA7leRjHPvQ2S9ZGYmMsgXJxya4zTqQzROOw/TvV7HqAWE6H92p5DAY+ldDKo4J7d6AQ3qNd4k4dpDsA+ACST7V1N1LLctsYGMLyB3zU2E8dBh7tCvlYbQM960M0cal2wcc0GdyiAhsAf4Qe/1PtWzSr4SvJkr6EjgmiQEopIISX0kykW0asfeQ+UfX1NR4oI7eY3l/cePc9lMg2og9kX/APpqKst7Pxbxsi+/Y/7VFNrbGY/eJmmfPK72IB+iDn8zVNGeVdne+1N7qURx+dQeAoxn6+tDLi52oSKkS2148hS3tpBD6bIiufr6/qa43umXUVo0skRVFHJYgUrLJqLaCc6joU9Ufxm83b1rnpuoW9jyWGM9qi63exQ2r+YBgDVZXOuXIkZVfy5rzXiZvIzTc7Oa5vlZfC6pDcOhjIOR6Uz2F5m2HPaqR6OvJpfAMjnB9DVs2Ui/dj5q9FiyOUbfYePK27O2t6mqWj5IAxVR2WuKutXDB8KWpw6mErWkoSTBweKppZJIb+QHg7uaTnyNMRkm3Kx+vNc8SfarZyaY9NvxHbrlu9VTFcES7iaZLXWVWJVLUuHkb2UsrRZC35Mec16lm1vRPCCrV6tPyXscs7oWbY8Vw1WPMYNd7Ss6im62zWWxPaIWkPyRW+pJlTUbTW2ymmrTbLT9XZbS5bwXPZwe9Wly0VFWqAGg6dc6rMILVQWHJzTEuh6glybT7uxlAz8Ue07o2+6X1WK/spPvNqeHHqBViwR207pcqo3454pq8ZSVS0zRi8fkqemfPGv6Ze28ws5oGWWYhUB9SabtL+y1dN0H7y87G4K7m9s1Y+t6Haald2d08a74JNwPzUvViW057aEDe67R8UWLxljTT2Nh43HlZQTW7tP4aKWYnAAHep97ol9plpHPcw7FftzVo6N0jZaKv3y7IkmxnJ/pQnqKwveoJQ0zLaafH+Hd3b8qB4mo2+xLwNR32Uxr0m5EHzUTUudFQ+ocfyNN+t9KpLcAW8rSIvqRil3W7CS00t0YHyspH60iL+yQCTTVk/p992jxfGR/Gipx93agfTuV0kKTyGNGif8AhmogX2xTvUL3mPmolxH4WoW/H+Mf0oo4BvcmoOq+XUbb/UP6VIorH2P9gMQD6Uv6+fxUw2bj7uv+mlzXDucioui5dAKzlZGJonbXRaYDNRbe28ucd6l21libPvSJQb6Kthm1IX7xGxxtGRUBbjw7Ji3bOKxqVx9yt98uR6Z96CajrkX3OOGIhstniscPHnKXXbKSm3SLB0hkNgqq2cUQAoH0tBMmneLMCpk5APtR8CujjTjFJjYrRgCp+m6rd6VN4ls+PdW5BqKq13gs7i6bbbwSSn2RC38qarvQe09D1YdYWU8UYu5zDLjzZiOM/BBP8aMpqcMwzb3sLr77gf65pJ03pvWkcOY44EYjPjgMD/28/wAacbeCKwgBlitCyjJdLcR1rg5NbNeNya2d980qFmdCPTYvcfrQyfw7dndM8nJQkgE/WuN31YrSi2sljlmY7VCgtk/GK5XtwNN077xrN6kczHIRCN30AFM5xrsesiS7JJjmnQTQiVY1O4lh349DQh2luHZ1tmJhOQwGNw5H5+tLN/8AaJqsEMv7PkCpHyfHTxDj3x/vQKy63t3s77UtbvZZtSYmOK0gfAdcA7+2FHOPyPBpXz47qy4eXEef2qEjCsipM0YZio44xnn8/wCdSba8Gm2QMk9vGpYnc8wJfJz2GfniqV6k681DUraLT4XWK2kj8NwqjdsI/DuxkjFe0jq64l1mAXID2S8yQgYAjHHHzkjFUs6/+En5cXoujT9XhvdSBjubWVyTtQupJP0z/Kmt4i6B7iMtt5AyoUfxpVEfR1/pgS5u7NkKZBeUB1Hx6g1UWpSWum9VeFp+pSXlkMbJGBH5fOPeinl4mbN5LhvtF6tdyTXRgjnQKeypgqv1Pah2p6xq+iSxmR7CSB22jafN+mRSzY65GbcKXHb3pN1XV9+vb8+Re1SWVUZZ+TfRacvV15lRvjjB9VX+9ZmvnvbUmWZnOPU1Wd5ra/d1kL/hqTbdWRi08zjOPeqeRewXnd7BPWUbLMwV8A/NIVzBij2v6m19clg3loHMxKVz1xUvqqEqW7GPQ9ahtLePJAdBjFPWm9WoLTMjd6ppGxmiNjdvGNu44pnyOPRGnHaLI1zXopbQlJMg/NVvJKJbxnHqa2vLl5FPmOKhwH95S5Sc1YCV7JwJ3V3BZVBFcIVLNRIQfu+1Znpgs6Wmvm1XYzV6gGoxFHr1a4S+oyMddjrbcPiu10u62YVzRdslS5Iy8TfSomGugBZHwrkNgHBzg09WT6DqcAF4ws5x2ZTjn60nQwhZST70QSFZIzirWTiSDr0WjoF3Pp6fd2vo760P4Hz5gPn3ojeamlq+YexGapBpLiybxLaZ42B7qcVN/wDiy+SNGkk3MPfsafDyYpbN3j+RBakWJca5dOzYc7e4Arnp+s3ct8u/OQe7dsUi3HVpuNNdo1EU44IFDpOoLyQ28ZlIBwCRxmqn5cLqJuzeTh4/VFxar1Lp+nR+LcTLNKPwxKc0nz9ST6tdGSchYh+CMdhSldMWw5OTit0m8NRz6Vz/ADvKycaicv5nKWxiudRgRc8ZpT6injvLGRRjkGvXs7MoINDWzNlCc5FZcOSbabLlkVUcenWAs54wc7JP6UbkOLU0E01Puk9xDnBYqw/XBo1NkWtdP2Zpf2BAubkmoGs5F7bn5FGYoHaTdtO3OM4ojo/SJ6t6nisDci2EcRmZiu4kAgYH61cdukTEm5Ugjp2l6ndaYbm3sppIQpJdV4wO9BH03UdVJazsri4VW2s0cZYA+1fR3T2jro2hwaduEghBXdjG4ZNb6Potro0EkFqm1JJXlI+WOf4dq0rBdGr+K3Wz5z0zSp726is4Yibh22hDwc0Sm0iXT9Tks5gPFiba23kZqyNK0WOH7SNWu9oWC3HiZ9AzgH+9e6e0X9o6zca7eKBHLKzwqw/w5/Efy4FCsV6Ajhb0J2r9LyTaakN/ZsqzD93uHJNVZJ06NG6pt7K5lV5A+XjBz4fPCk+/8q+lNWmlurhryNfMP3dqCM7Qf8QHqx9Paqi6u6Zg0e/TWtXv1tHfmG0VN80zfI7IvuT+houLjpBuLjaXsYo4wsahRgAcVuFrrpyrc2UUo7MoNd5LdVFYvmhdWLIwolp2uX+loY7afbGTkoygjP50OIANezToy9otNroPy9X6xKu0XCJ8rGP60Gury5umL3E8kjf9TE1xzWCc1bk32y3JvtnCTVb6zU/dZjCcY3RqFb9RzQJ3uru4Mk8skrnuzsSaOyQq/etFtkU5pLg29sXKPLsD6hbvBYtdpw0Y8+exQ981XMrNDI+OfAkYAe6k8Va1/HIIi8MQl4KyQn/7inuPrVV6hbtb3ksREm0AhTIpBx6BvkdqZFItaIsw23SHkheP4UQ0vb9+VeyBdrN77SCaHG7j2IGIDEZbJ9fT+VTdGWSeTyhgDkE47AnJ/lUkmo7Lnajscox4oncdgQgPvgf3Jpd1RjHKrA4INM0SiO02KMAClfVzmTHzWaErZjTtmqa3dROg3nFaXt+8mJA3NQJByteZcpT+QzijrLfzTQbSxxXGCeV3C7jitFHkIrezjJl/Orb0w6STCZhLxiorxnaQaOQwZjGahXMO1zgVjjk3RnTAyx8mu0XBxW4TDkVgLiStDlY1uzaXmKuduuXrq4zHitYPxGqT+oKegpaqqYLUUQhk4oG7sE470waFbvdBQ1LSTVsXQC1aPDCvUza1060kYK5zmvVI5YJVYyLpUSJBtlqfEA0f5UMNzFcSsY3BwecUQibCCnLQ2PYKumEMjV61vBsIzXHVjh2oLbXG1iCaVPstLYcuXBQ/NDp4t1tu9Aa0a43nANGbKxF9ZvDnDEcGrW0wZK3oV1kPiyIDnIoksWUhb1FDdR0690O68S5jyjcKw9a7aPfSXt8A42qOwoXhk2mi6dbGfb4kfPtUa7yjqtS2YI2PTFaXSrK6kVm8uVSSAbpkK9XZbqag2uTcrntRK9HiIqCosSLFOhkyEyN2O+KDx30DybNdNsxqPW1lY+MkKzKVMjnyr7f+fNW7L9l6fcZojdFpDzDMBwPhl/qDVM6W8Vz17Bbhi0TuYg2dpOe309Kvax1bU9EtVEoae0XjEx7fAkHH6gfWu5hipLaNuGCa+yCmiaRaS9Ox6Ze2MKSRII54wow5HAcH1z3zSVd9O3PRvXOm61CwbSWf7vITyyiQ7QD8AkHPx74y5Q69ZXLq0DzW0x5Ec44P+luVP0BqR+0fFQrcBZVI44GGp7gpJV2jUsSklXoOm4jiwGdQT2BPeveOgTfnily9ui7bI+GjXKsRkH86jwzXs9ypgkkdCCSAMheeQf6Z9qaalFPsklYnvLhGmCw3bF5j23DGAM/QYre9mlW3229uxRvKAi8ADsPgUva1dXlhFNeXOnXDRQDcFRC2cdu386J9F9TS6tGbDUbdra9jUOiuMb4zjnn6/pj5qrSdCpOEHSDGi2coBmlLbmAyCeF+AP60mfbN0eNa6YfVbRP+M09fEYAf8yIfiH1Hf9aswERtjGB71l0SRGR1DIwIZTyCPaqatUBKNqmUf9ntne63oqrbFS0Ea7ixxknsP4H9KebTpWVNcSK8KyWixmUkZwxzgKf50e0TQNL6dtDaaXarbwlskAkk9+5PJ70X3gg1hh/jsafKW3dioeOkt9gK/wCnrGe2kt7a2iiYqQrgdmPqaBx9DsLEvPeeHOMnAXKgU6gqGJrjcRC5hdGJAcbTg4OPWtrxRfobLCn6KdJNMOmdJX1/B40pFvGRlN4yW/L0FOdjoOmWrEpaJu3Zyw3Z+mew+KLOQoycBR3JNKjgS/QmPj0/sVNqej3emOwkQtECB4qg7c0MLU4dQ31z1DdLp+lQPNbxN5nUcM317ACutr05puiWxuNcuImlZeI88D6DuTS3iuX16FvHb+vQkk1wvLdLuzmt5FDLIhUg0R1GWxknxYQSJGO7yNkt+Q4FREYGVkx2AOfrn+1Z5/VipaKAeAi7MZyfNg1aVvp62VjBCiBdiDP1xzSJHB43Uwhxw11tx/3EVa15EFJovKnaSJ5Um0kDo+YSKWtVi/eE/NM2QuRQHVFyxrFDTMS7Acq+UGsKNyGuzqNhFYtVBfbWhOxl6ImOSKk2OBPz711mtCjEgVwh8kuaknaaLbtDTHjwRUO5UF8163uMxcmvSNv7Vz0mpCAW64kJrQDL11uPKa5xt5hWtdWH6N2j4ra0h87HFdByKzavtlb61St6Cxq3TO8tsSgI4ph0BjEw+KCyzqwUZFErGUJtZT6VWXFeOkaPiTdIeG8OeEEgV6lWTXvAXBNerlfx8yA4sQ4ruXRda8N3LROe5qwbWeOe3Vo3ByKRde0i7uH8SELIEbAcOBke+M130pb20i/eMVwO24V35SUsamuw5P6qSD2rg7SaUWnKStz600Gc3VsyvnevfNKV0hW5Zfmgj9uwE7ZItrom4AJ7086JLsAOaryFSs6ke9O+lMdg5oMqpaGY65EvrXF3oZI/EhzSf0/xdJ9KZtak8SzljJ7ilbSGEdwhz6YosTfDZeZq9DdcE7QRUWS6MKbj6d67eIJIRXOa2E8JX1IxQZManpiGCW1yLxeT610a6a6wsKlnbhQKXpbXZcsjd1YirP6L0u0t3jedQWdBhj6UUfGxqSovivRXTxNZ9SWxkBVjIhYH07Zq87DSL5CyC5lMbDBRmypH0NVV9p1olj1wrp+CSGOVcfp/7a+irK3Vyu3ByoINdDHj3T9GqEX0KdrpN9FcvCkvhoe2Bkfoazc3ltYFNN1ST9nTyZ8G6jYmF/hh3X64xTsbdUfcQM0m9d6boOpvZQ6lfzWExf8AcyKm5S3sabJuMbQ9ynCN2H9Mv/2ZY+Fq8oWA8pdnDQMp93AwP+6jNgdNkjZ9Plt3V/MWgcMD+lAememjoaTW8VwwRm3o0cxKtn3jPC/l71OuOm9OnkEkmnRLMpyJLVmgcH3ypFEnJoNSb2HxwPcVHe1tTcLceBGJ0GFk2jIHtmuFv40ESqfEwvHnO7+NbyTK4wSVPxRUMSs7GXjBqNJegbwpHkxk5odNcTxlyhD57K3GK4Ryw+PNIAxkAw3Pf1qDlAKR3W9XAPIbB+DWkFyDcFdxJIzyfQcdqG+OFtLm4A2EnOG9G9P6VwtLxorgfepYWfazERdlGRxmoNWO0HRcDft9/T/z6VmS5C/i4HYfNC0uWwSQcb2xz6VwacJulupOCeFHp8VFYPEOrcBRgDc59BXKYwygpc5l/wDxL2P19/zofFPPcPiNSkPqR3aidvCY8YVVz6nk1YqX9IykdyYgiBLeIDhUGDQYdHWDXLz3tzNcuxzh3x/vTKE45yxrgYp9x8GCCP8A625NC0n2IlFPsGXNlaQWMtpp+nxs7oVJxtVcjuzf+Gqu1WCPSL1mFwLiPZiZogSEIzjHv3qztW0ae8i2XWsNDGeSqgKtVzrlra2FzJDa3X3mNUyXA4zWbOrXRnyopjQ1Fz1fauOzXO/HxnNWlqCeXNVp0dEJOqrdh2Xc38DVnXnmiNY/JezPl2AHPnodqkXkyKJScOai3xUwcms0UZGhXc4JFa27bZAa6XG3xjtPBqMp2uaekEuhhCiWIHHpQW6jMNyR6GjOnNviFRtYgwA4HaqXYMdMiwScYzUyFtwxQmBvNRO1OaVkjQMlTI96MOajp2Bqdfr5c1BUeWih+Ql0d43ycVzjcrMa5q2Oa3hG58/NFVFx07N52bcMGjFruitgzE9qETf81V+RR+5iI0ske1HBJq2O+Rpgm5uFlzznmvUNi3b2U+leoGtluezaG11IiWeGeQI3HLEMwHwKGT3F3HJseWUYPuaerSHAAxxUz9l2crbpIVLfStKyUy45K7QkwWOrNYtf280jheSpJ3Y+PeuEV398w7gCQfi+fmrJEMcduY41CqB2FVzqVsLDXWCjEcpyB9f96KM1O0w1Lmmn2SVCqVb2ph0qXgCl2QEICKIabM2/b6UiWzLbW0GNSYFG+lKME3hXBHsxp90fRjr2pw2fiBFY+ZifSn+5+xHQprbME08Vx33h8gn6GjxY3JNofGMprSE/oPQoOpZHSa4KbP8ACO5pw1f7OzbQGbT3L7Bko3rR/QekoNGtEjMSJcxjHjIMb6YYbplbw5l59D6GtUcEXGpLY7Hg19uz5U1OFodcuImQqwkxgjkVe+ldFxPodtKrkXAiGCD8Unfano8dr1Da6rbIqmV1WUY4LA8H+lWvo14n7KgJOMoMVWPCral6Jiw3JxZRP2wadPY6ppDTEF2tdpI9drsf/dV99NSJcdPaZeZ5ms4XP5oDVP8A27jxDos6nIxMp5+Ux/M1YfQt94vQGiOT+G1VP/18v9KZBJSaNGOH3cRsmRXJJNJ/VmgWuuXFnBJqJtJIm3KVjLlv07Uw/ejIQqnPzXomtI590xzKeBgZpsoKSpjckLjTAWt2mjJNp9xqmvSWdzBH4avHN4Hi/UetELLWrcxg2eq/el7ZLb/44ozNDYzIrSW6yleV3qDg/GaD6p1NoWg4GpXttZhhlVcgE/QetUo0K407Oj6/cKeIt/8A2MP6VzOuSzMF+5Fm9MV307V9P1qGObTyZoZM4kEeBx9amSQqpxFC0j+/YCiQ2D/2DZHn8r+BjcfMMjIqOZQJmZoWU4wf+qp76ZcysXuJ0jT0SIc/rXGDToxcOV8Yue248VDTHIiC1wbiJoCnklXO6oVrZLbbVjfftP7xff2qXfabOtwkNsVw3O0NyalWujXslsZXYwOW7H2oWnY75opUmR3nmmuUghQBs+b4FEYrBYWXxiHbuBjtQa2Fxa689q97t3cpuXh/ofejU+n3kQ8eG5Z39Ub1okJllT6Nnu7iNisVuSi9jjvUu21MrGXuLadMcny5/lQ6LVIFcR3cb283/UcA1Ik1K3dDFKzxo3G/cMfrVNmWU/8AZ6XrXRogcTMxHoENBr/r8spWxtiD/nk/tXR+hLOfMsF6wDc84al7V9COkSqhuEl3f5e4rNklOKsRKU/ZAvtQvNTm8W7nZz6D0H0FCdVb7vpN5Mf8ELn+BoqIqCdYv926Uvm7FkCfqQKycnJ7FtCN9n8Jl1uWTH/LhJ/UgVYNwp2kUpfZrbgrf3GP8iD+J/tTrcAYJqsu5UBJWLlwm0nPeht1GZYyoojeyZm21GYYHNBJqCpGKT2KVwjRSkGo78HNFtVixlvmhD9qKLvYcXYw6J5lwaJajaeJbnj0od0+Qy00Swbrc8elC9MijZXQBimZT6Gp1qx3VrqcHg3rexNYtj56HJtAS3sk3Z3RUORsHaaJyAFCKFsMSfnQ4+qJE1PAb4NbQvj9a1l4Y/NaKSKbVoP0Tdu+ZPkinG4tHbRyVH+Glawhae4iAGferPsrESaaEcc7aBZ4Y/2DTb0VFBkTuG716jWu6aLLU2KDAbNequalstsYrW2GxT7iu8kW3kVrYsTAmfYVtMx5qnJ2a3jSjZwLnkUl9VxjxIZAPMpI/lTS7tvPNLXUXmQZ/wA1Nxy+6M8HU0Q2cbePeiWnoN2R61ibSoEsvGDyFsDuRjt9Kb/s16fsNdeT78sjBQMBWwKNxt0C1TJGk9PXUwjujd/dQMFSuS3+1WDb61fWlmsEDXt2wGC52gn88Un9GyzXNgEknfyEgMMAn6nFMN1PJDZEh3b4ZyR/OuNn8rPjm4wlRqrjG0SZ9UvQplmAhf3a5yR+WKCw/ahDaXxstQjabnyyx9x6c/HzS5qWuXkTnYIfzjB/nS51rcPaWkckap4so2mTYAwB7gYwBTvAzZflTcuxcck+WmMX2g9XWuqxRwwRSgq4YMwwOKPaB9ougx6fDaXtw9rIMANKh2/qM4/Okm56Q0626Rg1Uy3U91MgO6WXIT6YA/jmi2m9AaFrXRx1GeKeK6RNweGUjJ+Qciu9GT5mrE5qd2dvtbntdR6e06ezmWZVuSu5DkEFc8H8qYvs6nnToKwimRl8Pevm9t7Efzqqel1b9tDRXleSwLLOI3Odr9sj24Y19HaVY28WmQxomF9qdFfZsdHIvn69AeC4ubibbA20Zxmi0No8BDnzMe7NWkQWPU2REVV+BTBJbxtb8g9qb0NlK2cLexmnQM8u1T2wOaxJ05pE1yl1dWcNxcRjCSTKGKj4z2qHLdT2tuyRSMAvYnk1Msw1xbt4ru/1NUxb2wZrHWmhdPv4VzIFI4CRrn+VCf8A5mWV2hGn2M8h92GBSj9pFnApjYJg7u9HOk9LtE0WOQR+YgZJrPLI+XFGT5pOfEmW3Vmp390sCrDb57s/oKP3Wv6HpdoJL/VYN3YsXAyfYCknXLeNJ/KMfSqy6tto5Lgxtu27BJwfWh+VxdBfLKI8Wf2s6LD1xd3V0kiWCReDDJjOMHk4+eP0qydL6y0jqaEfsqfx0JwxAxt+tfH90SH7k5Bzn61Zv2M3c1trE6RkbXh3MD7g8UyE3qw4Sa3/AGfQ95otteWTQugz3Vh3U+hFInT+uX+h6jfW2tNJKnjsI88lEHA/Xv8AnVh6fcyT2Su+N2PQVX/WYB1snAB2DtUyyaVoLI6pomdS9RabqWn+BBGXkJyGIxtpTVpCm0uxX2zWgrqlY8mRvYpybdslQXV1EmxLiVV9gxxW3mkO52LH3JzWiAV3WkuTZEYCCk37S5hF03HFnBlnUY9wAT/anY9qrb7VHbbpsefLl2x88VMe5pEZM+z238Lp15QOZZifyAA/vTLOvkOaF9HqI+lLDbxlSx+u40VuifDNZ55msrRmnIW7yL94WAofcSYwBRqXzE5oLdqA5xVSlydmZoEaijSAAetQRpsjJkUQumOK6WkrGPnFXzcVovk10b6FbvBIQ/vTim1oMfFKtpI33huaYrdj4VXybVsZCQp9RwYkDgetDbf3o11ByhzQGEnAo3uIuRMLdxUGQeY1JJO8VHf8RqoKgUaEbz+VcgPMB811X8VYjUGUZ96ahiGrp233TKwXgVYUZK2/l74pX6aiTYvHpTT+FeK5nkN9DMSK66qd/voLKce9eo11JDG4DFQTmvVsxVwQuS2f/9k="/>
          <p:cNvSpPr>
            <a:spLocks noChangeAspect="1" noChangeArrowheads="1"/>
          </p:cNvSpPr>
          <p:nvPr userDrawn="1"/>
        </p:nvSpPr>
        <p:spPr bwMode="auto">
          <a:xfrm>
            <a:off x="44450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6085" name="Picture 5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00232" y="3429006"/>
            <a:ext cx="5011737" cy="1714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microsoft.com/office/2007/relationships/hdphoto" Target="../media/image5.wdp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image5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microsoft.com/office/2007/relationships/hdphoto" Target="../media/image5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964436" y="2786065"/>
            <a:ext cx="385105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苏教版</a:t>
            </a:r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小学</a:t>
            </a:r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语文三年级下册</a:t>
            </a:r>
            <a:endParaRPr lang="zh-CN" altLang="en-US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374995" y="1178710"/>
            <a:ext cx="5197791" cy="991870"/>
          </a:xfrm>
          <a:prstGeom prst="flowChartMagneticDrum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r>
              <a:rPr lang="en-US" alt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497575">
            <a:off x="206682" y="551415"/>
            <a:ext cx="1932669" cy="2265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28"/>
          <p:cNvSpPr/>
          <p:nvPr/>
        </p:nvSpPr>
        <p:spPr bwMode="auto">
          <a:xfrm>
            <a:off x="767431" y="1296483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: 圆角 29"/>
          <p:cNvSpPr/>
          <p:nvPr/>
        </p:nvSpPr>
        <p:spPr bwMode="auto">
          <a:xfrm>
            <a:off x="767431" y="1893213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: 圆角 30"/>
          <p:cNvSpPr/>
          <p:nvPr/>
        </p:nvSpPr>
        <p:spPr bwMode="auto">
          <a:xfrm>
            <a:off x="767431" y="2487279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: 圆角 30"/>
          <p:cNvSpPr/>
          <p:nvPr/>
        </p:nvSpPr>
        <p:spPr bwMode="auto">
          <a:xfrm>
            <a:off x="767431" y="308134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10457" y="1339445"/>
            <a:ext cx="6591013" cy="19380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首先把这几个词语读正确。然后利用工具书理解词语的意思，最后在理解词语的意思的基础上背一背并默写词语。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4"/>
          <p:cNvGrpSpPr/>
          <p:nvPr/>
        </p:nvGrpSpPr>
        <p:grpSpPr>
          <a:xfrm>
            <a:off x="-11839" y="3651870"/>
            <a:ext cx="9156305" cy="1491630"/>
            <a:chOff x="-15784" y="4869160"/>
            <a:chExt cx="12206818" cy="1988840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7174" y="4869160"/>
              <a:ext cx="6383860" cy="1988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85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8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矩形 22"/>
          <p:cNvSpPr/>
          <p:nvPr/>
        </p:nvSpPr>
        <p:spPr>
          <a:xfrm>
            <a:off x="499503" y="964395"/>
            <a:ext cx="1875492" cy="318548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香飘十里：</a:t>
            </a:r>
            <a:endParaRPr lang="en-US" altLang="zh-CN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蝶舞锋芒：</a:t>
            </a:r>
            <a:endParaRPr lang="en-US" altLang="zh-CN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沁人心脾：</a:t>
            </a:r>
            <a:endParaRPr lang="en-US" altLang="zh-CN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唇齿留香：</a:t>
            </a:r>
          </a:p>
        </p:txBody>
      </p:sp>
      <p:sp>
        <p:nvSpPr>
          <p:cNvPr id="14" name="矩形 13"/>
          <p:cNvSpPr/>
          <p:nvPr/>
        </p:nvSpPr>
        <p:spPr>
          <a:xfrm>
            <a:off x="2107068" y="1142990"/>
            <a:ext cx="575108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形容香气浓郁或香气传得非常远、特别香。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60654" y="1785932"/>
            <a:ext cx="6340436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蝴蝶飞舞，蜜蜂忙碌。这些的是鲜花盛开的时节，蝴蝶和蜜蜂在忙碌着采花粉的情景。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60652" y="2928940"/>
            <a:ext cx="6626189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指呼吸到新鲜空气或喝了清凉饮料使人感到舒适。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14546" y="3643320"/>
            <a:ext cx="6001099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吃完东西后，香味仍在口中保留，回味无穷。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: 圆角 28"/>
          <p:cNvSpPr/>
          <p:nvPr/>
        </p:nvSpPr>
        <p:spPr bwMode="auto">
          <a:xfrm>
            <a:off x="304970" y="555020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</a:t>
            </a:r>
          </a:p>
        </p:txBody>
      </p:sp>
      <p:sp>
        <p:nvSpPr>
          <p:cNvPr id="8" name="矩形: 圆角 29"/>
          <p:cNvSpPr/>
          <p:nvPr/>
        </p:nvSpPr>
        <p:spPr bwMode="auto">
          <a:xfrm>
            <a:off x="791088" y="555020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</a:t>
            </a:r>
          </a:p>
        </p:txBody>
      </p:sp>
      <p:sp>
        <p:nvSpPr>
          <p:cNvPr id="28" name="矩形: 圆角 30"/>
          <p:cNvSpPr/>
          <p:nvPr/>
        </p:nvSpPr>
        <p:spPr bwMode="auto">
          <a:xfrm>
            <a:off x="1277205" y="555021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</a:t>
            </a:r>
          </a:p>
        </p:txBody>
      </p:sp>
      <p:sp>
        <p:nvSpPr>
          <p:cNvPr id="29" name="矩形: 圆角 30"/>
          <p:cNvSpPr/>
          <p:nvPr/>
        </p:nvSpPr>
        <p:spPr bwMode="auto">
          <a:xfrm>
            <a:off x="1763322" y="557685"/>
            <a:ext cx="444161" cy="4012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4" grpId="0"/>
      <p:bldP spid="15" grpId="0"/>
      <p:bldP spid="19" grpId="0"/>
      <p:bldP spid="20" grpId="0"/>
      <p:bldP spid="6" grpId="0" bldLvl="0" animBg="1"/>
      <p:bldP spid="8" grpId="0" bldLvl="0" animBg="1"/>
      <p:bldP spid="28" grpId="0" bldLvl="0" animBg="1"/>
      <p:bldP spid="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4"/>
          <p:cNvGrpSpPr/>
          <p:nvPr/>
        </p:nvGrpSpPr>
        <p:grpSpPr>
          <a:xfrm>
            <a:off x="-11839" y="3651870"/>
            <a:ext cx="9156305" cy="1491630"/>
            <a:chOff x="-15784" y="4869160"/>
            <a:chExt cx="12206818" cy="1988840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7174" y="4869160"/>
              <a:ext cx="6383860" cy="1988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85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8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矩形 22"/>
          <p:cNvSpPr/>
          <p:nvPr/>
        </p:nvSpPr>
        <p:spPr>
          <a:xfrm>
            <a:off x="285720" y="642924"/>
            <a:ext cx="1875492" cy="318548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宾至如归：</a:t>
            </a:r>
            <a:endParaRPr lang="en-US" altLang="zh-CN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回味悠长：</a:t>
            </a:r>
            <a:endParaRPr lang="en-US" altLang="zh-CN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心花怒放：</a:t>
            </a:r>
            <a:endParaRPr lang="en-US" altLang="zh-CN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神清气爽：</a:t>
            </a:r>
          </a:p>
        </p:txBody>
      </p:sp>
      <p:sp>
        <p:nvSpPr>
          <p:cNvPr id="14" name="矩形 13"/>
          <p:cNvSpPr/>
          <p:nvPr/>
        </p:nvSpPr>
        <p:spPr>
          <a:xfrm>
            <a:off x="2143108" y="785800"/>
            <a:ext cx="5751080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客人到了这里就像回到自己的家一样，形容旅馆、饭馆等招待周到。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71670" y="1978151"/>
            <a:ext cx="6340436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指吃过东西后，留在口腔中的余味，比喻回想某事越来越有意思。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71670" y="2714626"/>
            <a:ext cx="2982852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形容内心高兴极了。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43108" y="3214692"/>
            <a:ext cx="407196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形容人神志清爽，心情舒畅。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4" grpId="0"/>
      <p:bldP spid="15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1493257" y="1221601"/>
            <a:ext cx="6591013" cy="2376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在动笔之前，首先观察这些字的结构特点和田字格中的占格位置，然后再动手来写字。“霞、维、醒、睡”这几个字笔画繁多，写的时候要做到：结构紧凑，间距匀称。</a:t>
            </a:r>
          </a:p>
        </p:txBody>
      </p:sp>
      <p:sp>
        <p:nvSpPr>
          <p:cNvPr id="11" name="矩形: 圆角 28"/>
          <p:cNvSpPr/>
          <p:nvPr/>
        </p:nvSpPr>
        <p:spPr bwMode="auto">
          <a:xfrm>
            <a:off x="767431" y="1296483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: 圆角 29"/>
          <p:cNvSpPr/>
          <p:nvPr/>
        </p:nvSpPr>
        <p:spPr bwMode="auto">
          <a:xfrm>
            <a:off x="767431" y="1893213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: 圆角 30"/>
          <p:cNvSpPr/>
          <p:nvPr/>
        </p:nvSpPr>
        <p:spPr bwMode="auto">
          <a:xfrm>
            <a:off x="767431" y="2487279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: 圆角 30"/>
          <p:cNvSpPr/>
          <p:nvPr/>
        </p:nvSpPr>
        <p:spPr bwMode="auto">
          <a:xfrm>
            <a:off x="767431" y="308134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953127" y="447009"/>
            <a:ext cx="162039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写字有方</a:t>
            </a:r>
          </a:p>
        </p:txBody>
      </p:sp>
      <p:grpSp>
        <p:nvGrpSpPr>
          <p:cNvPr id="2" name="组合 9"/>
          <p:cNvGrpSpPr/>
          <p:nvPr/>
        </p:nvGrpSpPr>
        <p:grpSpPr>
          <a:xfrm>
            <a:off x="412996" y="44700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7" y="1142990"/>
            <a:ext cx="3187543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1142989"/>
            <a:ext cx="3071834" cy="811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2214560"/>
            <a:ext cx="3071834" cy="81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2214560"/>
            <a:ext cx="3000396" cy="80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矩形: 圆角 28"/>
          <p:cNvSpPr/>
          <p:nvPr/>
        </p:nvSpPr>
        <p:spPr bwMode="auto">
          <a:xfrm>
            <a:off x="304970" y="483265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</a:t>
            </a:r>
          </a:p>
        </p:txBody>
      </p:sp>
      <p:sp>
        <p:nvSpPr>
          <p:cNvPr id="20" name="矩形: 圆角 29"/>
          <p:cNvSpPr/>
          <p:nvPr/>
        </p:nvSpPr>
        <p:spPr bwMode="auto">
          <a:xfrm>
            <a:off x="791088" y="483265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</a:p>
        </p:txBody>
      </p:sp>
      <p:sp>
        <p:nvSpPr>
          <p:cNvPr id="28" name="矩形: 圆角 30"/>
          <p:cNvSpPr/>
          <p:nvPr/>
        </p:nvSpPr>
        <p:spPr bwMode="auto">
          <a:xfrm>
            <a:off x="1277205" y="483266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展</a:t>
            </a:r>
          </a:p>
        </p:txBody>
      </p:sp>
      <p:sp>
        <p:nvSpPr>
          <p:cNvPr id="29" name="矩形: 圆角 30"/>
          <p:cNvSpPr/>
          <p:nvPr/>
        </p:nvSpPr>
        <p:spPr bwMode="auto">
          <a:xfrm>
            <a:off x="1763322" y="485930"/>
            <a:ext cx="444161" cy="4012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8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99745" y="1356995"/>
            <a:ext cx="7896225" cy="15455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写通知。通知，是向特定受文对象告知或转达有关事项或文件，让对象知道或执行的公文。</a:t>
            </a:r>
          </a:p>
        </p:txBody>
      </p:sp>
      <p:sp>
        <p:nvSpPr>
          <p:cNvPr id="29698" name="AutoShape 2" descr="http://img2.imgtn.bdimg.com/it/u=1296786971,2636069031&amp;fm=27&amp;gp=0.jpg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9"/>
          <p:cNvSpPr txBox="1"/>
          <p:nvPr/>
        </p:nvSpPr>
        <p:spPr>
          <a:xfrm>
            <a:off x="953135" y="520065"/>
            <a:ext cx="1979295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学写应用文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997" y="379636"/>
            <a:ext cx="648154" cy="625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" name="直接连接符 1"/>
          <p:cNvCxnSpPr/>
          <p:nvPr/>
        </p:nvCxnSpPr>
        <p:spPr>
          <a:xfrm flipV="1">
            <a:off x="899160" y="987425"/>
            <a:ext cx="1872615" cy="17145"/>
          </a:xfrm>
          <a:prstGeom prst="line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: 圆角 28"/>
          <p:cNvSpPr/>
          <p:nvPr/>
        </p:nvSpPr>
        <p:spPr bwMode="auto">
          <a:xfrm>
            <a:off x="445918" y="58934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矩形: 圆角 29"/>
          <p:cNvSpPr/>
          <p:nvPr/>
        </p:nvSpPr>
        <p:spPr bwMode="auto">
          <a:xfrm>
            <a:off x="1088944" y="589346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矩形: 圆角 30"/>
          <p:cNvSpPr/>
          <p:nvPr/>
        </p:nvSpPr>
        <p:spPr bwMode="auto">
          <a:xfrm>
            <a:off x="1731970" y="589346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矩形: 圆角 30"/>
          <p:cNvSpPr/>
          <p:nvPr/>
        </p:nvSpPr>
        <p:spPr bwMode="auto">
          <a:xfrm>
            <a:off x="2267824" y="589346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7158" y="1071552"/>
            <a:ext cx="8162315" cy="35163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通知的格式：</a:t>
            </a: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首先在上部中间部分写上“通知”两个字。然后是正文，开头空两格，写清什么时间，在什么地方举行什么活动，需要哪些人做什么等内容。接下来另起一行写清发通知的单位。这一部分要左对齐。最后另起一行，左对齐写上发通知的时间。</a:t>
            </a:r>
          </a:p>
        </p:txBody>
      </p:sp>
      <p:sp>
        <p:nvSpPr>
          <p:cNvPr id="29698" name="AutoShape 2" descr="http://img2.imgtn.bdimg.com/it/u=1296786971,2636069031&amp;fm=27&amp;gp=0.jpg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7" grpId="0" animBg="1"/>
      <p:bldP spid="58" grpId="0" animBg="1"/>
      <p:bldP spid="59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357158" y="928676"/>
            <a:ext cx="8429684" cy="3643338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通知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         学校准备在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31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日下午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点在学校大食堂举行“迎元旦，包饺子”活动。因受本次活动的影响，所以当天下午的放学时间推迟到下午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点。请全体同学提前做好准备。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学校办公室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29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矩形: 圆角 28"/>
          <p:cNvSpPr/>
          <p:nvPr/>
        </p:nvSpPr>
        <p:spPr bwMode="auto">
          <a:xfrm>
            <a:off x="304970" y="411510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</a:t>
            </a:r>
          </a:p>
        </p:txBody>
      </p:sp>
      <p:sp>
        <p:nvSpPr>
          <p:cNvPr id="57" name="矩形: 圆角 29"/>
          <p:cNvSpPr/>
          <p:nvPr/>
        </p:nvSpPr>
        <p:spPr bwMode="auto">
          <a:xfrm>
            <a:off x="791088" y="411510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</a:p>
        </p:txBody>
      </p:sp>
      <p:sp>
        <p:nvSpPr>
          <p:cNvPr id="58" name="矩形: 圆角 30"/>
          <p:cNvSpPr/>
          <p:nvPr/>
        </p:nvSpPr>
        <p:spPr bwMode="auto">
          <a:xfrm>
            <a:off x="1277205" y="411511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欣</a:t>
            </a:r>
          </a:p>
        </p:txBody>
      </p:sp>
      <p:sp>
        <p:nvSpPr>
          <p:cNvPr id="59" name="矩形: 圆角 30"/>
          <p:cNvSpPr/>
          <p:nvPr/>
        </p:nvSpPr>
        <p:spPr bwMode="auto">
          <a:xfrm>
            <a:off x="1763322" y="4141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animBg="1"/>
      <p:bldP spid="55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953127" y="303499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学和用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2996" y="30349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14"/>
          <p:cNvSpPr txBox="1"/>
          <p:nvPr/>
        </p:nvSpPr>
        <p:spPr>
          <a:xfrm>
            <a:off x="1731969" y="1500180"/>
            <a:ext cx="350614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（一）认识花名。</a:t>
            </a:r>
          </a:p>
        </p:txBody>
      </p:sp>
      <p:sp>
        <p:nvSpPr>
          <p:cNvPr id="20" name="矩形: 圆角 28"/>
          <p:cNvSpPr/>
          <p:nvPr/>
        </p:nvSpPr>
        <p:spPr bwMode="auto">
          <a:xfrm>
            <a:off x="1137826" y="1554186"/>
            <a:ext cx="442970" cy="401242"/>
          </a:xfrm>
          <a:prstGeom prst="roundRect">
            <a:avLst/>
          </a:prstGeom>
          <a:solidFill>
            <a:srgbClr val="00B050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4"/>
          <p:cNvSpPr txBox="1"/>
          <p:nvPr/>
        </p:nvSpPr>
        <p:spPr>
          <a:xfrm>
            <a:off x="1371620" y="3125464"/>
            <a:ext cx="6055159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根据图片先认识鲜花，然后连线。</a:t>
            </a:r>
          </a:p>
        </p:txBody>
      </p:sp>
      <p:sp>
        <p:nvSpPr>
          <p:cNvPr id="24" name="矩形: 圆角 28"/>
          <p:cNvSpPr/>
          <p:nvPr/>
        </p:nvSpPr>
        <p:spPr bwMode="auto">
          <a:xfrm>
            <a:off x="928187" y="2507603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: 圆角 29"/>
          <p:cNvSpPr/>
          <p:nvPr/>
        </p:nvSpPr>
        <p:spPr bwMode="auto">
          <a:xfrm>
            <a:off x="1517628" y="2507603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: 圆角 30"/>
          <p:cNvSpPr/>
          <p:nvPr/>
        </p:nvSpPr>
        <p:spPr bwMode="auto">
          <a:xfrm>
            <a:off x="2107068" y="2507604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: 圆角 30"/>
          <p:cNvSpPr/>
          <p:nvPr/>
        </p:nvSpPr>
        <p:spPr bwMode="auto">
          <a:xfrm>
            <a:off x="2696508" y="2507604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 animBg="1"/>
      <p:bldP spid="2" grpId="0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ic29.photophoto.cn/20131113/0014027050856351_b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602" b="6249"/>
          <a:stretch>
            <a:fillRect/>
          </a:stretch>
        </p:blipFill>
        <p:spPr bwMode="auto">
          <a:xfrm>
            <a:off x="177991" y="428610"/>
            <a:ext cx="2522890" cy="23038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81773" y="3268271"/>
            <a:ext cx="123246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郁金香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8" name="Picture 4" descr="http://img02.tooopen.com/images/20160502/tooopen_sy_161256849116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2750094" y="482189"/>
            <a:ext cx="2518517" cy="225029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78777" y="2786065"/>
            <a:ext cx="101812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樱花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33149" y="1714495"/>
            <a:ext cx="101812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杜鹃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04859" y="3911213"/>
            <a:ext cx="101812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牡丹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30" name="Picture 6" descr="http://imgsrc.baidu.com/image/c0%3Dshijue1%2C0%2C0%2C294%2C40/sign=06247dd0953df8dcb23087d2a57818fe/d000baa1cd11728b31fbff05c2fcc3cec2fd2cc6.jpg"/>
          <p:cNvPicPr>
            <a:picLocks noChangeAspect="1" noChangeArrowheads="1"/>
          </p:cNvPicPr>
          <p:nvPr/>
        </p:nvPicPr>
        <p:blipFill>
          <a:blip r:embed="rId4" cstate="print"/>
          <a:srcRect r="2217" b="6249"/>
          <a:stretch>
            <a:fillRect/>
          </a:stretch>
        </p:blipFill>
        <p:spPr bwMode="auto">
          <a:xfrm>
            <a:off x="5643709" y="267875"/>
            <a:ext cx="2089834" cy="1335596"/>
          </a:xfrm>
          <a:prstGeom prst="rect">
            <a:avLst/>
          </a:prstGeom>
          <a:noFill/>
        </p:spPr>
      </p:pic>
      <p:pic>
        <p:nvPicPr>
          <p:cNvPr id="1032" name="Picture 8" descr="http://pic36.photophoto.cn/20150718/0006019021590471_b.jpg"/>
          <p:cNvPicPr>
            <a:picLocks noChangeAspect="1" noChangeArrowheads="1"/>
          </p:cNvPicPr>
          <p:nvPr/>
        </p:nvPicPr>
        <p:blipFill>
          <a:blip r:embed="rId5" cstate="print"/>
          <a:srcRect b="3225"/>
          <a:stretch>
            <a:fillRect/>
          </a:stretch>
        </p:blipFill>
        <p:spPr bwMode="auto">
          <a:xfrm>
            <a:off x="6264052" y="2464593"/>
            <a:ext cx="2173211" cy="1446620"/>
          </a:xfrm>
          <a:prstGeom prst="rect">
            <a:avLst/>
          </a:prstGeom>
          <a:noFill/>
        </p:spPr>
      </p:pic>
      <p:pic>
        <p:nvPicPr>
          <p:cNvPr id="1036" name="Picture 12" descr="http://imgsrc.baidu.com/image/c0%3Dpixel_huitu%2C0%2C0%2C294%2C40/sign=caa85881df3f8794c7f2406ebb636b98/72f082025aafa40f131675e4a064034f78f01932.jpg"/>
          <p:cNvPicPr>
            <a:picLocks noChangeAspect="1" noChangeArrowheads="1"/>
          </p:cNvPicPr>
          <p:nvPr/>
        </p:nvPicPr>
        <p:blipFill>
          <a:blip r:embed="rId6" cstate="print"/>
          <a:srcRect r="201" b="6249"/>
          <a:stretch>
            <a:fillRect/>
          </a:stretch>
        </p:blipFill>
        <p:spPr bwMode="auto">
          <a:xfrm>
            <a:off x="4036145" y="3000378"/>
            <a:ext cx="2224661" cy="139304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411243" y="4500577"/>
            <a:ext cx="101812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昙花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25" y="142875"/>
            <a:ext cx="7143115" cy="485711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rot="16200000" flipH="1">
            <a:off x="2375096" y="2732461"/>
            <a:ext cx="1553777" cy="37509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72000" y="2196465"/>
            <a:ext cx="72390" cy="210312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5750929" y="2410987"/>
            <a:ext cx="750099" cy="42868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589337" y="3696898"/>
            <a:ext cx="2840030" cy="107157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982559" y="3053956"/>
            <a:ext cx="2679274" cy="696521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713846" y="642924"/>
            <a:ext cx="364381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（二）猜谜语。 </a:t>
            </a:r>
          </a:p>
        </p:txBody>
      </p:sp>
      <p:sp>
        <p:nvSpPr>
          <p:cNvPr id="20" name="矩形: 圆角 28"/>
          <p:cNvSpPr/>
          <p:nvPr/>
        </p:nvSpPr>
        <p:spPr bwMode="auto">
          <a:xfrm>
            <a:off x="1142529" y="696503"/>
            <a:ext cx="442970" cy="401242"/>
          </a:xfrm>
          <a:prstGeom prst="roundRect">
            <a:avLst/>
          </a:prstGeom>
          <a:solidFill>
            <a:srgbClr val="00B050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6674" y="1393023"/>
            <a:ext cx="4929864" cy="13150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一只手，生得怪，长满刺，好厉害。不怕风沙不怕旱，开朵黄花头上戴。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10457" y="2839643"/>
            <a:ext cx="171473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仙人掌</a:t>
            </a:r>
          </a:p>
        </p:txBody>
      </p:sp>
      <p:pic>
        <p:nvPicPr>
          <p:cNvPr id="28675" name="Picture 3" descr="http://pic24.photophoto.cn/20120719/0035035717523926_b.jpg"/>
          <p:cNvPicPr>
            <a:picLocks noChangeAspect="1" noChangeArrowheads="1"/>
          </p:cNvPicPr>
          <p:nvPr/>
        </p:nvPicPr>
        <p:blipFill>
          <a:blip r:embed="rId3" cstate="print">
            <a:lum bright="6000" contrast="46000"/>
          </a:blip>
          <a:srcRect r="649" b="4737"/>
          <a:stretch>
            <a:fillRect/>
          </a:stretch>
        </p:blipFill>
        <p:spPr bwMode="auto">
          <a:xfrm>
            <a:off x="6030611" y="793821"/>
            <a:ext cx="2518517" cy="311070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 animBg="1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4"/>
          <p:cNvSpPr txBox="1"/>
          <p:nvPr/>
        </p:nvSpPr>
        <p:spPr>
          <a:xfrm>
            <a:off x="821017" y="642924"/>
            <a:ext cx="6591013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池中有个小姑娘，从小生在水中央。粉红笑脸迎风摆，身摇绿船不划桨。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85555" y="2250280"/>
            <a:ext cx="1071710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荷花</a:t>
            </a:r>
          </a:p>
        </p:txBody>
      </p:sp>
      <p:pic>
        <p:nvPicPr>
          <p:cNvPr id="26627" name="Picture 3" descr="http://imgsrc.baidu.com/image/c0%3Dpixel_huitu%2C0%2C0%2C294%2C40/sign=12e7d1d686b1cb132a643453b42c3322/6609c93d70cf3bc7b97277d5da00baa1cd112a9c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r="1209" b="4737"/>
          <a:stretch>
            <a:fillRect/>
          </a:stretch>
        </p:blipFill>
        <p:spPr bwMode="auto">
          <a:xfrm>
            <a:off x="2792062" y="2250515"/>
            <a:ext cx="4394009" cy="282435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1196115" y="642924"/>
            <a:ext cx="407249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（三）自己创作谜语。</a:t>
            </a:r>
          </a:p>
        </p:txBody>
      </p:sp>
      <p:sp>
        <p:nvSpPr>
          <p:cNvPr id="20" name="矩形: 圆角 28"/>
          <p:cNvSpPr/>
          <p:nvPr/>
        </p:nvSpPr>
        <p:spPr bwMode="auto">
          <a:xfrm>
            <a:off x="1142529" y="696503"/>
            <a:ext cx="442970" cy="401242"/>
          </a:xfrm>
          <a:prstGeom prst="roundRect">
            <a:avLst/>
          </a:prstGeom>
          <a:solidFill>
            <a:srgbClr val="00B050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6675" y="1393023"/>
            <a:ext cx="6912526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几根枝，开满花， 叶子小，开黄花。 远看蝴蝶在飞舞， 迎来春天喜洋洋！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6115" y="2786065"/>
            <a:ext cx="117739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迎春花</a:t>
            </a:r>
            <a:endParaRPr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578" name="Picture 2" descr="http://file.cnkang.com/cnkfile1/M00/15/12/o4YBAFltabiACPoQAADLY_Sp1Mo36.jpe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3339534" y="2357436"/>
            <a:ext cx="3499128" cy="262532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 animBg="1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53089" y="750081"/>
            <a:ext cx="6751770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大大圆盘竿上挂，八月秋来开黄花。朝着太阳把头转，结出籽儿把油榨。 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6115" y="1982387"/>
            <a:ext cx="117739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向日葵</a:t>
            </a:r>
            <a:endParaRPr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9154" name="Picture 2" descr="http://img0.imgtn.bdimg.com/it/u=2345438670,1436352818&amp;fm=214&amp;gp=0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3339534" y="1821651"/>
            <a:ext cx="4422552" cy="302942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285161" y="1017974"/>
            <a:ext cx="8412920" cy="21929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香飘十里    蝶舞锋芒     沁人心脾      唇齿留香</a:t>
            </a:r>
          </a:p>
          <a:p>
            <a:pPr>
              <a:lnSpc>
                <a:spcPct val="150000"/>
              </a:lnSpc>
            </a:pP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宾至如归    回味悠长     心花怒放      神清气爽</a:t>
            </a:r>
          </a:p>
          <a:p>
            <a:endParaRPr lang="zh-CN" altLang="en-US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737862" y="518764"/>
            <a:ext cx="162039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读读背背</a:t>
            </a:r>
          </a:p>
        </p:txBody>
      </p:sp>
      <p:grpSp>
        <p:nvGrpSpPr>
          <p:cNvPr id="2" name="组合 9"/>
          <p:cNvGrpSpPr/>
          <p:nvPr/>
        </p:nvGrpSpPr>
        <p:grpSpPr>
          <a:xfrm>
            <a:off x="197731" y="518763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899</Words>
  <Application>Microsoft Office PowerPoint</Application>
  <PresentationFormat>全屏显示(16:9)</PresentationFormat>
  <Paragraphs>99</Paragraphs>
  <Slides>17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黑体</vt:lpstr>
      <vt:lpstr>楷体</vt:lpstr>
      <vt:lpstr>Times New Roman</vt:lpstr>
      <vt:lpstr>微软雅黑</vt:lpstr>
      <vt:lpstr>Calibri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2019-01-21T06:59:50Z</dcterms:modified>
  <cp:category>语文备课大师【全免费】</cp:category>
</cp:coreProperties>
</file>