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950" r:id="rId2"/>
    <p:sldId id="949" r:id="rId3"/>
    <p:sldId id="979" r:id="rId4"/>
    <p:sldId id="825" r:id="rId5"/>
    <p:sldId id="920" r:id="rId6"/>
    <p:sldId id="1148" r:id="rId7"/>
    <p:sldId id="1149" r:id="rId8"/>
    <p:sldId id="1150" r:id="rId9"/>
    <p:sldId id="1151" r:id="rId10"/>
    <p:sldId id="1153" r:id="rId11"/>
    <p:sldId id="1154" r:id="rId12"/>
    <p:sldId id="1155" r:id="rId13"/>
    <p:sldId id="1156" r:id="rId14"/>
    <p:sldId id="1157" r:id="rId15"/>
    <p:sldId id="1158" r:id="rId16"/>
    <p:sldId id="1159" r:id="rId17"/>
    <p:sldId id="1160" r:id="rId18"/>
    <p:sldId id="1161" r:id="rId19"/>
    <p:sldId id="1162" r:id="rId20"/>
    <p:sldId id="1163" r:id="rId21"/>
    <p:sldId id="1164" r:id="rId22"/>
    <p:sldId id="1167" r:id="rId23"/>
    <p:sldId id="1168" r:id="rId24"/>
    <p:sldId id="1166" r:id="rId25"/>
    <p:sldId id="1169" r:id="rId26"/>
    <p:sldId id="1170" r:id="rId27"/>
    <p:sldId id="1171" r:id="rId28"/>
    <p:sldId id="1174" r:id="rId29"/>
    <p:sldId id="1172" r:id="rId30"/>
    <p:sldId id="1175" r:id="rId31"/>
    <p:sldId id="1176" r:id="rId32"/>
    <p:sldId id="1178" r:id="rId33"/>
    <p:sldId id="1179" r:id="rId34"/>
    <p:sldId id="1180" r:id="rId35"/>
    <p:sldId id="1182" r:id="rId36"/>
    <p:sldId id="1183" r:id="rId37"/>
    <p:sldId id="1184" r:id="rId38"/>
    <p:sldId id="1185" r:id="rId39"/>
    <p:sldId id="978" r:id="rId40"/>
    <p:sldId id="993" r:id="rId41"/>
    <p:sldId id="994" r:id="rId42"/>
    <p:sldId id="1187" r:id="rId43"/>
    <p:sldId id="1188" r:id="rId44"/>
    <p:sldId id="1189" r:id="rId45"/>
    <p:sldId id="1190" r:id="rId46"/>
    <p:sldId id="1191" r:id="rId47"/>
    <p:sldId id="1192" r:id="rId48"/>
    <p:sldId id="1193" r:id="rId49"/>
    <p:sldId id="1194" r:id="rId50"/>
    <p:sldId id="1195" r:id="rId51"/>
    <p:sldId id="1196" r:id="rId52"/>
    <p:sldId id="1197" r:id="rId53"/>
    <p:sldId id="1198" r:id="rId54"/>
    <p:sldId id="1199" r:id="rId55"/>
    <p:sldId id="1200" r:id="rId56"/>
    <p:sldId id="1201" r:id="rId57"/>
    <p:sldId id="1202" r:id="rId58"/>
    <p:sldId id="1203" r:id="rId59"/>
    <p:sldId id="1204" r:id="rId60"/>
    <p:sldId id="1205" r:id="rId61"/>
    <p:sldId id="977" r:id="rId62"/>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06" autoAdjust="0"/>
    <p:restoredTop sz="98709" autoAdjust="0"/>
  </p:normalViewPr>
  <p:slideViewPr>
    <p:cSldViewPr>
      <p:cViewPr>
        <p:scale>
          <a:sx n="80" d="100"/>
          <a:sy n="80" d="100"/>
        </p:scale>
        <p:origin x="-1608" y="-73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2018/3/28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slide" Target="slide2.xml"/></Relationships>
</file>

<file path=ppt/slides/_rels/slide3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6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Administrator\Desktop\0000000\2c5aabb7cad9a22fb647608c792d6b9f.jpg"/>
          <p:cNvPicPr>
            <a:picLocks noChangeAspect="1" noChangeArrowheads="1"/>
          </p:cNvPicPr>
          <p:nvPr/>
        </p:nvPicPr>
        <p:blipFill rotWithShape="1">
          <a:blip r:embed="rId2">
            <a:extLst>
              <a:ext uri="{28A0092B-C50C-407E-A947-70E740481C1C}">
                <a14:useLocalDpi xmlns:a14="http://schemas.microsoft.com/office/drawing/2010/main" val="0"/>
              </a:ext>
            </a:extLst>
          </a:blip>
          <a:srcRect t="10133"/>
          <a:stretch/>
        </p:blipFill>
        <p:spPr bwMode="auto">
          <a:xfrm>
            <a:off x="-22461" y="0"/>
            <a:ext cx="12212874"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0" y="3717826"/>
            <a:ext cx="12192000" cy="1537200"/>
            <a:chOff x="0" y="3717826"/>
            <a:chExt cx="12192000" cy="1537200"/>
          </a:xfrm>
        </p:grpSpPr>
        <p:grpSp>
          <p:nvGrpSpPr>
            <p:cNvPr id="17" name="组合 16"/>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4" name="标题 2"/>
          <p:cNvSpPr txBox="1">
            <a:spLocks/>
          </p:cNvSpPr>
          <p:nvPr/>
        </p:nvSpPr>
        <p:spPr>
          <a:xfrm>
            <a:off x="2994062" y="3823742"/>
            <a:ext cx="8992084"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40000"/>
              </a:lnSpc>
            </a:pPr>
            <a:r>
              <a:rPr lang="zh-CN" altLang="zh-CN" sz="2800" kern="100" dirty="0">
                <a:latin typeface="Times New Roman"/>
                <a:ea typeface="微软雅黑" pitchFamily="34" charset="-122"/>
              </a:rPr>
              <a:t>核心突破二　非连续性文本</a:t>
            </a:r>
            <a:r>
              <a:rPr lang="en-US" altLang="zh-CN" sz="2800" kern="100" dirty="0">
                <a:latin typeface="Times New Roman"/>
                <a:ea typeface="微软雅黑" pitchFamily="34" charset="-122"/>
              </a:rPr>
              <a:t>(</a:t>
            </a:r>
            <a:r>
              <a:rPr lang="zh-CN" altLang="zh-CN" sz="2800" kern="100" dirty="0">
                <a:latin typeface="Times New Roman"/>
                <a:ea typeface="微软雅黑" pitchFamily="34" charset="-122"/>
              </a:rPr>
              <a:t>混合性文本</a:t>
            </a:r>
            <a:r>
              <a:rPr lang="en-US" altLang="zh-CN" sz="2800" kern="100" dirty="0">
                <a:latin typeface="Times New Roman"/>
                <a:ea typeface="微软雅黑" pitchFamily="34" charset="-122"/>
              </a:rPr>
              <a:t>)</a:t>
            </a:r>
            <a:r>
              <a:rPr lang="zh-CN" altLang="zh-CN" sz="2800" kern="100" dirty="0">
                <a:latin typeface="Times New Roman"/>
                <a:ea typeface="微软雅黑" pitchFamily="34" charset="-122"/>
              </a:rPr>
              <a:t>信息筛选与概括</a:t>
            </a:r>
          </a:p>
          <a:p>
            <a:pPr algn="r">
              <a:lnSpc>
                <a:spcPct val="140000"/>
              </a:lnSpc>
            </a:pPr>
            <a:r>
              <a:rPr lang="en-US" altLang="zh-CN" sz="2400" kern="100" dirty="0" smtClean="0">
                <a:latin typeface="Times New Roman"/>
                <a:ea typeface="华文细黑"/>
              </a:rPr>
              <a:t>——</a:t>
            </a:r>
            <a:r>
              <a:rPr lang="zh-CN" altLang="zh-CN" sz="2400" kern="100" dirty="0">
                <a:latin typeface="Times New Roman"/>
                <a:ea typeface="楷体_GB2312" pitchFamily="49" charset="-122"/>
                <a:cs typeface="Times New Roman"/>
              </a:rPr>
              <a:t>精细筛选，精准概括</a:t>
            </a:r>
          </a:p>
        </p:txBody>
      </p:sp>
      <p:sp>
        <p:nvSpPr>
          <p:cNvPr id="15" name="矩形 14"/>
          <p:cNvSpPr/>
          <p:nvPr/>
        </p:nvSpPr>
        <p:spPr>
          <a:xfrm>
            <a:off x="162674" y="4040491"/>
            <a:ext cx="1107996" cy="904863"/>
          </a:xfrm>
          <a:prstGeom prst="rect">
            <a:avLst/>
          </a:prstGeom>
        </p:spPr>
        <p:txBody>
          <a:bodyPr wrap="none">
            <a:spAutoFit/>
          </a:bodyPr>
          <a:lstStyle/>
          <a:p>
            <a:pPr defTabSz="914400">
              <a:spcBef>
                <a:spcPct val="20000"/>
              </a:spcBef>
            </a:pPr>
            <a:r>
              <a:rPr lang="zh-CN" altLang="zh-CN" sz="2400" dirty="0" smtClean="0">
                <a:solidFill>
                  <a:schemeClr val="tx1">
                    <a:lumMod val="65000"/>
                    <a:lumOff val="35000"/>
                  </a:schemeClr>
                </a:solidFill>
                <a:latin typeface="Times New Roman" pitchFamily="18" charset="0"/>
                <a:ea typeface="微软雅黑"/>
                <a:cs typeface="Times New Roman" pitchFamily="18" charset="0"/>
              </a:rPr>
              <a:t>第</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四</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章</a:t>
            </a:r>
            <a:endParaRPr lang="en-US" altLang="zh-CN" sz="2400" dirty="0" smtClean="0">
              <a:solidFill>
                <a:schemeClr val="tx1">
                  <a:lumMod val="65000"/>
                  <a:lumOff val="35000"/>
                </a:schemeClr>
              </a:solidFill>
              <a:latin typeface="Times New Roman" pitchFamily="18" charset="0"/>
              <a:ea typeface="微软雅黑"/>
              <a:cs typeface="Times New Roman" pitchFamily="18" charset="0"/>
            </a:endParaRPr>
          </a:p>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专题三</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685698" y="658214"/>
            <a:ext cx="10822122"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只要</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势必</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说法过于绝对。依据原文可知，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共享单车行业面临的问题很多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，并非解决了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自身存在的问题</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该行业就能健康发展。</a:t>
            </a:r>
            <a:endParaRPr lang="zh-CN" altLang="zh-CN" sz="1050" kern="100" dirty="0">
              <a:effectLst/>
              <a:latin typeface="宋体"/>
              <a:cs typeface="Courier New"/>
            </a:endParaRPr>
          </a:p>
        </p:txBody>
      </p:sp>
    </p:spTree>
    <p:extLst>
      <p:ext uri="{BB962C8B-B14F-4D97-AF65-F5344CB8AC3E}">
        <p14:creationId xmlns:p14="http://schemas.microsoft.com/office/powerpoint/2010/main" val="31651623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24986" y="107901"/>
            <a:ext cx="11763683" cy="5480450"/>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原文：本着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打铁先要自身硬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原则，中制协在《关于坚决抵制收视率作假的自律承诺书》中表示：今后凡协会会员单位参与收视率作假，一经查实立即列入企业信用黑名单，通报全行业。情节严重者依据协会章程给予开除会籍处分，并报告政府主管部门，取消其电视剧制作和发行资质。承诺书要求全体会员坚决与收视率作假现象做斗争，有责任积极向法务委员会提供线索和证据，全力配合调查。与会的会员单位均表示响应协会倡导，并在这份承诺书上签了字。</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选项：原文用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打铁先要自身硬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的俗语说明中制协要求协会会员签订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承诺书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做法的重要性，也从侧面反映了收视率造假行为的蔓延之势。</a:t>
            </a:r>
            <a:endParaRPr lang="zh-CN" altLang="zh-CN" sz="1050" kern="100" dirty="0">
              <a:effectLst/>
              <a:latin typeface="宋体"/>
              <a:cs typeface="Courier New"/>
            </a:endParaRPr>
          </a:p>
        </p:txBody>
      </p:sp>
      <p:sp>
        <p:nvSpPr>
          <p:cNvPr id="6" name="矩形 5"/>
          <p:cNvSpPr/>
          <p:nvPr/>
        </p:nvSpPr>
        <p:spPr>
          <a:xfrm>
            <a:off x="224986" y="5484118"/>
            <a:ext cx="11763683" cy="1257756"/>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说明中制协要求协会会员签订</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承诺书</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做法的重要性</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错误，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打铁先要自身硬</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主要说明中制协会员</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自律</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的重要性。</a:t>
            </a:r>
            <a:endParaRPr lang="zh-CN" altLang="zh-CN" sz="1050" kern="100" dirty="0">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21056943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6" grpId="0"/>
      <p:bldP spid="6"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1946" y="216641"/>
            <a:ext cx="11531892" cy="391848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原文：河北省</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月份雾霾天气频发除了与冷空气弱、风速小有关外，前期降雪多引发近地层空气湿度大也成为原因之一。受降雪影响，连日来，河北省中南部地区空气相对湿度都在</a:t>
            </a:r>
            <a:r>
              <a:rPr lang="en-US" altLang="zh-CN" sz="2800" kern="100" dirty="0">
                <a:latin typeface="Times New Roman"/>
                <a:ea typeface="华文细黑"/>
                <a:cs typeface="Courier New"/>
              </a:rPr>
              <a:t>80%</a:t>
            </a:r>
            <a:r>
              <a:rPr lang="zh-CN" altLang="zh-CN" sz="2800" kern="100" dirty="0">
                <a:latin typeface="Times New Roman"/>
                <a:ea typeface="华文细黑"/>
                <a:cs typeface="Times New Roman"/>
              </a:rPr>
              <a:t>以上，受夜间辐射降温影响，导致近地面大气中的水汽趋于饱和，最终使水汽凝结而形成雾霾。</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选项：导致</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日以来河北省几乎天天都是雾霾天气的原因是冷空气势力减弱和气温回升造成的近地面湿度增大。</a:t>
            </a:r>
            <a:endParaRPr lang="zh-CN" altLang="zh-CN" sz="1050" kern="100" dirty="0">
              <a:effectLst/>
              <a:latin typeface="宋体"/>
              <a:cs typeface="Courier New"/>
            </a:endParaRPr>
          </a:p>
        </p:txBody>
      </p:sp>
      <p:sp>
        <p:nvSpPr>
          <p:cNvPr id="6" name="矩形 5"/>
          <p:cNvSpPr/>
          <p:nvPr/>
        </p:nvSpPr>
        <p:spPr>
          <a:xfrm>
            <a:off x="251946" y="4114598"/>
            <a:ext cx="11417715"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原因分析不全面，原文是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河北省</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月份雾霾天气频发除了与冷空气弱、风速小有关外，前期降雪多引发近地层空气湿度大也成为原因之一</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50583204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6" grpId="0"/>
      <p:bldP spid="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1946" y="216641"/>
            <a:ext cx="11531892" cy="391848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原文：通过自身行为的克制，为环保尽一份力，应该成为每一位有识之士的自觉行动。然而，自觉行动是一码事儿，强制限制是另一码事儿，春节期间的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禁炮令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不是不能出台，是确需充分的民意支持，经过充分商讨，完成行政和法律程序，方可实施。</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选项：原文认为春节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禁炮令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并不单是政府的工作，政府的规定要得到民众的认可，要交由民众充分商讨，完成行政和法律程序。</a:t>
            </a:r>
            <a:endParaRPr lang="zh-CN" altLang="zh-CN" sz="1050" kern="100" dirty="0">
              <a:effectLst/>
              <a:latin typeface="宋体"/>
              <a:cs typeface="Courier New"/>
            </a:endParaRPr>
          </a:p>
        </p:txBody>
      </p:sp>
      <p:sp>
        <p:nvSpPr>
          <p:cNvPr id="6" name="矩形 5"/>
          <p:cNvSpPr/>
          <p:nvPr/>
        </p:nvSpPr>
        <p:spPr>
          <a:xfrm>
            <a:off x="251946" y="4086023"/>
            <a:ext cx="11417715"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要得到民众的认可，要交由民众充分商讨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错误，原文为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确需充分的民意支持，经过充分商讨，完成行政和法律程序</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，意思是政府的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禁炮令</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能出台的条件是要经过这三个阶段，并不是说交由民众充分商讨。</a:t>
            </a:r>
            <a:endParaRPr lang="zh-CN" altLang="zh-CN" sz="1050" kern="100" dirty="0">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93933414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6" grpId="0"/>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75288" y="684229"/>
            <a:ext cx="11100909" cy="4564815"/>
          </a:xfrm>
          <a:prstGeom prst="rect">
            <a:avLst/>
          </a:prstGeom>
        </p:spPr>
        <p:txBody>
          <a:bodyPr wrap="square" lIns="121898" tIns="60948" rIns="121898" bIns="60948">
            <a:spAutoFit/>
          </a:bodyPr>
          <a:lstStyle/>
          <a:p>
            <a:pPr indent="714375" algn="just">
              <a:lnSpc>
                <a:spcPct val="150000"/>
              </a:lnSpc>
              <a:spcAft>
                <a:spcPts val="0"/>
              </a:spcAft>
            </a:pPr>
            <a:r>
              <a:rPr lang="zh-CN" altLang="zh-CN" sz="2800" b="1" kern="100" dirty="0">
                <a:solidFill>
                  <a:srgbClr val="0000FF"/>
                </a:solidFill>
                <a:latin typeface="Times New Roman"/>
                <a:ea typeface="华文细黑"/>
                <a:cs typeface="Times New Roman"/>
              </a:rPr>
              <a:t>二、精准用好答非连续性文本选择题的特别之法</a:t>
            </a:r>
            <a:endParaRPr lang="zh-CN" altLang="zh-CN" sz="1050" kern="100" dirty="0">
              <a:latin typeface="宋体"/>
              <a:cs typeface="Courier New"/>
            </a:endParaRPr>
          </a:p>
          <a:p>
            <a:pPr indent="714375"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读懂，准确用好从图表中提取出来的文字转述信息</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非连续性实用文本阅读不只是考查实用类群文阅读能力，也在考查对图表这类非连续性文本的阅读能力。综观</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年全国三套试卷实用类文本的选择，均有图表文本，而且设专题考查，如全国卷</a:t>
            </a:r>
            <a:r>
              <a:rPr lang="en-US" altLang="zh-CN" sz="2800" kern="100" dirty="0">
                <a:latin typeface="宋体"/>
                <a:ea typeface="华文细黑"/>
                <a:cs typeface="Times New Roman"/>
              </a:rPr>
              <a:t>Ⅱ</a:t>
            </a: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题，全国卷</a:t>
            </a:r>
            <a:r>
              <a:rPr lang="en-US" altLang="zh-CN" sz="2800" kern="100" dirty="0">
                <a:latin typeface="宋体"/>
                <a:ea typeface="华文细黑"/>
                <a:cs typeface="Times New Roman"/>
              </a:rPr>
              <a:t>Ⅲ</a:t>
            </a: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题，全国卷</a:t>
            </a:r>
            <a:r>
              <a:rPr lang="en-US" altLang="zh-CN" sz="2800" kern="100" dirty="0">
                <a:latin typeface="宋体"/>
                <a:ea typeface="华文细黑"/>
                <a:cs typeface="Times New Roman"/>
              </a:rPr>
              <a:t>Ⅰ</a:t>
            </a: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题的</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个选项有</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项是图表理解。因此，必须具备对图表的解读能力和对转换后的文字信息的判断能力。</a:t>
            </a:r>
            <a:endParaRPr lang="zh-CN" altLang="zh-CN" sz="1050" kern="100" dirty="0">
              <a:effectLst/>
              <a:latin typeface="宋体"/>
              <a:cs typeface="Courier New"/>
            </a:endParaRPr>
          </a:p>
        </p:txBody>
      </p:sp>
    </p:spTree>
    <p:extLst>
      <p:ext uri="{BB962C8B-B14F-4D97-AF65-F5344CB8AC3E}">
        <p14:creationId xmlns:p14="http://schemas.microsoft.com/office/powerpoint/2010/main" val="26752019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16099" y="450127"/>
            <a:ext cx="11211918" cy="5211915"/>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读懂图表</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首先要阅读图表中的文字，包括标题、图例及注释，确定图表的基本内容；其次看图表中各项内容，尤其要会看数据两头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多与少、大与小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及其比例关系，判断其内在的逻辑关系或发展的整体趋势。最后，关注文本中对图表内容的相关表述文字。</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掌握判断技巧</a:t>
            </a:r>
            <a:endParaRPr lang="zh-CN" altLang="zh-CN" sz="1050" b="1"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判断对图表基本内容的转述是否准确。</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例如：</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Ⅰ</a:t>
            </a:r>
            <a:r>
              <a:rPr lang="zh-CN" altLang="zh-CN" sz="2800" kern="100" dirty="0">
                <a:latin typeface="Times New Roman"/>
                <a:ea typeface="华文细黑"/>
                <a:cs typeface="Times New Roman"/>
              </a:rPr>
              <a:t>材料二</a:t>
            </a:r>
            <a:endParaRPr lang="zh-CN" altLang="zh-CN" sz="1050" kern="100" dirty="0">
              <a:effectLst/>
              <a:latin typeface="宋体"/>
              <a:cs typeface="Courier New"/>
            </a:endParaRPr>
          </a:p>
        </p:txBody>
      </p:sp>
    </p:spTree>
    <p:extLst>
      <p:ext uri="{BB962C8B-B14F-4D97-AF65-F5344CB8AC3E}">
        <p14:creationId xmlns:p14="http://schemas.microsoft.com/office/powerpoint/2010/main" val="28825341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17GY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28512" y="405458"/>
            <a:ext cx="7333388" cy="3681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71920" y="4005858"/>
            <a:ext cx="11211918"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题</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项：根据材料二中性别、年龄、学历这三项，我们能够了解到中央电视台纪录频道的观众构成和集中度的基本情况。</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分析：该项是对图表基本内容的判断，读懂图表的文字信息对判断至关重要。</a:t>
            </a:r>
            <a:endParaRPr lang="zh-CN" altLang="zh-CN" sz="1050" kern="100" dirty="0">
              <a:effectLst/>
              <a:latin typeface="宋体"/>
              <a:cs typeface="Courier New"/>
            </a:endParaRPr>
          </a:p>
        </p:txBody>
      </p:sp>
    </p:spTree>
    <p:extLst>
      <p:ext uri="{BB962C8B-B14F-4D97-AF65-F5344CB8AC3E}">
        <p14:creationId xmlns:p14="http://schemas.microsoft.com/office/powerpoint/2010/main" val="18098676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71920" y="333450"/>
            <a:ext cx="11211918"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判断数据意义是否准确。</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对图表中的数字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及其差别转述是否准确。</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例如：</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Ⅲ</a:t>
            </a:r>
            <a:r>
              <a:rPr lang="zh-CN" altLang="zh-CN" sz="2800" kern="100" dirty="0">
                <a:latin typeface="Times New Roman"/>
                <a:ea typeface="华文细黑"/>
                <a:cs typeface="Times New Roman"/>
              </a:rPr>
              <a:t>材料二</a:t>
            </a:r>
            <a:endParaRPr lang="zh-CN" altLang="zh-CN" sz="1050" kern="100" dirty="0">
              <a:latin typeface="宋体"/>
              <a:cs typeface="Courier New"/>
            </a:endParaRPr>
          </a:p>
          <a:p>
            <a:pPr algn="just">
              <a:lnSpc>
                <a:spcPct val="150000"/>
              </a:lnSpc>
              <a:spcAft>
                <a:spcPts val="0"/>
              </a:spcAft>
            </a:pPr>
            <a:r>
              <a:rPr lang="zh-CN" altLang="en-US" sz="2800" kern="100" dirty="0">
                <a:latin typeface="Times New Roman"/>
                <a:ea typeface="华文细黑"/>
                <a:cs typeface="Courier New"/>
              </a:rPr>
              <a:t> </a:t>
            </a:r>
            <a:r>
              <a:rPr lang="zh-CN" altLang="en-US" sz="2800" kern="100" dirty="0" smtClean="0">
                <a:latin typeface="Times New Roman"/>
                <a:ea typeface="华文细黑"/>
                <a:cs typeface="Courier New"/>
              </a:rPr>
              <a:t>      </a:t>
            </a:r>
            <a:r>
              <a:rPr lang="en-US" altLang="zh-CN" sz="2800" kern="100" dirty="0" smtClean="0">
                <a:latin typeface="Times New Roman"/>
                <a:ea typeface="华文细黑"/>
                <a:cs typeface="Courier New"/>
              </a:rPr>
              <a:t>2008</a:t>
            </a:r>
            <a:r>
              <a:rPr lang="zh-CN" altLang="zh-CN" sz="2800" kern="100" dirty="0">
                <a:latin typeface="Times New Roman"/>
                <a:ea typeface="华文细黑"/>
                <a:cs typeface="Times New Roman"/>
              </a:rPr>
              <a:t>年起，中国文化文物系统的博物馆开始全面免费开放，此后博物馆的直接经济贡献逐渐弱化。因此，只能通过博物馆事业增加值来衡量博物馆对国民经济的直接贡献。博物馆事业增加值即文化文物系统内的博物馆向社会提供产品或服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如文化创意产品销售、文物巡展、社会文物鉴定及咨询等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而增加的价值总和。</a:t>
            </a:r>
            <a:r>
              <a:rPr lang="en-US" altLang="zh-CN" sz="2800" kern="100" dirty="0">
                <a:latin typeface="Times New Roman"/>
                <a:ea typeface="华文细黑"/>
                <a:cs typeface="Courier New"/>
              </a:rPr>
              <a:t>2001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年全国博物馆事业增加值变化情况如下图：</a:t>
            </a:r>
            <a:endParaRPr lang="zh-CN" altLang="zh-CN" sz="1050" kern="100" dirty="0">
              <a:effectLst/>
              <a:latin typeface="宋体"/>
              <a:cs typeface="Courier New"/>
            </a:endParaRPr>
          </a:p>
        </p:txBody>
      </p:sp>
    </p:spTree>
    <p:extLst>
      <p:ext uri="{BB962C8B-B14F-4D97-AF65-F5344CB8AC3E}">
        <p14:creationId xmlns:p14="http://schemas.microsoft.com/office/powerpoint/2010/main" val="1675158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5861" y="3114328"/>
            <a:ext cx="11324037" cy="3742539"/>
          </a:xfrm>
          <a:prstGeom prst="rect">
            <a:avLst/>
          </a:prstGeom>
        </p:spPr>
        <p:txBody>
          <a:bodyPr wrap="square" lIns="121898" tIns="60948" rIns="121898" bIns="60948">
            <a:spAutoFit/>
          </a:bodyPr>
          <a:lstStyle/>
          <a:p>
            <a:pPr algn="r">
              <a:lnSpc>
                <a:spcPct val="14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摘编自苏杨等主编《中国文化遗产事业发展报告</a:t>
            </a:r>
            <a:endParaRPr lang="zh-CN" altLang="zh-CN" sz="1050" kern="100" dirty="0">
              <a:latin typeface="宋体"/>
              <a:cs typeface="Courier New"/>
            </a:endParaRPr>
          </a:p>
          <a:p>
            <a:pPr algn="r">
              <a:lnSpc>
                <a:spcPct val="140000"/>
              </a:lnSpc>
              <a:spcAft>
                <a:spcPts val="0"/>
              </a:spcAft>
            </a:pP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40000"/>
              </a:lnSpc>
              <a:spcAft>
                <a:spcPts val="0"/>
              </a:spcAft>
            </a:pPr>
            <a:r>
              <a:rPr lang="en-US" altLang="zh-CN" sz="2800" b="1" kern="100" dirty="0" smtClean="0">
                <a:latin typeface="Times New Roman"/>
                <a:ea typeface="华文细黑"/>
                <a:cs typeface="Times New Roman"/>
              </a:rPr>
              <a:t>        </a:t>
            </a:r>
            <a:r>
              <a:rPr lang="zh-CN" altLang="zh-CN" sz="2800" b="1" kern="100" dirty="0" smtClean="0">
                <a:latin typeface="Times New Roman"/>
                <a:ea typeface="华文细黑"/>
                <a:cs typeface="Times New Roman"/>
              </a:rPr>
              <a:t>注</a:t>
            </a:r>
            <a:r>
              <a:rPr lang="zh-CN" altLang="zh-CN" sz="2800" b="1" kern="100" dirty="0">
                <a:latin typeface="Times New Roman"/>
                <a:ea typeface="华文细黑"/>
                <a:cs typeface="Times New Roman"/>
              </a:rPr>
              <a:t>：</a:t>
            </a:r>
            <a:r>
              <a:rPr lang="zh-CN" altLang="zh-CN" sz="2800" kern="100" dirty="0">
                <a:latin typeface="Times New Roman"/>
                <a:ea typeface="华文细黑"/>
                <a:cs typeface="Times New Roman"/>
              </a:rPr>
              <a:t>计算或比较不同时期的经济数据时，用某一时期产品的平均价格作为固定的计算尺度，这种平均价格叫可比价格。可比价格计算出的指标，可以消除价格变动因素的影响，便于对不同时期进行历史对比，以观察国民经济的发展情况。</a:t>
            </a:r>
            <a:endParaRPr lang="zh-CN" altLang="zh-CN" sz="1050" kern="100" dirty="0">
              <a:effectLst/>
              <a:latin typeface="宋体"/>
              <a:cs typeface="Courier New"/>
            </a:endParaRPr>
          </a:p>
        </p:txBody>
      </p:sp>
      <p:pic>
        <p:nvPicPr>
          <p:cNvPr id="3074" name="Picture 2" descr="17GY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98862" y="54943"/>
            <a:ext cx="6166142" cy="3185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04512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71920" y="380629"/>
            <a:ext cx="11211918"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下列对材料二相关内容的理解，不正确的一项是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A.2001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年间，按当年价格计算出的全国博物馆事业增加值</a:t>
            </a:r>
            <a:r>
              <a:rPr lang="zh-CN" altLang="zh-CN" sz="2800" kern="100" dirty="0" smtClean="0">
                <a:latin typeface="Times New Roman"/>
                <a:ea typeface="华文细黑"/>
                <a:cs typeface="Times New Roman"/>
              </a:rPr>
              <a:t>最低</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年份是</a:t>
            </a:r>
            <a:r>
              <a:rPr lang="en-US" altLang="zh-CN" sz="2800" kern="100" dirty="0">
                <a:latin typeface="Times New Roman"/>
                <a:ea typeface="华文细黑"/>
                <a:cs typeface="Courier New"/>
              </a:rPr>
              <a:t>2001</a:t>
            </a:r>
            <a:r>
              <a:rPr lang="zh-CN" altLang="zh-CN" sz="2800" kern="100" dirty="0">
                <a:latin typeface="Times New Roman"/>
                <a:ea typeface="华文细黑"/>
                <a:cs typeface="Times New Roman"/>
              </a:rPr>
              <a:t>年，最高的年份是</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除</a:t>
            </a:r>
            <a:r>
              <a:rPr lang="en-US" altLang="zh-CN" sz="2800" kern="100" dirty="0">
                <a:latin typeface="Times New Roman"/>
                <a:ea typeface="华文细黑"/>
                <a:cs typeface="Courier New"/>
              </a:rPr>
              <a:t>2007</a:t>
            </a:r>
            <a:r>
              <a:rPr lang="zh-CN" altLang="zh-CN" sz="2800" kern="100" dirty="0">
                <a:latin typeface="Times New Roman"/>
                <a:ea typeface="华文细黑"/>
                <a:cs typeface="Times New Roman"/>
              </a:rPr>
              <a:t>年的全国博物馆事业增加值较前一年有所减少外，其余</a:t>
            </a:r>
            <a:r>
              <a:rPr lang="zh-CN" altLang="zh-CN" sz="2800" kern="100" dirty="0" smtClean="0">
                <a:latin typeface="Times New Roman"/>
                <a:ea typeface="华文细黑"/>
                <a:cs typeface="Times New Roman"/>
              </a:rPr>
              <a:t>年份</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增加值与前一年相比均呈现上升态势。</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按</a:t>
            </a:r>
            <a:r>
              <a:rPr lang="en-US" altLang="zh-CN" sz="2800" kern="100" dirty="0">
                <a:latin typeface="Times New Roman"/>
                <a:ea typeface="华文细黑"/>
                <a:cs typeface="Courier New"/>
              </a:rPr>
              <a:t>2001</a:t>
            </a:r>
            <a:r>
              <a:rPr lang="zh-CN" altLang="zh-CN" sz="2800" kern="100" dirty="0">
                <a:latin typeface="Times New Roman"/>
                <a:ea typeface="华文细黑"/>
                <a:cs typeface="Times New Roman"/>
              </a:rPr>
              <a:t>年可比价格计算，十几年间全国博物馆事业增加值大体上</a:t>
            </a:r>
            <a:r>
              <a:rPr lang="zh-CN" altLang="zh-CN" sz="2800" kern="100" dirty="0" smtClean="0">
                <a:latin typeface="Times New Roman"/>
                <a:ea typeface="华文细黑"/>
                <a:cs typeface="Times New Roman"/>
              </a:rPr>
              <a:t>保</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持</a:t>
            </a:r>
            <a:r>
              <a:rPr lang="zh-CN" altLang="zh-CN" sz="2800" kern="100" dirty="0">
                <a:latin typeface="Times New Roman"/>
                <a:ea typeface="华文细黑"/>
                <a:cs typeface="Times New Roman"/>
              </a:rPr>
              <a:t>了较好的增长势头。</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按当年价格计算出的增加值与按可比价格计算出的增加值相比，</a:t>
            </a:r>
            <a:r>
              <a:rPr lang="zh-CN" altLang="zh-CN" sz="2800" kern="100" dirty="0" smtClean="0">
                <a:latin typeface="Times New Roman"/>
                <a:ea typeface="华文细黑"/>
                <a:cs typeface="Times New Roman"/>
              </a:rPr>
              <a:t>二</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者</a:t>
            </a:r>
            <a:r>
              <a:rPr lang="zh-CN" altLang="zh-CN" sz="2800" kern="100" dirty="0">
                <a:latin typeface="Times New Roman"/>
                <a:ea typeface="华文细黑"/>
                <a:cs typeface="Times New Roman"/>
              </a:rPr>
              <a:t>差距最大的年份是</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a:t>
            </a:r>
            <a:endParaRPr lang="zh-CN" altLang="zh-CN" sz="1050" kern="100" dirty="0">
              <a:effectLst/>
              <a:latin typeface="宋体"/>
              <a:cs typeface="Courier New"/>
            </a:endParaRPr>
          </a:p>
        </p:txBody>
      </p:sp>
    </p:spTree>
    <p:extLst>
      <p:ext uri="{BB962C8B-B14F-4D97-AF65-F5344CB8AC3E}">
        <p14:creationId xmlns:p14="http://schemas.microsoft.com/office/powerpoint/2010/main" val="25223898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4484550" y="2971324"/>
            <a:ext cx="485280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4484550" y="2448104"/>
            <a:ext cx="4852800" cy="523220"/>
          </a:xfrm>
          <a:prstGeom prst="rect">
            <a:avLst/>
          </a:prstGeom>
          <a:noFill/>
        </p:spPr>
        <p:txBody>
          <a:bodyPr wrap="square" rtlCol="0">
            <a:spAutoFit/>
          </a:bodyPr>
          <a:lstStyle/>
          <a:p>
            <a:r>
              <a:rPr lang="zh-CN" altLang="en-US" sz="2800" b="1" dirty="0">
                <a:solidFill>
                  <a:srgbClr val="3114AC"/>
                </a:solidFill>
                <a:latin typeface="Times New Roman" pitchFamily="18" charset="0"/>
                <a:ea typeface="微软雅黑" pitchFamily="34" charset="-122"/>
                <a:cs typeface="Times New Roman" pitchFamily="18" charset="0"/>
              </a:rPr>
              <a:t>精准</a:t>
            </a:r>
            <a:r>
              <a:rPr lang="zh-CN" altLang="en-US" sz="2800" b="1" dirty="0" smtClean="0">
                <a:solidFill>
                  <a:srgbClr val="3114AC"/>
                </a:solidFill>
                <a:latin typeface="Times New Roman" pitchFamily="18" charset="0"/>
                <a:ea typeface="微软雅黑" pitchFamily="34" charset="-122"/>
                <a:cs typeface="Times New Roman" pitchFamily="18" charset="0"/>
              </a:rPr>
              <a:t>判断信息转述的正误</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37" name="TextBox 36">
            <a:hlinkClick r:id="rId3" action="ppaction://hlinksldjump"/>
          </p:cNvPr>
          <p:cNvSpPr txBox="1"/>
          <p:nvPr/>
        </p:nvSpPr>
        <p:spPr>
          <a:xfrm>
            <a:off x="4484550" y="3556837"/>
            <a:ext cx="4852800"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精准概括文本内容</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cxnSp>
        <p:nvCxnSpPr>
          <p:cNvPr id="38" name="直接连接符 37"/>
          <p:cNvCxnSpPr/>
          <p:nvPr/>
        </p:nvCxnSpPr>
        <p:spPr>
          <a:xfrm>
            <a:off x="4484550" y="4077866"/>
            <a:ext cx="48528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5" descr="D:\图\大二轮\f63d7874a582bced68decc1bd584b79b.jpg"/>
          <p:cNvPicPr>
            <a:picLocks noChangeArrowheads="1"/>
          </p:cNvPicPr>
          <p:nvPr/>
        </p:nvPicPr>
        <p:blipFill rotWithShape="1">
          <a:blip r:embed="rId4">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18861" y="136718"/>
            <a:ext cx="11437277"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分析：选项</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均是对数字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及其差别的判断。</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对图表中的数字变化或发展趋势的判断是否准确。这一点是判断最主要的部分。如上面的</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项是对博物馆事业增加值上升态势的判断，其中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字判断错误，因为</a:t>
            </a:r>
            <a:r>
              <a:rPr lang="en-US" altLang="zh-CN" sz="2800" kern="100" dirty="0">
                <a:latin typeface="Times New Roman"/>
                <a:ea typeface="华文细黑"/>
                <a:cs typeface="Courier New"/>
              </a:rPr>
              <a:t>2003</a:t>
            </a:r>
            <a:r>
              <a:rPr lang="zh-CN" altLang="zh-CN" sz="2800" kern="100" dirty="0">
                <a:latin typeface="Times New Roman"/>
                <a:ea typeface="华文细黑"/>
                <a:cs typeface="Times New Roman"/>
              </a:rPr>
              <a:t>年的增加值较上年减少了</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判断把数字转换成文字后的用词是否准确。假如图表中的数字为</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94.6%</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，用模糊文字表述为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绝大多数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50.9%</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可表述为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半数左右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等，要看这些文字与图表中的数字是否相称</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把图表内容与文本中的相关文字结合起来，辅助判断。一般而言，如果文本中带了图表，就会有文字说明或解释。把这些文字抓住，对准确判断相当重要</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9936597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8257" y="891415"/>
            <a:ext cx="11385581"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材料一：</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中国社会车辆的平均载人数量为</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人，车辆座位资源利用率低下。而拼车是提升车辆座位资源利用率的有效手段。在不增加城市基础运力负荷的前提下，拼车能通过提高车辆的使用率极大地增加汽车运力供给，提高出行效率。</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来自滴滴平台的数据还显示，滴滴快车拼车可帮助司机平均提升</a:t>
            </a:r>
            <a:r>
              <a:rPr lang="en-US" altLang="zh-CN" sz="2800" kern="100" dirty="0">
                <a:latin typeface="Times New Roman"/>
                <a:ea typeface="华文细黑"/>
                <a:cs typeface="Courier New"/>
              </a:rPr>
              <a:t>24%</a:t>
            </a:r>
            <a:r>
              <a:rPr lang="zh-CN" altLang="zh-CN" sz="2800" kern="100" dirty="0">
                <a:latin typeface="Times New Roman"/>
                <a:ea typeface="华文细黑"/>
                <a:cs typeface="Times New Roman"/>
              </a:rPr>
              <a:t>的车辆利用率。在车辆利用率大幅提升、司机收入增加的同时，</a:t>
            </a:r>
            <a:r>
              <a:rPr lang="zh-CN" altLang="zh-CN" sz="2800" kern="100" dirty="0" smtClean="0">
                <a:latin typeface="Times New Roman"/>
                <a:ea typeface="华文细黑"/>
                <a:cs typeface="Times New Roman"/>
              </a:rPr>
              <a:t>城</a:t>
            </a:r>
            <a:endParaRPr lang="en-US" altLang="zh-CN" sz="2800" kern="100" dirty="0" smtClean="0">
              <a:latin typeface="Times New Roman"/>
              <a:ea typeface="华文细黑"/>
              <a:cs typeface="Times New Roman"/>
            </a:endParaRPr>
          </a:p>
        </p:txBody>
      </p:sp>
      <p:sp>
        <p:nvSpPr>
          <p:cNvPr id="4" name="矩形 3"/>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600" b="1" dirty="0">
                <a:solidFill>
                  <a:schemeClr val="bg1"/>
                </a:solidFill>
                <a:latin typeface="微软雅黑" pitchFamily="34" charset="-122"/>
                <a:ea typeface="微软雅黑" pitchFamily="34" charset="-122"/>
                <a:cs typeface="Times New Roman" pitchFamily="18" charset="0"/>
              </a:rPr>
              <a:t>边练边</a:t>
            </a:r>
            <a:r>
              <a:rPr lang="zh-CN" altLang="zh-CN" sz="2600" b="1" dirty="0" smtClean="0">
                <a:solidFill>
                  <a:schemeClr val="bg1"/>
                </a:solidFill>
                <a:latin typeface="微软雅黑" pitchFamily="34" charset="-122"/>
                <a:ea typeface="微软雅黑" pitchFamily="34" charset="-122"/>
                <a:cs typeface="Times New Roman" pitchFamily="18" charset="0"/>
              </a:rPr>
              <a:t>悟</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10751995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15839" y="444903"/>
            <a:ext cx="11261542" cy="32729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市环境也得到了改善。近年来，我国汽车共享出行快速发展，尤其是其中网</a:t>
            </a:r>
            <a:r>
              <a:rPr lang="zh-CN" altLang="zh-CN" sz="2800" kern="100" dirty="0" smtClean="0">
                <a:latin typeface="Times New Roman"/>
                <a:ea typeface="华文细黑"/>
                <a:cs typeface="Times New Roman"/>
              </a:rPr>
              <a:t>约车</a:t>
            </a:r>
            <a:r>
              <a:rPr lang="zh-CN" altLang="zh-CN" sz="2800" kern="100" dirty="0">
                <a:latin typeface="Times New Roman"/>
                <a:ea typeface="华文细黑"/>
                <a:cs typeface="Times New Roman"/>
              </a:rPr>
              <a:t>这一创新业态有效缓解了中国目前迫切的出行供需矛盾，显露出巨大的经济及社会价值。汽车共享出行催生的移动互联技术革新，亦可以为中国带来关联行业升级更新、整体移动出行市场腾飞等多重附加值</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摘编自</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月全景网</a:t>
            </a:r>
            <a:r>
              <a:rPr lang="en-US" altLang="zh-CN" sz="2800" kern="100" dirty="0">
                <a:latin typeface="Times New Roman"/>
                <a:ea typeface="华文细黑"/>
                <a:cs typeface="Courier New"/>
              </a:rPr>
              <a:t>)</a:t>
            </a:r>
            <a:endParaRPr lang="zh-CN" altLang="zh-CN" sz="1050" kern="100" dirty="0">
              <a:latin typeface="宋体"/>
              <a:cs typeface="Courier New"/>
            </a:endParaRPr>
          </a:p>
        </p:txBody>
      </p:sp>
    </p:spTree>
    <p:extLst>
      <p:ext uri="{BB962C8B-B14F-4D97-AF65-F5344CB8AC3E}">
        <p14:creationId xmlns:p14="http://schemas.microsoft.com/office/powerpoint/2010/main" val="406793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611322"/>
            <a:ext cx="11261542"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latin typeface="Times New Roman"/>
                <a:ea typeface="华文细黑"/>
                <a:cs typeface="Times New Roman"/>
              </a:rPr>
              <a:t>材料二：</a:t>
            </a:r>
            <a:endParaRPr lang="zh-CN" altLang="zh-CN" sz="1050" b="1" kern="100" dirty="0">
              <a:effectLst/>
              <a:latin typeface="宋体"/>
              <a:cs typeface="Courier New"/>
            </a:endParaRPr>
          </a:p>
        </p:txBody>
      </p:sp>
      <p:pic>
        <p:nvPicPr>
          <p:cNvPr id="4098" name="Picture 2" descr="4+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6574" y="1728694"/>
            <a:ext cx="6073394" cy="3112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descr="4+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8951" y="1515642"/>
            <a:ext cx="5162217" cy="337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67305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8582" y="73993"/>
            <a:ext cx="11305256" cy="5552265"/>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下列对材料相关内容的理解，不正确的一项是</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滴滴快车可以有效提升车辆利用率，增加司机的收入，缓解城市</a:t>
            </a:r>
            <a:r>
              <a:rPr lang="zh-CN" altLang="zh-CN" sz="2800" kern="100" dirty="0" smtClean="0">
                <a:latin typeface="Times New Roman"/>
                <a:ea typeface="华文细黑"/>
                <a:cs typeface="Times New Roman"/>
              </a:rPr>
              <a:t>出</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行</a:t>
            </a:r>
            <a:r>
              <a:rPr lang="zh-CN" altLang="zh-CN" sz="2800" kern="100" dirty="0">
                <a:latin typeface="Times New Roman"/>
                <a:ea typeface="华文细黑"/>
                <a:cs typeface="Times New Roman"/>
              </a:rPr>
              <a:t>难的问题。</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材料二中，无论是农村网民数量，还是农村网民数所占比例，都</a:t>
            </a:r>
            <a:r>
              <a:rPr lang="zh-CN" altLang="zh-CN" sz="2800" kern="100" dirty="0" smtClean="0">
                <a:latin typeface="Times New Roman"/>
                <a:ea typeface="华文细黑"/>
                <a:cs typeface="Times New Roman"/>
              </a:rPr>
              <a:t>呈</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现</a:t>
            </a:r>
            <a:r>
              <a:rPr lang="zh-CN" altLang="zh-CN" sz="2800" kern="100" dirty="0">
                <a:latin typeface="Times New Roman"/>
                <a:ea typeface="华文细黑"/>
                <a:cs typeface="Times New Roman"/>
              </a:rPr>
              <a:t>逐年上升的趋势。</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网约车有效缓解了中国目前亟待解决的出行供需矛盾，汽车共享</a:t>
            </a:r>
            <a:r>
              <a:rPr lang="zh-CN" altLang="zh-CN" sz="2800" kern="100" dirty="0" smtClean="0">
                <a:latin typeface="Times New Roman"/>
                <a:ea typeface="华文细黑"/>
                <a:cs typeface="Times New Roman"/>
              </a:rPr>
              <a:t>出</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行</a:t>
            </a:r>
            <a:r>
              <a:rPr lang="zh-CN" altLang="zh-CN" sz="2800" kern="100" dirty="0">
                <a:latin typeface="Times New Roman"/>
                <a:ea typeface="华文细黑"/>
                <a:cs typeface="Times New Roman"/>
              </a:rPr>
              <a:t>又催生了移动互联网技术革新。</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由材料二可知，中国互联网消费金融规模到</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年产生了飞跃，</a:t>
            </a:r>
            <a:r>
              <a:rPr lang="zh-CN" altLang="zh-CN" sz="2800" kern="100" dirty="0" smtClean="0">
                <a:latin typeface="Times New Roman"/>
                <a:ea typeface="华文细黑"/>
                <a:cs typeface="Times New Roman"/>
              </a:rPr>
              <a:t>而</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增长率</a:t>
            </a:r>
            <a:r>
              <a:rPr lang="zh-CN" altLang="zh-CN" sz="2800" kern="100" dirty="0">
                <a:latin typeface="Times New Roman"/>
                <a:ea typeface="华文细黑"/>
                <a:cs typeface="Times New Roman"/>
              </a:rPr>
              <a:t>在</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年出现了暴涨。</a:t>
            </a:r>
            <a:endParaRPr lang="zh-CN" altLang="zh-CN" sz="1050" kern="100" dirty="0">
              <a:effectLst/>
              <a:latin typeface="宋体"/>
              <a:cs typeface="Courier New"/>
            </a:endParaRPr>
          </a:p>
        </p:txBody>
      </p:sp>
      <p:sp>
        <p:nvSpPr>
          <p:cNvPr id="9" name="TextBox 8"/>
          <p:cNvSpPr txBox="1"/>
          <p:nvPr/>
        </p:nvSpPr>
        <p:spPr>
          <a:xfrm>
            <a:off x="334566" y="1946201"/>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0" name="矩形 9"/>
          <p:cNvSpPr/>
          <p:nvPr/>
        </p:nvSpPr>
        <p:spPr>
          <a:xfrm>
            <a:off x="478582" y="5474593"/>
            <a:ext cx="11521280" cy="1257756"/>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2006</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2009</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2010</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2011</a:t>
            </a:r>
            <a:r>
              <a:rPr lang="zh-CN" altLang="zh-CN" sz="2800" kern="100" dirty="0">
                <a:solidFill>
                  <a:srgbClr val="002060"/>
                </a:solidFill>
                <a:latin typeface="Times New Roman"/>
                <a:ea typeface="华文细黑"/>
                <a:cs typeface="Times New Roman"/>
              </a:rPr>
              <a:t>年，农村网民数所占比例比上一年有所下降。</a:t>
            </a:r>
            <a:endParaRPr lang="zh-CN" altLang="zh-CN" sz="1050" kern="100" dirty="0">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TextBox 6"/>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53741680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3" restart="whenNotActive" fill="hold" evtFilter="cancelBubble" nodeType="interactiveSeq">
                <p:stCondLst>
                  <p:cond evt="onClick" delay="0">
                    <p:tgtEl>
                      <p:spTgt spid="7"/>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9" grpId="0"/>
      <p:bldP spid="9" grpId="1"/>
      <p:bldP spid="10" grpId="0"/>
      <p:bldP spid="10"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05242" y="477466"/>
            <a:ext cx="10930343" cy="262582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抓住关键词语，看对原文的概括文字是否准确</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对文本内容的概括能力的考查也是选项内容，如</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Ⅱ</a:t>
            </a: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题</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项就是这方面内容。这时，用比对法就无法应对了，需要对相关段落划分层次、提取关键词语加以概括才能应对。</a:t>
            </a:r>
            <a:endParaRPr lang="zh-CN" altLang="zh-CN" sz="1050" kern="100" dirty="0">
              <a:effectLst/>
              <a:latin typeface="宋体"/>
              <a:cs typeface="Courier New"/>
            </a:endParaRPr>
          </a:p>
        </p:txBody>
      </p:sp>
    </p:spTree>
    <p:extLst>
      <p:ext uri="{BB962C8B-B14F-4D97-AF65-F5344CB8AC3E}">
        <p14:creationId xmlns:p14="http://schemas.microsoft.com/office/powerpoint/2010/main" val="34845178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9904" y="779215"/>
            <a:ext cx="11499437"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材料一：</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今天，十几亿中国人再一次被远在里约的十几位中国姑娘和她们的教练感动。在里约奥运会女排决赛中，中国女排在不被看好的情况下，以</a:t>
            </a:r>
            <a:r>
              <a:rPr lang="en-US" altLang="zh-CN" sz="2800" kern="100" dirty="0">
                <a:latin typeface="Times New Roman"/>
                <a:ea typeface="华文细黑"/>
                <a:cs typeface="Courier New"/>
              </a:rPr>
              <a:t>3</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战胜强大的塞尔维亚女排，取得了震撼人心的胜利，时隔</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年再次站上奥运会的最高领奖台！</a:t>
            </a:r>
            <a:endParaRPr lang="zh-CN" altLang="zh-CN" sz="1050" kern="100" dirty="0">
              <a:latin typeface="宋体"/>
              <a:cs typeface="Courier New"/>
            </a:endParaRPr>
          </a:p>
          <a:p>
            <a:pPr indent="720000">
              <a:lnSpc>
                <a:spcPct val="150000"/>
              </a:lnSpc>
            </a:pPr>
            <a:r>
              <a:rPr lang="zh-CN" altLang="zh-CN" sz="2800" kern="100" dirty="0">
                <a:latin typeface="Times New Roman"/>
                <a:ea typeface="华文细黑"/>
                <a:cs typeface="Times New Roman"/>
              </a:rPr>
              <a:t>从落后、追平、焦灼到锁定胜局，这一场冠军争夺战打得惊心动魄。对手塞尔维亚队在本届奥运会中展示出了绝佳的实力和超强的斗志，在小组赛中，她们就以</a:t>
            </a:r>
            <a:r>
              <a:rPr lang="en-US" altLang="zh-CN" sz="2800" kern="100" dirty="0">
                <a:latin typeface="Times New Roman"/>
                <a:ea typeface="华文细黑"/>
              </a:rPr>
              <a:t>3</a:t>
            </a:r>
            <a:r>
              <a:rPr lang="en-US" altLang="zh-CN" sz="2800" kern="100" dirty="0">
                <a:latin typeface="宋体"/>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的大比分击败过中国女排，几乎没有人认为</a:t>
            </a:r>
            <a:r>
              <a:rPr lang="zh-CN" altLang="zh-CN" sz="2800" kern="100" dirty="0" smtClean="0">
                <a:latin typeface="Times New Roman"/>
                <a:ea typeface="华文细黑"/>
                <a:cs typeface="Times New Roman"/>
              </a:rPr>
              <a:t>中</a:t>
            </a:r>
            <a:endParaRPr lang="en-US" altLang="zh-CN" sz="2800" kern="100" dirty="0" smtClean="0">
              <a:latin typeface="Times New Roman"/>
              <a:ea typeface="华文细黑"/>
              <a:cs typeface="Times New Roman"/>
            </a:endParaRPr>
          </a:p>
        </p:txBody>
      </p:sp>
      <p:sp>
        <p:nvSpPr>
          <p:cNvPr id="4" name="矩形 3"/>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600" b="1" dirty="0">
                <a:solidFill>
                  <a:schemeClr val="bg1"/>
                </a:solidFill>
                <a:latin typeface="微软雅黑" pitchFamily="34" charset="-122"/>
                <a:ea typeface="微软雅黑" pitchFamily="34" charset="-122"/>
                <a:cs typeface="Times New Roman" pitchFamily="18" charset="0"/>
              </a:rPr>
              <a:t>边练边</a:t>
            </a:r>
            <a:r>
              <a:rPr lang="zh-CN" altLang="zh-CN" sz="2600" b="1" dirty="0" smtClean="0">
                <a:solidFill>
                  <a:schemeClr val="bg1"/>
                </a:solidFill>
                <a:latin typeface="微软雅黑" pitchFamily="34" charset="-122"/>
                <a:ea typeface="微软雅黑" pitchFamily="34" charset="-122"/>
                <a:cs typeface="Times New Roman" pitchFamily="18" charset="0"/>
              </a:rPr>
              <a:t>悟</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4465029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2661" y="370051"/>
            <a:ext cx="11487899"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国女排能够赢过她们</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赛前</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国际排联终身名誉主席魏纪中就坦言：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中国女排很难获胜，因为塞尔维亚的进攻非常强，我们很难防守得住。</a:t>
            </a:r>
            <a:r>
              <a:rPr lang="en-US" altLang="zh-CN" sz="2800" kern="100" dirty="0">
                <a:latin typeface="宋体"/>
                <a:ea typeface="华文细黑"/>
                <a:cs typeface="Times New Roman"/>
              </a:rPr>
              <a:t>”</a:t>
            </a:r>
            <a:endParaRPr lang="zh-CN" altLang="zh-CN" sz="280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然而，面对这样强大的对手，中国女排姑娘们并没有泄气，正如队长惠若琪赛前所说，我们就算有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的希望也会尽</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的努力。</a:t>
            </a:r>
            <a:endParaRPr lang="zh-CN" altLang="zh-CN" sz="280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今天的决赛可谓一波三折，第一局，中国女排以</a:t>
            </a:r>
            <a:r>
              <a:rPr lang="en-US" altLang="zh-CN" sz="2800" kern="100" dirty="0">
                <a:latin typeface="Times New Roman"/>
                <a:ea typeface="华文细黑"/>
                <a:cs typeface="Courier New"/>
              </a:rPr>
              <a:t>19 </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25</a:t>
            </a:r>
            <a:r>
              <a:rPr lang="zh-CN" altLang="zh-CN" sz="2800" kern="100" dirty="0">
                <a:latin typeface="Times New Roman"/>
                <a:ea typeface="华文细黑"/>
                <a:cs typeface="Times New Roman"/>
              </a:rPr>
              <a:t>落败，第二局、第三局，中国队以</a:t>
            </a:r>
            <a:r>
              <a:rPr lang="en-US" altLang="zh-CN" sz="2800" kern="100" dirty="0">
                <a:latin typeface="Times New Roman"/>
                <a:ea typeface="华文细黑"/>
                <a:cs typeface="Courier New"/>
              </a:rPr>
              <a:t>25 </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17</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25</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22</a:t>
            </a:r>
            <a:r>
              <a:rPr lang="zh-CN" altLang="zh-CN" sz="2800" kern="100" dirty="0">
                <a:latin typeface="Times New Roman"/>
                <a:ea typeface="华文细黑"/>
                <a:cs typeface="Times New Roman"/>
              </a:rPr>
              <a:t>连赢两场，局分变为</a:t>
            </a: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。到了关键的第四局，女排姑娘显示出必胜的决心和信心，塞尔维亚队也毫不示弱，力争背水一战。双方比分交替上升，中国女排最终以</a:t>
            </a:r>
            <a:r>
              <a:rPr lang="en-US" altLang="zh-CN" sz="2800" kern="100" dirty="0">
                <a:latin typeface="Times New Roman"/>
                <a:ea typeface="华文细黑"/>
                <a:cs typeface="Courier New"/>
              </a:rPr>
              <a:t>25</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23</a:t>
            </a:r>
            <a:r>
              <a:rPr lang="zh-CN" altLang="zh-CN" sz="2800" kern="100" dirty="0">
                <a:latin typeface="Times New Roman"/>
                <a:ea typeface="华文细黑"/>
                <a:cs typeface="Times New Roman"/>
              </a:rPr>
              <a:t>锁定胜局</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14346547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2661" y="370051"/>
            <a:ext cx="11487899" cy="59400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回看中国女排的里约奥运之路，走得异常艰难。小组赛中，中国队被分到了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死亡之组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，首战以</a:t>
            </a: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输给了荷兰队，以</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胜</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负的成绩排名小组第</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艰难出线。在四分之一决赛中，中国女排遭遇了上届冠军、东道主巴西队。巴西队占据天时、地利、人和，中国队的每一次发球，全场都发出震耳欲聋的嘘声和口哨声，每一次巴西队得手却是震天响的欢呼声和掌声。然而，尽管巴西观众呐喊愈加强烈，尽管巴西女排依然扣杀凌厉，尽管中国女排先输一局，尽管现场已经有记者写出</a:t>
            </a:r>
            <a:r>
              <a:rPr lang="en-US" altLang="zh-CN" sz="2800" kern="100" dirty="0">
                <a:latin typeface="Times New Roman"/>
                <a:ea typeface="华文细黑"/>
                <a:cs typeface="Courier New"/>
              </a:rPr>
              <a:t>0</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中国女排完败的标题。但他们越嘘我们，我们越要打好球，狠狠地打。最终，中国女排以</a:t>
            </a:r>
            <a:r>
              <a:rPr lang="en-US" altLang="zh-CN" sz="2800" kern="100" dirty="0">
                <a:latin typeface="Times New Roman"/>
                <a:ea typeface="华文细黑"/>
                <a:cs typeface="Courier New"/>
              </a:rPr>
              <a:t>3</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赢得比赛，华丽逆袭。</a:t>
            </a:r>
            <a:endParaRPr lang="zh-CN" altLang="zh-CN" sz="1050" kern="100" dirty="0">
              <a:effectLst/>
              <a:latin typeface="宋体"/>
              <a:cs typeface="Courier New"/>
            </a:endParaRPr>
          </a:p>
        </p:txBody>
      </p:sp>
    </p:spTree>
    <p:extLst>
      <p:ext uri="{BB962C8B-B14F-4D97-AF65-F5344CB8AC3E}">
        <p14:creationId xmlns:p14="http://schemas.microsoft.com/office/powerpoint/2010/main" val="6055208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4931" y="117426"/>
            <a:ext cx="11374157" cy="658639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在半决赛中，中国队又遭遇荷兰队。北京时间</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19</a:t>
            </a:r>
            <a:r>
              <a:rPr lang="zh-CN" altLang="zh-CN" sz="2800" kern="100" dirty="0">
                <a:latin typeface="Times New Roman"/>
                <a:ea typeface="华文细黑"/>
                <a:cs typeface="Times New Roman"/>
              </a:rPr>
              <a:t>日上午，凭借顽强的斗志和关键时刻的出色发挥，中国女排以</a:t>
            </a:r>
            <a:r>
              <a:rPr lang="en-US" altLang="zh-CN" sz="2800" kern="100" dirty="0">
                <a:latin typeface="Times New Roman"/>
                <a:ea typeface="华文细黑"/>
                <a:cs typeface="Courier New"/>
              </a:rPr>
              <a:t>3</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力挫荷兰女排，时隔</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年，第</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次闯入奥运决赛。</a:t>
            </a:r>
            <a:endParaRPr lang="zh-CN" altLang="zh-CN" sz="280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忍得住，耐得住，坚持到最后，顽强拼搏，不屈不挠，为国争光，中国女排用实际行动诠释了什么是女排精神。</a:t>
            </a:r>
            <a:endParaRPr lang="zh-CN" altLang="zh-CN" sz="2800" kern="100" dirty="0">
              <a:latin typeface="宋体"/>
              <a:cs typeface="Courier New"/>
            </a:endParaRPr>
          </a:p>
          <a:p>
            <a:pPr indent="720000" algn="just">
              <a:lnSpc>
                <a:spcPct val="150000"/>
              </a:lnSpc>
            </a:pPr>
            <a:r>
              <a:rPr lang="zh-CN" altLang="zh-CN" sz="2800" kern="100" dirty="0">
                <a:latin typeface="Times New Roman"/>
                <a:ea typeface="华文细黑"/>
                <a:cs typeface="Times New Roman"/>
              </a:rPr>
              <a:t>有人戏称，里约奥运会上女排获得的这枚金牌，似乎比别的金牌个头儿都大。这有一定的道理，因为这枚金牌包含着一个民族的记忆。从</a:t>
            </a:r>
            <a:r>
              <a:rPr lang="en-US" altLang="zh-CN" sz="2800" kern="100" dirty="0">
                <a:latin typeface="Times New Roman"/>
                <a:ea typeface="华文细黑"/>
              </a:rPr>
              <a:t>20</a:t>
            </a:r>
            <a:r>
              <a:rPr lang="zh-CN" altLang="zh-CN" sz="2800" kern="100" dirty="0">
                <a:latin typeface="Times New Roman"/>
                <a:ea typeface="华文细黑"/>
                <a:cs typeface="Times New Roman"/>
              </a:rPr>
              <a:t>世纪</a:t>
            </a:r>
            <a:r>
              <a:rPr lang="en-US" altLang="zh-CN" sz="2800" kern="100" dirty="0">
                <a:latin typeface="Times New Roman"/>
                <a:ea typeface="华文细黑"/>
              </a:rPr>
              <a:t>80</a:t>
            </a:r>
            <a:r>
              <a:rPr lang="zh-CN" altLang="zh-CN" sz="2800" kern="100" dirty="0">
                <a:latin typeface="Times New Roman"/>
                <a:ea typeface="华文细黑"/>
                <a:cs typeface="Times New Roman"/>
              </a:rPr>
              <a:t>年代初中国女排的神奇崛起，到世界杯、世界锦标赛、奥运会的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五连冠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的巅峰，中国女排成为那个时代最耀眼的明星，而女排的拼搏精神也成为激励国人的最强音。虽然后来中国女排几经</a:t>
            </a:r>
            <a:r>
              <a:rPr lang="zh-CN" altLang="zh-CN" sz="2800" kern="100" dirty="0" smtClean="0">
                <a:latin typeface="Times New Roman"/>
                <a:ea typeface="华文细黑"/>
                <a:cs typeface="Times New Roman"/>
              </a:rPr>
              <a:t>挫</a:t>
            </a:r>
            <a:r>
              <a:rPr lang="zh-CN" altLang="zh-CN" sz="2800" kern="100" dirty="0">
                <a:latin typeface="Times New Roman"/>
                <a:ea typeface="华文细黑"/>
                <a:cs typeface="Times New Roman"/>
              </a:rPr>
              <a:t>折、磨难、</a:t>
            </a:r>
            <a:endParaRPr lang="zh-CN" altLang="zh-CN" sz="2800" b="1" kern="100" dirty="0">
              <a:effectLst/>
              <a:latin typeface="宋体"/>
              <a:cs typeface="Courier New"/>
            </a:endParaRPr>
          </a:p>
        </p:txBody>
      </p:sp>
    </p:spTree>
    <p:extLst>
      <p:ext uri="{BB962C8B-B14F-4D97-AF65-F5344CB8AC3E}">
        <p14:creationId xmlns:p14="http://schemas.microsoft.com/office/powerpoint/2010/main" val="11676415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Users\Administrator\Desktop\0000000\5816f5bdd43d9.jpg"/>
          <p:cNvPicPr>
            <a:picLocks noChangeAspect="1" noChangeArrowheads="1"/>
          </p:cNvPicPr>
          <p:nvPr/>
        </p:nvPicPr>
        <p:blipFill rotWithShape="1">
          <a:blip r:embed="rId2">
            <a:extLst>
              <a:ext uri="{28A0092B-C50C-407E-A947-70E740481C1C}">
                <a14:useLocalDpi xmlns:a14="http://schemas.microsoft.com/office/drawing/2010/main" val="0"/>
              </a:ext>
            </a:extLst>
          </a:blip>
          <a:srcRect l="65003" t="1404"/>
          <a:stretch/>
        </p:blipFill>
        <p:spPr bwMode="auto">
          <a:xfrm>
            <a:off x="8294685" y="0"/>
            <a:ext cx="3895727" cy="6859587"/>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smtClean="0">
                <a:solidFill>
                  <a:srgbClr val="0070C0"/>
                </a:solidFill>
                <a:latin typeface="Arial Black"/>
                <a:ea typeface="微软雅黑"/>
              </a:rPr>
              <a:t>精准</a:t>
            </a:r>
            <a:r>
              <a:rPr lang="zh-CN" altLang="en-US" sz="4000" spc="100" dirty="0">
                <a:solidFill>
                  <a:srgbClr val="0070C0"/>
                </a:solidFill>
                <a:latin typeface="Arial Black"/>
                <a:ea typeface="微软雅黑"/>
              </a:rPr>
              <a:t>判断信息转述的正误</a:t>
            </a:r>
          </a:p>
        </p:txBody>
      </p:sp>
      <p:sp>
        <p:nvSpPr>
          <p:cNvPr id="15" name="圆角矩形 14"/>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a:latin typeface="黑体" pitchFamily="49" charset="-122"/>
                <a:ea typeface="黑体" pitchFamily="49" charset="-122"/>
              </a:rPr>
              <a:t>掌握关键能力</a:t>
            </a:r>
          </a:p>
        </p:txBody>
      </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4931" y="403959"/>
            <a:ext cx="11374157"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沉浮，但根植于这支队伍的拼搏精神的基因始终存在。这次</a:t>
            </a:r>
            <a:r>
              <a:rPr lang="zh-CN" altLang="zh-CN" sz="2800" kern="100" dirty="0">
                <a:latin typeface="宋体"/>
                <a:ea typeface="华文细黑"/>
                <a:cs typeface="宋体"/>
              </a:rPr>
              <a:t>奧</a:t>
            </a:r>
            <a:r>
              <a:rPr lang="zh-CN" altLang="zh-CN" sz="2800" kern="100" dirty="0">
                <a:latin typeface="楷体_GB2312"/>
                <a:ea typeface="华文细黑"/>
                <a:cs typeface="楷体_GB2312"/>
              </a:rPr>
              <a:t>运会</a:t>
            </a:r>
            <a:r>
              <a:rPr lang="zh-CN" altLang="zh-CN" sz="2800" kern="100" dirty="0">
                <a:latin typeface="Times New Roman"/>
                <a:ea typeface="华文细黑"/>
                <a:cs typeface="Times New Roman"/>
              </a:rPr>
              <a:t>，在小组赛中，女排就遭遇开门黑，之后无论是对阵巴西还是再次对阵荷兰，每一场比赛都是惊心动魄，常常是在比分落后的情况下一分一分地追，最后成功实现逆转。</a:t>
            </a:r>
            <a:endParaRPr lang="zh-CN" altLang="zh-CN" sz="1050" kern="100" dirty="0">
              <a:latin typeface="宋体"/>
              <a:cs typeface="Courier New"/>
            </a:endParaRPr>
          </a:p>
          <a:p>
            <a:pPr indent="714375">
              <a:lnSpc>
                <a:spcPct val="150000"/>
              </a:lnSpc>
            </a:pPr>
            <a:r>
              <a:rPr lang="zh-CN" altLang="zh-CN" sz="2800" kern="100" dirty="0">
                <a:latin typeface="Times New Roman"/>
                <a:ea typeface="华文细黑"/>
                <a:cs typeface="Times New Roman"/>
              </a:rPr>
              <a:t>中国女排令人感动</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这是一种绵延了</a:t>
            </a:r>
            <a:r>
              <a:rPr lang="en-US" altLang="zh-CN" sz="2800" kern="100" dirty="0">
                <a:latin typeface="Times New Roman"/>
                <a:ea typeface="华文细黑"/>
              </a:rPr>
              <a:t>35</a:t>
            </a:r>
            <a:r>
              <a:rPr lang="zh-CN" altLang="zh-CN" sz="2800" kern="100" dirty="0">
                <a:latin typeface="Times New Roman"/>
                <a:ea typeface="华文细黑"/>
                <a:cs typeface="Times New Roman"/>
              </a:rPr>
              <a:t>年的感动</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从</a:t>
            </a:r>
            <a:r>
              <a:rPr lang="en-US" altLang="zh-CN" sz="2800" kern="100" dirty="0">
                <a:latin typeface="Times New Roman"/>
                <a:ea typeface="华文细黑"/>
              </a:rPr>
              <a:t>1981</a:t>
            </a:r>
            <a:r>
              <a:rPr lang="zh-CN" altLang="zh-CN" sz="2800" kern="100" dirty="0">
                <a:latin typeface="Times New Roman"/>
                <a:ea typeface="华文细黑"/>
                <a:cs typeface="Times New Roman"/>
              </a:rPr>
              <a:t>年中国女排首次夺得世界杯冠军起</a:t>
            </a:r>
            <a:r>
              <a:rPr lang="zh-CN" altLang="zh-CN" sz="2800" kern="100" spc="-8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团结奋斗</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顽强拼搏</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勇攀高峰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的女排精神就一直深植于这支光荣的集体</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并曾经深刻影响了整整一代中国人。中国女排这股永不服输、永不言败的倔劲儿</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这种狭路相逢勇者胜的拼劲儿</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这种愈挫愈奋</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百折不挠的韧劲儿</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不仅成为中国</a:t>
            </a:r>
            <a:r>
              <a:rPr lang="zh-CN" altLang="zh-CN" sz="2800" kern="100" dirty="0" smtClean="0">
                <a:latin typeface="Times New Roman"/>
                <a:ea typeface="华文细黑"/>
                <a:cs typeface="Times New Roman"/>
              </a:rPr>
              <a:t>女</a:t>
            </a:r>
            <a:r>
              <a:rPr lang="zh-CN" altLang="zh-CN" sz="2800" kern="100" dirty="0">
                <a:latin typeface="Times New Roman"/>
                <a:ea typeface="华文细黑"/>
                <a:cs typeface="Times New Roman"/>
              </a:rPr>
              <a:t>排的精神气质，</a:t>
            </a:r>
            <a:endParaRPr lang="zh-CN" altLang="zh-CN" sz="2800" b="1" kern="100" dirty="0">
              <a:effectLst/>
              <a:latin typeface="宋体"/>
              <a:cs typeface="Courier New"/>
            </a:endParaRPr>
          </a:p>
        </p:txBody>
      </p:sp>
    </p:spTree>
    <p:extLst>
      <p:ext uri="{BB962C8B-B14F-4D97-AF65-F5344CB8AC3E}">
        <p14:creationId xmlns:p14="http://schemas.microsoft.com/office/powerpoint/2010/main" val="428505105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3981" y="432534"/>
            <a:ext cx="11374157" cy="585747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也成为中华民族的精神写照。里约奥运会上女排的这枚金牌，之所以引起全体中国人的强烈共鸣，就在于这枚金牌蕴含的含金量，实在是太高了！顽强拼搏，为国争光，又何止是在赛场！这同样是我们每一个中国人实现伟大民族复兴中国梦的精神动力。致敬，中国女排！致敬，女排精神！</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选自《焦点访谈》</a:t>
            </a:r>
            <a:r>
              <a:rPr lang="zh-CN" altLang="zh-CN" sz="2800" kern="100" dirty="0">
                <a:latin typeface="宋体"/>
                <a:ea typeface="Times New Roman"/>
                <a:cs typeface="Courier New"/>
              </a:rPr>
              <a:t> </a:t>
            </a:r>
            <a:r>
              <a:rPr lang="en-US" altLang="zh-CN" sz="2800" kern="100" dirty="0">
                <a:latin typeface="Times New Roman" pitchFamily="18" charset="0"/>
                <a:ea typeface="Times New Roman" pitchFamily="18" charset="0"/>
                <a:cs typeface="Times New Roman" pitchFamily="18" charset="0"/>
              </a:rPr>
              <a:t>2016</a:t>
            </a:r>
            <a:r>
              <a:rPr lang="zh-CN" altLang="zh-CN" sz="2800" kern="100" dirty="0">
                <a:latin typeface="Times New Roman"/>
                <a:ea typeface="华文细黑"/>
                <a:cs typeface="Times New Roman"/>
              </a:rPr>
              <a:t>年</a:t>
            </a:r>
            <a:r>
              <a:rPr lang="en-US" altLang="zh-CN" sz="2800" kern="100" dirty="0">
                <a:latin typeface="Times New Roman" pitchFamily="18" charset="0"/>
                <a:ea typeface="Times New Roman" pitchFamily="18" charset="0"/>
                <a:cs typeface="Times New Roman" pitchFamily="18" charset="0"/>
              </a:rPr>
              <a:t>8</a:t>
            </a:r>
            <a:r>
              <a:rPr lang="zh-CN" altLang="zh-CN" sz="2800" kern="100" dirty="0">
                <a:latin typeface="Times New Roman"/>
                <a:ea typeface="华文细黑"/>
                <a:cs typeface="Times New Roman"/>
              </a:rPr>
              <a:t>月</a:t>
            </a:r>
            <a:r>
              <a:rPr lang="en-US" altLang="zh-CN" sz="2800" kern="100" dirty="0">
                <a:latin typeface="Times New Roman" pitchFamily="18" charset="0"/>
                <a:ea typeface="Times New Roman" pitchFamily="18" charset="0"/>
                <a:cs typeface="Times New Roman" pitchFamily="18" charset="0"/>
              </a:rPr>
              <a:t>21</a:t>
            </a:r>
            <a:r>
              <a:rPr lang="zh-CN" altLang="zh-CN" sz="2800" kern="100" dirty="0">
                <a:latin typeface="Times New Roman"/>
                <a:ea typeface="华文细黑"/>
                <a:cs typeface="Times New Roman"/>
              </a:rPr>
              <a:t>日，有删改</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材料二：</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本报里约</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21</a:t>
            </a:r>
            <a:r>
              <a:rPr lang="zh-CN" altLang="zh-CN" sz="2800" kern="100" dirty="0">
                <a:latin typeface="Times New Roman"/>
                <a:ea typeface="华文细黑"/>
                <a:cs typeface="Times New Roman"/>
              </a:rPr>
              <a:t>日电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特派记者钱</a:t>
            </a:r>
            <a:r>
              <a:rPr lang="zh-CN" altLang="zh-CN" sz="2800" kern="100" dirty="0">
                <a:latin typeface="宋体"/>
                <a:ea typeface="华文细黑"/>
                <a:cs typeface="宋体"/>
              </a:rPr>
              <a:t>晞</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从</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年执教中国女排至今，在</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年多的时间里，郎平带领女排走出低谷，重回世界之巅。究竟是什么原因，让郎平如此神奇呢？</a:t>
            </a:r>
            <a:endParaRPr lang="zh-CN" altLang="zh-CN" sz="1050" kern="100" dirty="0">
              <a:effectLst/>
              <a:latin typeface="宋体"/>
              <a:cs typeface="Courier New"/>
            </a:endParaRPr>
          </a:p>
        </p:txBody>
      </p:sp>
    </p:spTree>
    <p:extLst>
      <p:ext uri="{BB962C8B-B14F-4D97-AF65-F5344CB8AC3E}">
        <p14:creationId xmlns:p14="http://schemas.microsoft.com/office/powerpoint/2010/main" val="111680720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3981" y="428254"/>
            <a:ext cx="11374157" cy="585747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国家体育总局副局长蔡振华如是点评：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郎平从选拔运动员到培养队伍，一直到获得奥运会金牌，我觉得她创造了一个奇迹。</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在蔡振华看来，伦敦奥运会打完后，女排重新调整，没有几个人能用。如今，女排每个人都能用，从第一场到最后决赛，所有运动员都体现了自己的价值，每个人都有贡献。</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蔡振华印象最深的是郎平的临场指挥能力。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女排赢球，依靠的是团队以及不屈不挠的精神，但我认为最重要的还是郎平的用人，她把每个球员的作用都发挥到了极致，使每个队员的特点都发挥了出来，做到了有勇有谋。</a:t>
            </a:r>
            <a:r>
              <a:rPr lang="en-US" altLang="zh-CN" sz="2800" kern="100" dirty="0" smtClean="0">
                <a:latin typeface="宋体"/>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429069103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3981" y="470634"/>
            <a:ext cx="11374157" cy="529373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smtClean="0">
                <a:latin typeface="Times New Roman"/>
                <a:ea typeface="华文细黑"/>
                <a:cs typeface="Times New Roman"/>
              </a:rPr>
              <a:t>一</a:t>
            </a:r>
            <a:r>
              <a:rPr lang="zh-CN" altLang="zh-CN" sz="2800" kern="100" dirty="0">
                <a:latin typeface="Times New Roman"/>
                <a:ea typeface="华文细黑"/>
                <a:cs typeface="Times New Roman"/>
              </a:rPr>
              <a:t>位业内人士指出，郎平之所以能取得成功，在于她付出了比别人更多的心血。</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郎平曾是世界第一主攻手，退役之后到国外学习、生活多年，在中国、美国、意大利、土耳其等多国球队执教过，是我国最具有国际视野的排球教练，长期在一线执教的经历，让郎平很好地把握了当今世界排球发展的趋势。教练团队她中外组合，队员选拔她提出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大国家队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的概念，积累后备力量，在短期内培养了朱婷、袁心</a:t>
            </a:r>
            <a:r>
              <a:rPr lang="zh-CN" altLang="zh-CN" sz="2800" kern="100" dirty="0">
                <a:latin typeface="宋体"/>
                <a:ea typeface="华文细黑"/>
                <a:cs typeface="宋体"/>
              </a:rPr>
              <a:t>玥</a:t>
            </a:r>
            <a:r>
              <a:rPr lang="zh-CN" altLang="zh-CN" sz="2800" kern="100" dirty="0">
                <a:latin typeface="Times New Roman"/>
                <a:ea typeface="华文细黑"/>
                <a:cs typeface="Times New Roman"/>
              </a:rPr>
              <a:t>、张常宁等世界顶级的明星运动员。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选自搜狐网</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22</a:t>
            </a:r>
            <a:r>
              <a:rPr lang="zh-CN" altLang="zh-CN" sz="2800" kern="100" dirty="0">
                <a:latin typeface="Times New Roman"/>
                <a:ea typeface="华文细黑"/>
                <a:cs typeface="Times New Roman"/>
              </a:rPr>
              <a:t>日，有删改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84754043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13031" y="223497"/>
            <a:ext cx="11374157" cy="650380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材料三：</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在昨晚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感动中国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的颁奖典礼上，中国女排被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感动中国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组委会特别致敬。直接的原因就是在里约奥运会上，女排在逆境中奋起感动了无数中国人。的确，在小组赛仅列第四的情况下，八强战面对几乎没有获胜机会的东道主，中国女排终于将心里憋的一口气打了出来。</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说郎平是这支女排的精神支柱，一点儿都不为过。赛场上的她，有着大师级别的指挥艺术；赛场下的她，又如同母亲一般关心着这些年轻姑娘们。</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年，郎平临危受命，接手处于低谷中的女排，一年之后便在世锦赛拿下亚军，之后的世界杯和奥运会，又取得了两连冠。郎平用她的坚持，感动中国。</a:t>
            </a:r>
            <a:endParaRPr lang="zh-CN" altLang="zh-CN" sz="1050" kern="100" dirty="0">
              <a:effectLst/>
              <a:latin typeface="宋体"/>
              <a:cs typeface="Courier New"/>
            </a:endParaRPr>
          </a:p>
        </p:txBody>
      </p:sp>
    </p:spTree>
    <p:extLst>
      <p:ext uri="{BB962C8B-B14F-4D97-AF65-F5344CB8AC3E}">
        <p14:creationId xmlns:p14="http://schemas.microsoft.com/office/powerpoint/2010/main" val="52915367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38175" y="-98598"/>
            <a:ext cx="11718806" cy="7103459"/>
          </a:xfrm>
          <a:prstGeom prst="rect">
            <a:avLst/>
          </a:prstGeom>
        </p:spPr>
        <p:txBody>
          <a:bodyPr wrap="square" lIns="121898" tIns="60948" rIns="121898" bIns="60948">
            <a:spAutoFit/>
          </a:bodyPr>
          <a:lstStyle/>
          <a:p>
            <a:pPr indent="720000" algn="just">
              <a:lnSpc>
                <a:spcPct val="140000"/>
              </a:lnSpc>
              <a:spcAft>
                <a:spcPts val="0"/>
              </a:spcAft>
            </a:pPr>
            <a:r>
              <a:rPr lang="zh-CN" altLang="zh-CN" sz="2700" kern="100" dirty="0" smtClean="0">
                <a:latin typeface="Times New Roman"/>
                <a:ea typeface="华文细黑"/>
                <a:cs typeface="Times New Roman"/>
              </a:rPr>
              <a:t>女排的姑娘们用自己最为顽强的意志力为女排做出了贡献。惠若琪为了重返赛场，做了两次心脏手术，甚至在生死之间徘徊；魏秋月和徐云丽两位老将，更是熬过了漫长的身体康复期；杨方旭在里约奥运小组赛后再度受伤，但她依然在之后的比赛中带伤出战。最后站上领奖台时，杨方旭艰难地跨上领奖台，让人不禁感叹，这群姑娘真是把命都豁出去了，而这份咬紧牙关、面对困难的勇气，让人敬佩。</a:t>
            </a:r>
            <a:endParaRPr lang="zh-CN" altLang="zh-CN" sz="2700" kern="100" dirty="0" smtClean="0">
              <a:latin typeface="宋体"/>
              <a:cs typeface="Courier New"/>
            </a:endParaRPr>
          </a:p>
          <a:p>
            <a:pPr indent="720000" algn="just">
              <a:lnSpc>
                <a:spcPct val="140000"/>
              </a:lnSpc>
              <a:spcAft>
                <a:spcPts val="0"/>
              </a:spcAft>
            </a:pPr>
            <a:r>
              <a:rPr lang="zh-CN" altLang="zh-CN" sz="2700" kern="100" dirty="0" smtClean="0">
                <a:latin typeface="Times New Roman"/>
                <a:ea typeface="华文细黑"/>
                <a:cs typeface="Times New Roman"/>
              </a:rPr>
              <a:t>自</a:t>
            </a:r>
            <a:r>
              <a:rPr lang="en-US" altLang="zh-CN" sz="2700" kern="100" dirty="0" smtClean="0">
                <a:latin typeface="Times New Roman"/>
                <a:ea typeface="华文细黑"/>
              </a:rPr>
              <a:t>20</a:t>
            </a:r>
            <a:r>
              <a:rPr lang="zh-CN" altLang="zh-CN" sz="2700" kern="100" dirty="0" smtClean="0">
                <a:latin typeface="Times New Roman"/>
                <a:ea typeface="华文细黑"/>
                <a:cs typeface="Times New Roman"/>
              </a:rPr>
              <a:t>世纪</a:t>
            </a:r>
            <a:r>
              <a:rPr lang="en-US" altLang="zh-CN" sz="2700" kern="100" dirty="0" smtClean="0">
                <a:latin typeface="Times New Roman"/>
                <a:ea typeface="华文细黑"/>
              </a:rPr>
              <a:t>80</a:t>
            </a:r>
            <a:r>
              <a:rPr lang="zh-CN" altLang="zh-CN" sz="2700" kern="100" dirty="0" smtClean="0">
                <a:latin typeface="Times New Roman"/>
                <a:ea typeface="华文细黑"/>
                <a:cs typeface="Times New Roman"/>
              </a:rPr>
              <a:t>年代女排夺得五连冠后，</a:t>
            </a:r>
            <a:r>
              <a:rPr lang="en-US" altLang="zh-CN" sz="2700" kern="100" dirty="0" smtClean="0">
                <a:latin typeface="宋体"/>
                <a:ea typeface="华文细黑"/>
                <a:cs typeface="Times New Roman"/>
              </a:rPr>
              <a:t>“</a:t>
            </a:r>
            <a:r>
              <a:rPr lang="zh-CN" altLang="zh-CN" sz="2700" kern="100" dirty="0" smtClean="0">
                <a:latin typeface="Times New Roman"/>
                <a:ea typeface="华文细黑"/>
                <a:cs typeface="Times New Roman"/>
              </a:rPr>
              <a:t>女排</a:t>
            </a:r>
            <a:r>
              <a:rPr lang="en-US" altLang="zh-CN" sz="2700" kern="100" dirty="0" smtClean="0">
                <a:latin typeface="宋体"/>
                <a:ea typeface="华文细黑"/>
                <a:cs typeface="Times New Roman"/>
              </a:rPr>
              <a:t>”</a:t>
            </a:r>
            <a:r>
              <a:rPr lang="zh-CN" altLang="zh-CN" sz="2700" kern="100" dirty="0" smtClean="0">
                <a:latin typeface="Times New Roman"/>
                <a:ea typeface="华文细黑"/>
                <a:cs typeface="Times New Roman"/>
              </a:rPr>
              <a:t>这支队伍就已经不仅仅是女排了，她代表了全国人民的一种情怀，</a:t>
            </a:r>
            <a:r>
              <a:rPr lang="en-US" altLang="zh-CN" sz="2700" kern="100" dirty="0" smtClean="0">
                <a:latin typeface="宋体"/>
                <a:ea typeface="华文细黑"/>
                <a:cs typeface="Times New Roman"/>
              </a:rPr>
              <a:t>“</a:t>
            </a:r>
            <a:r>
              <a:rPr lang="zh-CN" altLang="zh-CN" sz="2700" kern="100" dirty="0" smtClean="0">
                <a:latin typeface="Times New Roman"/>
                <a:ea typeface="华文细黑"/>
                <a:cs typeface="Times New Roman"/>
              </a:rPr>
              <a:t>女排精神</a:t>
            </a:r>
            <a:r>
              <a:rPr lang="en-US" altLang="zh-CN" sz="2700" kern="100" dirty="0" smtClean="0">
                <a:latin typeface="宋体"/>
                <a:ea typeface="华文细黑"/>
                <a:cs typeface="Times New Roman"/>
              </a:rPr>
              <a:t>”</a:t>
            </a:r>
            <a:r>
              <a:rPr lang="zh-CN" altLang="zh-CN" sz="2700" kern="100" dirty="0" smtClean="0">
                <a:latin typeface="Times New Roman"/>
                <a:ea typeface="华文细黑"/>
                <a:cs typeface="Times New Roman"/>
              </a:rPr>
              <a:t>经历这么多年后，依然能够鼓舞许多人。里约奥运会后，随着中国女排的夺冠，对于</a:t>
            </a:r>
            <a:r>
              <a:rPr lang="en-US" altLang="zh-CN" sz="2700" kern="100" dirty="0" smtClean="0">
                <a:latin typeface="宋体"/>
                <a:ea typeface="华文细黑"/>
                <a:cs typeface="Times New Roman"/>
              </a:rPr>
              <a:t>“</a:t>
            </a:r>
            <a:r>
              <a:rPr lang="zh-CN" altLang="zh-CN" sz="2700" kern="100" dirty="0" smtClean="0">
                <a:latin typeface="Times New Roman"/>
                <a:ea typeface="华文细黑"/>
                <a:cs typeface="Times New Roman"/>
              </a:rPr>
              <a:t>中国女排</a:t>
            </a:r>
            <a:r>
              <a:rPr lang="en-US" altLang="zh-CN" sz="2700" kern="100" dirty="0" smtClean="0">
                <a:latin typeface="宋体"/>
                <a:ea typeface="华文细黑"/>
                <a:cs typeface="Times New Roman"/>
              </a:rPr>
              <a:t>”</a:t>
            </a:r>
            <a:r>
              <a:rPr lang="zh-CN" altLang="zh-CN" sz="2700" kern="100" dirty="0" smtClean="0">
                <a:latin typeface="Times New Roman"/>
                <a:ea typeface="华文细黑"/>
                <a:cs typeface="Times New Roman"/>
              </a:rPr>
              <a:t>这支队伍的情怀也被重新激发。老女排在赛场上的顽强拼搏被一代代女排队员继承，而这种精神，这种继承，足以感动中国。</a:t>
            </a:r>
            <a:endParaRPr lang="en-US" altLang="zh-CN" sz="2700" kern="100" dirty="0" smtClean="0">
              <a:latin typeface="Times New Roman"/>
              <a:ea typeface="华文细黑"/>
              <a:cs typeface="Times New Roman"/>
            </a:endParaRPr>
          </a:p>
          <a:p>
            <a:pPr indent="720000" algn="r">
              <a:lnSpc>
                <a:spcPct val="140000"/>
              </a:lnSpc>
              <a:spcAft>
                <a:spcPts val="0"/>
              </a:spcAft>
            </a:pPr>
            <a:r>
              <a:rPr lang="en-US" altLang="zh-CN" sz="2700" kern="100" dirty="0" smtClean="0">
                <a:latin typeface="Times New Roman"/>
                <a:ea typeface="华文细黑"/>
                <a:cs typeface="Courier New"/>
              </a:rPr>
              <a:t>(</a:t>
            </a:r>
            <a:r>
              <a:rPr lang="zh-CN" altLang="zh-CN" sz="2700" kern="100" dirty="0" smtClean="0">
                <a:latin typeface="Times New Roman"/>
                <a:ea typeface="华文细黑"/>
                <a:cs typeface="Times New Roman"/>
              </a:rPr>
              <a:t>选自新浪体育网</a:t>
            </a:r>
            <a:r>
              <a:rPr lang="en-US" altLang="zh-CN" sz="2700" kern="100" dirty="0" smtClean="0">
                <a:latin typeface="Times New Roman"/>
                <a:ea typeface="华文细黑"/>
                <a:cs typeface="Courier New"/>
              </a:rPr>
              <a:t>2017</a:t>
            </a:r>
            <a:r>
              <a:rPr lang="zh-CN" altLang="zh-CN" sz="2700" kern="100" dirty="0" smtClean="0">
                <a:latin typeface="Times New Roman"/>
                <a:ea typeface="华文细黑"/>
                <a:cs typeface="Times New Roman"/>
              </a:rPr>
              <a:t>年</a:t>
            </a:r>
            <a:r>
              <a:rPr lang="en-US" altLang="zh-CN" sz="2700" kern="100" dirty="0" smtClean="0">
                <a:latin typeface="Times New Roman"/>
                <a:ea typeface="华文细黑"/>
                <a:cs typeface="Courier New"/>
              </a:rPr>
              <a:t>2</a:t>
            </a:r>
            <a:r>
              <a:rPr lang="zh-CN" altLang="zh-CN" sz="2700" kern="100" dirty="0" smtClean="0">
                <a:latin typeface="Times New Roman"/>
                <a:ea typeface="华文细黑"/>
                <a:cs typeface="Times New Roman"/>
              </a:rPr>
              <a:t>月</a:t>
            </a:r>
            <a:r>
              <a:rPr lang="en-US" altLang="zh-CN" sz="2700" kern="100" dirty="0" smtClean="0">
                <a:latin typeface="Times New Roman"/>
                <a:ea typeface="华文细黑"/>
                <a:cs typeface="Courier New"/>
              </a:rPr>
              <a:t>9</a:t>
            </a:r>
            <a:r>
              <a:rPr lang="zh-CN" altLang="zh-CN" sz="2700" kern="100" dirty="0" smtClean="0">
                <a:latin typeface="Times New Roman"/>
                <a:ea typeface="华文细黑"/>
                <a:cs typeface="Times New Roman"/>
              </a:rPr>
              <a:t>日，有删改</a:t>
            </a:r>
            <a:r>
              <a:rPr lang="en-US" altLang="zh-CN" sz="2700" kern="100" dirty="0" smtClean="0">
                <a:latin typeface="Times New Roman"/>
                <a:ea typeface="华文细黑"/>
                <a:cs typeface="Courier New"/>
              </a:rPr>
              <a:t>)</a:t>
            </a:r>
            <a:endParaRPr lang="en-US" altLang="zh-CN" sz="2700" kern="100" dirty="0" smtClean="0">
              <a:latin typeface="宋体"/>
              <a:cs typeface="Courier New"/>
            </a:endParaRPr>
          </a:p>
        </p:txBody>
      </p:sp>
    </p:spTree>
    <p:extLst>
      <p:ext uri="{BB962C8B-B14F-4D97-AF65-F5344CB8AC3E}">
        <p14:creationId xmlns:p14="http://schemas.microsoft.com/office/powerpoint/2010/main" val="190558720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5496" y="26368"/>
            <a:ext cx="11881938" cy="5893897"/>
          </a:xfrm>
          <a:prstGeom prst="rect">
            <a:avLst/>
          </a:prstGeom>
        </p:spPr>
        <p:txBody>
          <a:bodyPr wrap="square" lIns="121898" tIns="60948" rIns="121898" bIns="60948">
            <a:spAutoFit/>
          </a:bodyPr>
          <a:lstStyle/>
          <a:p>
            <a:pPr algn="just">
              <a:lnSpc>
                <a:spcPct val="150000"/>
              </a:lnSpc>
              <a:spcAft>
                <a:spcPts val="0"/>
              </a:spcAft>
            </a:pPr>
            <a:r>
              <a:rPr lang="en-US" altLang="zh-CN" sz="2500" kern="100" dirty="0">
                <a:latin typeface="Times New Roman"/>
                <a:ea typeface="华文细黑"/>
                <a:cs typeface="Courier New"/>
              </a:rPr>
              <a:t>2.</a:t>
            </a:r>
            <a:r>
              <a:rPr lang="zh-CN" altLang="zh-CN" sz="2500" kern="100" dirty="0">
                <a:latin typeface="Times New Roman"/>
                <a:ea typeface="华文细黑"/>
                <a:cs typeface="Times New Roman"/>
              </a:rPr>
              <a:t>下列对材料相关内容的理解，不正确的一项是</a:t>
            </a:r>
            <a:endParaRPr lang="zh-CN" altLang="zh-CN" sz="2500" kern="100" dirty="0">
              <a:latin typeface="宋体"/>
              <a:cs typeface="Courier New"/>
            </a:endParaRPr>
          </a:p>
          <a:p>
            <a:pPr algn="just">
              <a:lnSpc>
                <a:spcPct val="150000"/>
              </a:lnSpc>
              <a:spcAft>
                <a:spcPts val="0"/>
              </a:spcAft>
            </a:pPr>
            <a:r>
              <a:rPr lang="en-US" altLang="zh-CN" sz="2500" kern="100" dirty="0">
                <a:latin typeface="Times New Roman"/>
                <a:ea typeface="华文细黑"/>
                <a:cs typeface="Courier New"/>
              </a:rPr>
              <a:t>A.</a:t>
            </a:r>
            <a:r>
              <a:rPr lang="zh-CN" altLang="zh-CN" sz="2500" kern="100" dirty="0">
                <a:latin typeface="Times New Roman"/>
                <a:ea typeface="华文细黑"/>
                <a:cs typeface="Times New Roman"/>
              </a:rPr>
              <a:t>中国女排的里约奥运之路，走得异常艰难。小组赛、半决赛困难重重，决赛</a:t>
            </a:r>
            <a:r>
              <a:rPr lang="zh-CN" altLang="zh-CN" sz="2500" kern="100" dirty="0" smtClean="0">
                <a:latin typeface="Times New Roman"/>
                <a:ea typeface="华文细黑"/>
                <a:cs typeface="Times New Roman"/>
              </a:rPr>
              <a:t>可谓</a:t>
            </a:r>
            <a:endParaRPr lang="en-US" altLang="zh-CN" sz="2500" kern="100" dirty="0" smtClean="0">
              <a:latin typeface="Times New Roman"/>
              <a:ea typeface="华文细黑"/>
              <a:cs typeface="Times New Roman"/>
            </a:endParaRPr>
          </a:p>
          <a:p>
            <a:pPr algn="just">
              <a:lnSpc>
                <a:spcPct val="150000"/>
              </a:lnSpc>
              <a:spcAft>
                <a:spcPts val="0"/>
              </a:spcAft>
            </a:pPr>
            <a:r>
              <a:rPr lang="en-US" altLang="zh-CN" sz="2500" kern="100" dirty="0">
                <a:latin typeface="Times New Roman"/>
                <a:ea typeface="华文细黑"/>
                <a:cs typeface="Times New Roman"/>
              </a:rPr>
              <a:t> </a:t>
            </a:r>
            <a:r>
              <a:rPr lang="en-US" altLang="zh-CN" sz="2500" kern="100" dirty="0" smtClean="0">
                <a:latin typeface="Times New Roman"/>
                <a:ea typeface="华文细黑"/>
                <a:cs typeface="Times New Roman"/>
              </a:rPr>
              <a:t>   </a:t>
            </a:r>
            <a:r>
              <a:rPr lang="zh-CN" altLang="zh-CN" sz="2500" kern="100" dirty="0" smtClean="0">
                <a:latin typeface="Times New Roman"/>
                <a:ea typeface="华文细黑"/>
                <a:cs typeface="Times New Roman"/>
              </a:rPr>
              <a:t>一波三折</a:t>
            </a:r>
            <a:r>
              <a:rPr lang="zh-CN" altLang="zh-CN" sz="2500" kern="100" dirty="0">
                <a:latin typeface="Times New Roman"/>
                <a:ea typeface="华文细黑"/>
                <a:cs typeface="Times New Roman"/>
              </a:rPr>
              <a:t>，每一场比赛都惊心动魄。</a:t>
            </a:r>
            <a:endParaRPr lang="zh-CN" altLang="zh-CN" sz="2500" kern="100" dirty="0">
              <a:latin typeface="宋体"/>
              <a:cs typeface="Courier New"/>
            </a:endParaRPr>
          </a:p>
          <a:p>
            <a:pPr algn="just">
              <a:lnSpc>
                <a:spcPct val="150000"/>
              </a:lnSpc>
              <a:spcAft>
                <a:spcPts val="0"/>
              </a:spcAft>
            </a:pPr>
            <a:r>
              <a:rPr lang="en-US" altLang="zh-CN" sz="2500" kern="100" dirty="0">
                <a:latin typeface="Times New Roman"/>
                <a:ea typeface="华文细黑"/>
                <a:cs typeface="Courier New"/>
              </a:rPr>
              <a:t>B.</a:t>
            </a:r>
            <a:r>
              <a:rPr lang="zh-CN" altLang="zh-CN" sz="2500" kern="100" dirty="0">
                <a:latin typeface="Times New Roman"/>
                <a:ea typeface="华文细黑"/>
                <a:cs typeface="Times New Roman"/>
              </a:rPr>
              <a:t>特派记者钱晞认为，郎平之所以能带女排重回世界之巅，在于她在选拔运动员</a:t>
            </a:r>
            <a:r>
              <a:rPr lang="zh-CN" altLang="zh-CN" sz="2500" kern="100" dirty="0" smtClean="0">
                <a:latin typeface="Times New Roman"/>
                <a:ea typeface="华文细黑"/>
                <a:cs typeface="Times New Roman"/>
              </a:rPr>
              <a:t>和</a:t>
            </a:r>
            <a:endParaRPr lang="en-US" altLang="zh-CN" sz="2500" kern="100" dirty="0" smtClean="0">
              <a:latin typeface="Times New Roman"/>
              <a:ea typeface="华文细黑"/>
              <a:cs typeface="Times New Roman"/>
            </a:endParaRPr>
          </a:p>
          <a:p>
            <a:pPr algn="just">
              <a:lnSpc>
                <a:spcPct val="150000"/>
              </a:lnSpc>
              <a:spcAft>
                <a:spcPts val="0"/>
              </a:spcAft>
            </a:pPr>
            <a:r>
              <a:rPr lang="en-US" altLang="zh-CN" sz="2500" kern="100" dirty="0">
                <a:latin typeface="Times New Roman"/>
                <a:ea typeface="华文细黑"/>
                <a:cs typeface="Times New Roman"/>
              </a:rPr>
              <a:t> </a:t>
            </a:r>
            <a:r>
              <a:rPr lang="en-US" altLang="zh-CN" sz="2500" kern="100" dirty="0" smtClean="0">
                <a:latin typeface="Times New Roman"/>
                <a:ea typeface="华文细黑"/>
                <a:cs typeface="Times New Roman"/>
              </a:rPr>
              <a:t>   </a:t>
            </a:r>
            <a:r>
              <a:rPr lang="zh-CN" altLang="zh-CN" sz="2500" kern="100" dirty="0" smtClean="0">
                <a:latin typeface="Times New Roman"/>
                <a:ea typeface="华文细黑"/>
                <a:cs typeface="Times New Roman"/>
              </a:rPr>
              <a:t>培养</a:t>
            </a:r>
            <a:r>
              <a:rPr lang="zh-CN" altLang="zh-CN" sz="2500" kern="100" dirty="0">
                <a:latin typeface="Times New Roman"/>
                <a:ea typeface="华文细黑"/>
                <a:cs typeface="Times New Roman"/>
              </a:rPr>
              <a:t>队伍方面创造了奇迹，极善用人，让所有运动员都体现了自己的价值。</a:t>
            </a:r>
            <a:endParaRPr lang="zh-CN" altLang="zh-CN" sz="2500" kern="100" dirty="0">
              <a:latin typeface="宋体"/>
              <a:cs typeface="Courier New"/>
            </a:endParaRPr>
          </a:p>
          <a:p>
            <a:pPr algn="just">
              <a:lnSpc>
                <a:spcPct val="150000"/>
              </a:lnSpc>
              <a:spcAft>
                <a:spcPts val="0"/>
              </a:spcAft>
            </a:pPr>
            <a:r>
              <a:rPr lang="en-US" altLang="zh-CN" sz="2500" kern="100" dirty="0">
                <a:latin typeface="Times New Roman"/>
                <a:ea typeface="华文细黑"/>
                <a:cs typeface="Courier New"/>
              </a:rPr>
              <a:t>C.</a:t>
            </a:r>
            <a:r>
              <a:rPr lang="zh-CN" altLang="zh-CN" sz="2500" kern="100" dirty="0">
                <a:latin typeface="Times New Roman"/>
                <a:ea typeface="华文细黑"/>
                <a:cs typeface="Times New Roman"/>
              </a:rPr>
              <a:t>材料三概括了中国女排被</a:t>
            </a:r>
            <a:r>
              <a:rPr lang="en-US" altLang="zh-CN" sz="2500" kern="100" dirty="0">
                <a:latin typeface="宋体"/>
                <a:ea typeface="华文细黑"/>
                <a:cs typeface="Times New Roman"/>
              </a:rPr>
              <a:t>“</a:t>
            </a:r>
            <a:r>
              <a:rPr lang="zh-CN" altLang="zh-CN" sz="2500" kern="100" dirty="0">
                <a:latin typeface="Times New Roman"/>
                <a:ea typeface="华文细黑"/>
                <a:cs typeface="Times New Roman"/>
              </a:rPr>
              <a:t>感动中国</a:t>
            </a:r>
            <a:r>
              <a:rPr lang="en-US" altLang="zh-CN" sz="2500" kern="100" dirty="0">
                <a:latin typeface="宋体"/>
                <a:ea typeface="华文细黑"/>
                <a:cs typeface="Times New Roman"/>
              </a:rPr>
              <a:t>”</a:t>
            </a:r>
            <a:r>
              <a:rPr lang="zh-CN" altLang="zh-CN" sz="2500" kern="100" dirty="0">
                <a:latin typeface="Times New Roman"/>
                <a:ea typeface="华文细黑"/>
                <a:cs typeface="Times New Roman"/>
              </a:rPr>
              <a:t>组委会特别致敬的四个原因：女排在</a:t>
            </a:r>
            <a:r>
              <a:rPr lang="zh-CN" altLang="zh-CN" sz="2500" kern="100" dirty="0" smtClean="0">
                <a:latin typeface="Times New Roman"/>
                <a:ea typeface="华文细黑"/>
                <a:cs typeface="Times New Roman"/>
              </a:rPr>
              <a:t>逆境</a:t>
            </a:r>
            <a:endParaRPr lang="en-US" altLang="zh-CN" sz="2500" kern="100" dirty="0" smtClean="0">
              <a:latin typeface="Times New Roman"/>
              <a:ea typeface="华文细黑"/>
              <a:cs typeface="Times New Roman"/>
            </a:endParaRPr>
          </a:p>
          <a:p>
            <a:pPr algn="just">
              <a:lnSpc>
                <a:spcPct val="150000"/>
              </a:lnSpc>
              <a:spcAft>
                <a:spcPts val="0"/>
              </a:spcAft>
            </a:pPr>
            <a:r>
              <a:rPr lang="en-US" altLang="zh-CN" sz="2500" kern="100" dirty="0">
                <a:latin typeface="Times New Roman"/>
                <a:ea typeface="华文细黑"/>
                <a:cs typeface="Times New Roman"/>
              </a:rPr>
              <a:t> </a:t>
            </a:r>
            <a:r>
              <a:rPr lang="en-US" altLang="zh-CN" sz="2500" kern="100" dirty="0" smtClean="0">
                <a:latin typeface="Times New Roman"/>
                <a:ea typeface="华文细黑"/>
                <a:cs typeface="Times New Roman"/>
              </a:rPr>
              <a:t>   </a:t>
            </a:r>
            <a:r>
              <a:rPr lang="zh-CN" altLang="zh-CN" sz="2500" kern="100" dirty="0" smtClean="0">
                <a:latin typeface="Times New Roman"/>
                <a:ea typeface="华文细黑"/>
                <a:cs typeface="Times New Roman"/>
              </a:rPr>
              <a:t>中</a:t>
            </a:r>
            <a:r>
              <a:rPr lang="zh-CN" altLang="zh-CN" sz="2500" kern="100" dirty="0">
                <a:latin typeface="Times New Roman"/>
                <a:ea typeface="华文细黑"/>
                <a:cs typeface="Times New Roman"/>
              </a:rPr>
              <a:t>的奋起，郎平的坚持，女排面对困难的勇气和顽强的意志力，赛场上顽强</a:t>
            </a:r>
            <a:r>
              <a:rPr lang="zh-CN" altLang="zh-CN" sz="2500" kern="100" dirty="0" smtClean="0">
                <a:latin typeface="Times New Roman"/>
                <a:ea typeface="华文细黑"/>
                <a:cs typeface="Times New Roman"/>
              </a:rPr>
              <a:t>拼搏</a:t>
            </a:r>
            <a:endParaRPr lang="en-US" altLang="zh-CN" sz="2500" kern="100" dirty="0" smtClean="0">
              <a:latin typeface="Times New Roman"/>
              <a:ea typeface="华文细黑"/>
              <a:cs typeface="Times New Roman"/>
            </a:endParaRPr>
          </a:p>
          <a:p>
            <a:pPr algn="just">
              <a:lnSpc>
                <a:spcPct val="150000"/>
              </a:lnSpc>
              <a:spcAft>
                <a:spcPts val="0"/>
              </a:spcAft>
            </a:pPr>
            <a:r>
              <a:rPr lang="en-US" altLang="zh-CN" sz="2500" kern="100" dirty="0">
                <a:latin typeface="Times New Roman"/>
                <a:ea typeface="华文细黑"/>
                <a:cs typeface="Times New Roman"/>
              </a:rPr>
              <a:t> </a:t>
            </a:r>
            <a:r>
              <a:rPr lang="en-US" altLang="zh-CN" sz="2500" kern="100" dirty="0" smtClean="0">
                <a:latin typeface="Times New Roman"/>
                <a:ea typeface="华文细黑"/>
                <a:cs typeface="Times New Roman"/>
              </a:rPr>
              <a:t>   </a:t>
            </a:r>
            <a:r>
              <a:rPr lang="zh-CN" altLang="zh-CN" sz="2500" kern="100" dirty="0" smtClean="0">
                <a:latin typeface="Times New Roman"/>
                <a:ea typeface="华文细黑"/>
                <a:cs typeface="Times New Roman"/>
              </a:rPr>
              <a:t>的</a:t>
            </a:r>
            <a:r>
              <a:rPr lang="zh-CN" altLang="zh-CN" sz="2500" kern="100" dirty="0">
                <a:latin typeface="Times New Roman"/>
                <a:ea typeface="华文细黑"/>
                <a:cs typeface="Times New Roman"/>
              </a:rPr>
              <a:t>精神。</a:t>
            </a:r>
            <a:endParaRPr lang="zh-CN" altLang="zh-CN" sz="2500" kern="100" dirty="0">
              <a:latin typeface="宋体"/>
              <a:cs typeface="Courier New"/>
            </a:endParaRPr>
          </a:p>
          <a:p>
            <a:pPr algn="just">
              <a:lnSpc>
                <a:spcPct val="150000"/>
              </a:lnSpc>
              <a:spcAft>
                <a:spcPts val="0"/>
              </a:spcAft>
            </a:pPr>
            <a:r>
              <a:rPr lang="en-US" altLang="zh-CN" sz="2500" kern="100" dirty="0">
                <a:latin typeface="Times New Roman"/>
                <a:ea typeface="华文细黑"/>
                <a:cs typeface="Courier New"/>
              </a:rPr>
              <a:t>D.</a:t>
            </a:r>
            <a:r>
              <a:rPr lang="zh-CN" altLang="zh-CN" sz="2500" kern="100" dirty="0">
                <a:latin typeface="Times New Roman"/>
                <a:ea typeface="华文细黑"/>
                <a:cs typeface="Times New Roman"/>
              </a:rPr>
              <a:t>女排精神是中华民族精神的写照，曾经深刻影响了整整一代中国人，在中国</a:t>
            </a:r>
            <a:r>
              <a:rPr lang="zh-CN" altLang="zh-CN" sz="2500" kern="100" dirty="0" smtClean="0">
                <a:latin typeface="Times New Roman"/>
                <a:ea typeface="华文细黑"/>
                <a:cs typeface="Times New Roman"/>
              </a:rPr>
              <a:t>人心</a:t>
            </a:r>
            <a:endParaRPr lang="en-US" altLang="zh-CN" sz="2500" kern="100" dirty="0" smtClean="0">
              <a:latin typeface="Times New Roman"/>
              <a:ea typeface="华文细黑"/>
              <a:cs typeface="Times New Roman"/>
            </a:endParaRPr>
          </a:p>
          <a:p>
            <a:pPr algn="just">
              <a:lnSpc>
                <a:spcPct val="150000"/>
              </a:lnSpc>
              <a:spcAft>
                <a:spcPts val="0"/>
              </a:spcAft>
            </a:pPr>
            <a:r>
              <a:rPr lang="en-US" altLang="zh-CN" sz="2500" kern="100" dirty="0">
                <a:latin typeface="Times New Roman"/>
                <a:ea typeface="华文细黑"/>
                <a:cs typeface="Times New Roman"/>
              </a:rPr>
              <a:t> </a:t>
            </a:r>
            <a:r>
              <a:rPr lang="en-US" altLang="zh-CN" sz="2500" kern="100" dirty="0" smtClean="0">
                <a:latin typeface="Times New Roman"/>
                <a:ea typeface="华文细黑"/>
                <a:cs typeface="Times New Roman"/>
              </a:rPr>
              <a:t>   </a:t>
            </a:r>
            <a:r>
              <a:rPr lang="zh-CN" altLang="zh-CN" sz="2500" kern="100" dirty="0" smtClean="0">
                <a:latin typeface="Times New Roman"/>
                <a:ea typeface="华文细黑"/>
                <a:cs typeface="Times New Roman"/>
              </a:rPr>
              <a:t>目</a:t>
            </a:r>
            <a:r>
              <a:rPr lang="zh-CN" altLang="zh-CN" sz="2500" kern="100" dirty="0">
                <a:latin typeface="Times New Roman"/>
                <a:ea typeface="华文细黑"/>
                <a:cs typeface="Times New Roman"/>
              </a:rPr>
              <a:t>中有着特殊地位，也是我们每一个中国人实现伟大民族复兴中国梦的精神动力</a:t>
            </a:r>
            <a:r>
              <a:rPr lang="zh-CN" altLang="zh-CN" sz="2500" kern="100" dirty="0" smtClean="0">
                <a:latin typeface="Times New Roman"/>
                <a:ea typeface="华文细黑"/>
                <a:cs typeface="Times New Roman"/>
              </a:rPr>
              <a:t>。</a:t>
            </a:r>
            <a:endParaRPr lang="en-US" altLang="zh-CN" sz="2500" kern="100" dirty="0" smtClean="0">
              <a:latin typeface="Times New Roman"/>
              <a:ea typeface="华文细黑"/>
              <a:cs typeface="Times New Roman"/>
            </a:endParaRPr>
          </a:p>
        </p:txBody>
      </p:sp>
      <p:sp>
        <p:nvSpPr>
          <p:cNvPr id="9" name="TextBox 8"/>
          <p:cNvSpPr txBox="1"/>
          <p:nvPr/>
        </p:nvSpPr>
        <p:spPr>
          <a:xfrm>
            <a:off x="51867" y="1773610"/>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0" name="矩形 9"/>
          <p:cNvSpPr/>
          <p:nvPr/>
        </p:nvSpPr>
        <p:spPr>
          <a:xfrm>
            <a:off x="145496" y="5791200"/>
            <a:ext cx="11881939" cy="700167"/>
          </a:xfrm>
          <a:prstGeom prst="rect">
            <a:avLst/>
          </a:prstGeom>
        </p:spPr>
        <p:txBody>
          <a:bodyPr wrap="square" lIns="121898" tIns="60948" rIns="121898" bIns="60948">
            <a:spAutoFit/>
          </a:bodyPr>
          <a:lstStyle/>
          <a:p>
            <a:pPr algn="just">
              <a:lnSpc>
                <a:spcPct val="150000"/>
              </a:lnSpc>
              <a:spcAft>
                <a:spcPts val="0"/>
              </a:spcAft>
            </a:pPr>
            <a:r>
              <a:rPr lang="zh-CN" altLang="zh-CN" sz="2500" b="1" kern="100" dirty="0">
                <a:solidFill>
                  <a:srgbClr val="0000FF"/>
                </a:solidFill>
                <a:latin typeface="Times New Roman"/>
                <a:ea typeface="华文细黑"/>
                <a:cs typeface="Times New Roman"/>
              </a:rPr>
              <a:t>解析　</a:t>
            </a:r>
            <a:r>
              <a:rPr lang="zh-CN" altLang="zh-CN" sz="2500" kern="100" dirty="0">
                <a:solidFill>
                  <a:srgbClr val="002060"/>
                </a:solidFill>
                <a:latin typeface="Times New Roman"/>
                <a:ea typeface="华文细黑"/>
                <a:cs typeface="Times New Roman"/>
              </a:rPr>
              <a:t>张冠李戴</a:t>
            </a:r>
            <a:r>
              <a:rPr lang="zh-CN" altLang="zh-CN" sz="2500" kern="100" spc="-800" dirty="0">
                <a:solidFill>
                  <a:srgbClr val="002060"/>
                </a:solidFill>
                <a:latin typeface="Times New Roman"/>
                <a:ea typeface="华文细黑"/>
                <a:cs typeface="Times New Roman"/>
              </a:rPr>
              <a:t>，</a:t>
            </a:r>
            <a:r>
              <a:rPr lang="zh-CN" altLang="zh-CN" sz="2500" kern="100" dirty="0">
                <a:solidFill>
                  <a:srgbClr val="002060"/>
                </a:solidFill>
                <a:latin typeface="Times New Roman"/>
                <a:ea typeface="华文细黑"/>
                <a:cs typeface="Times New Roman"/>
              </a:rPr>
              <a:t>不是特派记者钱</a:t>
            </a:r>
            <a:r>
              <a:rPr lang="zh-CN" altLang="zh-CN" sz="2500" kern="100" dirty="0">
                <a:solidFill>
                  <a:srgbClr val="002060"/>
                </a:solidFill>
                <a:latin typeface="宋体"/>
                <a:ea typeface="华文细黑"/>
                <a:cs typeface="宋体"/>
              </a:rPr>
              <a:t>晞</a:t>
            </a:r>
            <a:r>
              <a:rPr lang="zh-CN" altLang="zh-CN" sz="2500" kern="100" dirty="0">
                <a:solidFill>
                  <a:srgbClr val="002060"/>
                </a:solidFill>
                <a:latin typeface="仿宋_GB2312"/>
                <a:ea typeface="华文细黑"/>
                <a:cs typeface="仿宋_GB2312"/>
              </a:rPr>
              <a:t>的观点</a:t>
            </a:r>
            <a:r>
              <a:rPr lang="zh-CN" altLang="zh-CN" sz="2500" kern="100" spc="-800" dirty="0">
                <a:solidFill>
                  <a:srgbClr val="002060"/>
                </a:solidFill>
                <a:latin typeface="Times New Roman"/>
                <a:ea typeface="华文细黑"/>
                <a:cs typeface="Times New Roman"/>
              </a:rPr>
              <a:t>，</a:t>
            </a:r>
            <a:r>
              <a:rPr lang="zh-CN" altLang="zh-CN" sz="2500" kern="100" dirty="0">
                <a:solidFill>
                  <a:srgbClr val="002060"/>
                </a:solidFill>
                <a:latin typeface="Times New Roman"/>
                <a:ea typeface="华文细黑"/>
                <a:cs typeface="Times New Roman"/>
              </a:rPr>
              <a:t>而是国家体育总局副局长蔡振华的观点。</a:t>
            </a:r>
            <a:endParaRPr lang="zh-CN" altLang="zh-CN" sz="2500" kern="100" dirty="0">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TextBox 6"/>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60492049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13" restart="whenNotActive" fill="hold" evtFilter="cancelBubble" nodeType="interactiveSeq">
                <p:stCondLst>
                  <p:cond evt="onClick" delay="0">
                    <p:tgtEl>
                      <p:spTgt spid="7"/>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9" grpId="0"/>
      <p:bldP spid="9" grpId="1"/>
      <p:bldP spid="10" grpId="0"/>
      <p:bldP spid="10"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89932" y="163904"/>
            <a:ext cx="11881938" cy="6146210"/>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a:ea typeface="华文细黑"/>
                <a:cs typeface="Courier New"/>
              </a:rPr>
              <a:t>3.</a:t>
            </a:r>
            <a:r>
              <a:rPr lang="zh-CN" altLang="zh-CN" sz="2400" kern="100" dirty="0">
                <a:latin typeface="Times New Roman"/>
                <a:ea typeface="华文细黑"/>
                <a:cs typeface="Times New Roman"/>
              </a:rPr>
              <a:t>下列对材料相关内容的概括和分析，正确的两项是</a:t>
            </a:r>
            <a:endParaRPr lang="zh-CN" altLang="zh-CN" sz="10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A.</a:t>
            </a:r>
            <a:r>
              <a:rPr lang="zh-CN" altLang="zh-CN" sz="2400" kern="100" dirty="0">
                <a:latin typeface="Times New Roman"/>
                <a:ea typeface="华文细黑"/>
                <a:cs typeface="Times New Roman"/>
              </a:rPr>
              <a:t>中国女排的发展历程也并非一帆风顺，自</a:t>
            </a:r>
            <a:r>
              <a:rPr lang="en-US" altLang="zh-CN" sz="2400" kern="100" dirty="0">
                <a:latin typeface="Times New Roman"/>
                <a:ea typeface="华文细黑"/>
                <a:cs typeface="Courier New"/>
              </a:rPr>
              <a:t>20</a:t>
            </a:r>
            <a:r>
              <a:rPr lang="zh-CN" altLang="zh-CN" sz="2400" kern="100" dirty="0">
                <a:latin typeface="Times New Roman"/>
                <a:ea typeface="华文细黑"/>
                <a:cs typeface="Times New Roman"/>
              </a:rPr>
              <a:t>世纪</a:t>
            </a:r>
            <a:r>
              <a:rPr lang="en-US" altLang="zh-CN" sz="2400" kern="100" dirty="0">
                <a:latin typeface="Times New Roman"/>
                <a:ea typeface="华文细黑"/>
                <a:cs typeface="Courier New"/>
              </a:rPr>
              <a:t>80</a:t>
            </a:r>
            <a:r>
              <a:rPr lang="zh-CN" altLang="zh-CN" sz="2400" kern="100" dirty="0">
                <a:latin typeface="Times New Roman"/>
                <a:ea typeface="华文细黑"/>
                <a:cs typeface="Times New Roman"/>
              </a:rPr>
              <a:t>年代女排夺得五连冠到重回巅峰</a:t>
            </a:r>
            <a:r>
              <a:rPr lang="zh-CN" altLang="zh-CN" sz="2400" kern="100" dirty="0" smtClean="0">
                <a:latin typeface="Times New Roman"/>
                <a:ea typeface="华文细黑"/>
                <a:cs typeface="Times New Roman"/>
              </a:rPr>
              <a:t>，</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也曾</a:t>
            </a:r>
            <a:r>
              <a:rPr lang="zh-CN" altLang="zh-CN" sz="2400" kern="100" dirty="0">
                <a:latin typeface="Times New Roman"/>
                <a:ea typeface="华文细黑"/>
                <a:cs typeface="Times New Roman"/>
              </a:rPr>
              <a:t>经历了长达十余年的低谷。因为郎平的回归，女排才得以再次登上最高领奖台。</a:t>
            </a:r>
            <a:endParaRPr lang="zh-CN" altLang="zh-CN" sz="10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B.</a:t>
            </a:r>
            <a:r>
              <a:rPr lang="zh-CN" altLang="zh-CN" sz="2400" kern="100" dirty="0">
                <a:latin typeface="Times New Roman"/>
                <a:ea typeface="华文细黑"/>
                <a:cs typeface="Times New Roman"/>
              </a:rPr>
              <a:t>在小组赛中，国际排联终身名誉主席魏纪中坦言，中国女排很难获胜。劲敌</a:t>
            </a:r>
            <a:r>
              <a:rPr lang="zh-CN" altLang="zh-CN" sz="2400" kern="100" dirty="0" smtClean="0">
                <a:latin typeface="Times New Roman"/>
                <a:ea typeface="华文细黑"/>
                <a:cs typeface="Times New Roman"/>
              </a:rPr>
              <a:t>塞尔维亚</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队</a:t>
            </a:r>
            <a:r>
              <a:rPr lang="zh-CN" altLang="zh-CN" sz="2400" kern="100" dirty="0">
                <a:latin typeface="Times New Roman"/>
                <a:ea typeface="华文细黑"/>
                <a:cs typeface="Times New Roman"/>
              </a:rPr>
              <a:t>以</a:t>
            </a:r>
            <a:r>
              <a:rPr lang="en-US" altLang="zh-CN" sz="2400" kern="100" dirty="0">
                <a:latin typeface="Times New Roman"/>
                <a:ea typeface="华文细黑"/>
                <a:cs typeface="Courier New"/>
              </a:rPr>
              <a:t>3</a:t>
            </a:r>
            <a:r>
              <a:rPr lang="en-US" altLang="zh-CN" sz="2400" kern="100" dirty="0">
                <a:latin typeface="宋体"/>
                <a:ea typeface="华文细黑"/>
                <a:cs typeface="Times New Roman"/>
              </a:rPr>
              <a:t>∶</a:t>
            </a:r>
            <a:r>
              <a:rPr lang="en-US" altLang="zh-CN" sz="2400" kern="100" dirty="0">
                <a:latin typeface="Times New Roman"/>
                <a:ea typeface="华文细黑"/>
                <a:cs typeface="Courier New"/>
              </a:rPr>
              <a:t>0</a:t>
            </a:r>
            <a:r>
              <a:rPr lang="zh-CN" altLang="zh-CN" sz="2400" kern="100" dirty="0">
                <a:latin typeface="Times New Roman"/>
                <a:ea typeface="华文细黑"/>
                <a:cs typeface="Times New Roman"/>
              </a:rPr>
              <a:t>的大比分击败中国女排，展示了绝佳的实力和超强的斗志。</a:t>
            </a:r>
            <a:endParaRPr lang="zh-CN" altLang="zh-CN" sz="10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C.</a:t>
            </a:r>
            <a:r>
              <a:rPr lang="zh-CN" altLang="zh-CN" sz="2400" kern="100" dirty="0">
                <a:latin typeface="Times New Roman"/>
                <a:ea typeface="华文细黑"/>
                <a:cs typeface="Times New Roman"/>
              </a:rPr>
              <a:t>在</a:t>
            </a:r>
            <a:r>
              <a:rPr lang="en-US" altLang="zh-CN" sz="2400" kern="100" dirty="0">
                <a:latin typeface="Times New Roman"/>
                <a:ea typeface="华文细黑"/>
                <a:cs typeface="Courier New"/>
              </a:rPr>
              <a:t>3</a:t>
            </a:r>
            <a:r>
              <a:rPr lang="zh-CN" altLang="zh-CN" sz="2400" kern="100" dirty="0">
                <a:latin typeface="Times New Roman"/>
                <a:ea typeface="华文细黑"/>
                <a:cs typeface="Times New Roman"/>
              </a:rPr>
              <a:t>年多时间里，女排在郎平的带领下走出低谷，先后夺得世界杯和里约奥运会的</a:t>
            </a:r>
            <a:r>
              <a:rPr lang="zh-CN" altLang="zh-CN" sz="2400" kern="100" dirty="0" smtClean="0">
                <a:latin typeface="Times New Roman"/>
                <a:ea typeface="华文细黑"/>
                <a:cs typeface="Times New Roman"/>
              </a:rPr>
              <a:t>冠</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军</a:t>
            </a:r>
            <a:r>
              <a:rPr lang="zh-CN" altLang="zh-CN" sz="2400" kern="100" dirty="0">
                <a:latin typeface="Times New Roman"/>
                <a:ea typeface="华文细黑"/>
                <a:cs typeface="Times New Roman"/>
              </a:rPr>
              <a:t>，展示出了无与伦比的实力。</a:t>
            </a:r>
            <a:endParaRPr lang="zh-CN" altLang="zh-CN" sz="10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D.</a:t>
            </a:r>
            <a:r>
              <a:rPr lang="zh-CN" altLang="zh-CN" sz="2400" kern="100" dirty="0">
                <a:latin typeface="Times New Roman"/>
                <a:ea typeface="华文细黑"/>
                <a:cs typeface="Times New Roman"/>
              </a:rPr>
              <a:t>三则材料关注的都是中国女排重回世界之巅的事件，都认为中国女排获得冠军是</a:t>
            </a:r>
            <a:r>
              <a:rPr lang="zh-CN" altLang="zh-CN" sz="2400" kern="100" dirty="0" smtClean="0">
                <a:latin typeface="Times New Roman"/>
                <a:ea typeface="华文细黑"/>
                <a:cs typeface="Times New Roman"/>
              </a:rPr>
              <a:t>郎平</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执教</a:t>
            </a:r>
            <a:r>
              <a:rPr lang="zh-CN" altLang="zh-CN" sz="2400" kern="100" dirty="0">
                <a:latin typeface="Times New Roman"/>
                <a:ea typeface="华文细黑"/>
                <a:cs typeface="Times New Roman"/>
              </a:rPr>
              <a:t>起了至关重要的作用。</a:t>
            </a:r>
            <a:endParaRPr lang="zh-CN" altLang="zh-CN" sz="10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E.</a:t>
            </a:r>
            <a:r>
              <a:rPr lang="zh-CN" altLang="zh-CN" sz="2400" kern="100" dirty="0">
                <a:latin typeface="Times New Roman"/>
                <a:ea typeface="华文细黑"/>
                <a:cs typeface="Times New Roman"/>
              </a:rPr>
              <a:t>三则材料来源不一，但都发表了对中国女排重回世界之巅的不同看法，都注重了</a:t>
            </a:r>
            <a:r>
              <a:rPr lang="zh-CN" altLang="zh-CN" sz="2400" kern="100" dirty="0" smtClean="0">
                <a:latin typeface="Times New Roman"/>
                <a:ea typeface="华文细黑"/>
                <a:cs typeface="Times New Roman"/>
              </a:rPr>
              <a:t>新闻</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的</a:t>
            </a:r>
            <a:r>
              <a:rPr lang="zh-CN" altLang="zh-CN" sz="2400" kern="100" dirty="0">
                <a:latin typeface="Times New Roman"/>
                <a:ea typeface="华文细黑"/>
                <a:cs typeface="Times New Roman"/>
              </a:rPr>
              <a:t>客观性和时效性。</a:t>
            </a:r>
            <a:endParaRPr lang="zh-CN" altLang="zh-CN" sz="1000" kern="100" dirty="0">
              <a:effectLst/>
              <a:latin typeface="宋体"/>
              <a:cs typeface="Courier New"/>
            </a:endParaRPr>
          </a:p>
        </p:txBody>
      </p:sp>
      <p:sp>
        <p:nvSpPr>
          <p:cNvPr id="9" name="TextBox 8"/>
          <p:cNvSpPr txBox="1"/>
          <p:nvPr/>
        </p:nvSpPr>
        <p:spPr>
          <a:xfrm>
            <a:off x="51867" y="693490"/>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TextBox 7"/>
          <p:cNvSpPr txBox="1"/>
          <p:nvPr/>
        </p:nvSpPr>
        <p:spPr>
          <a:xfrm>
            <a:off x="51867" y="508597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TextBox 6">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pic>
        <p:nvPicPr>
          <p:cNvPr id="11" name="图片 10">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289359011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9" grpId="0"/>
      <p:bldP spid="9" grpId="1"/>
      <p:bldP spid="8" grpId="0"/>
      <p:bldP spid="8" grpId="1"/>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567678" y="591430"/>
            <a:ext cx="11039646" cy="391848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项由材料一第二段内容可知，国际排联终身名誉主席魏纪中认为中国女排很难在决赛中获胜，而不是小组赛</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项从小组赛中塞尔维亚队以</a:t>
            </a:r>
            <a:r>
              <a:rPr lang="en-US" altLang="zh-CN" sz="2800" kern="100" dirty="0">
                <a:solidFill>
                  <a:srgbClr val="002060"/>
                </a:solidFill>
                <a:latin typeface="Times New Roman"/>
                <a:ea typeface="华文细黑"/>
                <a:cs typeface="Courier New"/>
              </a:rPr>
              <a:t>3</a:t>
            </a:r>
            <a:r>
              <a:rPr lang="en-US" altLang="zh-CN" sz="2800" kern="100" dirty="0">
                <a:solidFill>
                  <a:srgbClr val="002060"/>
                </a:solidFill>
                <a:latin typeface="宋体"/>
                <a:ea typeface="华文细黑"/>
                <a:cs typeface="Times New Roman"/>
              </a:rPr>
              <a:t>∶</a:t>
            </a:r>
            <a:r>
              <a:rPr lang="en-US" altLang="zh-CN" sz="2800" kern="100" dirty="0">
                <a:solidFill>
                  <a:srgbClr val="002060"/>
                </a:solidFill>
                <a:latin typeface="Times New Roman"/>
                <a:ea typeface="华文细黑"/>
                <a:cs typeface="Courier New"/>
              </a:rPr>
              <a:t>0</a:t>
            </a:r>
            <a:r>
              <a:rPr lang="zh-CN" altLang="zh-CN" sz="2800" kern="100" dirty="0">
                <a:solidFill>
                  <a:srgbClr val="002060"/>
                </a:solidFill>
                <a:latin typeface="Times New Roman"/>
                <a:ea typeface="华文细黑"/>
                <a:cs typeface="Times New Roman"/>
              </a:rPr>
              <a:t>的大比分击败过中国女排可以看出，中国女排的实力不是无与伦比的，夸大其词</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中国女排获得冠军是郎平执教起了至关重要的作用</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在材料一中没有体现出来。</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19625236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blinds(horizontal)">
                                      <p:cBhvr>
                                        <p:cTn id="15" dur="75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a:solidFill>
                  <a:srgbClr val="0070C0"/>
                </a:solidFill>
                <a:latin typeface="Arial Black"/>
                <a:ea typeface="微软雅黑"/>
              </a:rPr>
              <a:t>精准概括文本内容</a:t>
            </a:r>
          </a:p>
        </p:txBody>
      </p:sp>
      <p:sp>
        <p:nvSpPr>
          <p:cNvPr id="9" name="圆角矩形 8"/>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itchFamily="49" charset="-122"/>
                <a:ea typeface="黑体" pitchFamily="49" charset="-122"/>
              </a:rPr>
              <a:t>掌握关键能力</a:t>
            </a:r>
            <a:endParaRPr lang="zh-CN" altLang="en-US" sz="2800" b="1" spc="100" dirty="0">
              <a:latin typeface="黑体" pitchFamily="49" charset="-122"/>
              <a:ea typeface="黑体" pitchFamily="49" charset="-122"/>
            </a:endParaRPr>
          </a:p>
        </p:txBody>
      </p:sp>
      <p:pic>
        <p:nvPicPr>
          <p:cNvPr id="5" name="Picture 6" descr="C:\Users\Administrator\Desktop\0000000\5816f5bdd43d9.jpg"/>
          <p:cNvPicPr>
            <a:picLocks noChangeAspect="1" noChangeArrowheads="1"/>
          </p:cNvPicPr>
          <p:nvPr/>
        </p:nvPicPr>
        <p:blipFill rotWithShape="1">
          <a:blip r:embed="rId2">
            <a:extLst>
              <a:ext uri="{28A0092B-C50C-407E-A947-70E740481C1C}">
                <a14:useLocalDpi xmlns:a14="http://schemas.microsoft.com/office/drawing/2010/main" val="0"/>
              </a:ext>
            </a:extLst>
          </a:blip>
          <a:srcRect l="65003" t="1404"/>
          <a:stretch/>
        </p:blipFill>
        <p:spPr bwMode="auto">
          <a:xfrm>
            <a:off x="8294685" y="0"/>
            <a:ext cx="3895727" cy="6859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39802" y="724867"/>
            <a:ext cx="10756004"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一、精准用好常规方法</a:t>
            </a:r>
            <a:r>
              <a:rPr lang="en-US" altLang="zh-CN" sz="2800" b="1" kern="100" dirty="0">
                <a:solidFill>
                  <a:srgbClr val="0000FF"/>
                </a:solidFill>
                <a:latin typeface="Times New Roman"/>
                <a:ea typeface="华文细黑"/>
                <a:cs typeface="Courier New"/>
              </a:rPr>
              <a:t>——</a:t>
            </a:r>
            <a:r>
              <a:rPr lang="zh-CN" altLang="zh-CN" sz="2800" b="1" kern="100" dirty="0">
                <a:solidFill>
                  <a:srgbClr val="0000FF"/>
                </a:solidFill>
                <a:latin typeface="Times New Roman"/>
                <a:ea typeface="华文细黑"/>
                <a:cs typeface="Times New Roman"/>
              </a:rPr>
              <a:t>比对法</a:t>
            </a:r>
            <a:endParaRPr lang="zh-CN" altLang="zh-CN" sz="1050"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非连续性实用文本主要考查的也是搜寻、锁定、分辨和提炼关键信息的能力，其中信息的等值转换能力是其重点，这一点与论述类文本中的选择题没有多大区别，</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年三套全国卷的试题都说明了这一点。因此，这种比对法也应该在这部分内容中精准使用。不过，比对主要是用在对词语和句意理解的比对上</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828051" y="730222"/>
            <a:ext cx="10667755" cy="1979492"/>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非连续性实用文本中的概括能力是十分重要的考查内容，它以提炼信息、概括要点为主，是对多则材料进行信息筛选、提炼，在归纳、整合的基础上进行综合性表述，故也叫材料综述型概括题。</a:t>
            </a:r>
            <a:endParaRPr lang="zh-CN" altLang="zh-CN" sz="1050" kern="100" dirty="0">
              <a:effectLst/>
              <a:latin typeface="宋体"/>
              <a:cs typeface="Courier New"/>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4566" y="-2375"/>
            <a:ext cx="11551650" cy="677311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材料一：</a:t>
            </a:r>
            <a:endParaRPr lang="zh-CN" altLang="zh-CN" sz="1050"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在昨天开幕的</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年世界物联网博览会上，众多参展商搭建了各种物联网应用场景，让观众提前体验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感知时代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在博览会现场，一位工作人员正在介绍：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一个智能机器视觉传感器，它可以感知工件物体的大小和位置，以及它的加工轮廓，这样就可以针对这个工件进行个性化的加工。然后它和这个机械手进行配合的话，就能完成智能视觉引导机械手进行加工和搬运的动作。</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工作人员所说的这只机械手，看起来只比一般的机械手多了一个传感器，但正是因为有了这个传感器，工业化大生产中也可以搞个性化定制，智能制造的层次一下子提高了不少。</a:t>
            </a:r>
            <a:endParaRPr lang="zh-CN" altLang="zh-CN" sz="1050" kern="100" dirty="0">
              <a:effectLst/>
              <a:latin typeface="宋体"/>
              <a:cs typeface="Courier New"/>
            </a:endParaRPr>
          </a:p>
        </p:txBody>
      </p:sp>
    </p:spTree>
    <p:extLst>
      <p:ext uri="{BB962C8B-B14F-4D97-AF65-F5344CB8AC3E}">
        <p14:creationId xmlns:p14="http://schemas.microsoft.com/office/powerpoint/2010/main" val="90508822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38708" y="99502"/>
            <a:ext cx="11667167" cy="658639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一些物联网设备，给人们的生活带来了便利。一家参展商开发的是新一代人脸识别系统，能感知和分辨复杂的面部表情，这有助于解决远程办理银行卡的身份验证难题。记者发现，已经开始有产品向智慧医疗方面延伸。一家参展商开发了一套感应设备，可以远程侦测儿童、老人的一些身体数据。这种最新开发出来的感应器，通过一个录像机可以侦测到儿童的体温以及活动状况，甚至他们的影像都可以通过手机显示出来。</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这几个场景，就是物联网络生活带来的变化。在传感技术、大数据和移动互联网发展的推动下，物联网应用在全球渐成气候，正在进入实质推动阶段。</a:t>
            </a:r>
            <a:endParaRPr lang="zh-CN" altLang="zh-CN" sz="1050" kern="100" dirty="0">
              <a:latin typeface="宋体"/>
              <a:cs typeface="Courier New"/>
            </a:endParaRPr>
          </a:p>
          <a:p>
            <a:pPr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31</a:t>
            </a:r>
            <a:r>
              <a:rPr lang="zh-CN" altLang="zh-CN" sz="2800" kern="100" dirty="0">
                <a:latin typeface="Times New Roman"/>
                <a:ea typeface="华文细黑"/>
                <a:cs typeface="Times New Roman"/>
              </a:rPr>
              <a:t>日央广网</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50608049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38708" y="118552"/>
            <a:ext cx="11667167" cy="650457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材料二：</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中国工程院院士邬贺铨认为，物联网的逐步成熟势必会给当前企业造成冲击，同时，物联网的成熟也会带来新的机遇，为传统产业提供转型的契机。比如引入全新物联网技术提高生产效率，改变企业运管模式等。</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经过多年发展，物联网的理论和应用在中国开始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遍地开花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。多位与会专家认为，中国物联网产业前景光明，但依旧任重而道远。一方面，物联网的发展，不应偏离服务制造业这一基点，不同企业需要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区别对待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；另一方面，中国物联网的应用普遍处于初级阶段，高端传感器严重依赖进口，对大数据的运用能力也亟待提高，这需要产学研各界共同冷静思考，携手破题。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日《光明日报》</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23623826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38708" y="64468"/>
            <a:ext cx="11667167"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材料三：</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当前，物联网在重新定义人们生活的同时，又如何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施展拳脚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，助推我国经济转型升级呢？</a:t>
            </a:r>
            <a:endParaRPr lang="zh-CN" altLang="zh-CN" sz="1050" kern="100" dirty="0">
              <a:latin typeface="宋体"/>
              <a:cs typeface="Courier New"/>
            </a:endParaRPr>
          </a:p>
          <a:p>
            <a:pPr indent="720000">
              <a:lnSpc>
                <a:spcPct val="150000"/>
              </a:lnSpc>
            </a:pPr>
            <a:r>
              <a:rPr lang="zh-CN" altLang="zh-CN" sz="2800" kern="100" dirty="0">
                <a:latin typeface="Times New Roman"/>
                <a:ea typeface="华文细黑"/>
                <a:cs typeface="Times New Roman"/>
              </a:rPr>
              <a:t>中国经济正处在深度调整和变革之中，制造业向中高端加速迈进，物联网将成为一把利器，助力中国制造华丽转身、破茧成蝶。邬贺铨认为，随着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中国制造</a:t>
            </a:r>
            <a:r>
              <a:rPr lang="en-US" altLang="zh-CN" sz="2800" kern="100" dirty="0">
                <a:latin typeface="Times New Roman"/>
                <a:ea typeface="华文细黑"/>
              </a:rPr>
              <a:t>2025</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战略继续推进、</a:t>
            </a:r>
            <a:r>
              <a:rPr lang="en-US" altLang="zh-CN" sz="2800" kern="100" dirty="0">
                <a:latin typeface="Times New Roman"/>
                <a:ea typeface="华文细黑"/>
              </a:rPr>
              <a:t>5G</a:t>
            </a:r>
            <a:r>
              <a:rPr lang="zh-CN" altLang="zh-CN" sz="2800" kern="100" dirty="0">
                <a:latin typeface="Times New Roman"/>
                <a:ea typeface="华文细黑"/>
                <a:cs typeface="Times New Roman"/>
              </a:rPr>
              <a:t>时代的到来，物联网产业与移动互联网将进一步深度结合，应用领域更宽，经济价值更大。专家分析，在产业变革的关键时期，物联网不仅是一项技术革命，而且还会转化为现实生产力，促进新业态、新动能加速孕育兴起，成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挑动经济转型的重要战略支点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，进而改变我国乃至全球的经济格局。不过，专家也指出</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4897688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86941" y="254894"/>
            <a:ext cx="11551650" cy="614454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虽然前景广阔，但我国物联网发展仍面临诸多瓶颈。比如，高端传感器等核心技术研发实力偏弱，应用水平较低，全产业链协同性不足，缺乏骨干龙头企业，大数据分析应用滞后，安全方面存在隐患等。下一阶段还应着力补齐传感技术、设备水平和管理安全等方面存在的短板，助推物联网与应用产业以及居民生活更快地融合。</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工信部科技司卢希表示，未来将以政府为引导、以企业为主体，构建关键核心技术可控，物联网与移动互联网、云计算和大数据等新业态融合创新的生态体系，提升我国物联网产业的核心竞争力</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摘编自</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日《凤凰财经》</a:t>
            </a:r>
            <a:r>
              <a:rPr lang="en-US" altLang="zh-CN" sz="2800" kern="100" dirty="0" smtClean="0">
                <a:latin typeface="Times New Roman"/>
                <a:ea typeface="华文细黑"/>
                <a:cs typeface="Courier New"/>
              </a:rPr>
              <a:t>)</a:t>
            </a:r>
          </a:p>
        </p:txBody>
      </p:sp>
    </p:spTree>
    <p:extLst>
      <p:ext uri="{BB962C8B-B14F-4D97-AF65-F5344CB8AC3E}">
        <p14:creationId xmlns:p14="http://schemas.microsoft.com/office/powerpoint/2010/main" val="398912734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0930" y="549189"/>
            <a:ext cx="11272852"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比较材料一和材料二，简要概述这两则新闻报道的侧重点有什么不同。</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390930" y="1413285"/>
            <a:ext cx="11272852"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材料一侧重报道</a:t>
            </a:r>
            <a:r>
              <a:rPr lang="en-US" altLang="zh-CN" sz="2800" kern="100" dirty="0">
                <a:solidFill>
                  <a:srgbClr val="C00000"/>
                </a:solidFill>
                <a:latin typeface="Times New Roman"/>
                <a:ea typeface="华文细黑"/>
                <a:cs typeface="Courier New"/>
              </a:rPr>
              <a:t>2016</a:t>
            </a:r>
            <a:r>
              <a:rPr lang="zh-CN" altLang="zh-CN" sz="2800" kern="100" dirty="0">
                <a:solidFill>
                  <a:srgbClr val="C00000"/>
                </a:solidFill>
                <a:latin typeface="Times New Roman"/>
                <a:ea typeface="华文细黑"/>
                <a:cs typeface="Times New Roman"/>
              </a:rPr>
              <a:t>年世界物联网博览会的现场，介绍物联网应用场景以及给生活带来的变化</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材料二侧重报道我国物联网产业的现状，介绍我国物联网产业的前景及面临的问题。</a:t>
            </a:r>
            <a:endParaRPr lang="zh-CN" altLang="zh-CN" sz="1050" kern="100" dirty="0">
              <a:effectLst/>
              <a:latin typeface="宋体"/>
              <a:cs typeface="Courier New"/>
            </a:endParaRPr>
          </a:p>
        </p:txBody>
      </p:sp>
    </p:spTree>
    <p:extLst>
      <p:ext uri="{BB962C8B-B14F-4D97-AF65-F5344CB8AC3E}">
        <p14:creationId xmlns:p14="http://schemas.microsoft.com/office/powerpoint/2010/main" val="85369928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9">
                                            <p:txEl>
                                              <p:pRg st="1" end="1"/>
                                            </p:txEl>
                                          </p:spTgt>
                                        </p:tgtEl>
                                      </p:cBhvr>
                                    </p:animEffect>
                                    <p:set>
                                      <p:cBhvr>
                                        <p:cTn id="20" dur="1" fill="hold">
                                          <p:stCondLst>
                                            <p:cond delay="499"/>
                                          </p:stCondLst>
                                        </p:cTn>
                                        <p:tgtEl>
                                          <p:spTgt spid="9">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0930" y="549189"/>
            <a:ext cx="11272852"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物联网对于我国经济转型升级具有哪些作用？请结合材料简要概括。</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390930" y="1413285"/>
            <a:ext cx="11272852"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助力制造业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破茧成蝶</a:t>
            </a:r>
            <a:r>
              <a:rPr lang="en-US" altLang="zh-CN" sz="2800" kern="100" dirty="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促进新业态孕育兴起</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补短板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完善生态体系。</a:t>
            </a:r>
            <a:endParaRPr lang="zh-CN" altLang="zh-CN" sz="1050" kern="100" dirty="0">
              <a:effectLst/>
              <a:latin typeface="宋体"/>
              <a:cs typeface="Courier New"/>
            </a:endParaRPr>
          </a:p>
        </p:txBody>
      </p:sp>
    </p:spTree>
    <p:extLst>
      <p:ext uri="{BB962C8B-B14F-4D97-AF65-F5344CB8AC3E}">
        <p14:creationId xmlns:p14="http://schemas.microsoft.com/office/powerpoint/2010/main" val="405414099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9">
                                            <p:txEl>
                                              <p:pRg st="0" end="0"/>
                                            </p:txEl>
                                          </p:spTgt>
                                        </p:tgtEl>
                                      </p:cBhvr>
                                    </p:animEffect>
                                    <p:set>
                                      <p:cBhvr>
                                        <p:cTn id="22" dur="1" fill="hold">
                                          <p:stCondLst>
                                            <p:cond delay="499"/>
                                          </p:stCondLst>
                                        </p:cTn>
                                        <p:tgtEl>
                                          <p:spTgt spid="9">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9">
                                            <p:txEl>
                                              <p:pRg st="1" end="1"/>
                                            </p:txEl>
                                          </p:spTgt>
                                        </p:tgtEl>
                                      </p:cBhvr>
                                    </p:animEffect>
                                    <p:set>
                                      <p:cBhvr>
                                        <p:cTn id="25" dur="1" fill="hold">
                                          <p:stCondLst>
                                            <p:cond delay="499"/>
                                          </p:stCondLst>
                                        </p:cTn>
                                        <p:tgtEl>
                                          <p:spTgt spid="9">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9">
                                            <p:txEl>
                                              <p:pRg st="2" end="2"/>
                                            </p:txEl>
                                          </p:spTgt>
                                        </p:tgtEl>
                                      </p:cBhvr>
                                    </p:animEffect>
                                    <p:set>
                                      <p:cBhvr>
                                        <p:cTn id="28" dur="1" fill="hold">
                                          <p:stCondLst>
                                            <p:cond delay="499"/>
                                          </p:stCondLst>
                                        </p:cTn>
                                        <p:tgtEl>
                                          <p:spTgt spid="9">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67267" y="654600"/>
            <a:ext cx="10990999" cy="464740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材料一：</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人工智能发展历经波折，历史上经历过两次低谷。传统人工智能受制于计算能力，并没能完成大规模的并行计算和并行处理，人工智能系统的能力较差。</a:t>
            </a:r>
            <a:r>
              <a:rPr lang="en-US" altLang="zh-CN" sz="2800" kern="100" dirty="0">
                <a:latin typeface="Times New Roman"/>
                <a:ea typeface="华文细黑"/>
                <a:cs typeface="Courier New"/>
              </a:rPr>
              <a:t>2006</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Hinton</a:t>
            </a:r>
            <a:r>
              <a:rPr lang="zh-CN" altLang="zh-CN" sz="2800" kern="100" dirty="0">
                <a:latin typeface="Times New Roman"/>
                <a:ea typeface="华文细黑"/>
                <a:cs typeface="Times New Roman"/>
              </a:rPr>
              <a:t>教授提出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深度学习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神经网络使得人工智能性能获得突破性进展，进而促使人工智能产业又一次进入快速发展阶段。</a:t>
            </a:r>
            <a:endParaRPr lang="zh-CN" altLang="zh-CN" sz="1050" kern="100" dirty="0">
              <a:effectLst/>
              <a:latin typeface="宋体"/>
              <a:cs typeface="Courier New"/>
            </a:endParaRPr>
          </a:p>
        </p:txBody>
      </p:sp>
    </p:spTree>
    <p:extLst>
      <p:ext uri="{BB962C8B-B14F-4D97-AF65-F5344CB8AC3E}">
        <p14:creationId xmlns:p14="http://schemas.microsoft.com/office/powerpoint/2010/main" val="345403049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67267" y="-26590"/>
            <a:ext cx="10990999"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表：人工智能发展历程</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1165645884"/>
              </p:ext>
            </p:extLst>
          </p:nvPr>
        </p:nvGraphicFramePr>
        <p:xfrm>
          <a:off x="622598" y="868987"/>
          <a:ext cx="11089232" cy="5760720"/>
        </p:xfrm>
        <a:graphic>
          <a:graphicData uri="http://schemas.openxmlformats.org/drawingml/2006/table">
            <a:tbl>
              <a:tblPr/>
              <a:tblGrid>
                <a:gridCol w="1481421"/>
                <a:gridCol w="9607811"/>
              </a:tblGrid>
              <a:tr h="312245">
                <a:tc>
                  <a:txBody>
                    <a:bodyPr/>
                    <a:lstStyle/>
                    <a:p>
                      <a:pPr algn="ctr">
                        <a:lnSpc>
                          <a:spcPct val="150000"/>
                        </a:lnSpc>
                        <a:spcAft>
                          <a:spcPts val="0"/>
                        </a:spcAft>
                      </a:pPr>
                      <a:r>
                        <a:rPr lang="zh-CN" sz="2800" kern="100" dirty="0">
                          <a:effectLst/>
                          <a:latin typeface="Times New Roman"/>
                          <a:ea typeface="华文细黑"/>
                          <a:cs typeface="Times New Roman"/>
                        </a:rPr>
                        <a:t>时间</a:t>
                      </a:r>
                      <a:endParaRPr lang="zh-CN" sz="2800" kern="100" dirty="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事件</a:t>
                      </a:r>
                      <a:endParaRPr lang="zh-CN" sz="2800" kern="10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245">
                <a:tc>
                  <a:txBody>
                    <a:bodyPr/>
                    <a:lstStyle/>
                    <a:p>
                      <a:pPr algn="ctr">
                        <a:lnSpc>
                          <a:spcPct val="150000"/>
                        </a:lnSpc>
                        <a:spcAft>
                          <a:spcPts val="0"/>
                        </a:spcAft>
                      </a:pPr>
                      <a:r>
                        <a:rPr lang="en-US" sz="2800" kern="100" dirty="0">
                          <a:effectLst/>
                          <a:latin typeface="Times New Roman"/>
                          <a:ea typeface="华文细黑"/>
                          <a:cs typeface="Courier New"/>
                        </a:rPr>
                        <a:t>1955</a:t>
                      </a:r>
                      <a:endParaRPr lang="zh-CN" sz="2800" kern="100" dirty="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达特茅斯会议标志着</a:t>
                      </a:r>
                      <a:r>
                        <a:rPr lang="en-US" sz="2800" kern="100" dirty="0">
                          <a:effectLst/>
                          <a:latin typeface="Times New Roman"/>
                          <a:ea typeface="华文细黑"/>
                          <a:cs typeface="Courier New"/>
                        </a:rPr>
                        <a:t>AI</a:t>
                      </a:r>
                      <a:r>
                        <a:rPr lang="zh-CN" sz="2800" kern="100" dirty="0">
                          <a:effectLst/>
                          <a:latin typeface="Times New Roman"/>
                          <a:ea typeface="华文细黑"/>
                          <a:cs typeface="Times New Roman"/>
                        </a:rPr>
                        <a:t>的诞生</a:t>
                      </a:r>
                      <a:endParaRPr lang="zh-CN" sz="2800" kern="100" dirty="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367">
                <a:tc>
                  <a:txBody>
                    <a:bodyPr/>
                    <a:lstStyle/>
                    <a:p>
                      <a:pPr algn="ctr">
                        <a:lnSpc>
                          <a:spcPct val="150000"/>
                        </a:lnSpc>
                        <a:spcAft>
                          <a:spcPts val="0"/>
                        </a:spcAft>
                      </a:pPr>
                      <a:r>
                        <a:rPr lang="en-US" sz="2800" kern="100">
                          <a:effectLst/>
                          <a:latin typeface="Times New Roman"/>
                          <a:ea typeface="华文细黑"/>
                          <a:cs typeface="Courier New"/>
                        </a:rPr>
                        <a:t>1957</a:t>
                      </a:r>
                      <a:endParaRPr lang="zh-CN" sz="2800" kern="10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800" kern="100" dirty="0">
                          <a:effectLst/>
                          <a:latin typeface="Times New Roman"/>
                          <a:ea typeface="华文细黑"/>
                          <a:cs typeface="Times New Roman"/>
                        </a:rPr>
                        <a:t>罗森布拉特发明第一款神经网络</a:t>
                      </a:r>
                      <a:r>
                        <a:rPr lang="en-US" sz="2800" kern="100" dirty="0">
                          <a:effectLst/>
                          <a:latin typeface="Times New Roman"/>
                          <a:ea typeface="华文细黑"/>
                          <a:cs typeface="Courier New"/>
                        </a:rPr>
                        <a:t>Perceptron</a:t>
                      </a:r>
                      <a:r>
                        <a:rPr lang="zh-CN" sz="2800" kern="100" dirty="0">
                          <a:effectLst/>
                          <a:latin typeface="Times New Roman"/>
                          <a:ea typeface="华文细黑"/>
                          <a:cs typeface="Times New Roman"/>
                        </a:rPr>
                        <a:t>，将人工智能推向第一个高峰</a:t>
                      </a:r>
                      <a:endParaRPr lang="zh-CN" sz="2800" kern="100" dirty="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4490">
                <a:tc>
                  <a:txBody>
                    <a:bodyPr/>
                    <a:lstStyle/>
                    <a:p>
                      <a:pPr algn="ctr">
                        <a:lnSpc>
                          <a:spcPct val="150000"/>
                        </a:lnSpc>
                        <a:spcAft>
                          <a:spcPts val="0"/>
                        </a:spcAft>
                      </a:pPr>
                      <a:r>
                        <a:rPr lang="en-US" sz="2800" kern="100" dirty="0">
                          <a:effectLst/>
                          <a:latin typeface="Times New Roman"/>
                          <a:ea typeface="华文细黑"/>
                          <a:cs typeface="Courier New"/>
                        </a:rPr>
                        <a:t>1970</a:t>
                      </a:r>
                      <a:endParaRPr lang="zh-CN" sz="2800" kern="100" dirty="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800" kern="100" dirty="0">
                          <a:effectLst/>
                          <a:latin typeface="Times New Roman"/>
                          <a:ea typeface="华文细黑"/>
                          <a:cs typeface="Times New Roman"/>
                        </a:rPr>
                        <a:t>计算能力突破没能使机器完成大规模数据训练和复杂任务，</a:t>
                      </a:r>
                      <a:r>
                        <a:rPr lang="en-US" sz="2800" kern="100" dirty="0">
                          <a:effectLst/>
                          <a:latin typeface="Times New Roman"/>
                          <a:ea typeface="华文细黑"/>
                          <a:cs typeface="Courier New"/>
                        </a:rPr>
                        <a:t>AI</a:t>
                      </a:r>
                      <a:r>
                        <a:rPr lang="zh-CN" sz="2800" kern="100" dirty="0">
                          <a:effectLst/>
                          <a:latin typeface="Times New Roman"/>
                          <a:ea typeface="华文细黑"/>
                          <a:cs typeface="Times New Roman"/>
                        </a:rPr>
                        <a:t>进入第一个低谷</a:t>
                      </a:r>
                      <a:endParaRPr lang="zh-CN" sz="2800" kern="100" dirty="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245">
                <a:tc>
                  <a:txBody>
                    <a:bodyPr/>
                    <a:lstStyle/>
                    <a:p>
                      <a:pPr algn="ctr">
                        <a:lnSpc>
                          <a:spcPct val="150000"/>
                        </a:lnSpc>
                        <a:spcAft>
                          <a:spcPts val="0"/>
                        </a:spcAft>
                      </a:pPr>
                      <a:r>
                        <a:rPr lang="en-US" sz="2800" kern="100">
                          <a:effectLst/>
                          <a:latin typeface="Times New Roman"/>
                          <a:ea typeface="华文细黑"/>
                          <a:cs typeface="Courier New"/>
                        </a:rPr>
                        <a:t>1982</a:t>
                      </a:r>
                      <a:endParaRPr lang="zh-CN" sz="2800" kern="10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霍普菲尔德神经网络被提出</a:t>
                      </a:r>
                      <a:endParaRPr lang="zh-CN" sz="2800" kern="10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367">
                <a:tc>
                  <a:txBody>
                    <a:bodyPr/>
                    <a:lstStyle/>
                    <a:p>
                      <a:pPr algn="ctr">
                        <a:lnSpc>
                          <a:spcPct val="150000"/>
                        </a:lnSpc>
                        <a:spcAft>
                          <a:spcPts val="0"/>
                        </a:spcAft>
                      </a:pPr>
                      <a:r>
                        <a:rPr lang="en-US" sz="2800" kern="100" dirty="0">
                          <a:effectLst/>
                          <a:latin typeface="Times New Roman"/>
                          <a:ea typeface="华文细黑"/>
                          <a:cs typeface="Courier New"/>
                        </a:rPr>
                        <a:t>1986</a:t>
                      </a:r>
                      <a:endParaRPr lang="zh-CN" sz="2800" kern="100" dirty="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en-US" sz="2800" kern="100" dirty="0">
                          <a:effectLst/>
                          <a:latin typeface="Times New Roman"/>
                          <a:ea typeface="华文细黑"/>
                          <a:cs typeface="Courier New"/>
                        </a:rPr>
                        <a:t>BP</a:t>
                      </a:r>
                      <a:r>
                        <a:rPr lang="zh-CN" sz="2800" kern="100" dirty="0">
                          <a:effectLst/>
                          <a:latin typeface="Times New Roman"/>
                          <a:ea typeface="华文细黑"/>
                          <a:cs typeface="Times New Roman"/>
                        </a:rPr>
                        <a:t>算法出现使得大规模神经网络的训练成为可能，将</a:t>
                      </a:r>
                      <a:r>
                        <a:rPr lang="en-US" sz="2800" kern="100" dirty="0">
                          <a:effectLst/>
                          <a:latin typeface="Times New Roman"/>
                          <a:ea typeface="华文细黑"/>
                          <a:cs typeface="Courier New"/>
                        </a:rPr>
                        <a:t>AI</a:t>
                      </a:r>
                      <a:r>
                        <a:rPr lang="zh-CN" sz="2800" kern="100" dirty="0">
                          <a:effectLst/>
                          <a:latin typeface="Times New Roman"/>
                          <a:ea typeface="华文细黑"/>
                          <a:cs typeface="Times New Roman"/>
                        </a:rPr>
                        <a:t>推向第二个黄金期</a:t>
                      </a:r>
                      <a:endParaRPr lang="zh-CN" sz="2800" kern="100" dirty="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936402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6411" y="66151"/>
            <a:ext cx="11763683" cy="5480450"/>
          </a:xfrm>
          <a:prstGeom prst="rect">
            <a:avLst/>
          </a:prstGeom>
        </p:spPr>
        <p:txBody>
          <a:bodyPr wrap="square" lIns="121898" tIns="60948" rIns="121898" bIns="60948">
            <a:spAutoFit/>
          </a:bodyPr>
          <a:lstStyle/>
          <a:p>
            <a:pPr algn="just">
              <a:lnSpc>
                <a:spcPct val="14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比对词语，看看选项与原文在词语的程度、范围、时态等方面有无改变。</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请仔细比对下列原文与选项，看看选项存在什么问题。</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原文：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无现金城市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的建设对贵阳人来说，未来只需要带一部手机出门，就能方便地购物、出行、就诊、政务办事。用手机支付每一次的消费，还能为自己积累信用，并将这些信用转化为财富，享受到更好的金融服务和公共服务。</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选项：对于消费者来说，每一次的消费行为，也能为自己积累信用，凭借这些累积的信用，消费者也可以享受到信用贷款，释放消费潜力，进而获得更好的金融服务和公共服务</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5" name="矩形 4"/>
          <p:cNvSpPr/>
          <p:nvPr/>
        </p:nvSpPr>
        <p:spPr>
          <a:xfrm>
            <a:off x="196411" y="5460876"/>
            <a:ext cx="11763683" cy="1329571"/>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漏掉词语，扩大了范围。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每一次的消费行为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错，根据原文，应是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用手机支付每一次的消费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才能为自己积累信用。</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3634220856"/>
              </p:ext>
            </p:extLst>
          </p:nvPr>
        </p:nvGraphicFramePr>
        <p:xfrm>
          <a:off x="622598" y="654732"/>
          <a:ext cx="11089232" cy="4480560"/>
        </p:xfrm>
        <a:graphic>
          <a:graphicData uri="http://schemas.openxmlformats.org/drawingml/2006/table">
            <a:tbl>
              <a:tblPr/>
              <a:tblGrid>
                <a:gridCol w="1481421"/>
                <a:gridCol w="9607811"/>
              </a:tblGrid>
              <a:tr h="468367">
                <a:tc>
                  <a:txBody>
                    <a:bodyPr/>
                    <a:lstStyle/>
                    <a:p>
                      <a:pPr algn="ctr">
                        <a:lnSpc>
                          <a:spcPct val="150000"/>
                        </a:lnSpc>
                        <a:spcAft>
                          <a:spcPts val="0"/>
                        </a:spcAft>
                      </a:pPr>
                      <a:r>
                        <a:rPr lang="en-US" sz="2800" kern="100" dirty="0">
                          <a:effectLst/>
                          <a:latin typeface="Times New Roman"/>
                          <a:ea typeface="华文细黑"/>
                          <a:cs typeface="Courier New"/>
                        </a:rPr>
                        <a:t>1990</a:t>
                      </a:r>
                      <a:endParaRPr lang="zh-CN" sz="2800" kern="100" dirty="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800" kern="100" dirty="0">
                          <a:effectLst/>
                          <a:latin typeface="Times New Roman"/>
                          <a:ea typeface="华文细黑"/>
                          <a:cs typeface="Times New Roman"/>
                        </a:rPr>
                        <a:t>人工智能计算机</a:t>
                      </a:r>
                      <a:r>
                        <a:rPr lang="en-US" sz="2800" kern="100" dirty="0">
                          <a:effectLst/>
                          <a:latin typeface="Times New Roman"/>
                          <a:ea typeface="华文细黑"/>
                          <a:cs typeface="Courier New"/>
                        </a:rPr>
                        <a:t>DARPA</a:t>
                      </a:r>
                      <a:r>
                        <a:rPr lang="zh-CN" sz="2800" kern="100" dirty="0">
                          <a:effectLst/>
                          <a:latin typeface="Times New Roman"/>
                          <a:ea typeface="华文细黑"/>
                          <a:cs typeface="Times New Roman"/>
                        </a:rPr>
                        <a:t>没能实现，政府投入缩减，</a:t>
                      </a:r>
                      <a:r>
                        <a:rPr lang="en-US" sz="2800" kern="100" dirty="0">
                          <a:effectLst/>
                          <a:latin typeface="Times New Roman"/>
                          <a:ea typeface="华文细黑"/>
                          <a:cs typeface="Courier New"/>
                        </a:rPr>
                        <a:t>AI</a:t>
                      </a:r>
                      <a:r>
                        <a:rPr lang="zh-CN" sz="2800" kern="100" dirty="0">
                          <a:effectLst/>
                          <a:latin typeface="Times New Roman"/>
                          <a:ea typeface="华文细黑"/>
                          <a:cs typeface="Times New Roman"/>
                        </a:rPr>
                        <a:t>进入第二次低谷</a:t>
                      </a:r>
                      <a:endParaRPr lang="zh-CN" sz="2800" kern="100" dirty="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367">
                <a:tc>
                  <a:txBody>
                    <a:bodyPr/>
                    <a:lstStyle/>
                    <a:p>
                      <a:pPr algn="ctr">
                        <a:lnSpc>
                          <a:spcPct val="150000"/>
                        </a:lnSpc>
                        <a:spcAft>
                          <a:spcPts val="0"/>
                        </a:spcAft>
                      </a:pPr>
                      <a:r>
                        <a:rPr lang="en-US" sz="2800" kern="100">
                          <a:effectLst/>
                          <a:latin typeface="Times New Roman"/>
                          <a:ea typeface="华文细黑"/>
                          <a:cs typeface="Courier New"/>
                        </a:rPr>
                        <a:t>2006</a:t>
                      </a:r>
                      <a:endParaRPr lang="zh-CN" sz="2800" kern="10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en-US" sz="2800" kern="100" dirty="0">
                          <a:effectLst/>
                          <a:latin typeface="Times New Roman"/>
                          <a:ea typeface="华文细黑"/>
                          <a:cs typeface="Courier New"/>
                        </a:rPr>
                        <a:t>Hinton</a:t>
                      </a:r>
                      <a:r>
                        <a:rPr lang="zh-CN" sz="2800" kern="100" dirty="0">
                          <a:effectLst/>
                          <a:latin typeface="Times New Roman"/>
                          <a:ea typeface="华文细黑"/>
                          <a:cs typeface="Times New Roman"/>
                        </a:rPr>
                        <a:t>提出</a:t>
                      </a:r>
                      <a:r>
                        <a:rPr lang="en-US" sz="2800" kern="100" dirty="0">
                          <a:effectLst/>
                          <a:latin typeface="宋体"/>
                          <a:ea typeface="华文细黑"/>
                          <a:cs typeface="Times New Roman"/>
                        </a:rPr>
                        <a:t>“</a:t>
                      </a:r>
                      <a:r>
                        <a:rPr lang="zh-CN" sz="2800" kern="100" dirty="0">
                          <a:effectLst/>
                          <a:latin typeface="Times New Roman"/>
                          <a:ea typeface="华文细黑"/>
                          <a:cs typeface="Times New Roman"/>
                        </a:rPr>
                        <a:t>深度学习</a:t>
                      </a:r>
                      <a:r>
                        <a:rPr lang="en-US" sz="2800" kern="100" dirty="0">
                          <a:effectLst/>
                          <a:latin typeface="宋体"/>
                          <a:ea typeface="华文细黑"/>
                          <a:cs typeface="Times New Roman"/>
                        </a:rPr>
                        <a:t>”</a:t>
                      </a:r>
                      <a:r>
                        <a:rPr lang="zh-CN" sz="2800" kern="100" dirty="0">
                          <a:effectLst/>
                          <a:latin typeface="Times New Roman"/>
                          <a:ea typeface="华文细黑"/>
                          <a:cs typeface="Times New Roman"/>
                        </a:rPr>
                        <a:t>神经网络使得人工智能性能获得突破性进展</a:t>
                      </a:r>
                      <a:endParaRPr lang="zh-CN" sz="2800" kern="100" dirty="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4490">
                <a:tc>
                  <a:txBody>
                    <a:bodyPr/>
                    <a:lstStyle/>
                    <a:p>
                      <a:pPr algn="ctr">
                        <a:lnSpc>
                          <a:spcPct val="150000"/>
                        </a:lnSpc>
                        <a:spcAft>
                          <a:spcPts val="0"/>
                        </a:spcAft>
                      </a:pPr>
                      <a:r>
                        <a:rPr lang="en-US" sz="2800" kern="100">
                          <a:effectLst/>
                          <a:latin typeface="Times New Roman"/>
                          <a:ea typeface="华文细黑"/>
                          <a:cs typeface="Courier New"/>
                        </a:rPr>
                        <a:t>2013</a:t>
                      </a:r>
                      <a:endParaRPr lang="zh-CN" sz="2800" kern="10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800" kern="100" dirty="0">
                          <a:effectLst/>
                          <a:latin typeface="Times New Roman"/>
                          <a:ea typeface="华文细黑"/>
                          <a:cs typeface="Times New Roman"/>
                        </a:rPr>
                        <a:t>深度学习算法在语音和视觉识别上取得成功，识别率分别超过</a:t>
                      </a:r>
                      <a:r>
                        <a:rPr lang="en-US" sz="2800" kern="100" dirty="0">
                          <a:effectLst/>
                          <a:latin typeface="Times New Roman"/>
                          <a:ea typeface="华文细黑"/>
                          <a:cs typeface="Courier New"/>
                        </a:rPr>
                        <a:t>99%</a:t>
                      </a:r>
                      <a:r>
                        <a:rPr lang="zh-CN" sz="2800" kern="100" dirty="0">
                          <a:effectLst/>
                          <a:latin typeface="Times New Roman"/>
                          <a:ea typeface="华文细黑"/>
                          <a:cs typeface="Times New Roman"/>
                        </a:rPr>
                        <a:t>和</a:t>
                      </a:r>
                      <a:r>
                        <a:rPr lang="en-US" sz="2800" kern="100" dirty="0">
                          <a:effectLst/>
                          <a:latin typeface="Times New Roman"/>
                          <a:ea typeface="华文细黑"/>
                          <a:cs typeface="Courier New"/>
                        </a:rPr>
                        <a:t>95%</a:t>
                      </a:r>
                      <a:r>
                        <a:rPr lang="zh-CN" sz="2800" kern="100" dirty="0">
                          <a:effectLst/>
                          <a:latin typeface="Times New Roman"/>
                          <a:ea typeface="华文细黑"/>
                          <a:cs typeface="Times New Roman"/>
                        </a:rPr>
                        <a:t>，进入感知智能时代</a:t>
                      </a:r>
                      <a:endParaRPr lang="zh-CN" sz="2800" kern="100" dirty="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367">
                <a:tc>
                  <a:txBody>
                    <a:bodyPr/>
                    <a:lstStyle/>
                    <a:p>
                      <a:pPr algn="ctr">
                        <a:lnSpc>
                          <a:spcPct val="150000"/>
                        </a:lnSpc>
                        <a:spcAft>
                          <a:spcPts val="0"/>
                        </a:spcAft>
                      </a:pPr>
                      <a:r>
                        <a:rPr lang="en-US" sz="2800" kern="100">
                          <a:effectLst/>
                          <a:latin typeface="Times New Roman"/>
                          <a:ea typeface="华文细黑"/>
                          <a:cs typeface="Courier New"/>
                        </a:rPr>
                        <a:t>2016</a:t>
                      </a:r>
                      <a:endParaRPr lang="zh-CN" sz="2800" kern="10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谷歌</a:t>
                      </a:r>
                      <a:r>
                        <a:rPr lang="en-US" sz="2800" kern="100" dirty="0" err="1">
                          <a:effectLst/>
                          <a:latin typeface="Times New Roman"/>
                          <a:ea typeface="华文细黑"/>
                          <a:cs typeface="Courier New"/>
                        </a:rPr>
                        <a:t>AlphaGo</a:t>
                      </a:r>
                      <a:r>
                        <a:rPr lang="en-US" sz="2800" kern="100" dirty="0">
                          <a:effectLst/>
                          <a:latin typeface="Times New Roman"/>
                          <a:ea typeface="华文细黑"/>
                          <a:cs typeface="Courier New"/>
                        </a:rPr>
                        <a:t> 4</a:t>
                      </a:r>
                      <a:r>
                        <a:rPr lang="en-US" sz="2800" kern="100" dirty="0">
                          <a:effectLst/>
                          <a:latin typeface="宋体"/>
                          <a:ea typeface="华文细黑"/>
                          <a:cs typeface="Times New Roman"/>
                        </a:rPr>
                        <a:t>∶</a:t>
                      </a:r>
                      <a:r>
                        <a:rPr lang="en-US" sz="2800" kern="100" dirty="0">
                          <a:effectLst/>
                          <a:latin typeface="Times New Roman"/>
                          <a:ea typeface="华文细黑"/>
                          <a:cs typeface="Courier New"/>
                        </a:rPr>
                        <a:t>1</a:t>
                      </a:r>
                      <a:r>
                        <a:rPr lang="zh-CN" sz="2800" kern="100" dirty="0">
                          <a:effectLst/>
                          <a:latin typeface="Times New Roman"/>
                          <a:ea typeface="华文细黑"/>
                          <a:cs typeface="Times New Roman"/>
                        </a:rPr>
                        <a:t>战胜李世石九段，揭开人工智能新篇章</a:t>
                      </a:r>
                      <a:endParaRPr lang="zh-CN" sz="2800" kern="100" dirty="0">
                        <a:effectLst/>
                        <a:latin typeface="宋体"/>
                        <a:cs typeface="Courier New"/>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5928243" y="5105028"/>
            <a:ext cx="5811021" cy="686830"/>
          </a:xfrm>
          <a:prstGeom prst="rect">
            <a:avLst/>
          </a:prstGeom>
        </p:spPr>
        <p:txBody>
          <a:bodyPr wrap="square" lIns="121898" tIns="60948" rIns="121898" bIns="60948">
            <a:spAutoFit/>
          </a:bodyPr>
          <a:lstStyle/>
          <a:p>
            <a:pPr algn="r">
              <a:lnSpc>
                <a:spcPct val="150000"/>
              </a:lnSpc>
              <a:spcAft>
                <a:spcPts val="0"/>
              </a:spcAft>
            </a:pPr>
            <a:r>
              <a:rPr lang="zh-CN" altLang="zh-CN" sz="2800" kern="100" dirty="0">
                <a:latin typeface="Times New Roman"/>
                <a:ea typeface="华文细黑"/>
                <a:cs typeface="Times New Roman"/>
              </a:rPr>
              <a:t>资料来源：艾瑞咨询　渤海</a:t>
            </a:r>
            <a:r>
              <a:rPr lang="zh-CN" altLang="zh-CN" sz="2800" kern="100" dirty="0" smtClean="0">
                <a:latin typeface="Times New Roman"/>
                <a:ea typeface="华文细黑"/>
                <a:cs typeface="Times New Roman"/>
              </a:rPr>
              <a:t>证券</a:t>
            </a:r>
            <a:endParaRPr lang="zh-CN" altLang="zh-CN" sz="1050" kern="100" dirty="0">
              <a:latin typeface="宋体"/>
              <a:cs typeface="Courier New"/>
            </a:endParaRPr>
          </a:p>
        </p:txBody>
      </p:sp>
    </p:spTree>
    <p:extLst>
      <p:ext uri="{BB962C8B-B14F-4D97-AF65-F5344CB8AC3E}">
        <p14:creationId xmlns:p14="http://schemas.microsoft.com/office/powerpoint/2010/main" val="271341969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0748" y="308621"/>
            <a:ext cx="11324037" cy="5857477"/>
          </a:xfrm>
          <a:prstGeom prst="rect">
            <a:avLst/>
          </a:prstGeom>
        </p:spPr>
        <p:txBody>
          <a:bodyPr wrap="square" lIns="121898" tIns="60948" rIns="121898" bIns="60948">
            <a:spAutoFit/>
          </a:bodyPr>
          <a:lstStyle/>
          <a:p>
            <a:pPr indent="720000" algn="just">
              <a:lnSpc>
                <a:spcPct val="150000"/>
              </a:lnSpc>
            </a:pPr>
            <a:r>
              <a:rPr lang="zh-CN" altLang="zh-CN" sz="2800" kern="100" dirty="0" smtClean="0">
                <a:latin typeface="Times New Roman"/>
                <a:ea typeface="华文细黑"/>
                <a:cs typeface="Times New Roman"/>
              </a:rPr>
              <a:t>其中</a:t>
            </a:r>
            <a:r>
              <a:rPr lang="zh-CN" altLang="zh-CN" sz="2800" kern="100" dirty="0">
                <a:latin typeface="Times New Roman"/>
                <a:ea typeface="华文细黑"/>
                <a:cs typeface="Times New Roman"/>
              </a:rPr>
              <a:t>，谷歌</a:t>
            </a:r>
            <a:r>
              <a:rPr lang="en-US" altLang="zh-CN" sz="2800" kern="100" dirty="0" err="1">
                <a:latin typeface="Times New Roman"/>
                <a:ea typeface="华文细黑"/>
              </a:rPr>
              <a:t>AlphaGo</a:t>
            </a:r>
            <a:r>
              <a:rPr lang="zh-CN" altLang="zh-CN" sz="2800" kern="100" dirty="0">
                <a:latin typeface="Times New Roman"/>
                <a:ea typeface="华文细黑"/>
                <a:cs typeface="Times New Roman"/>
              </a:rPr>
              <a:t>战胜李世石九段对业界产生的轰动效应最大。</a:t>
            </a:r>
            <a:r>
              <a:rPr lang="en-US" altLang="zh-CN" sz="2800" kern="100" dirty="0" err="1">
                <a:latin typeface="Times New Roman"/>
                <a:ea typeface="华文细黑"/>
              </a:rPr>
              <a:t>AlphaGo</a:t>
            </a:r>
            <a:r>
              <a:rPr lang="zh-CN" altLang="zh-CN" sz="2800" kern="100" dirty="0">
                <a:latin typeface="Times New Roman"/>
                <a:ea typeface="华文细黑"/>
                <a:cs typeface="Times New Roman"/>
              </a:rPr>
              <a:t>是一款基于深度学习技术研究开发的围棋人工智能程序。这个程序利用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价值网络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去计算局面，用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策略网络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去选择下子。</a:t>
            </a:r>
            <a:r>
              <a:rPr lang="en-US" altLang="zh-CN" sz="2800" kern="100" dirty="0">
                <a:latin typeface="Times New Roman"/>
                <a:ea typeface="华文细黑"/>
              </a:rPr>
              <a:t>2015</a:t>
            </a:r>
            <a:r>
              <a:rPr lang="zh-CN" altLang="zh-CN" sz="2800" kern="100" dirty="0">
                <a:latin typeface="Times New Roman"/>
                <a:ea typeface="华文细黑"/>
                <a:cs typeface="Times New Roman"/>
              </a:rPr>
              <a:t>年</a:t>
            </a:r>
            <a:r>
              <a:rPr lang="en-US" altLang="zh-CN" sz="2800" kern="100" dirty="0">
                <a:latin typeface="Times New Roman"/>
                <a:ea typeface="华文细黑"/>
              </a:rPr>
              <a:t>10</a:t>
            </a:r>
            <a:r>
              <a:rPr lang="zh-CN" altLang="zh-CN" sz="2800" kern="100" dirty="0">
                <a:latin typeface="Times New Roman"/>
                <a:ea typeface="华文细黑"/>
                <a:cs typeface="Times New Roman"/>
              </a:rPr>
              <a:t>月，</a:t>
            </a:r>
            <a:r>
              <a:rPr lang="en-US" altLang="zh-CN" sz="2800" kern="100" dirty="0" err="1">
                <a:latin typeface="Times New Roman"/>
                <a:ea typeface="华文细黑"/>
              </a:rPr>
              <a:t>AlphaGo</a:t>
            </a:r>
            <a:r>
              <a:rPr lang="zh-CN" altLang="zh-CN" sz="2800" kern="100" dirty="0">
                <a:latin typeface="Times New Roman"/>
                <a:ea typeface="华文细黑"/>
                <a:cs typeface="Times New Roman"/>
              </a:rPr>
              <a:t>以</a:t>
            </a:r>
            <a:r>
              <a:rPr lang="en-US" altLang="zh-CN" sz="2800" kern="100" dirty="0">
                <a:latin typeface="Times New Roman"/>
                <a:ea typeface="华文细黑"/>
              </a:rPr>
              <a:t>5</a:t>
            </a:r>
            <a:r>
              <a:rPr lang="en-US" altLang="zh-CN" sz="2800" kern="100" dirty="0">
                <a:latin typeface="宋体"/>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完胜欧洲围棋冠军、职业二段选手樊麾。为了测试</a:t>
            </a:r>
            <a:r>
              <a:rPr lang="en-US" altLang="zh-CN" sz="2800" kern="100" dirty="0" err="1">
                <a:latin typeface="Times New Roman"/>
                <a:ea typeface="华文细黑"/>
              </a:rPr>
              <a:t>AlphaGo</a:t>
            </a:r>
            <a:r>
              <a:rPr lang="zh-CN" altLang="zh-CN" sz="2800" kern="100" dirty="0">
                <a:latin typeface="Times New Roman"/>
                <a:ea typeface="华文细黑"/>
                <a:cs typeface="Times New Roman"/>
              </a:rPr>
              <a:t>的水平，谷歌于</a:t>
            </a:r>
            <a:r>
              <a:rPr lang="en-US" altLang="zh-CN" sz="2800" kern="100" dirty="0">
                <a:latin typeface="Times New Roman"/>
                <a:ea typeface="华文细黑"/>
              </a:rPr>
              <a:t>2016</a:t>
            </a:r>
            <a:r>
              <a:rPr lang="zh-CN" altLang="zh-CN" sz="2800" kern="100" dirty="0">
                <a:latin typeface="Times New Roman"/>
                <a:ea typeface="华文细黑"/>
                <a:cs typeface="Times New Roman"/>
              </a:rPr>
              <a:t>年</a:t>
            </a:r>
            <a:r>
              <a:rPr lang="en-US" altLang="zh-CN" sz="2800" kern="100" dirty="0">
                <a:latin typeface="Times New Roman"/>
                <a:ea typeface="华文细黑"/>
              </a:rPr>
              <a:t>3</a:t>
            </a:r>
            <a:r>
              <a:rPr lang="zh-CN" altLang="zh-CN" sz="2800" kern="100" dirty="0">
                <a:latin typeface="Times New Roman"/>
                <a:ea typeface="华文细黑"/>
                <a:cs typeface="Times New Roman"/>
              </a:rPr>
              <a:t>月份向围棋世界冠军、韩国顶尖棋手李世石发起挑战，并以</a:t>
            </a:r>
            <a:r>
              <a:rPr lang="en-US" altLang="zh-CN" sz="2800" kern="100" dirty="0">
                <a:latin typeface="Times New Roman"/>
                <a:ea typeface="华文细黑"/>
              </a:rPr>
              <a:t>4</a:t>
            </a:r>
            <a:r>
              <a:rPr lang="en-US" altLang="zh-CN" sz="2800" kern="100" dirty="0">
                <a:latin typeface="宋体"/>
                <a:ea typeface="华文细黑"/>
                <a:cs typeface="Times New Roman"/>
              </a:rPr>
              <a:t>∶</a:t>
            </a:r>
            <a:r>
              <a:rPr lang="en-US" altLang="zh-CN" sz="2800" kern="100" dirty="0">
                <a:latin typeface="Times New Roman"/>
                <a:ea typeface="华文细黑"/>
              </a:rPr>
              <a:t>1</a:t>
            </a:r>
            <a:r>
              <a:rPr lang="zh-CN" altLang="zh-CN" sz="2800" kern="100" dirty="0">
                <a:latin typeface="Times New Roman"/>
                <a:ea typeface="华文细黑"/>
                <a:cs typeface="Times New Roman"/>
              </a:rPr>
              <a:t>的总比分获胜。</a:t>
            </a:r>
            <a:r>
              <a:rPr lang="en-US" altLang="zh-CN" sz="2800" kern="100" dirty="0" err="1">
                <a:latin typeface="Times New Roman"/>
                <a:ea typeface="华文细黑"/>
              </a:rPr>
              <a:t>AlphaGo</a:t>
            </a:r>
            <a:r>
              <a:rPr lang="zh-CN" altLang="zh-CN" sz="2800" kern="100" dirty="0">
                <a:latin typeface="Times New Roman"/>
                <a:ea typeface="华文细黑"/>
                <a:cs typeface="Times New Roman"/>
              </a:rPr>
              <a:t>与传统围棋程序最大的区别在于其利用深度学习方法进行训练，</a:t>
            </a:r>
            <a:r>
              <a:rPr lang="en-US" altLang="zh-CN" sz="2800" kern="100" dirty="0" err="1">
                <a:latin typeface="Times New Roman"/>
                <a:ea typeface="华文细黑"/>
              </a:rPr>
              <a:t>AlphaGo</a:t>
            </a:r>
            <a:r>
              <a:rPr lang="zh-CN" altLang="zh-CN" sz="2800" kern="100" dirty="0">
                <a:latin typeface="Times New Roman"/>
                <a:ea typeface="华文细黑"/>
                <a:cs typeface="Times New Roman"/>
              </a:rPr>
              <a:t>学习了</a:t>
            </a:r>
            <a:r>
              <a:rPr lang="en-US" altLang="zh-CN" sz="2800" kern="100" dirty="0">
                <a:latin typeface="Times New Roman"/>
                <a:ea typeface="华文细黑"/>
              </a:rPr>
              <a:t>3 000</a:t>
            </a:r>
            <a:r>
              <a:rPr lang="zh-CN" altLang="zh-CN" sz="2800" kern="100" dirty="0">
                <a:latin typeface="Times New Roman"/>
                <a:ea typeface="华文细黑"/>
                <a:cs typeface="Times New Roman"/>
              </a:rPr>
              <a:t>万步人类实战的围棋下法，学习完毕后，可以通过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左右互搏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，自己跟自己</a:t>
            </a:r>
            <a:r>
              <a:rPr lang="zh-CN" altLang="zh-CN" sz="2800" kern="100" dirty="0" smtClean="0">
                <a:latin typeface="Times New Roman"/>
                <a:ea typeface="华文细黑"/>
                <a:cs typeface="Times New Roman"/>
              </a:rPr>
              <a:t>下</a:t>
            </a:r>
            <a:r>
              <a:rPr lang="zh-CN" altLang="zh-CN" sz="2800" kern="100" dirty="0">
                <a:latin typeface="Times New Roman"/>
                <a:ea typeface="华文细黑"/>
                <a:cs typeface="Times New Roman"/>
              </a:rPr>
              <a:t>棋，在下了几千盘棋局后，</a:t>
            </a:r>
            <a:r>
              <a:rPr lang="en-US" altLang="zh-CN" sz="2800" kern="100" dirty="0" err="1" smtClean="0">
                <a:latin typeface="Times New Roman"/>
                <a:ea typeface="华文细黑"/>
              </a:rPr>
              <a:t>AlphaGo</a:t>
            </a:r>
            <a:r>
              <a:rPr lang="zh-CN" altLang="zh-CN" sz="2800" kern="100" dirty="0">
                <a:latin typeface="Times New Roman"/>
                <a:ea typeface="华文细黑"/>
                <a:cs typeface="Times New Roman"/>
              </a:rPr>
              <a:t>能从这些棋局</a:t>
            </a:r>
            <a:r>
              <a:rPr lang="zh-CN" altLang="zh-CN" sz="2800" kern="100" dirty="0" smtClean="0">
                <a:latin typeface="Times New Roman"/>
                <a:ea typeface="华文细黑"/>
                <a:cs typeface="Times New Roman"/>
              </a:rPr>
              <a:t>中</a:t>
            </a:r>
            <a:r>
              <a:rPr lang="zh-CN" altLang="zh-CN" sz="2800" kern="100" dirty="0">
                <a:latin typeface="Times New Roman"/>
                <a:ea typeface="华文细黑"/>
                <a:cs typeface="Times New Roman"/>
              </a:rPr>
              <a:t>学习新的</a:t>
            </a:r>
            <a:endParaRPr lang="zh-CN" altLang="zh-CN" sz="2800" kern="100" dirty="0">
              <a:effectLst/>
              <a:latin typeface="宋体"/>
              <a:cs typeface="Courier New"/>
            </a:endParaRPr>
          </a:p>
        </p:txBody>
      </p:sp>
    </p:spTree>
    <p:extLst>
      <p:ext uri="{BB962C8B-B14F-4D97-AF65-F5344CB8AC3E}">
        <p14:creationId xmlns:p14="http://schemas.microsoft.com/office/powerpoint/2010/main" val="414773598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48233" y="31701"/>
            <a:ext cx="11667167" cy="6758749"/>
          </a:xfrm>
          <a:prstGeom prst="rect">
            <a:avLst/>
          </a:prstGeom>
        </p:spPr>
        <p:txBody>
          <a:bodyPr wrap="square" lIns="121898" tIns="60948" rIns="121898" bIns="60948">
            <a:spAutoFit/>
          </a:bodyPr>
          <a:lstStyle/>
          <a:p>
            <a:pPr algn="just">
              <a:lnSpc>
                <a:spcPct val="140000"/>
              </a:lnSpc>
              <a:spcAft>
                <a:spcPts val="0"/>
              </a:spcAft>
            </a:pPr>
            <a:r>
              <a:rPr lang="zh-CN" altLang="zh-CN" sz="2800" kern="100" dirty="0">
                <a:latin typeface="Times New Roman"/>
                <a:ea typeface="华文细黑"/>
                <a:cs typeface="Times New Roman"/>
              </a:rPr>
              <a:t>围棋策略，这个过程被</a:t>
            </a:r>
            <a:r>
              <a:rPr lang="en-US" altLang="zh-CN" sz="2800" kern="100" dirty="0">
                <a:latin typeface="Times New Roman"/>
                <a:ea typeface="华文细黑"/>
                <a:cs typeface="Courier New"/>
              </a:rPr>
              <a:t>Deep</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Mind</a:t>
            </a:r>
            <a:r>
              <a:rPr lang="zh-CN" altLang="zh-CN" sz="2800" kern="100" dirty="0">
                <a:latin typeface="Times New Roman"/>
                <a:ea typeface="华文细黑"/>
                <a:cs typeface="Times New Roman"/>
              </a:rPr>
              <a:t>称为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强化学习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。正是由于深度学习方法的引入，谷歌</a:t>
            </a:r>
            <a:r>
              <a:rPr lang="en-US" altLang="zh-CN" sz="2800" kern="100" dirty="0" err="1">
                <a:latin typeface="Times New Roman"/>
                <a:ea typeface="华文细黑"/>
                <a:cs typeface="Courier New"/>
              </a:rPr>
              <a:t>AlphaGo</a:t>
            </a:r>
            <a:r>
              <a:rPr lang="zh-CN" altLang="zh-CN" sz="2800" kern="100" dirty="0">
                <a:latin typeface="Times New Roman"/>
                <a:ea typeface="华文细黑"/>
                <a:cs typeface="Times New Roman"/>
              </a:rPr>
              <a:t>才能迅速达到顶尖围棋高手水平。</a:t>
            </a:r>
            <a:endParaRPr lang="zh-CN" altLang="zh-CN" sz="2800" kern="100" dirty="0">
              <a:latin typeface="宋体"/>
              <a:cs typeface="Courier New"/>
            </a:endParaRPr>
          </a:p>
          <a:p>
            <a:pPr algn="r">
              <a:lnSpc>
                <a:spcPct val="14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人工智能＋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产业专题研究报告》</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0000"/>
              </a:lnSpc>
              <a:spcAft>
                <a:spcPts val="0"/>
              </a:spcAft>
            </a:pPr>
            <a:r>
              <a:rPr lang="zh-CN" altLang="zh-CN" sz="2800" b="1" kern="100" dirty="0">
                <a:latin typeface="Times New Roman"/>
                <a:ea typeface="华文细黑"/>
                <a:cs typeface="Times New Roman"/>
              </a:rPr>
              <a:t>材料二：</a:t>
            </a:r>
            <a:endParaRPr lang="zh-CN" altLang="zh-CN" sz="2800" kern="100" dirty="0">
              <a:latin typeface="宋体"/>
              <a:cs typeface="Courier New"/>
            </a:endParaRPr>
          </a:p>
          <a:p>
            <a:pPr indent="720000" algn="just">
              <a:lnSpc>
                <a:spcPct val="140000"/>
              </a:lnSpc>
              <a:spcAft>
                <a:spcPts val="0"/>
              </a:spcAft>
            </a:pPr>
            <a:r>
              <a:rPr lang="en-US" altLang="zh-CN" sz="2800" kern="100" dirty="0">
                <a:latin typeface="Times New Roman"/>
                <a:ea typeface="华文细黑"/>
                <a:cs typeface="Courier New"/>
              </a:rPr>
              <a:t>AI(</a:t>
            </a:r>
            <a:r>
              <a:rPr lang="zh-CN" altLang="zh-CN" sz="2800" kern="100" dirty="0">
                <a:latin typeface="Times New Roman"/>
                <a:ea typeface="华文细黑"/>
                <a:cs typeface="Times New Roman"/>
              </a:rPr>
              <a:t>人工智能</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与人类的围棋决战，首局人脑落败。</a:t>
            </a:r>
            <a:r>
              <a:rPr lang="en-US" altLang="zh-CN" sz="2800" kern="100" dirty="0">
                <a:latin typeface="Times New Roman"/>
                <a:ea typeface="华文细黑"/>
                <a:cs typeface="Courier New"/>
              </a:rPr>
              <a:t>AI</a:t>
            </a:r>
            <a:r>
              <a:rPr lang="zh-CN" altLang="zh-CN" sz="2800" kern="100" dirty="0">
                <a:latin typeface="Times New Roman"/>
                <a:ea typeface="华文细黑"/>
                <a:cs typeface="Times New Roman"/>
              </a:rPr>
              <a:t>普及是大势所趋，提升人类生活质量，却又威胁饭碗，人类实须筹谋应对，以免酿成社会经济问题</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just">
              <a:lnSpc>
                <a:spcPct val="140000"/>
              </a:lnSpc>
              <a:spcAft>
                <a:spcPts val="0"/>
              </a:spcAft>
            </a:pPr>
            <a:r>
              <a:rPr lang="en-US" altLang="zh-CN" sz="2800" kern="100" dirty="0">
                <a:latin typeface="Times New Roman"/>
                <a:ea typeface="华文细黑"/>
                <a:cs typeface="Courier New"/>
              </a:rPr>
              <a:t>AI</a:t>
            </a:r>
            <a:r>
              <a:rPr lang="zh-CN" altLang="zh-CN" sz="2800" kern="100" dirty="0">
                <a:latin typeface="Times New Roman"/>
                <a:ea typeface="华文细黑"/>
                <a:cs typeface="Times New Roman"/>
              </a:rPr>
              <a:t>技术日渐成熟，将会全面渗入生活，甚至成为企业的制胜关键，这正是多家信息企业如苹果、</a:t>
            </a:r>
            <a:r>
              <a:rPr lang="en-US" altLang="zh-CN" sz="2800" kern="100" dirty="0">
                <a:latin typeface="Times New Roman"/>
                <a:ea typeface="华文细黑"/>
                <a:cs typeface="Courier New"/>
              </a:rPr>
              <a:t>Google</a:t>
            </a:r>
            <a:r>
              <a:rPr lang="zh-CN" altLang="zh-CN" sz="2800" kern="100" dirty="0">
                <a:latin typeface="Times New Roman"/>
                <a:ea typeface="华文细黑"/>
                <a:cs typeface="Times New Roman"/>
              </a:rPr>
              <a:t>、微软、</a:t>
            </a:r>
            <a:r>
              <a:rPr lang="en-US" altLang="zh-CN" sz="2800" kern="100" dirty="0">
                <a:latin typeface="Times New Roman"/>
                <a:ea typeface="华文细黑"/>
                <a:cs typeface="Courier New"/>
              </a:rPr>
              <a:t>Amazon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Facebook</a:t>
            </a:r>
            <a:r>
              <a:rPr lang="zh-CN" altLang="zh-CN" sz="2800" kern="100" dirty="0">
                <a:latin typeface="Times New Roman"/>
                <a:ea typeface="华文细黑"/>
                <a:cs typeface="Times New Roman"/>
              </a:rPr>
              <a:t>、腾讯和百度纷纷投入大量资源开发</a:t>
            </a:r>
            <a:r>
              <a:rPr lang="en-US" altLang="zh-CN" sz="2800" kern="100" dirty="0">
                <a:latin typeface="Times New Roman"/>
                <a:ea typeface="华文细黑"/>
                <a:cs typeface="Courier New"/>
              </a:rPr>
              <a:t>AI</a:t>
            </a:r>
            <a:r>
              <a:rPr lang="zh-CN" altLang="zh-CN" sz="2800" kern="100" dirty="0">
                <a:latin typeface="Times New Roman"/>
                <a:ea typeface="华文细黑"/>
                <a:cs typeface="Times New Roman"/>
              </a:rPr>
              <a:t>的原因。百度行政总裁李彦宏已表示，百度已不再是互联网公司，而是</a:t>
            </a:r>
            <a:r>
              <a:rPr lang="en-US" altLang="zh-CN" sz="2800" kern="100" dirty="0">
                <a:latin typeface="Times New Roman"/>
                <a:ea typeface="华文细黑"/>
                <a:cs typeface="Courier New"/>
              </a:rPr>
              <a:t>AI</a:t>
            </a:r>
            <a:r>
              <a:rPr lang="zh-CN" altLang="zh-CN" sz="2800" kern="100" dirty="0">
                <a:latin typeface="Times New Roman"/>
                <a:ea typeface="华文细黑"/>
                <a:cs typeface="Times New Roman"/>
              </a:rPr>
              <a:t>企业。可见</a:t>
            </a:r>
            <a:r>
              <a:rPr lang="en-US" altLang="zh-CN" sz="2800" kern="100" dirty="0">
                <a:latin typeface="Times New Roman"/>
                <a:ea typeface="华文细黑"/>
                <a:cs typeface="Courier New"/>
              </a:rPr>
              <a:t>AI</a:t>
            </a:r>
            <a:r>
              <a:rPr lang="zh-CN" altLang="zh-CN" sz="2800" kern="100" dirty="0">
                <a:latin typeface="Times New Roman"/>
                <a:ea typeface="华文细黑"/>
                <a:cs typeface="Times New Roman"/>
              </a:rPr>
              <a:t>潜力无穷，企业趋之若鹜</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Tree>
    <p:extLst>
      <p:ext uri="{BB962C8B-B14F-4D97-AF65-F5344CB8AC3E}">
        <p14:creationId xmlns:p14="http://schemas.microsoft.com/office/powerpoint/2010/main" val="385271029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57758" y="146479"/>
            <a:ext cx="11667167" cy="658639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AI</a:t>
            </a:r>
            <a:r>
              <a:rPr lang="zh-CN" altLang="zh-CN" sz="2800" kern="100" dirty="0">
                <a:latin typeface="Times New Roman"/>
                <a:ea typeface="华文细黑"/>
                <a:cs typeface="Times New Roman"/>
              </a:rPr>
              <a:t>的急速发展也引起忧虑，是否会替代更多的工种、扩大贫富差距、冲击社会稳定呢？过去是制造业职位、服务业职位由发达国家外移至发展中国家，</a:t>
            </a:r>
            <a:r>
              <a:rPr lang="en-US" altLang="zh-CN" sz="2800" kern="100" dirty="0">
                <a:latin typeface="Times New Roman"/>
                <a:ea typeface="华文细黑"/>
                <a:cs typeface="Courier New"/>
              </a:rPr>
              <a:t>AI</a:t>
            </a:r>
            <a:r>
              <a:rPr lang="zh-CN" altLang="zh-CN" sz="2800" kern="100" dirty="0">
                <a:latin typeface="Times New Roman"/>
                <a:ea typeface="华文细黑"/>
                <a:cs typeface="Times New Roman"/>
              </a:rPr>
              <a:t>引发的不止是职位迁移，而是取代，甚至是要求知识与智力的工种，如税务审计、法律、医疗、基金管理等。</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当然，科技与</a:t>
            </a:r>
            <a:r>
              <a:rPr lang="en-US" altLang="zh-CN" sz="2800" kern="100" dirty="0">
                <a:latin typeface="Times New Roman"/>
                <a:ea typeface="华文细黑"/>
                <a:cs typeface="Courier New"/>
              </a:rPr>
              <a:t>AI</a:t>
            </a:r>
            <a:r>
              <a:rPr lang="zh-CN" altLang="zh-CN" sz="2800" kern="100" dirty="0">
                <a:latin typeface="Times New Roman"/>
                <a:ea typeface="华文细黑"/>
                <a:cs typeface="Times New Roman"/>
              </a:rPr>
              <a:t>也创造了新工种，如社交媒体主任、</a:t>
            </a:r>
            <a:r>
              <a:rPr lang="en-US" altLang="zh-CN" sz="2800" kern="100" dirty="0">
                <a:latin typeface="Times New Roman"/>
                <a:ea typeface="华文细黑"/>
                <a:cs typeface="Courier New"/>
              </a:rPr>
              <a:t>AI</a:t>
            </a:r>
            <a:r>
              <a:rPr lang="zh-CN" altLang="zh-CN" sz="2800" kern="100" dirty="0">
                <a:latin typeface="Times New Roman"/>
                <a:ea typeface="华文细黑"/>
                <a:cs typeface="Times New Roman"/>
              </a:rPr>
              <a:t>管理员等。英国牛津大学曾发表报告指出，人类的社交能力、创意等是</a:t>
            </a:r>
            <a:r>
              <a:rPr lang="en-US" altLang="zh-CN" sz="2800" kern="100" dirty="0">
                <a:latin typeface="Times New Roman"/>
                <a:ea typeface="华文细黑"/>
                <a:cs typeface="Courier New"/>
              </a:rPr>
              <a:t>AI</a:t>
            </a:r>
            <a:r>
              <a:rPr lang="zh-CN" altLang="zh-CN" sz="2800" kern="100" dirty="0">
                <a:latin typeface="Times New Roman"/>
                <a:ea typeface="华文细黑"/>
                <a:cs typeface="Times New Roman"/>
              </a:rPr>
              <a:t>难以取代的。乐观地看，</a:t>
            </a:r>
            <a:r>
              <a:rPr lang="en-US" altLang="zh-CN" sz="2800" kern="100" dirty="0">
                <a:latin typeface="Times New Roman"/>
                <a:ea typeface="华文细黑"/>
                <a:cs typeface="Courier New"/>
              </a:rPr>
              <a:t>AI</a:t>
            </a:r>
            <a:r>
              <a:rPr lang="zh-CN" altLang="zh-CN" sz="2800" kern="100" dirty="0">
                <a:latin typeface="Times New Roman"/>
                <a:ea typeface="华文细黑"/>
                <a:cs typeface="Times New Roman"/>
              </a:rPr>
              <a:t>无可避免，亦利大于弊。问题是适应过程并不容易，有些传统的白领职位可能要有落差甚至被取代。</a:t>
            </a:r>
            <a:r>
              <a:rPr lang="en-US" altLang="zh-CN" sz="2800" kern="100" dirty="0">
                <a:latin typeface="Times New Roman"/>
                <a:ea typeface="华文细黑"/>
                <a:cs typeface="Courier New"/>
              </a:rPr>
              <a:t>AI</a:t>
            </a:r>
            <a:r>
              <a:rPr lang="zh-CN" altLang="zh-CN" sz="2800" kern="100" dirty="0">
                <a:latin typeface="Times New Roman"/>
                <a:ea typeface="华文细黑"/>
                <a:cs typeface="Times New Roman"/>
              </a:rPr>
              <a:t>提升了生活，却没有提升某些职业的收入，使一些人日子更难过。财富也更容易集中在少部分人手中，现在的反全球化民粹浪潮未来可能更高涨</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p:txBody>
      </p:sp>
    </p:spTree>
    <p:extLst>
      <p:ext uri="{BB962C8B-B14F-4D97-AF65-F5344CB8AC3E}">
        <p14:creationId xmlns:p14="http://schemas.microsoft.com/office/powerpoint/2010/main" val="131311343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52590" y="319937"/>
            <a:ext cx="11324037" cy="327292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应对</a:t>
            </a:r>
            <a:r>
              <a:rPr lang="en-US" altLang="zh-CN" sz="2800" kern="100" dirty="0">
                <a:latin typeface="Times New Roman"/>
                <a:ea typeface="华文细黑"/>
                <a:cs typeface="Courier New"/>
              </a:rPr>
              <a:t>AI</a:t>
            </a:r>
            <a:r>
              <a:rPr lang="zh-CN" altLang="zh-CN" sz="2800" kern="100" dirty="0">
                <a:latin typeface="Times New Roman"/>
                <a:ea typeface="华文细黑"/>
                <a:cs typeface="Times New Roman"/>
              </a:rPr>
              <a:t>兴起已是各国政府考虑的重要课题，这包括改革教育与持续进修体系、税收再分配制度、社会保障制度等。一些企业家也提出了建议，如微软创办人盖茨提出征收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机械人税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，让科技企业在享受成果所带来的财富同时，也对失业人士负起部分责任</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选自《人民日报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海外版》，有删改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85905712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549189"/>
            <a:ext cx="11385581"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怎样才能有效应对人工智能的发展？请结合材料简要概括。</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334566" y="1379266"/>
            <a:ext cx="11385581"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政府积极作为。改革教育与持续进修体系、税收再分配制度、社会保障制度等。</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企业承担责任。科技企业对失业人员负起部分责任。</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个人积极应对。个人要适应人工智能，并利用人工智能提升生活质量。</a:t>
            </a:r>
            <a:endParaRPr lang="zh-CN" altLang="zh-CN" sz="1050" kern="100" dirty="0">
              <a:effectLst/>
              <a:latin typeface="宋体"/>
              <a:cs typeface="Courier New"/>
            </a:endParaRPr>
          </a:p>
        </p:txBody>
      </p:sp>
    </p:spTree>
    <p:extLst>
      <p:ext uri="{BB962C8B-B14F-4D97-AF65-F5344CB8AC3E}">
        <p14:creationId xmlns:p14="http://schemas.microsoft.com/office/powerpoint/2010/main" val="71890454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9">
                                            <p:txEl>
                                              <p:pRg st="0" end="0"/>
                                            </p:txEl>
                                          </p:spTgt>
                                        </p:tgtEl>
                                      </p:cBhvr>
                                    </p:animEffect>
                                    <p:set>
                                      <p:cBhvr>
                                        <p:cTn id="22" dur="1" fill="hold">
                                          <p:stCondLst>
                                            <p:cond delay="499"/>
                                          </p:stCondLst>
                                        </p:cTn>
                                        <p:tgtEl>
                                          <p:spTgt spid="9">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9">
                                            <p:txEl>
                                              <p:pRg st="1" end="1"/>
                                            </p:txEl>
                                          </p:spTgt>
                                        </p:tgtEl>
                                      </p:cBhvr>
                                    </p:animEffect>
                                    <p:set>
                                      <p:cBhvr>
                                        <p:cTn id="25" dur="1" fill="hold">
                                          <p:stCondLst>
                                            <p:cond delay="499"/>
                                          </p:stCondLst>
                                        </p:cTn>
                                        <p:tgtEl>
                                          <p:spTgt spid="9">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9">
                                            <p:txEl>
                                              <p:pRg st="2" end="2"/>
                                            </p:txEl>
                                          </p:spTgt>
                                        </p:tgtEl>
                                      </p:cBhvr>
                                    </p:animEffect>
                                    <p:set>
                                      <p:cBhvr>
                                        <p:cTn id="28" dur="1" fill="hold">
                                          <p:stCondLst>
                                            <p:cond delay="499"/>
                                          </p:stCondLst>
                                        </p:cTn>
                                        <p:tgtEl>
                                          <p:spTgt spid="9">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55217" y="1014099"/>
            <a:ext cx="10941320" cy="464794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解答材料综述型概括题应遵循的原则：</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不可照搬原句，</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语言要精练。</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答好两道材料综述型概括题。</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概括比较异同题</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非连续性实用文本命题最大的优势和特点就是对不同文本材料进行分析概括、比较异同，这类题是主观题中最常见的题型，其答题之道为</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340597701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45257" y="405458"/>
            <a:ext cx="11161240" cy="585747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审准题干，找出比较点。</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凡比较，必须有比较点，而比较点都在题干中给出。答题的第一步就是准确找出比较点。如</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Ⅰ</a:t>
            </a:r>
            <a:r>
              <a:rPr lang="zh-CN" altLang="zh-CN" sz="2800" kern="100" dirty="0">
                <a:latin typeface="Times New Roman"/>
                <a:ea typeface="华文细黑"/>
                <a:cs typeface="Times New Roman"/>
              </a:rPr>
              <a:t>第</a:t>
            </a:r>
            <a:r>
              <a:rPr lang="zh-CN" altLang="zh-CN" sz="2800" kern="100" dirty="0">
                <a:latin typeface="宋体"/>
                <a:ea typeface="Times New Roman"/>
                <a:cs typeface="Courier New"/>
              </a:rPr>
              <a:t> </a:t>
            </a:r>
            <a:r>
              <a:rPr lang="en-US" altLang="zh-CN" sz="2800" kern="100" dirty="0">
                <a:latin typeface="宋体"/>
                <a:ea typeface="Times New Roman"/>
                <a:cs typeface="Courier New"/>
              </a:rPr>
              <a:t>9</a:t>
            </a:r>
            <a:r>
              <a:rPr lang="zh-CN" altLang="zh-CN" sz="2800" kern="100" dirty="0">
                <a:latin typeface="Times New Roman"/>
                <a:ea typeface="华文细黑"/>
                <a:cs typeface="Times New Roman"/>
              </a:rPr>
              <a:t>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根据上述材料，概括说明中央电视台纪录频道开播初期与美国国家地理频道在制播运营模式方面的不同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制播运营模式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就是比较点。</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根据比较点，确定筛选、概括的范围，并精读、深析有关文字。</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比较点其实就是确定文字的依据，把它带入不同文本中，只要与它有关的文字就是答题的范围。找出来判断深析：分清层次，确定关键词语。</a:t>
            </a:r>
            <a:endParaRPr lang="zh-CN" altLang="zh-CN" sz="1050" kern="100" dirty="0">
              <a:effectLst/>
              <a:latin typeface="宋体"/>
              <a:cs typeface="Courier New"/>
            </a:endParaRPr>
          </a:p>
        </p:txBody>
      </p:sp>
    </p:spTree>
    <p:extLst>
      <p:ext uri="{BB962C8B-B14F-4D97-AF65-F5344CB8AC3E}">
        <p14:creationId xmlns:p14="http://schemas.microsoft.com/office/powerpoint/2010/main" val="336542465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33087" y="69801"/>
            <a:ext cx="11385581" cy="6686935"/>
          </a:xfrm>
          <a:prstGeom prst="rect">
            <a:avLst/>
          </a:prstGeom>
        </p:spPr>
        <p:txBody>
          <a:bodyPr wrap="square" lIns="121898" tIns="60948" rIns="121898" bIns="60948">
            <a:spAutoFit/>
          </a:bodyPr>
          <a:lstStyle/>
          <a:p>
            <a:pPr indent="720000" algn="just">
              <a:lnSpc>
                <a:spcPct val="14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提取要点，加工答案。</a:t>
            </a:r>
            <a:endParaRPr lang="zh-CN" altLang="zh-CN" sz="1050"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提取要点一般有两种方法：一为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摘取法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，即摘取、加工文中的关键词语；一为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提取法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，即独立概括文意。两种方法要结合使用。形成答案必须根据要求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深加工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，使之符合要求。试以</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Ⅰ</a:t>
            </a: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题为例。</a:t>
            </a:r>
            <a:endParaRPr lang="zh-CN" altLang="zh-CN" sz="1050"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根据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制播运营模式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这个比较点，确定材料三的开头两句、材料四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其制播运营模式如下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是答题范围。读材料三前两句，很容易确定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频道化运营模式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央视是纪录片的主要制作基地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等关键信息。而材料四文字较长，无现成关键词语可提取。根据央视制作与播出合为一体的特点，就会发现美国国家地理频道是制作与播出分离，于是自己独立概括为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分离模式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，稍加解释即可。</a:t>
            </a:r>
            <a:endParaRPr lang="zh-CN" altLang="zh-CN" sz="1050" kern="100" dirty="0">
              <a:effectLst/>
              <a:latin typeface="宋体"/>
              <a:cs typeface="Courier New"/>
            </a:endParaRPr>
          </a:p>
        </p:txBody>
      </p:sp>
    </p:spTree>
    <p:extLst>
      <p:ext uri="{BB962C8B-B14F-4D97-AF65-F5344CB8AC3E}">
        <p14:creationId xmlns:p14="http://schemas.microsoft.com/office/powerpoint/2010/main" val="56691023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33087" y="98376"/>
            <a:ext cx="11385581" cy="6686935"/>
          </a:xfrm>
          <a:prstGeom prst="rect">
            <a:avLst/>
          </a:prstGeom>
        </p:spPr>
        <p:txBody>
          <a:bodyPr wrap="square" lIns="121898" tIns="60948" rIns="121898" bIns="60948">
            <a:spAutoFit/>
          </a:bodyPr>
          <a:lstStyle/>
          <a:p>
            <a:pPr indent="720000" algn="just">
              <a:lnSpc>
                <a:spcPct val="140000"/>
              </a:lnSpc>
              <a:spcAft>
                <a:spcPts val="0"/>
              </a:spcAft>
            </a:pPr>
            <a:r>
              <a:rPr lang="zh-CN" altLang="zh-CN" sz="2800" kern="100" dirty="0">
                <a:latin typeface="Times New Roman"/>
                <a:ea typeface="华文细黑"/>
                <a:cs typeface="Times New Roman"/>
              </a:rPr>
              <a:t>比较材料侧重点、角度的异同是常比较的内容。对此，只要把各材料的关键词语和层次弄清楚，最后两相比较就明白了。</a:t>
            </a:r>
            <a:endParaRPr lang="zh-CN" altLang="zh-CN" sz="1050" kern="100" dirty="0">
              <a:latin typeface="宋体"/>
              <a:cs typeface="Courier New"/>
            </a:endParaRPr>
          </a:p>
          <a:p>
            <a:pPr indent="720000"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看法、对策综合分析概括题</a:t>
            </a:r>
            <a:endParaRPr lang="zh-CN" altLang="zh-CN" sz="1050" kern="100" dirty="0">
              <a:latin typeface="宋体"/>
              <a:cs typeface="Courier New"/>
            </a:endParaRPr>
          </a:p>
          <a:p>
            <a:pPr indent="720000">
              <a:lnSpc>
                <a:spcPct val="140000"/>
              </a:lnSpc>
            </a:pPr>
            <a:r>
              <a:rPr lang="zh-CN" altLang="zh-CN" sz="2800" kern="100" dirty="0">
                <a:latin typeface="Times New Roman"/>
                <a:ea typeface="华文细黑"/>
                <a:cs typeface="Times New Roman"/>
              </a:rPr>
              <a:t>阅读实用类文本的目的之一就是从材料中发现问题，并寻找解决办法，进而更好地指导人们的生活、学习和工作。于是，像问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材料反映了怎样的问题，如何解决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结合材料谈谈你对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问题的看法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之类要求考生说出看法，提出对策之类的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谈看法、对策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综合分析概括题应运而生。这种题的阅读答题范围不像比较异同题，仅限于一两则材料中的一两处关键之处，而是着眼于几乎所有的材料范围内，仔细筛选、找足找全相关信息；也不在于去比较它们在内容上有何异同，而是就多则材料反映出的共同现象、问题进行综合思考、分析。</a:t>
            </a:r>
            <a:endParaRPr lang="zh-CN" altLang="zh-CN" sz="1050" kern="100" dirty="0">
              <a:effectLst/>
              <a:latin typeface="宋体"/>
              <a:cs typeface="Courier New"/>
            </a:endParaRPr>
          </a:p>
        </p:txBody>
      </p:sp>
    </p:spTree>
    <p:extLst>
      <p:ext uri="{BB962C8B-B14F-4D97-AF65-F5344CB8AC3E}">
        <p14:creationId xmlns:p14="http://schemas.microsoft.com/office/powerpoint/2010/main" val="23675837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5461" y="45418"/>
            <a:ext cx="11763683" cy="5481220"/>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原文：对于河北省包括石家庄在内的中南部地区居民来说，冬季雾霾频发几乎已经习以为常。在</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月份河北省发生的几次能见度小于</a:t>
            </a:r>
            <a:r>
              <a:rPr lang="en-US" altLang="zh-CN" sz="2800" kern="100" dirty="0">
                <a:latin typeface="Times New Roman"/>
                <a:ea typeface="华文细黑"/>
                <a:cs typeface="Courier New"/>
              </a:rPr>
              <a:t>50</a:t>
            </a:r>
            <a:r>
              <a:rPr lang="zh-CN" altLang="zh-CN" sz="2800" kern="100" dirty="0">
                <a:latin typeface="Times New Roman"/>
                <a:ea typeface="华文细黑"/>
                <a:cs typeface="Times New Roman"/>
              </a:rPr>
              <a:t>米的强浓雾，几乎都出现在石家庄、邯郸等中南部县市。究其原因，这与石家庄、邢台、邯郸、衡水等县市位于太行山东麓平原地区这一特殊地理位置有着重要的关系。受西部的太行山脉影响，风速在到达河北省中南部地区后减小，容易出现静稳和逆温天气，使大气垂直层结构稳定，不利于污染物水平和垂直扩散。</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选项：由于太行山脉阻滞了西北风，因而风速减小，不利于污染物扩散，这导致河北省</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月份能见度小于</a:t>
            </a:r>
            <a:r>
              <a:rPr lang="en-US" altLang="zh-CN" sz="2800" kern="100" dirty="0">
                <a:latin typeface="Times New Roman"/>
                <a:ea typeface="华文细黑"/>
                <a:cs typeface="Courier New"/>
              </a:rPr>
              <a:t>50</a:t>
            </a:r>
            <a:r>
              <a:rPr lang="zh-CN" altLang="zh-CN" sz="2800" kern="100" dirty="0">
                <a:latin typeface="Times New Roman"/>
                <a:ea typeface="华文细黑"/>
                <a:cs typeface="Times New Roman"/>
              </a:rPr>
              <a:t>米的强浓雾都出现在中南部县市。</a:t>
            </a:r>
            <a:endParaRPr lang="zh-CN" altLang="zh-CN" sz="1050" kern="100" dirty="0">
              <a:effectLst/>
              <a:latin typeface="宋体"/>
              <a:cs typeface="Courier New"/>
            </a:endParaRPr>
          </a:p>
        </p:txBody>
      </p:sp>
      <p:sp>
        <p:nvSpPr>
          <p:cNvPr id="6" name="矩形 5"/>
          <p:cNvSpPr/>
          <p:nvPr/>
        </p:nvSpPr>
        <p:spPr>
          <a:xfrm>
            <a:off x="215461" y="5460876"/>
            <a:ext cx="11763683" cy="1257756"/>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都出现在中南部县市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错，原文是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几乎都出现在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等中南部县市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3846582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6" grpId="0"/>
      <p:bldP spid="6"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34824" y="591430"/>
            <a:ext cx="10832990" cy="391848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因此，其答题要点在于：</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根据题干要求，必须把所有相关文字信息全部筛选出来，不得遗漏。否则，将影响思考的全面性，漏掉答题要点。</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谈看法谈对策要立足于文本，有时可做必要的推导，如谈对策，材料中并没有给出什么办法，这时就要根据存在的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问题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找到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3439263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4" descr="C:\Users\Administrator\Desktop\0000000\2c5aabb7cad9a22fb647608c792d6b9f.jpg"/>
          <p:cNvPicPr>
            <a:picLocks noChangeAspect="1" noChangeArrowheads="1"/>
          </p:cNvPicPr>
          <p:nvPr/>
        </p:nvPicPr>
        <p:blipFill rotWithShape="1">
          <a:blip r:embed="rId2">
            <a:extLst>
              <a:ext uri="{28A0092B-C50C-407E-A947-70E740481C1C}">
                <a14:useLocalDpi xmlns:a14="http://schemas.microsoft.com/office/drawing/2010/main" val="0"/>
              </a:ext>
            </a:extLst>
          </a:blip>
          <a:srcRect t="10133"/>
          <a:stretch/>
        </p:blipFill>
        <p:spPr bwMode="auto">
          <a:xfrm>
            <a:off x="-22461" y="0"/>
            <a:ext cx="12212874"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24986" y="69801"/>
            <a:ext cx="11763683" cy="5480450"/>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原文：近年来，我国中药秘方大量流失，商标在国外屡遭抢注。据统计，我国已有</a:t>
            </a:r>
            <a:r>
              <a:rPr lang="en-US" altLang="zh-CN" sz="2800" kern="100" dirty="0">
                <a:latin typeface="Times New Roman"/>
                <a:ea typeface="华文细黑"/>
                <a:cs typeface="Courier New"/>
              </a:rPr>
              <a:t>900</a:t>
            </a:r>
            <a:r>
              <a:rPr lang="zh-CN" altLang="zh-CN" sz="2800" kern="100" dirty="0">
                <a:latin typeface="Times New Roman"/>
                <a:ea typeface="华文细黑"/>
                <a:cs typeface="Times New Roman"/>
              </a:rPr>
              <a:t>多种中药被国外企业抢先申请专利。中医药如今成了发达国家的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摇钱树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老祖宗的宝贝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沦为人家碗里的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肥肉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，难道不该警醒吗？</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中医无国界，技术有归属。中医药扬帆起航，走出国门，不能丢掉国际话语权，必须制定相应的国际标准，用法律手段保护好知识产权，筑牢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防火墙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，烙上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中国印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，让中医药这座宝库永远姓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选项：原文表明中药秘方大量流失，专利被抢先申请，商标遭抢注，国际话语权丢失，应当引起我们的高度警惕。</a:t>
            </a:r>
            <a:endParaRPr lang="zh-CN" altLang="zh-CN" sz="1050" kern="100" dirty="0">
              <a:effectLst/>
              <a:latin typeface="宋体"/>
              <a:cs typeface="Courier New"/>
            </a:endParaRPr>
          </a:p>
        </p:txBody>
      </p:sp>
      <p:sp>
        <p:nvSpPr>
          <p:cNvPr id="6" name="矩形 5"/>
          <p:cNvSpPr/>
          <p:nvPr/>
        </p:nvSpPr>
        <p:spPr>
          <a:xfrm>
            <a:off x="224986" y="5485259"/>
            <a:ext cx="11763683" cy="1257756"/>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国际话语权丢失</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错，把未然当成了已然，原文第二段说的是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不能丢掉国际话语权</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8606767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6" grpId="0"/>
      <p:bldP spid="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24986" y="69801"/>
            <a:ext cx="11763683" cy="521114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原文：一个小小的圆珠笔头，也是中国制造业面临问题的缩影。要实现从制造大国到制造强国的转变，同样任重道远。</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中国制笔协会理事长王淑琴说：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制笔行业现阶段与国外的差距，应该说不完全是技术上的。现在主要在心态上，在思维模式上，还在文化和环境上，这些都是有一定差距的。整个中国的制造业都比较浮躁，而且现在这种形势更是如此。</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选项：在制笔协会理事长王淑琴看来，我国现阶段制笔行业与国外的差距，不在技术上，而是在心态上，在思维模式上，还在文化和环境上。</a:t>
            </a:r>
            <a:endParaRPr lang="zh-CN" altLang="zh-CN" sz="1050" kern="100" dirty="0">
              <a:effectLst/>
              <a:latin typeface="宋体"/>
              <a:cs typeface="Courier New"/>
            </a:endParaRPr>
          </a:p>
        </p:txBody>
      </p:sp>
      <p:sp>
        <p:nvSpPr>
          <p:cNvPr id="6" name="矩形 5"/>
          <p:cNvSpPr/>
          <p:nvPr/>
        </p:nvSpPr>
        <p:spPr>
          <a:xfrm>
            <a:off x="224986" y="5263902"/>
            <a:ext cx="11763683"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曲解文意。原文说是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不完全是技术上的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，而选项却说成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不在技术上</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96284276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6" grpId="0"/>
      <p:bldP spid="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4674" y="405458"/>
            <a:ext cx="11324037"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latin typeface="Times New Roman"/>
                <a:ea typeface="华文细黑"/>
                <a:cs typeface="Courier New"/>
              </a:rPr>
              <a:t>2.</a:t>
            </a:r>
            <a:r>
              <a:rPr lang="zh-CN" altLang="zh-CN" sz="2800" b="1" kern="100" dirty="0" smtClean="0">
                <a:latin typeface="Times New Roman"/>
                <a:ea typeface="华文细黑"/>
                <a:cs typeface="Times New Roman"/>
              </a:rPr>
              <a:t>比对句子，看选项与原文在关键句子的句意及其关系的理解方面是否一致。</a:t>
            </a:r>
            <a:endParaRPr lang="zh-CN" altLang="zh-CN" sz="1050" kern="100" dirty="0" smtClean="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请仔细比对下列原文与选项，看看选项存在什么问题。</a:t>
            </a:r>
            <a:endParaRPr lang="zh-CN" altLang="zh-CN" sz="105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(1)</a:t>
            </a:r>
            <a:r>
              <a:rPr lang="zh-CN" altLang="zh-CN" sz="2800" kern="100" dirty="0" smtClean="0">
                <a:latin typeface="Times New Roman"/>
                <a:ea typeface="华文细黑"/>
                <a:cs typeface="Times New Roman"/>
              </a:rPr>
              <a:t>原文：当前，共享单车行业面临的问题很多。一部分来自产品本身，包括车辆的损坏等；而另一部分，则来自用户，包括一些用户盗取共享单车、恶意损坏、换锁等，这还需要平台与政府共同监督，行业只有在规范化的前提下，才能健康发展。</a:t>
            </a:r>
            <a:endParaRPr lang="zh-CN" altLang="zh-CN" sz="1050" kern="100" dirty="0" smtClean="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选项：原文显示，共享单车在我国得到了迅速发展，只要单车行业解决自身存在的问题，这种势头势必一直延续下去。</a:t>
            </a:r>
            <a:endParaRPr lang="zh-CN" altLang="zh-CN" sz="1050" kern="100" dirty="0">
              <a:effectLst/>
              <a:latin typeface="宋体"/>
              <a:cs typeface="Courier New"/>
            </a:endParaRPr>
          </a:p>
        </p:txBody>
      </p:sp>
      <p:sp>
        <p:nvSpPr>
          <p:cNvPr id="3" name="TextBox 2">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74483848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7814</TotalTime>
  <Words>6985</Words>
  <Application>Microsoft Office PowerPoint</Application>
  <PresentationFormat>自定义</PresentationFormat>
  <Paragraphs>307</Paragraphs>
  <Slides>61</Slides>
  <Notes>56</Notes>
  <HiddenSlides>2</HiddenSlides>
  <MMClips>0</MMClips>
  <ScaleCrop>false</ScaleCrop>
  <HeadingPairs>
    <vt:vector size="4" baseType="variant">
      <vt:variant>
        <vt:lpstr>主题</vt:lpstr>
      </vt:variant>
      <vt:variant>
        <vt:i4>1</vt:i4>
      </vt:variant>
      <vt:variant>
        <vt:lpstr>幻灯片标题</vt:lpstr>
      </vt:variant>
      <vt:variant>
        <vt:i4>61</vt:i4>
      </vt:variant>
    </vt:vector>
  </HeadingPairs>
  <TitlesOfParts>
    <vt:vector size="6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926</cp:revision>
  <dcterms:modified xsi:type="dcterms:W3CDTF">2018-03-28T03:44:07Z</dcterms:modified>
</cp:coreProperties>
</file>