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523" r:id="rId3"/>
    <p:sldId id="323" r:id="rId5"/>
    <p:sldId id="627" r:id="rId6"/>
    <p:sldId id="628" r:id="rId7"/>
    <p:sldId id="619" r:id="rId8"/>
    <p:sldId id="620" r:id="rId9"/>
    <p:sldId id="621" r:id="rId10"/>
    <p:sldId id="622" r:id="rId11"/>
    <p:sldId id="580" r:id="rId12"/>
    <p:sldId id="623" r:id="rId13"/>
    <p:sldId id="599" r:id="rId14"/>
    <p:sldId id="624" r:id="rId15"/>
    <p:sldId id="625" r:id="rId16"/>
    <p:sldId id="629" r:id="rId17"/>
    <p:sldId id="630" r:id="rId18"/>
    <p:sldId id="631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华文行楷" panose="02010800040101010101" pitchFamily="2" charset="-122"/>
      <p:regular r:id="rId26"/>
    </p:embeddedFont>
    <p:embeddedFont>
      <p:font typeface="微软雅黑" panose="020B0503020204020204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D60093"/>
    <a:srgbClr val="7030A0"/>
    <a:srgbClr val="FF6600"/>
    <a:srgbClr val="09CBE5"/>
    <a:srgbClr val="FF7C80"/>
    <a:srgbClr val="FF5050"/>
    <a:srgbClr val="FF00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51" autoAdjust="0"/>
    <p:restoredTop sz="95401" autoAdjust="0"/>
  </p:normalViewPr>
  <p:slideViewPr>
    <p:cSldViewPr>
      <p:cViewPr varScale="1">
        <p:scale>
          <a:sx n="114" d="100"/>
          <a:sy n="114" d="100"/>
        </p:scale>
        <p:origin x="540" y="90"/>
      </p:cViewPr>
      <p:guideLst>
        <p:guide orient="horz" pos="2471"/>
        <p:guide pos="51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09"/>
        <p:guide pos="212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microsoft.com/office/2007/relationships/hdphoto" Target="../media/image4.wdp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553876" y="2589927"/>
            <a:ext cx="2585720" cy="4375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部编版</a:t>
            </a:r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三年级下册</a:t>
            </a:r>
            <a:endParaRPr lang="zh-CN" altLang="en-US" sz="2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909927" y="1232288"/>
            <a:ext cx="3505200" cy="10839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lang="zh-CN" altLang="en-US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C99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7575">
            <a:off x="206682" y="551415"/>
            <a:ext cx="1932669" cy="22655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214546" y="1714494"/>
            <a:ext cx="4429140" cy="267652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dirty="0"/>
              <a:t>通知</a:t>
            </a:r>
            <a:endParaRPr lang="zh-CN" altLang="en-US" sz="2800" dirty="0"/>
          </a:p>
          <a:p>
            <a:r>
              <a:rPr lang="en-US" altLang="zh-CN" sz="2800" dirty="0"/>
              <a:t>        </a:t>
            </a:r>
            <a:r>
              <a:rPr lang="zh-CN" altLang="en-US" sz="2800" dirty="0"/>
              <a:t>各班班长请于</a:t>
            </a:r>
            <a:r>
              <a:rPr lang="en-US" altLang="zh-CN" sz="2800" dirty="0"/>
              <a:t>4</a:t>
            </a:r>
            <a:r>
              <a:rPr lang="zh-CN" altLang="en-US" sz="2800" dirty="0"/>
              <a:t>月</a:t>
            </a:r>
            <a:r>
              <a:rPr lang="en-US" altLang="zh-CN" sz="2800" dirty="0"/>
              <a:t>14</a:t>
            </a:r>
            <a:r>
              <a:rPr lang="zh-CN" altLang="en-US" sz="2800" dirty="0"/>
              <a:t>日下午，到学校后勤部领取新校服。                   </a:t>
            </a:r>
            <a:endParaRPr lang="en-US" altLang="zh-CN" sz="2800" dirty="0"/>
          </a:p>
          <a:p>
            <a:r>
              <a:rPr lang="en-US" altLang="zh-CN" sz="2800" dirty="0"/>
              <a:t>                          </a:t>
            </a:r>
            <a:r>
              <a:rPr lang="zh-CN" altLang="en-US" sz="2800" dirty="0"/>
              <a:t>学校后勤部</a:t>
            </a:r>
            <a:endParaRPr lang="zh-CN" altLang="en-US" sz="2800" dirty="0"/>
          </a:p>
          <a:p>
            <a:r>
              <a:rPr lang="en-US" sz="2800" dirty="0"/>
              <a:t>                              4</a:t>
            </a:r>
            <a:r>
              <a:rPr lang="zh-CN" altLang="en-US" sz="2800" dirty="0"/>
              <a:t>月</a:t>
            </a:r>
            <a:r>
              <a:rPr lang="en-US" sz="2800" dirty="0"/>
              <a:t>13</a:t>
            </a:r>
            <a:r>
              <a:rPr lang="zh-CN" altLang="en-US" sz="2800" dirty="0"/>
              <a:t>日</a:t>
            </a:r>
            <a:endParaRPr lang="zh-CN" altLang="en-US" sz="2800" dirty="0"/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0" y="572111"/>
            <a:ext cx="8001024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6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示例：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写一个各班班长领取新校服的通知。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9"/>
          <p:cNvSpPr txBox="1"/>
          <p:nvPr/>
        </p:nvSpPr>
        <p:spPr>
          <a:xfrm>
            <a:off x="953127" y="304804"/>
            <a:ext cx="16203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书写提示</a:t>
            </a:r>
            <a:endParaRPr lang="zh-CN" altLang="en-US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99113" y="789552"/>
            <a:ext cx="1512365" cy="0"/>
          </a:xfrm>
          <a:prstGeom prst="line">
            <a:avLst/>
          </a:prstGeom>
          <a:ln w="28575">
            <a:solidFill>
              <a:srgbClr val="09CB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50957" y="54006"/>
            <a:ext cx="864208" cy="789552"/>
            <a:chOff x="3430910" y="1556792"/>
            <a:chExt cx="5688632" cy="5297684"/>
          </a:xfrm>
        </p:grpSpPr>
        <p:grpSp>
          <p:nvGrpSpPr>
            <p:cNvPr id="3" name="组合 2"/>
            <p:cNvGrpSpPr/>
            <p:nvPr/>
          </p:nvGrpSpPr>
          <p:grpSpPr>
            <a:xfrm>
              <a:off x="3430910" y="1556792"/>
              <a:ext cx="5688632" cy="5297684"/>
              <a:chOff x="3430910" y="1556792"/>
              <a:chExt cx="5688632" cy="5297684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30910" y="1556792"/>
                <a:ext cx="5688632" cy="5297684"/>
              </a:xfrm>
              <a:prstGeom prst="rect">
                <a:avLst/>
              </a:prstGeom>
            </p:spPr>
          </p:pic>
          <p:sp>
            <p:nvSpPr>
              <p:cNvPr id="2" name="流程图: 联系 1"/>
              <p:cNvSpPr/>
              <p:nvPr/>
            </p:nvSpPr>
            <p:spPr>
              <a:xfrm>
                <a:off x="5159102" y="1772816"/>
                <a:ext cx="1080008" cy="1008000"/>
              </a:xfrm>
              <a:prstGeom prst="flowChartConnector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9"/>
            <p:cNvSpPr txBox="1"/>
            <p:nvPr/>
          </p:nvSpPr>
          <p:spPr>
            <a:xfrm>
              <a:off x="4927924" y="1835615"/>
              <a:ext cx="2395207" cy="1032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" dirty="0">
                  <a:solidFill>
                    <a:srgbClr val="0000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语文？</a:t>
              </a:r>
              <a:endParaRPr lang="zh-CN" altLang="en-US" sz="4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7169" name="Picture 1" descr="C:\Users\Administrator\AppData\Roaming\Tencent\Users\785852412\QQ\WinTemp\RichOle\N2K0G0B_MCM4ZEQNAPYUDK6.png"/>
          <p:cNvPicPr>
            <a:picLocks noChangeAspect="1" noChangeArrowheads="1"/>
          </p:cNvPicPr>
          <p:nvPr/>
        </p:nvPicPr>
        <p:blipFill>
          <a:blip r:embed="rId2">
            <a:lum bright="18000" contrast="18000"/>
          </a:blip>
          <a:srcRect/>
          <a:stretch>
            <a:fillRect/>
          </a:stretch>
        </p:blipFill>
        <p:spPr bwMode="auto">
          <a:xfrm>
            <a:off x="571472" y="1071552"/>
            <a:ext cx="3857652" cy="3835040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5143500" y="1797685"/>
            <a:ext cx="3107690" cy="2245359"/>
          </a:xfrm>
          <a:prstGeom prst="wedgeRectCallout">
            <a:avLst>
              <a:gd name="adj1" fmla="val -61684"/>
              <a:gd name="adj2" fmla="val 11790"/>
            </a:avLst>
          </a:prstGeom>
          <a:noFill/>
          <a:ln w="9525">
            <a:solidFill>
              <a:srgbClr val="7030A0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横画或竖画较多的字，书写时要先考虑这些笔画的长短比例和距离，避免拥挤。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714362"/>
            <a:ext cx="2225609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练习写一写。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57224" y="1500180"/>
            <a:ext cx="1071570" cy="1072364"/>
            <a:chOff x="1000100" y="2000246"/>
            <a:chExt cx="1071570" cy="1072364"/>
          </a:xfrm>
        </p:grpSpPr>
        <p:sp>
          <p:nvSpPr>
            <p:cNvPr id="5" name="矩形 4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>
              <a:stCxn id="5" idx="1"/>
              <a:endCxn id="5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5" idx="0"/>
              <a:endCxn id="5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857224" y="1571618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/>
              <a:t>狮</a:t>
            </a:r>
            <a:endParaRPr lang="zh-CN" altLang="en-US" sz="54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842936" y="3071816"/>
            <a:ext cx="1071570" cy="1072364"/>
            <a:chOff x="1000100" y="2000246"/>
            <a:chExt cx="1071570" cy="1072364"/>
          </a:xfrm>
        </p:grpSpPr>
        <p:sp>
          <p:nvSpPr>
            <p:cNvPr id="13" name="矩形 12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>
              <a:stCxn id="13" idx="1"/>
              <a:endCxn id="13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3" idx="0"/>
              <a:endCxn id="13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842936" y="3143254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/>
              <a:t>塘</a:t>
            </a:r>
            <a:endParaRPr lang="zh-CN" altLang="en-US" sz="5400" dirty="0"/>
          </a:p>
        </p:txBody>
      </p:sp>
      <p:grpSp>
        <p:nvGrpSpPr>
          <p:cNvPr id="17" name="组合 16"/>
          <p:cNvGrpSpPr/>
          <p:nvPr/>
        </p:nvGrpSpPr>
        <p:grpSpPr>
          <a:xfrm>
            <a:off x="2486010" y="1500180"/>
            <a:ext cx="1071570" cy="1072364"/>
            <a:chOff x="1000100" y="2000246"/>
            <a:chExt cx="1071570" cy="1072364"/>
          </a:xfrm>
        </p:grpSpPr>
        <p:sp>
          <p:nvSpPr>
            <p:cNvPr id="18" name="矩形 17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18" idx="1"/>
              <a:endCxn id="18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8" idx="0"/>
              <a:endCxn id="18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4129084" y="1500180"/>
            <a:ext cx="1071570" cy="1072364"/>
            <a:chOff x="1000100" y="2000246"/>
            <a:chExt cx="1071570" cy="1072364"/>
          </a:xfrm>
        </p:grpSpPr>
        <p:sp>
          <p:nvSpPr>
            <p:cNvPr id="22" name="矩形 21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>
              <a:stCxn id="22" idx="1"/>
              <a:endCxn id="22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22" idx="0"/>
              <a:endCxn id="22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5557844" y="1500180"/>
            <a:ext cx="1071570" cy="1072364"/>
            <a:chOff x="1000100" y="2000246"/>
            <a:chExt cx="1071570" cy="1072364"/>
          </a:xfrm>
        </p:grpSpPr>
        <p:sp>
          <p:nvSpPr>
            <p:cNvPr id="26" name="矩形 25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stCxn id="26" idx="1"/>
              <a:endCxn id="26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26" idx="0"/>
              <a:endCxn id="26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2486010" y="3071816"/>
            <a:ext cx="1071570" cy="1072364"/>
            <a:chOff x="1000100" y="2000246"/>
            <a:chExt cx="1071570" cy="1072364"/>
          </a:xfrm>
        </p:grpSpPr>
        <p:sp>
          <p:nvSpPr>
            <p:cNvPr id="30" name="矩形 29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>
              <a:stCxn id="30" idx="1"/>
              <a:endCxn id="30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>
              <a:stCxn id="30" idx="0"/>
              <a:endCxn id="30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4129084" y="3071816"/>
            <a:ext cx="1071570" cy="1072364"/>
            <a:chOff x="1000100" y="2000246"/>
            <a:chExt cx="1071570" cy="1072364"/>
          </a:xfrm>
        </p:grpSpPr>
        <p:sp>
          <p:nvSpPr>
            <p:cNvPr id="34" name="矩形 33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>
              <a:stCxn id="34" idx="1"/>
              <a:endCxn id="34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>
              <a:stCxn id="34" idx="0"/>
              <a:endCxn id="34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5557844" y="3071816"/>
            <a:ext cx="1071570" cy="1072364"/>
            <a:chOff x="1000100" y="2000246"/>
            <a:chExt cx="1071570" cy="1072364"/>
          </a:xfrm>
        </p:grpSpPr>
        <p:sp>
          <p:nvSpPr>
            <p:cNvPr id="38" name="矩形 37"/>
            <p:cNvSpPr/>
            <p:nvPr/>
          </p:nvSpPr>
          <p:spPr>
            <a:xfrm>
              <a:off x="1000100" y="2000246"/>
              <a:ext cx="1071570" cy="107157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>
              <a:stCxn id="38" idx="1"/>
              <a:endCxn id="38" idx="3"/>
            </p:cNvCxnSpPr>
            <p:nvPr/>
          </p:nvCxnSpPr>
          <p:spPr>
            <a:xfrm rot="108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stCxn id="38" idx="0"/>
              <a:endCxn id="38" idx="2"/>
            </p:cNvCxnSpPr>
            <p:nvPr/>
          </p:nvCxnSpPr>
          <p:spPr>
            <a:xfrm rot="16200000" flipH="1">
              <a:off x="1000100" y="2536031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55650" y="1348105"/>
            <a:ext cx="7129145" cy="22320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9"/>
          <p:cNvSpPr txBox="1"/>
          <p:nvPr/>
        </p:nvSpPr>
        <p:spPr>
          <a:xfrm>
            <a:off x="953127" y="304804"/>
            <a:ext cx="16203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  <a:endParaRPr lang="zh-CN" altLang="en-US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99113" y="789552"/>
            <a:ext cx="1512365" cy="0"/>
          </a:xfrm>
          <a:prstGeom prst="line">
            <a:avLst/>
          </a:prstGeom>
          <a:ln w="28575">
            <a:solidFill>
              <a:srgbClr val="09CB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250957" y="54006"/>
            <a:ext cx="864208" cy="789552"/>
            <a:chOff x="3430910" y="1556792"/>
            <a:chExt cx="5688632" cy="5297684"/>
          </a:xfrm>
        </p:grpSpPr>
        <p:grpSp>
          <p:nvGrpSpPr>
            <p:cNvPr id="10" name="组合 2"/>
            <p:cNvGrpSpPr/>
            <p:nvPr/>
          </p:nvGrpSpPr>
          <p:grpSpPr>
            <a:xfrm>
              <a:off x="3430910" y="1556792"/>
              <a:ext cx="5688632" cy="5297684"/>
              <a:chOff x="3430910" y="1556792"/>
              <a:chExt cx="5688632" cy="5297684"/>
            </a:xfrm>
          </p:grpSpPr>
          <p:pic>
            <p:nvPicPr>
              <p:cNvPr id="12" name="图片 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30910" y="1556792"/>
                <a:ext cx="5688632" cy="5297684"/>
              </a:xfrm>
              <a:prstGeom prst="rect">
                <a:avLst/>
              </a:prstGeom>
            </p:spPr>
          </p:pic>
          <p:sp>
            <p:nvSpPr>
              <p:cNvPr id="13" name="流程图: 联系 1"/>
              <p:cNvSpPr/>
              <p:nvPr/>
            </p:nvSpPr>
            <p:spPr>
              <a:xfrm>
                <a:off x="5159102" y="1772816"/>
                <a:ext cx="1080008" cy="1008000"/>
              </a:xfrm>
              <a:prstGeom prst="flowChartConnector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9"/>
            <p:cNvSpPr txBox="1"/>
            <p:nvPr/>
          </p:nvSpPr>
          <p:spPr>
            <a:xfrm>
              <a:off x="4927924" y="1835615"/>
              <a:ext cx="2395207" cy="1032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" dirty="0">
                  <a:solidFill>
                    <a:srgbClr val="0000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语文？</a:t>
              </a:r>
              <a:endParaRPr lang="zh-CN" altLang="en-US" sz="4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842010" y="1549718"/>
            <a:ext cx="7384415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152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邯郸学步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滥竽充数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kumimoji="0" 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掩耳盗铃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52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自相矛盾    刻舟求剑     画蛇添足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52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杞人忧天    井底之蛙     杯弓蛇影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483870" y="641985"/>
            <a:ext cx="8017510" cy="3969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邯郸学步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比喻一味地模仿别人，不仅没学到本事，反而把原来的本事也丢了。</a:t>
            </a:r>
            <a:endParaRPr kumimoji="0" 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滥竽充数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讽刺了混入内行，冒充有本领而无真才实学的人。</a:t>
            </a:r>
            <a:endParaRPr kumimoji="0" 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掩耳盗铃：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比喻自己欺骗自己，通常是比喻自欺欺人的意思。</a:t>
            </a:r>
            <a:endParaRPr kumimoji="0" 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自相矛盾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比喻自己说话做事前后抵触。</a:t>
            </a:r>
            <a:endParaRPr kumimoji="0" 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刻舟求剑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比喻拘泥不知变通，不懂事物已发展变化而仍静止地看问题。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677545" y="1214755"/>
            <a:ext cx="7804785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画蛇添足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比喻做了多余的事，非但无益，反而不合适。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杞人忧天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比喻不必要的或缺乏根据的忧虑和担心。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井底之蛙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比喻见识狭窄的人。</a:t>
            </a:r>
            <a:endParaRPr kumimoji="0" 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杯弓蛇影：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比喻因疑神疑鬼而引起恐惧。</a:t>
            </a:r>
            <a:endParaRPr kumimoji="0" 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02285" y="644163"/>
            <a:ext cx="6429388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我会应用</a:t>
            </a:r>
            <a:r>
              <a:rPr kumimoji="0" lang="zh-CN" sz="320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sz="3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根据语境填成语。</a:t>
            </a:r>
            <a:endParaRPr kumimoji="0" lang="zh-CN" sz="32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428596" y="1572104"/>
            <a:ext cx="8072462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8120" algn="l"/>
              </a:tabLst>
            </a:pP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1.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不懂装懂，就是（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     ），那是一种自欺自人的事情。</a:t>
            </a:r>
            <a:endParaRPr kumimoji="0" lang="zh-CN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28596" y="2891008"/>
            <a:ext cx="8715404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我们说话做事要言行一致，不要（        ）。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endParaRPr kumimoji="0" lang="zh-CN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500557" y="1572253"/>
            <a:ext cx="19288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掩耳盗铃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836740" y="2891157"/>
            <a:ext cx="19288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自相矛盾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"/>
          <p:cNvSpPr txBox="1"/>
          <p:nvPr/>
        </p:nvSpPr>
        <p:spPr>
          <a:xfrm>
            <a:off x="953127" y="303499"/>
            <a:ext cx="16203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zh-CN" altLang="en-US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12996" y="303498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281" t="50678"/>
          <a:stretch>
            <a:fillRect/>
          </a:stretch>
        </p:blipFill>
        <p:spPr bwMode="auto">
          <a:xfrm>
            <a:off x="285162" y="2411015"/>
            <a:ext cx="1700910" cy="2732486"/>
          </a:xfrm>
          <a:prstGeom prst="rect">
            <a:avLst/>
          </a:prstGeom>
          <a:noFill/>
        </p:spPr>
      </p:pic>
      <p:pic>
        <p:nvPicPr>
          <p:cNvPr id="22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143" t="50678" r="28955"/>
          <a:stretch>
            <a:fillRect/>
          </a:stretch>
        </p:blipFill>
        <p:spPr bwMode="auto">
          <a:xfrm>
            <a:off x="7036932" y="1768072"/>
            <a:ext cx="1821906" cy="3375428"/>
          </a:xfrm>
          <a:prstGeom prst="rect">
            <a:avLst/>
          </a:prstGeom>
          <a:noFill/>
        </p:spPr>
      </p:pic>
      <p:sp>
        <p:nvSpPr>
          <p:cNvPr id="23" name="矩形标注 22"/>
          <p:cNvSpPr/>
          <p:nvPr/>
        </p:nvSpPr>
        <p:spPr>
          <a:xfrm>
            <a:off x="1356870" y="964395"/>
            <a:ext cx="5644022" cy="1180010"/>
          </a:xfrm>
          <a:prstGeom prst="wedgeRectCallout">
            <a:avLst>
              <a:gd name="adj1" fmla="val -53070"/>
              <a:gd name="adj2" fmla="val 80582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许多寓言故事给我留下了深刻印象。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乌鸦喝水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狐假虎威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揠苗助长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》……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这些故事我读完之后就不会忘。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标注 28"/>
          <p:cNvSpPr/>
          <p:nvPr/>
        </p:nvSpPr>
        <p:spPr>
          <a:xfrm>
            <a:off x="2786050" y="2500312"/>
            <a:ext cx="3704036" cy="1125149"/>
          </a:xfrm>
          <a:prstGeom prst="wedgeRectCallout">
            <a:avLst>
              <a:gd name="adj1" fmla="val 73543"/>
              <a:gd name="adj2" fmla="val -3502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《</a:t>
            </a:r>
            <a:r>
              <a:rPr lang="zh-CN" altLang="en-US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乌鸦喝水</a:t>
            </a:r>
            <a:r>
              <a:rPr lang="en-US" altLang="zh-CN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中，我印象最深的是乌鸦，因为乌鸦很聪明，遇到困难会想办法解决。</a:t>
            </a:r>
            <a:endParaRPr lang="zh-CN" altLang="en-US" sz="21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标注 29"/>
          <p:cNvSpPr/>
          <p:nvPr/>
        </p:nvSpPr>
        <p:spPr>
          <a:xfrm>
            <a:off x="2786050" y="3786196"/>
            <a:ext cx="3704036" cy="1125149"/>
          </a:xfrm>
          <a:prstGeom prst="wedgeRectCallout">
            <a:avLst>
              <a:gd name="adj1" fmla="val 73543"/>
              <a:gd name="adj2" fmla="val -3502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《</a:t>
            </a:r>
            <a:r>
              <a:rPr lang="zh-CN" altLang="en-US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狐假虎威</a:t>
            </a:r>
            <a:r>
              <a:rPr lang="en-US" altLang="zh-CN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中，我最讨厌的是狐狸，因为它太狡猾了，竟然连老虎都要骗。</a:t>
            </a:r>
            <a:endParaRPr lang="zh-CN" altLang="en-US" sz="21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875" r="34082" b="47547"/>
          <a:stretch>
            <a:fillRect/>
          </a:stretch>
        </p:blipFill>
        <p:spPr bwMode="auto">
          <a:xfrm>
            <a:off x="7929586" y="2071685"/>
            <a:ext cx="1214414" cy="3071815"/>
          </a:xfrm>
          <a:prstGeom prst="rect">
            <a:avLst/>
          </a:prstGeom>
          <a:noFill/>
        </p:spPr>
      </p:pic>
      <p:pic>
        <p:nvPicPr>
          <p:cNvPr id="3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35" r="53857" b="47547"/>
          <a:stretch>
            <a:fillRect/>
          </a:stretch>
        </p:blipFill>
        <p:spPr bwMode="auto">
          <a:xfrm>
            <a:off x="-10795" y="2399208"/>
            <a:ext cx="1214414" cy="2905919"/>
          </a:xfrm>
          <a:prstGeom prst="rect">
            <a:avLst/>
          </a:prstGeom>
          <a:noFill/>
        </p:spPr>
      </p:pic>
      <p:sp>
        <p:nvSpPr>
          <p:cNvPr id="4" name="矩形标注 3"/>
          <p:cNvSpPr/>
          <p:nvPr/>
        </p:nvSpPr>
        <p:spPr>
          <a:xfrm>
            <a:off x="543560" y="451485"/>
            <a:ext cx="4911090" cy="1331595"/>
          </a:xfrm>
          <a:prstGeom prst="wedgeRectCallout">
            <a:avLst>
              <a:gd name="adj1" fmla="val -46340"/>
              <a:gd name="adj2" fmla="val 123485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《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揠苗助长</a:t>
            </a:r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中，我印象最深的是种田人，因为他太愚蠢了，竟然做违背禾苗成长规律的事。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2926080" y="2071370"/>
            <a:ext cx="4295775" cy="1148080"/>
          </a:xfrm>
          <a:prstGeom prst="wedgeRectCallout">
            <a:avLst>
              <a:gd name="adj1" fmla="val 66101"/>
              <a:gd name="adj2" fmla="val 3960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《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陶罐和铁罐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告诉我们：要正确对待自己的长处和别人的短处。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2203751" y="3533886"/>
            <a:ext cx="5105157" cy="1071570"/>
          </a:xfrm>
          <a:prstGeom prst="wedgeRectCallout">
            <a:avLst>
              <a:gd name="adj1" fmla="val 62968"/>
              <a:gd name="adj2" fmla="val -59798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《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美丽的鹿角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告诉我们：并不是美丽的东西就一定是有用的东西，难看的东西有时比美丽的东西更有用。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35" r="53857" b="47547"/>
          <a:stretch>
            <a:fillRect/>
          </a:stretch>
        </p:blipFill>
        <p:spPr bwMode="auto">
          <a:xfrm>
            <a:off x="635" y="852983"/>
            <a:ext cx="1214414" cy="2905919"/>
          </a:xfrm>
          <a:prstGeom prst="rect">
            <a:avLst/>
          </a:prstGeom>
          <a:noFill/>
        </p:spPr>
      </p:pic>
      <p:sp>
        <p:nvSpPr>
          <p:cNvPr id="3" name="矩形标注 2"/>
          <p:cNvSpPr/>
          <p:nvPr/>
        </p:nvSpPr>
        <p:spPr>
          <a:xfrm>
            <a:off x="1785620" y="619125"/>
            <a:ext cx="5786755" cy="1899285"/>
          </a:xfrm>
          <a:prstGeom prst="wedgeRectCallout">
            <a:avLst>
              <a:gd name="adj1" fmla="val -61557"/>
              <a:gd name="adj2" fmla="val 38328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读了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池子与河流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一文，我明白了做人要做勤劳的人，奋斗不息，才华才可以更好地显现，懒惰只会把才华磨平。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93172" y="3094295"/>
            <a:ext cx="6572296" cy="1383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ysClr val="windowText" lastClr="000000"/>
                </a:solidFill>
              </a:rPr>
              <a:t>        </a:t>
            </a:r>
            <a:r>
              <a:rPr lang="zh-CN" altLang="en-US" sz="2800" dirty="0">
                <a:solidFill>
                  <a:sysClr val="windowText" lastClr="000000"/>
                </a:solidFill>
              </a:rPr>
              <a:t>学习寓言，可以使我们明白道理，弄清什么是对的，什么是错的，还教育我们长大后，成为什么样的人。</a:t>
            </a:r>
            <a:endParaRPr lang="zh-CN" altLang="en-US" sz="280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"/>
          <p:cNvSpPr txBox="1"/>
          <p:nvPr/>
        </p:nvSpPr>
        <p:spPr>
          <a:xfrm>
            <a:off x="953127" y="303499"/>
            <a:ext cx="190436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  <a:endParaRPr lang="zh-CN" altLang="en-US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412996" y="303498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357158" y="1285866"/>
            <a:ext cx="7792839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说说下面两组词语有什么特点，照样子写几个。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7158" y="2143122"/>
            <a:ext cx="3270767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源源不断  念念不忘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7158" y="2857502"/>
            <a:ext cx="1529906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无忧无虑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98023" y="2857502"/>
            <a:ext cx="1529906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无边无际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35" r="53857" b="47547"/>
          <a:stretch>
            <a:fillRect/>
          </a:stretch>
        </p:blipFill>
        <p:spPr bwMode="auto">
          <a:xfrm flipH="1">
            <a:off x="7929586" y="2395241"/>
            <a:ext cx="1214414" cy="2905919"/>
          </a:xfrm>
          <a:prstGeom prst="rect">
            <a:avLst/>
          </a:prstGeom>
          <a:noFill/>
        </p:spPr>
      </p:pic>
      <p:sp>
        <p:nvSpPr>
          <p:cNvPr id="31" name="矩形标注 30"/>
          <p:cNvSpPr/>
          <p:nvPr/>
        </p:nvSpPr>
        <p:spPr>
          <a:xfrm>
            <a:off x="2214546" y="3500444"/>
            <a:ext cx="4489854" cy="1125149"/>
          </a:xfrm>
          <a:prstGeom prst="wedgeRectCallout">
            <a:avLst>
              <a:gd name="adj1" fmla="val 73543"/>
              <a:gd name="adj2" fmla="val -3502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第一组词语是的前面两个字是一样的，第三个字是“不”；第二组词语是“无</a:t>
            </a:r>
            <a:r>
              <a:rPr lang="en-US" altLang="zh-CN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</a:t>
            </a:r>
            <a:r>
              <a:rPr lang="en-US" altLang="zh-CN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式的。</a:t>
            </a:r>
            <a:endParaRPr lang="zh-CN" altLang="en-US" sz="2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28424" y="2143439"/>
            <a:ext cx="4145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依依不舍  滔滔不绝  孜孜不倦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927799" y="2857700"/>
            <a:ext cx="4145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无声无息  无时无刻  无形无色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9" grpId="0"/>
      <p:bldP spid="31" grpId="0" animBg="1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64460" y="1019162"/>
            <a:ext cx="8414385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读一读，注意变色的部分，照样子把句子补充完整。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99745" y="1929130"/>
            <a:ext cx="8012430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        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鹿忽然看到了自己的腿，</a:t>
            </a:r>
            <a:r>
              <a:rPr kumimoji="0" lang="zh-CN" sz="2400" b="1" i="0" baseline="0" dirty="0">
                <a:ln>
                  <a:noFill/>
                </a:ln>
                <a:solidFill>
                  <a:schemeClr val="tx1"/>
                </a:solidFill>
                <a:effectLst/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不禁</a:t>
            </a:r>
            <a:r>
              <a:rPr kumimoji="0" lang="zh-CN" sz="2400" b="1" i="0" baseline="0" dirty="0">
                <a:ln>
                  <a:noFill/>
                </a:ln>
                <a:solidFill>
                  <a:srgbClr val="0000FF"/>
                </a:solidFill>
                <a:effectLst/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噘起了嘴，皱起了眉头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唉，这四条腿太细了，怎么配得上这两只美丽的角呢！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endParaRPr kumimoji="0" 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______________</a:t>
            </a:r>
            <a:r>
              <a:rPr kumimoji="0" lang="en-US" altLang="zh-CN" sz="24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_     </a:t>
            </a:r>
            <a:r>
              <a:rPr kumimoji="0" lang="zh-CN" altLang="en-US" sz="2400" b="1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你真是急死我了！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83652" y="300355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皱着眉头，跺跺脚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89230" y="754380"/>
            <a:ext cx="875411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真的，一个陶罐！”其他的人都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高兴地叫起来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“这次我终于可以好好地玩啦！”姐姐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kumimoji="0" lang="en-US" altLang="zh-CN" sz="28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97317" y="115187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兴奋地喊起来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22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35" r="53857" b="47547"/>
          <a:stretch>
            <a:fillRect/>
          </a:stretch>
        </p:blipFill>
        <p:spPr bwMode="auto">
          <a:xfrm flipH="1">
            <a:off x="7929586" y="2395241"/>
            <a:ext cx="1214414" cy="2905919"/>
          </a:xfrm>
          <a:prstGeom prst="rect">
            <a:avLst/>
          </a:prstGeom>
          <a:noFill/>
        </p:spPr>
      </p:pic>
      <p:sp>
        <p:nvSpPr>
          <p:cNvPr id="23" name="矩形标注 22"/>
          <p:cNvSpPr/>
          <p:nvPr/>
        </p:nvSpPr>
        <p:spPr>
          <a:xfrm>
            <a:off x="2062146" y="2107255"/>
            <a:ext cx="4489854" cy="785818"/>
          </a:xfrm>
          <a:prstGeom prst="wedgeRectCallout">
            <a:avLst>
              <a:gd name="adj1" fmla="val 80561"/>
              <a:gd name="adj2" fmla="val 66079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第二题是有关动词及神态描写的，神态描写专指脸部表情。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28600" y="934706"/>
            <a:ext cx="800102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670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应用：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我能把下面描写神态的句子补充完整。</a:t>
            </a:r>
            <a:endParaRPr kumimoji="0" 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571500" y="1920240"/>
            <a:ext cx="5927090" cy="22453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他说着说着，声音越来越小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也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低下头去，</a:t>
            </a:r>
            <a:r>
              <a:rPr kumimoji="0" lang="zh-CN" sz="28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en-US" alt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endParaRPr kumimoji="0" lang="zh-CN" sz="2800" b="0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93605" y="2719704"/>
            <a:ext cx="26854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不敢再看我一眼</a:t>
            </a:r>
            <a:endParaRPr lang="zh-CN" altLang="en-US" sz="2800" b="1" dirty="0">
              <a:solidFill>
                <a:schemeClr val="tx1"/>
              </a:solidFill>
              <a:uFill>
                <a:solidFill>
                  <a:schemeClr val="tx1"/>
                </a:solidFill>
              </a:u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292" name="Picture 4" descr="https://timgsa.baidu.com/timg?image&amp;quality=80&amp;size=b9999_10000&amp;sec=1538626577093&amp;di=ecc8597004d14069f1b54afd52fe3da9&amp;imgtype=0&amp;src=http%3A%2F%2F5b0988e595225.cdn.sohucs.com%2Fimages%2F20170927%2Fd3dfbdf7c4bf4b469b4ea0af116697fa.jpg"/>
          <p:cNvPicPr>
            <a:picLocks noChangeAspect="1" noChangeArrowheads="1"/>
          </p:cNvPicPr>
          <p:nvPr/>
        </p:nvPicPr>
        <p:blipFill>
          <a:blip r:embed="rId1"/>
          <a:srcRect l="29280" t="16829" r="30240" b="7325"/>
          <a:stretch>
            <a:fillRect/>
          </a:stretch>
        </p:blipFill>
        <p:spPr bwMode="auto">
          <a:xfrm>
            <a:off x="6618605" y="1764030"/>
            <a:ext cx="1739900" cy="2302510"/>
          </a:xfrm>
          <a:prstGeom prst="ellipse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85720" y="714362"/>
            <a:ext cx="8488542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读通知，注意格式，再选择一种情况，写一个通知。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5900" y="1570033"/>
            <a:ext cx="4429140" cy="26765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</a:rPr>
              <a:t>通知</a:t>
            </a:r>
            <a:endParaRPr lang="zh-CN" altLang="en-US" sz="2800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        4</a:t>
            </a:r>
            <a:r>
              <a:rPr lang="zh-CN" altLang="en-US" sz="2800" dirty="0">
                <a:solidFill>
                  <a:schemeClr val="tx1"/>
                </a:solidFill>
              </a:rPr>
              <a:t>月</a:t>
            </a:r>
            <a:r>
              <a:rPr lang="en-US" sz="2800" dirty="0">
                <a:solidFill>
                  <a:schemeClr val="tx1"/>
                </a:solidFill>
              </a:rPr>
              <a:t>9</a:t>
            </a:r>
            <a:r>
              <a:rPr lang="zh-CN" altLang="en-US" sz="2800" dirty="0">
                <a:solidFill>
                  <a:schemeClr val="tx1"/>
                </a:solidFill>
              </a:rPr>
              <a:t>日下午</a:t>
            </a:r>
            <a:r>
              <a:rPr lang="en-US" sz="2800" dirty="0">
                <a:solidFill>
                  <a:schemeClr val="tx1"/>
                </a:solidFill>
              </a:rPr>
              <a:t>3</a:t>
            </a:r>
            <a:r>
              <a:rPr lang="zh-CN" altLang="en-US" sz="2800" dirty="0">
                <a:solidFill>
                  <a:schemeClr val="tx1"/>
                </a:solidFill>
              </a:rPr>
              <a:t>点，请全体同学在操场上集合，观看文艺表演。</a:t>
            </a:r>
            <a:endParaRPr lang="zh-CN" altLang="en-US" sz="2800" dirty="0">
              <a:solidFill>
                <a:schemeClr val="tx1"/>
              </a:solidFill>
            </a:endParaRPr>
          </a:p>
          <a:p>
            <a:r>
              <a:rPr lang="zh-CN" altLang="en-US" sz="2800" dirty="0">
                <a:solidFill>
                  <a:schemeClr val="tx1"/>
                </a:solidFill>
              </a:rPr>
              <a:t>                       少先队大队部</a:t>
            </a:r>
            <a:endParaRPr lang="zh-CN" altLang="en-US" sz="2800" dirty="0">
              <a:solidFill>
                <a:schemeClr val="tx1"/>
              </a:solidFill>
            </a:endParaRPr>
          </a:p>
          <a:p>
            <a:r>
              <a:rPr lang="en-US" sz="2800" dirty="0">
                <a:solidFill>
                  <a:schemeClr val="tx1"/>
                </a:solidFill>
              </a:rPr>
              <a:t>                             4</a:t>
            </a:r>
            <a:r>
              <a:rPr lang="zh-CN" altLang="en-US" sz="2800" dirty="0">
                <a:solidFill>
                  <a:schemeClr val="tx1"/>
                </a:solidFill>
              </a:rPr>
              <a:t>月</a:t>
            </a:r>
            <a:r>
              <a:rPr lang="en-US" sz="2800" dirty="0">
                <a:solidFill>
                  <a:schemeClr val="tx1"/>
                </a:solidFill>
              </a:rPr>
              <a:t>7</a:t>
            </a:r>
            <a:r>
              <a:rPr lang="zh-CN" altLang="en-US" sz="2800" dirty="0">
                <a:solidFill>
                  <a:schemeClr val="tx1"/>
                </a:solidFill>
              </a:rPr>
              <a:t>日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358130" y="1715135"/>
            <a:ext cx="3644265" cy="2676524"/>
          </a:xfrm>
          <a:prstGeom prst="wedgeRectCallout">
            <a:avLst>
              <a:gd name="adj1" fmla="val -61709"/>
              <a:gd name="adj2" fmla="val 6702"/>
            </a:avLst>
          </a:prstGeom>
          <a:noFill/>
          <a:ln w="9525">
            <a:solidFill>
              <a:srgbClr val="7030A0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把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通知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两个字写在正中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，正文的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开头要空两格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正文要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写清楚事情开始的时间、地点、以及所要做的事情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最后，在正文的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右下方，写上谁发出的通知，及通知时间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0" 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 animBg="1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1648</Words>
  <Application>WPS 演示</Application>
  <PresentationFormat>全屏显示(16:9)</PresentationFormat>
  <Paragraphs>119</Paragraphs>
  <Slides>16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黑体</vt:lpstr>
      <vt:lpstr>楷体</vt:lpstr>
      <vt:lpstr>Times New Roman</vt:lpstr>
      <vt:lpstr>Arial</vt:lpstr>
      <vt:lpstr>华文行楷</vt:lpstr>
      <vt:lpstr>微软雅黑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A天道酬勤</cp:lastModifiedBy>
  <cp:revision>13</cp:revision>
  <dcterms:created xsi:type="dcterms:W3CDTF">2017-03-17T02:28:00Z</dcterms:created>
  <dcterms:modified xsi:type="dcterms:W3CDTF">2019-01-16T09:54:54Z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