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323" r:id="rId3"/>
    <p:sldId id="523" r:id="rId5"/>
    <p:sldId id="1012" r:id="rId6"/>
    <p:sldId id="1088" r:id="rId7"/>
    <p:sldId id="1089" r:id="rId8"/>
    <p:sldId id="1116" r:id="rId9"/>
    <p:sldId id="1121" r:id="rId10"/>
    <p:sldId id="1090" r:id="rId11"/>
    <p:sldId id="1091" r:id="rId12"/>
    <p:sldId id="1092" r:id="rId13"/>
    <p:sldId id="1093" r:id="rId14"/>
    <p:sldId id="1094" r:id="rId15"/>
    <p:sldId id="1095" r:id="rId16"/>
    <p:sldId id="1118" r:id="rId17"/>
    <p:sldId id="1096" r:id="rId18"/>
    <p:sldId id="1097" r:id="rId19"/>
    <p:sldId id="1122" r:id="rId20"/>
    <p:sldId id="1119" r:id="rId21"/>
    <p:sldId id="1123" r:id="rId22"/>
    <p:sldId id="1098" r:id="rId23"/>
    <p:sldId id="1099" r:id="rId24"/>
    <p:sldId id="1100" r:id="rId25"/>
    <p:sldId id="1120" r:id="rId26"/>
    <p:sldId id="1124" r:id="rId27"/>
  </p:sldIdLst>
  <p:sldSz cx="9144000" cy="5143500" type="screen16x9"/>
  <p:notesSz cx="6858000" cy="9144000"/>
  <p:embeddedFontLst>
    <p:embeddedFont>
      <p:font typeface="黑体" panose="02010600030101010101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微软雅黑" panose="020B0503020204020204" charset="-122"/>
      <p:regular r:id="rId34"/>
    </p:embeddedFont>
    <p:embeddedFont>
      <p:font typeface="Calibri" panose="020F050202020403020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798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792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0030101010101" charset="-122"/>
                <a:ea typeface="黑体" panose="02010600030101010101" charset="-122"/>
              </a:rPr>
              <a:t>语文园地</a:t>
            </a:r>
            <a:endParaRPr kumimoji="1" lang="zh-CN" altLang="en-US" sz="1200" dirty="0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DFDFDD"/>
              </a:clrFrom>
              <a:clrTo>
                <a:srgbClr val="DFD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V="1">
            <a:off x="0" y="4641354"/>
            <a:ext cx="4499992" cy="502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DFDFDD"/>
              </a:clrFrom>
              <a:clrTo>
                <a:srgbClr val="DFDF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 flipV="1">
            <a:off x="4499992" y="4641354"/>
            <a:ext cx="4644008" cy="502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a6000e14f8495174.jpg"/>
          <p:cNvPicPr>
            <a:picLocks noChangeAspect="1"/>
          </p:cNvPicPr>
          <p:nvPr/>
        </p:nvPicPr>
        <p:blipFill>
          <a:blip r:embed="rId1" cstate="print"/>
          <a:srcRect b="982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 descr="t01193b17cc3fdd4223.png"/>
          <p:cNvPicPr>
            <a:picLocks noChangeAspect="1"/>
          </p:cNvPicPr>
          <p:nvPr/>
        </p:nvPicPr>
        <p:blipFill>
          <a:blip r:embed="rId2" cstate="print"/>
          <a:srcRect b="10418"/>
          <a:stretch>
            <a:fillRect/>
          </a:stretch>
        </p:blipFill>
        <p:spPr>
          <a:xfrm>
            <a:off x="0" y="0"/>
            <a:ext cx="9113770" cy="5143500"/>
          </a:xfrm>
          <a:prstGeom prst="rect">
            <a:avLst/>
          </a:prstGeom>
        </p:spPr>
      </p:pic>
      <p:pic>
        <p:nvPicPr>
          <p:cNvPr id="10" name="图片 9" descr="1b2a-fyshfuq88666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51635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20390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本单元的课文透露着浓浓的爱国之情，学完了本单元，你又产生了哪些新的认识呢？今天我们一起走进本单元的语文园地看看吧。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t012a4102378c865cf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8268" y="2569277"/>
            <a:ext cx="7464" cy="494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744" y="987574"/>
            <a:ext cx="5904656" cy="11137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举世闻名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兴高采烈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足智多谋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呕心沥血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臭名远扬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得意忘形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诡计多端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处心积虑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987574"/>
            <a:ext cx="1224136" cy="1008112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27584" y="987574"/>
            <a:ext cx="1440160" cy="113486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/>
              <a:t>褒义词</a:t>
            </a:r>
            <a:endParaRPr lang="en-US" altLang="zh-CN" sz="2400" dirty="0"/>
          </a:p>
          <a:p>
            <a:pPr algn="ctr">
              <a:lnSpc>
                <a:spcPct val="150000"/>
              </a:lnSpc>
            </a:pPr>
            <a:r>
              <a:rPr lang="zh-CN" altLang="en-US" sz="2400" dirty="0"/>
              <a:t>贬义词</a:t>
            </a:r>
            <a:endParaRPr lang="zh-CN" altLang="en-US" sz="2400" dirty="0"/>
          </a:p>
        </p:txBody>
      </p:sp>
      <p:cxnSp>
        <p:nvCxnSpPr>
          <p:cNvPr id="8" name="直接连接符 7"/>
          <p:cNvCxnSpPr>
            <a:stCxn id="6" idx="1"/>
            <a:endCxn id="3" idx="3"/>
          </p:cNvCxnSpPr>
          <p:nvPr/>
        </p:nvCxnSpPr>
        <p:spPr>
          <a:xfrm flipV="1">
            <a:off x="827584" y="1544457"/>
            <a:ext cx="7344816" cy="10548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83568" y="2355726"/>
            <a:ext cx="846043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兴高采烈：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多形容兴致高，精神饱满。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兴，原指志趣，后指兴致；采，原指神采，后指精神；烈，旺盛。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得意忘形：形容高兴得失去了常态。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形，形态。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744" y="987574"/>
            <a:ext cx="5904656" cy="11137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举世闻名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兴高采烈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足智多谋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呕心沥血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臭名远扬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得意忘形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诡计多端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处心积虑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987574"/>
            <a:ext cx="1224136" cy="1008112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27584" y="987574"/>
            <a:ext cx="1440160" cy="113486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/>
              <a:t>褒义词</a:t>
            </a:r>
            <a:endParaRPr lang="en-US" altLang="zh-CN" sz="2400" dirty="0"/>
          </a:p>
          <a:p>
            <a:pPr algn="ctr">
              <a:lnSpc>
                <a:spcPct val="150000"/>
              </a:lnSpc>
            </a:pPr>
            <a:r>
              <a:rPr lang="zh-CN" altLang="en-US" sz="2400" dirty="0"/>
              <a:t>贬义词</a:t>
            </a:r>
            <a:endParaRPr lang="zh-CN" altLang="en-US" sz="2400" dirty="0"/>
          </a:p>
        </p:txBody>
      </p:sp>
      <p:cxnSp>
        <p:nvCxnSpPr>
          <p:cNvPr id="8" name="直接连接符 7"/>
          <p:cNvCxnSpPr>
            <a:stCxn id="6" idx="1"/>
            <a:endCxn id="3" idx="3"/>
          </p:cNvCxnSpPr>
          <p:nvPr/>
        </p:nvCxnSpPr>
        <p:spPr>
          <a:xfrm flipV="1">
            <a:off x="827584" y="1544457"/>
            <a:ext cx="7344816" cy="10548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83568" y="2355726"/>
            <a:ext cx="84604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足智多谋：富有智慧，善于谋划。形容人善于料事和用计。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诡计多端：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形容坏主意很多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诡计，狡诈的计谋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744" y="987574"/>
            <a:ext cx="5904656" cy="11137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举世闻名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兴高采烈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足智多谋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呕心沥血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臭名远扬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得意忘形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诡计多端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处心积虑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987574"/>
            <a:ext cx="1224136" cy="1008112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27584" y="987574"/>
            <a:ext cx="1440160" cy="113486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/>
              <a:t>褒义词</a:t>
            </a:r>
            <a:endParaRPr lang="en-US" altLang="zh-CN" sz="2400" dirty="0"/>
          </a:p>
          <a:p>
            <a:pPr algn="ctr">
              <a:lnSpc>
                <a:spcPct val="150000"/>
              </a:lnSpc>
            </a:pPr>
            <a:r>
              <a:rPr lang="zh-CN" altLang="en-US" sz="2400" dirty="0"/>
              <a:t>贬义词</a:t>
            </a:r>
            <a:endParaRPr lang="zh-CN" altLang="en-US" sz="2400" dirty="0"/>
          </a:p>
        </p:txBody>
      </p:sp>
      <p:cxnSp>
        <p:nvCxnSpPr>
          <p:cNvPr id="8" name="直接连接符 7"/>
          <p:cNvCxnSpPr>
            <a:stCxn id="6" idx="1"/>
            <a:endCxn id="3" idx="3"/>
          </p:cNvCxnSpPr>
          <p:nvPr/>
        </p:nvCxnSpPr>
        <p:spPr>
          <a:xfrm flipV="1">
            <a:off x="827584" y="1544457"/>
            <a:ext cx="7344816" cy="10548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83568" y="2355726"/>
            <a:ext cx="846043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呕心沥血：比喻用尽心思。多形容为事业、工作、文艺创作等用心的艰苦。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处心积虑：形容蓄谋已久。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处心，存心；积虑，经过长时间的考虑。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203598"/>
            <a:ext cx="64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0030101010101" charset="-122"/>
                <a:ea typeface="黑体" panose="02010600030101010101" charset="-122"/>
              </a:rPr>
              <a:t>选择其中一个词语写一段话。</a:t>
            </a:r>
            <a:endParaRPr lang="zh-CN" altLang="en-US" sz="24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851670"/>
            <a:ext cx="5904656" cy="11137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举世闻名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兴高采烈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足智多谋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呕心沥血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臭名远扬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得意忘形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诡计多端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处心积虑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3291830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这次考试得到了第一名，但是千万不能得意忘形呀。</a:t>
            </a:r>
            <a:endParaRPr lang="zh-CN" altLang="en-US" sz="24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3808" y="2499742"/>
            <a:ext cx="1368152" cy="504056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323528" y="555526"/>
            <a:ext cx="1926094" cy="572512"/>
          </a:xfrm>
          <a:prstGeom prst="wedgeRoundRectCallout">
            <a:avLst>
              <a:gd name="adj1" fmla="val 598"/>
              <a:gd name="adj2" fmla="val 32871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/>
              <a:t>褒义词积累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1475656" y="1275606"/>
            <a:ext cx="6480720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见义勇为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奋不顾身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舍身取义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临危不惧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视死如归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勇往直前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助人为乐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拾金不昧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舍己为人 大义凛然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百折不挠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656" y="3219822"/>
            <a:ext cx="6408712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心猿意马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认贼作父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东窗事发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非言非语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蝇营狗狗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有始无终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三心二意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为非作歹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胡言乱语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为虎作伥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95536" y="2575302"/>
            <a:ext cx="1926094" cy="572512"/>
          </a:xfrm>
          <a:prstGeom prst="wedgeRoundRectCallout">
            <a:avLst>
              <a:gd name="adj1" fmla="val 598"/>
              <a:gd name="adj2" fmla="val 32871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/>
              <a:t>贬义词积累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627534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0030101010101" charset="-122"/>
                <a:ea typeface="黑体" panose="02010600030101010101" charset="-122"/>
              </a:rPr>
              <a:t>读前两个句子，体会顿号和逗号的不同用法，再给最后一句加上标点。</a:t>
            </a:r>
            <a:endParaRPr lang="zh-CN" altLang="en-US" sz="24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68276" y="74615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5616" y="1491630"/>
            <a:ext cx="7200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它由圆明园、万春园和长春园组成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所以也叫圆明三园。此外，还有许多小园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分布在圆明园东、西、南三面，众星拱月般地环绕在圆明园周围。 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它的果实埋在地里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不像桃子、石榴、苹果那样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把鲜红嫩绿的果实高高地挂在枝头上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使人一见就生爱慕之心。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1043608" y="1733054"/>
            <a:ext cx="144016" cy="216024"/>
          </a:xfrm>
          <a:prstGeom prst="diamond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1043608" y="3389238"/>
            <a:ext cx="144016" cy="216024"/>
          </a:xfrm>
          <a:prstGeom prst="diamond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1707654"/>
            <a:ext cx="734481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毽子越做越讲究  有黑鸡毛  白鸡毛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芦花鸡毛等  各种颜色的毽子满院子飞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27534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0030101010101" charset="-122"/>
                <a:ea typeface="黑体" panose="02010600030101010101" charset="-122"/>
              </a:rPr>
              <a:t>读前两个句子，体会顿号和逗号的不同用法，再给最后一句加上标点。</a:t>
            </a:r>
            <a:endParaRPr lang="zh-CN" altLang="en-US" sz="24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68276" y="746150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71600" y="2820873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毽子越做越讲究，有黑鸡毛、白鸡毛、芦花鸡毛等，各种颜色的毽子满院子飞。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874192" y="1826270"/>
            <a:ext cx="144016" cy="216024"/>
          </a:xfrm>
          <a:prstGeom prst="diamond">
            <a:avLst/>
          </a:prstGeom>
          <a:solidFill>
            <a:srgbClr val="92D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395536" y="483518"/>
            <a:ext cx="1998102" cy="686326"/>
          </a:xfrm>
          <a:prstGeom prst="wedgeRoundRectCallout">
            <a:avLst>
              <a:gd name="adj1" fmla="val -7975"/>
              <a:gd name="adj2" fmla="val 49155"/>
              <a:gd name="adj3" fmla="val 16667"/>
            </a:avLst>
          </a:prstGeom>
          <a:solidFill>
            <a:srgbClr val="0000FF"/>
          </a:solidFill>
          <a:ln>
            <a:solidFill>
              <a:schemeClr val="bg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/>
              <a:t>逗</a:t>
            </a:r>
            <a:r>
              <a:rPr lang="zh-CN" altLang="en-US" sz="2400" dirty="0"/>
              <a:t>号和顿</a:t>
            </a:r>
            <a:r>
              <a:rPr lang="zh-CN" altLang="en-US" sz="2400" dirty="0" smtClean="0"/>
              <a:t>号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395536" y="1451560"/>
            <a:ext cx="5570756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逗号、顿号均表示句内停顿，但停顿性质不同。</a:t>
            </a:r>
            <a:endParaRPr lang="zh-CN" altLang="en-US" sz="2000" dirty="0"/>
          </a:p>
        </p:txBody>
      </p:sp>
      <p:sp>
        <p:nvSpPr>
          <p:cNvPr id="6" name="矩形 5"/>
          <p:cNvSpPr/>
          <p:nvPr/>
        </p:nvSpPr>
        <p:spPr>
          <a:xfrm>
            <a:off x="3347864" y="2243648"/>
            <a:ext cx="5570756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逗号属句内一般性停顿，而顿号有专门的用途。</a:t>
            </a:r>
            <a:endParaRPr lang="zh-CN" altLang="en-US" sz="2000" dirty="0"/>
          </a:p>
        </p:txBody>
      </p:sp>
      <p:sp>
        <p:nvSpPr>
          <p:cNvPr id="7" name="矩形 6"/>
          <p:cNvSpPr/>
          <p:nvPr/>
        </p:nvSpPr>
        <p:spPr>
          <a:xfrm>
            <a:off x="395536" y="2976503"/>
            <a:ext cx="6696744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顿号用来隔开并列的词或短语，表示的停顿比逗号小</a:t>
            </a:r>
            <a:r>
              <a:rPr lang="en-US" altLang="zh-CN" sz="2000" dirty="0" smtClean="0"/>
              <a:t>;</a:t>
            </a:r>
            <a:r>
              <a:rPr lang="zh-CN" altLang="en-US" sz="2000" dirty="0" smtClean="0"/>
              <a:t>分号主要用来隔开并列的分句，表示的停顿比逗号大，只用在复句中，不用在单句内，使用分号主要为了分清结构层次</a:t>
            </a:r>
            <a:r>
              <a:rPr lang="en-US" altLang="zh-CN" sz="2000" dirty="0" smtClean="0"/>
              <a:t>;</a:t>
            </a:r>
            <a:r>
              <a:rPr lang="zh-CN" altLang="en-US" sz="2000" dirty="0" smtClean="0"/>
              <a:t>冒号用来提起下文。</a:t>
            </a:r>
            <a:endParaRPr lang="zh-CN" altLang="en-US" sz="2000" dirty="0"/>
          </a:p>
        </p:txBody>
      </p:sp>
      <p:pic>
        <p:nvPicPr>
          <p:cNvPr id="4098" name="Picture 2" descr="http://p4.so.qhmsg.com/bdr/_240_/t01a16779965a34e37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632" b="8651"/>
          <a:stretch>
            <a:fillRect/>
          </a:stretch>
        </p:blipFill>
        <p:spPr bwMode="auto">
          <a:xfrm>
            <a:off x="6012160" y="1131590"/>
            <a:ext cx="936104" cy="914063"/>
          </a:xfrm>
          <a:prstGeom prst="rect">
            <a:avLst/>
          </a:prstGeom>
          <a:noFill/>
        </p:spPr>
      </p:pic>
      <p:pic>
        <p:nvPicPr>
          <p:cNvPr id="10" name="Picture 2" descr="http://p4.so.qhmsg.com/bdr/_240_/t01a16779965a34e37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1722" b="8651"/>
          <a:stretch>
            <a:fillRect/>
          </a:stretch>
        </p:blipFill>
        <p:spPr bwMode="auto">
          <a:xfrm>
            <a:off x="2411760" y="2067694"/>
            <a:ext cx="655521" cy="792088"/>
          </a:xfrm>
          <a:prstGeom prst="rect">
            <a:avLst/>
          </a:prstGeom>
          <a:noFill/>
        </p:spPr>
      </p:pic>
      <p:pic>
        <p:nvPicPr>
          <p:cNvPr id="11" name="Picture 2" descr="http://p4.so.qhmsg.com/bdr/_240_/t01a16779965a34e37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632" b="8651"/>
          <a:stretch>
            <a:fillRect/>
          </a:stretch>
        </p:blipFill>
        <p:spPr bwMode="auto">
          <a:xfrm>
            <a:off x="7164288" y="3147814"/>
            <a:ext cx="936104" cy="9140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844119"/>
            <a:ext cx="648072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逗号所表示的停顿不外乎三类：一是表示分句之间的停顿，二是表示句中成分之间的停顿，三是表示句子成分内部的停顿。</a:t>
            </a:r>
            <a:endParaRPr lang="zh-CN" altLang="en-US" sz="2000" dirty="0"/>
          </a:p>
        </p:txBody>
      </p:sp>
      <p:sp>
        <p:nvSpPr>
          <p:cNvPr id="9" name="矩形 8"/>
          <p:cNvSpPr/>
          <p:nvPr/>
        </p:nvSpPr>
        <p:spPr>
          <a:xfrm>
            <a:off x="2051720" y="3192527"/>
            <a:ext cx="6660232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而顿号呢，在句子里，一个顿号相当于一个连词，停顿时间比逗号短，有时也用来表示次序语之后的停顿，如一、二、三等。总之，只要掌握了逗号和顿号的这些特点，完成作业就不费劲了。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2123728" y="987574"/>
            <a:ext cx="6596678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000" dirty="0" smtClean="0"/>
              <a:t>凡不适宜使用顿号、分号、冒号的地方就可以使用逗号。</a:t>
            </a:r>
            <a:endParaRPr lang="zh-CN" altLang="en-US" sz="2000" dirty="0"/>
          </a:p>
        </p:txBody>
      </p:sp>
      <p:pic>
        <p:nvPicPr>
          <p:cNvPr id="11" name="Picture 2" descr="http://p4.so.qhmsg.com/bdr/_240_/t01a16779965a34e37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1722" b="8651"/>
          <a:stretch>
            <a:fillRect/>
          </a:stretch>
        </p:blipFill>
        <p:spPr bwMode="auto">
          <a:xfrm>
            <a:off x="1187624" y="699542"/>
            <a:ext cx="655521" cy="792088"/>
          </a:xfrm>
          <a:prstGeom prst="rect">
            <a:avLst/>
          </a:prstGeom>
          <a:noFill/>
        </p:spPr>
      </p:pic>
      <p:pic>
        <p:nvPicPr>
          <p:cNvPr id="12" name="Picture 2" descr="http://p4.so.qhmsg.com/bdr/_240_/t01a16779965a34e37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632" b="8651"/>
          <a:stretch>
            <a:fillRect/>
          </a:stretch>
        </p:blipFill>
        <p:spPr bwMode="auto">
          <a:xfrm>
            <a:off x="7164288" y="1779662"/>
            <a:ext cx="936104" cy="914063"/>
          </a:xfrm>
          <a:prstGeom prst="rect">
            <a:avLst/>
          </a:prstGeom>
          <a:noFill/>
        </p:spPr>
      </p:pic>
      <p:pic>
        <p:nvPicPr>
          <p:cNvPr id="13" name="Picture 2" descr="http://p4.so.qhmsg.com/bdr/_240_/t01a16779965a34e37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1722" b="8651"/>
          <a:stretch>
            <a:fillRect/>
          </a:stretch>
        </p:blipFill>
        <p:spPr bwMode="auto">
          <a:xfrm>
            <a:off x="1331640" y="3363838"/>
            <a:ext cx="655521" cy="7920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83518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练一练，在</a:t>
            </a:r>
            <a:r>
              <a:rPr lang="en-US" altLang="zh-CN" sz="2800" dirty="0" smtClean="0"/>
              <a:t>_</a:t>
            </a:r>
            <a:r>
              <a:rPr lang="zh-CN" altLang="en-US" sz="2800" dirty="0" smtClean="0"/>
              <a:t>处填写合适的标点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611559" y="1275606"/>
            <a:ext cx="7996317" cy="1200329"/>
          </a:xfrm>
          <a:prstGeom prst="rect">
            <a:avLst/>
          </a:prstGeom>
          <a:ln>
            <a:solidFill>
              <a:schemeClr val="accent1"/>
            </a:solidFill>
            <a:prstDash val="lgDashDot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这些英雄人物，有的具有英勇无畏的革命气慨，有的具有百折不挠的拼搏精神，有的具有乐善好施的善良品质。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2715766"/>
            <a:ext cx="7992888" cy="830997"/>
          </a:xfrm>
          <a:prstGeom prst="rect">
            <a:avLst/>
          </a:prstGeom>
          <a:ln>
            <a:solidFill>
              <a:schemeClr val="accent1"/>
            </a:solidFill>
            <a:prstDash val="lgDashDotDot"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桃树、杏树、梨树，你不让我，我不让你，都开满了花赶趟儿。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75856" y="1419622"/>
            <a:ext cx="288032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24328" y="1419622"/>
            <a:ext cx="288032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67944" y="1995686"/>
            <a:ext cx="288032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7704" y="2715766"/>
            <a:ext cx="288032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43808" y="2715766"/>
            <a:ext cx="288032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t01ea4dbc5bd3ab0436.jpg"/>
          <p:cNvPicPr>
            <a:picLocks noChangeAspect="1"/>
          </p:cNvPicPr>
          <p:nvPr/>
        </p:nvPicPr>
        <p:blipFill>
          <a:blip r:embed="rId1" cstate="print"/>
          <a:srcRect b="12201"/>
          <a:stretch>
            <a:fillRect/>
          </a:stretch>
        </p:blipFill>
        <p:spPr>
          <a:xfrm>
            <a:off x="0" y="-1"/>
            <a:ext cx="9144000" cy="515325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0030101010101" charset="-122"/>
                <a:ea typeface="黑体" panose="02010600030101010101" charset="-122"/>
              </a:rPr>
              <a:t>人教版  语文  五年级  上册</a:t>
            </a:r>
            <a:endParaRPr kumimoji="1" lang="zh-CN" altLang="en-US" sz="12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059832" y="1779662"/>
            <a:ext cx="3804650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语文园地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699542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</a:rPr>
              <a:t>第四单元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5552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书写提示</a:t>
            </a:r>
            <a:endParaRPr lang="zh-CN" altLang="en-US" sz="2800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323528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979712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43758"/>
            <a:ext cx="1104039" cy="1582166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203598"/>
            <a:ext cx="4086225" cy="2905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868144" y="1275606"/>
            <a:ext cx="252028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/>
              <a:t>每一行诗句都居中写，注意上下、左右文字要对齐。</a:t>
            </a:r>
            <a:endParaRPr lang="en-US" altLang="zh-CN" sz="2400" dirty="0"/>
          </a:p>
          <a:p>
            <a:pPr>
              <a:lnSpc>
                <a:spcPct val="120000"/>
              </a:lnSpc>
            </a:pPr>
            <a:endParaRPr lang="en-US" altLang="zh-CN" sz="2400" dirty="0"/>
          </a:p>
          <a:p>
            <a:pPr>
              <a:lnSpc>
                <a:spcPct val="120000"/>
              </a:lnSpc>
            </a:pPr>
            <a:r>
              <a:rPr lang="zh-CN" altLang="en-US" sz="2400" dirty="0"/>
              <a:t>注意笔画、结构等方面的细节。</a:t>
            </a:r>
            <a:endParaRPr lang="zh-CN" altLang="en-US" sz="2400" dirty="0"/>
          </a:p>
        </p:txBody>
      </p:sp>
      <p:sp>
        <p:nvSpPr>
          <p:cNvPr id="6" name="矩形: 圆角 5"/>
          <p:cNvSpPr/>
          <p:nvPr/>
        </p:nvSpPr>
        <p:spPr>
          <a:xfrm>
            <a:off x="3491880" y="411510"/>
            <a:ext cx="1944216" cy="847213"/>
          </a:xfrm>
          <a:prstGeom prst="wedgeRoundRectCallout">
            <a:avLst>
              <a:gd name="adj1" fmla="val -20833"/>
              <a:gd name="adj2" fmla="val 80705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横</a:t>
            </a:r>
            <a:r>
              <a:rPr lang="zh-CN" altLang="en-US" dirty="0"/>
              <a:t>写从左往右，从上到</a:t>
            </a:r>
            <a:r>
              <a:rPr lang="zh-CN" altLang="en-US" dirty="0" smtClean="0"/>
              <a:t>下书写。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664" y="1221308"/>
            <a:ext cx="4314081" cy="2790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43758"/>
            <a:ext cx="1104039" cy="15821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68144" y="1275606"/>
            <a:ext cx="252028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/>
              <a:t>每一行诗句都居中写，注意上下、左右文字要对齐。</a:t>
            </a:r>
            <a:endParaRPr lang="en-US" altLang="zh-CN" sz="2400" dirty="0"/>
          </a:p>
          <a:p>
            <a:pPr>
              <a:lnSpc>
                <a:spcPct val="120000"/>
              </a:lnSpc>
            </a:pPr>
            <a:endParaRPr lang="en-US" altLang="zh-CN" sz="2400" dirty="0"/>
          </a:p>
          <a:p>
            <a:pPr>
              <a:lnSpc>
                <a:spcPct val="120000"/>
              </a:lnSpc>
            </a:pPr>
            <a:r>
              <a:rPr lang="zh-CN" altLang="en-US" sz="2400" dirty="0"/>
              <a:t>注意笔画、结构等方面的细节。</a:t>
            </a:r>
            <a:endParaRPr lang="zh-CN" altLang="en-US" sz="2400" dirty="0"/>
          </a:p>
        </p:txBody>
      </p:sp>
      <p:sp>
        <p:nvSpPr>
          <p:cNvPr id="5" name="矩形: 圆角 5"/>
          <p:cNvSpPr/>
          <p:nvPr/>
        </p:nvSpPr>
        <p:spPr>
          <a:xfrm>
            <a:off x="2915816" y="428392"/>
            <a:ext cx="1944216" cy="847213"/>
          </a:xfrm>
          <a:prstGeom prst="wedgeRoundRectCallout">
            <a:avLst>
              <a:gd name="adj1" fmla="val -17513"/>
              <a:gd name="adj2" fmla="val 70119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竖</a:t>
            </a:r>
            <a:r>
              <a:rPr lang="zh-CN" altLang="en-US" dirty="0"/>
              <a:t>写从上到下，从右往左。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55552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日积月累</a:t>
            </a:r>
            <a:endParaRPr lang="zh-CN" altLang="en-US" sz="28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323528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979712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259632" y="1457984"/>
            <a:ext cx="5832648" cy="11137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太平盛世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国泰民安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丰衣足食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安居乐业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政通人和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人寿年丰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夜不闭户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路不拾遗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2826136"/>
            <a:ext cx="5832648" cy="11137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多事之秋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兵荒马乱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流离失所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生灵涂炭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家破人亡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哀鸿遍野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民不聊生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内忧外患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563638"/>
            <a:ext cx="389384" cy="36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953591"/>
            <a:ext cx="365571" cy="338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699542"/>
            <a:ext cx="5832648" cy="11137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太平盛世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国泰民安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丰衣足食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安居乐业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政通人和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人寿年丰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夜不闭户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路不拾遗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7104" y="3127762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黑体" panose="02010600030101010101" charset="-122"/>
                <a:ea typeface="黑体" panose="02010600030101010101" charset="-122"/>
              </a:rPr>
              <a:t>太平盛世：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比喻非常兴盛安定的社会。国家政治清明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人民安居乐业。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7666" y="2218427"/>
            <a:ext cx="6336704" cy="7067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这些是形容国家昌盛，兴盛，社会稳定，人民安居乐业的词语。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843558"/>
            <a:ext cx="5832648" cy="11137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多事之秋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兵荒马乱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流离失所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生灵涂炭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家破人亡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哀鸿遍野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民不聊生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内忧外患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7140" y="3287395"/>
            <a:ext cx="686244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多事之秋，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指的是事故或事变很多的时期，多指动荡不安的政局。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7314" y="2217787"/>
            <a:ext cx="6336704" cy="70675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这些是形容国家衰落，战争频繁，内忧外患，人民生活痛苦不堪的词语。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95736" y="1779662"/>
            <a:ext cx="46085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本单元的课文充满着浓浓的爱国之情，怎样通过朗读把充沛的感情表达出来呢？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55552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交流平台</a:t>
            </a:r>
            <a:endParaRPr lang="zh-CN" altLang="en-US" sz="2800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323528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979712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23728" y="1491630"/>
            <a:ext cx="64807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首先，要能准确把握课文的感情基调，如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圆明园的毁灭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表达的是痛惜之情，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少年中国说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表达的是壮志豪情，这祥才能读出课文蕴含的感情的感情。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55552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交流平台</a:t>
            </a:r>
            <a:endParaRPr lang="zh-CN" altLang="en-US" sz="2800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323528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979712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51720" y="1347614"/>
            <a:ext cx="648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其次，可以通过调整语速、语调和节奏来表现课文的感请：如，读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圆明园的毁灭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自然段，可以读得慢一些，语调低沉一些，以体现沉痛的心情。而读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少年中国说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自然段，语调高一点，读出节奏，才更有气势。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555526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交流平台</a:t>
            </a:r>
            <a:endParaRPr lang="zh-CN" altLang="en-US" sz="2800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323528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979712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627534"/>
            <a:ext cx="8568952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1860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日，英法联军侵入北京，闯进圆明园。他们把园内凡是能拿走的东西，统统掠走；拿不动的，就用大车或牲口搬运；实在运不走的，就任意破坏、毁掉。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2427734"/>
            <a:ext cx="953297" cy="1366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35696" y="2355726"/>
            <a:ext cx="5184576" cy="132343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0030101010101" charset="-122"/>
                <a:ea typeface="黑体" panose="02010600030101010101" charset="-122"/>
              </a:rPr>
              <a:t>通过一系列的动词，我们可以看出侵略者是如何抢掠圆明园的文物的。“闯”“掠”“拿”“搬”我们可以看出强盗的贪婪，要读出自己的悲愤与无奈。</a:t>
            </a:r>
            <a:endParaRPr lang="zh-CN" altLang="en-US" sz="200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627534"/>
            <a:ext cx="6912768" cy="15696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少年智则国智，少年富则国富；少年强则国强，少年独立则国独立；少年自由，则国自由；少年进步，则国进步；少年胜于欧洲，则国胜于欧洲；少年雄于地球，则国雄于地球。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2427734"/>
            <a:ext cx="953297" cy="13661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35696" y="2355726"/>
            <a:ext cx="5184576" cy="1015663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黑体" panose="02010600030101010101" charset="-122"/>
                <a:ea typeface="黑体" panose="02010600030101010101" charset="-122"/>
              </a:rPr>
              <a:t>通过一系列的排比，语气一步步加强，我们再读的时候，要读出对中国少年的期望，读出力量，做到铿锵有力，语气激昂。</a:t>
            </a:r>
            <a:endParaRPr lang="zh-CN" altLang="en-US" sz="200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555526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词句段运用</a:t>
            </a:r>
            <a:endParaRPr lang="zh-CN" altLang="en-US" sz="28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323528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411760" y="627534"/>
            <a:ext cx="0" cy="432048"/>
          </a:xfrm>
          <a:prstGeom prst="line">
            <a:avLst/>
          </a:prstGeom>
          <a:ln w="57150"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43608" y="1203598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0030101010101" charset="-122"/>
                <a:ea typeface="黑体" panose="02010600030101010101" charset="-122"/>
              </a:rPr>
              <a:t>下面每组词语的意思有什么相同和不同？选择其中一个词语写一段话。</a:t>
            </a:r>
            <a:endParaRPr lang="zh-CN" altLang="en-US" sz="24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2283718"/>
            <a:ext cx="5904656" cy="11137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举世闻名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兴高采烈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足智多谋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呕心沥血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臭名远扬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得意忘形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诡计多端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处心积虑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68276" y="1322214"/>
            <a:ext cx="288032" cy="288032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7744" y="987574"/>
            <a:ext cx="5904656" cy="11137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举世闻名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兴高采烈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足智多谋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呕心沥血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臭名远扬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得意忘形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诡计多端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处心积虑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987574"/>
            <a:ext cx="1224136" cy="1008112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27584" y="987574"/>
            <a:ext cx="1440160" cy="113486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/>
              <a:t>褒义词</a:t>
            </a:r>
            <a:endParaRPr lang="en-US" altLang="zh-CN" sz="2400" dirty="0"/>
          </a:p>
          <a:p>
            <a:pPr algn="ctr">
              <a:lnSpc>
                <a:spcPct val="150000"/>
              </a:lnSpc>
            </a:pPr>
            <a:r>
              <a:rPr lang="zh-CN" altLang="en-US" sz="2400" dirty="0"/>
              <a:t>贬义词</a:t>
            </a:r>
            <a:endParaRPr lang="zh-CN" altLang="en-US" sz="2400" dirty="0"/>
          </a:p>
        </p:txBody>
      </p:sp>
      <p:cxnSp>
        <p:nvCxnSpPr>
          <p:cNvPr id="8" name="直接连接符 7"/>
          <p:cNvCxnSpPr>
            <a:stCxn id="6" idx="1"/>
            <a:endCxn id="3" idx="3"/>
          </p:cNvCxnSpPr>
          <p:nvPr/>
        </p:nvCxnSpPr>
        <p:spPr>
          <a:xfrm flipV="1">
            <a:off x="827584" y="1544457"/>
            <a:ext cx="7344816" cy="10548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83568" y="2571750"/>
            <a:ext cx="81076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举世闻名：全世界都知道。形容非常著名。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举世，全世界。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臭名远扬：坏名声传得很远。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名，名声；扬，传播。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2270</Words>
  <Application>WPS 演示</Application>
  <PresentationFormat>全屏显示(16:9)</PresentationFormat>
  <Paragraphs>157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103</cp:revision>
  <dcterms:created xsi:type="dcterms:W3CDTF">2017-03-17T02:28:00Z</dcterms:created>
  <dcterms:modified xsi:type="dcterms:W3CDTF">2019-07-26T02:43:41Z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