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15.xml" ContentType="application/vnd.openxmlformats-officedocument.presentationml.tags+xml"/>
  <Default Extension="tiff" ContentType="image/tiff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707" r:id="rId2"/>
    <p:sldId id="706" r:id="rId3"/>
    <p:sldId id="794" r:id="rId4"/>
    <p:sldId id="795" r:id="rId5"/>
    <p:sldId id="708" r:id="rId6"/>
    <p:sldId id="709" r:id="rId7"/>
    <p:sldId id="710" r:id="rId8"/>
    <p:sldId id="711" r:id="rId9"/>
    <p:sldId id="712" r:id="rId10"/>
    <p:sldId id="713" r:id="rId11"/>
    <p:sldId id="714" r:id="rId12"/>
    <p:sldId id="715" r:id="rId13"/>
    <p:sldId id="716" r:id="rId14"/>
    <p:sldId id="717" r:id="rId15"/>
    <p:sldId id="718" r:id="rId16"/>
    <p:sldId id="719" r:id="rId17"/>
    <p:sldId id="728" r:id="rId18"/>
    <p:sldId id="796" r:id="rId19"/>
    <p:sldId id="798" r:id="rId20"/>
    <p:sldId id="799" r:id="rId21"/>
    <p:sldId id="800" r:id="rId22"/>
    <p:sldId id="801" r:id="rId23"/>
    <p:sldId id="797" r:id="rId24"/>
    <p:sldId id="802" r:id="rId25"/>
    <p:sldId id="803" r:id="rId26"/>
    <p:sldId id="804" r:id="rId27"/>
    <p:sldId id="805" r:id="rId28"/>
    <p:sldId id="855" r:id="rId29"/>
    <p:sldId id="856" r:id="rId30"/>
    <p:sldId id="501" r:id="rId31"/>
    <p:sldId id="857" r:id="rId3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1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1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1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1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1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1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1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1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1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9588"/>
    <a:srgbClr val="BAB4A7"/>
    <a:srgbClr val="807A6E"/>
    <a:srgbClr val="FF0000"/>
    <a:srgbClr val="FAF4E5"/>
    <a:srgbClr val="000000"/>
    <a:srgbClr val="EF9452"/>
    <a:srgbClr val="F3EBD4"/>
    <a:srgbClr val="ED7D31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6" y="-1014"/>
      </p:cViewPr>
      <p:guideLst>
        <p:guide orient="horz" pos="2268"/>
        <p:guide pos="381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149450" cy="7814945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9.xml"/><Relationship Id="rId7" Type="http://schemas.openxmlformats.org/officeDocument/2006/relationships/image" Target="../media/image1.jpe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1.jpe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  <p:pic>
        <p:nvPicPr>
          <p:cNvPr id="4" name="图片 3" descr="TIM截图20190427144150 - 副本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29210" y="-107950"/>
            <a:ext cx="12246610" cy="694372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-1905" y="220345"/>
            <a:ext cx="1981200" cy="1341120"/>
          </a:xfrm>
          <a:prstGeom prst="roundRect">
            <a:avLst/>
          </a:prstGeom>
          <a:solidFill>
            <a:srgbClr val="F3EB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686050" y="579120"/>
            <a:ext cx="1181100" cy="80772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-20955" y="361950"/>
            <a:ext cx="2925445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4" name="图片 3" descr="TIM截图20190427144150 - 副本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29210" y="-107950"/>
            <a:ext cx="12246610" cy="694372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-1905" y="220345"/>
            <a:ext cx="1981200" cy="1341120"/>
          </a:xfrm>
          <a:prstGeom prst="roundRect">
            <a:avLst/>
          </a:prstGeom>
          <a:solidFill>
            <a:srgbClr val="F3EB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525" y="1905"/>
            <a:ext cx="12172315" cy="6842125"/>
          </a:xfrm>
          <a:prstGeom prst="rect">
            <a:avLst/>
          </a:prstGeom>
          <a:solidFill>
            <a:srgbClr val="F3EB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" name="图片 1" descr="001r4W2agy6JTqLWsKsd0&amp;690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DCDDCB">
                  <a:alpha val="100000"/>
                </a:srgbClr>
              </a:clrFrom>
              <a:clrTo>
                <a:srgbClr val="DCDDC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5" y="2599690"/>
            <a:ext cx="4975860" cy="4406265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20320" y="8255"/>
            <a:ext cx="12172315" cy="6842125"/>
          </a:xfrm>
          <a:prstGeom prst="rect">
            <a:avLst/>
          </a:prstGeom>
          <a:solidFill>
            <a:srgbClr val="F3EB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TIM截图20190427144405 - 副本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FEEE9">
                  <a:alpha val="100000"/>
                </a:srgbClr>
              </a:clrFrom>
              <a:clrTo>
                <a:srgbClr val="EFEEE9">
                  <a:alpha val="100000"/>
                  <a:alpha val="0"/>
                </a:srgbClr>
              </a:clrTo>
            </a:clrChange>
          </a:blip>
          <a:srcRect l="32916"/>
          <a:stretch>
            <a:fillRect/>
          </a:stretch>
        </p:blipFill>
        <p:spPr>
          <a:xfrm>
            <a:off x="9113520" y="4839970"/>
            <a:ext cx="3157855" cy="21628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86050" y="579120"/>
            <a:ext cx="1181100" cy="80772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-20955" y="361950"/>
            <a:ext cx="2925445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20320" y="8255"/>
            <a:ext cx="12172315" cy="6842125"/>
          </a:xfrm>
          <a:prstGeom prst="rect">
            <a:avLst/>
          </a:prstGeom>
          <a:solidFill>
            <a:srgbClr val="F3EB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TIM截图20190427144405 - 副本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FEEE9">
                  <a:alpha val="100000"/>
                </a:srgbClr>
              </a:clrFrom>
              <a:clrTo>
                <a:srgbClr val="EFEEE9">
                  <a:alpha val="100000"/>
                  <a:alpha val="0"/>
                </a:srgbClr>
              </a:clrTo>
            </a:clrChange>
          </a:blip>
          <a:srcRect l="32916"/>
          <a:stretch>
            <a:fillRect/>
          </a:stretch>
        </p:blipFill>
        <p:spPr>
          <a:xfrm>
            <a:off x="9113520" y="4839970"/>
            <a:ext cx="3157855" cy="216281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20320" y="-6985"/>
            <a:ext cx="12172315" cy="6842125"/>
          </a:xfrm>
          <a:prstGeom prst="rect">
            <a:avLst/>
          </a:prstGeom>
          <a:solidFill>
            <a:srgbClr val="F3EB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ti僧人一个人太好m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EFE5">
                  <a:alpha val="100000"/>
                </a:srgbClr>
              </a:clrFrom>
              <a:clrTo>
                <a:srgbClr val="F6EFE5">
                  <a:alpha val="100000"/>
                  <a:alpha val="0"/>
                </a:srgbClr>
              </a:clrTo>
            </a:clrChange>
          </a:blip>
          <a:srcRect t="27447" b="40528"/>
          <a:stretch>
            <a:fillRect/>
          </a:stretch>
        </p:blipFill>
        <p:spPr>
          <a:xfrm>
            <a:off x="-161925" y="5510530"/>
            <a:ext cx="9488805" cy="1358900"/>
          </a:xfrm>
          <a:prstGeom prst="rect">
            <a:avLst/>
          </a:prstGeom>
          <a:effectLst>
            <a:softEdge rad="12700"/>
          </a:effectLst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1.xml"/><Relationship Id="rId13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12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4.xml"/><Relationship Id="rId5" Type="http://schemas.openxmlformats.org/officeDocument/2006/relationships/slideLayout" Target="../slideLayouts/slideLayout5.xml"/><Relationship Id="rId10" Type="http://schemas.openxmlformats.org/officeDocument/2006/relationships/tags" Target="../tags/tag3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22470" y="1962785"/>
            <a:ext cx="73621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魏碑体" panose="02010609000101010101" charset="0"/>
                <a:ea typeface="魏碑体" panose="02010609000101010101" charset="0"/>
              </a:rPr>
              <a:t>古人谈读书</a:t>
            </a:r>
          </a:p>
        </p:txBody>
      </p:sp>
      <p:sp>
        <p:nvSpPr>
          <p:cNvPr id="5" name="矩形 4"/>
          <p:cNvSpPr/>
          <p:nvPr/>
        </p:nvSpPr>
        <p:spPr>
          <a:xfrm>
            <a:off x="4382135" y="1922780"/>
            <a:ext cx="6572250" cy="156845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TIM截图2019042715454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CEBE7">
                  <a:alpha val="100000"/>
                </a:srgbClr>
              </a:clrFrom>
              <a:clrTo>
                <a:srgbClr val="ECEBE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0045" y="1964690"/>
            <a:ext cx="4086225" cy="284353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4518025" y="2052320"/>
            <a:ext cx="0" cy="11722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685030" y="2029460"/>
            <a:ext cx="600583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685030" y="3386455"/>
            <a:ext cx="600583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0821035" y="2052320"/>
            <a:ext cx="0" cy="11722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8208" y="1393825"/>
            <a:ext cx="2532062" cy="3979863"/>
            <a:chOff x="1582" y="2435"/>
            <a:chExt cx="3987" cy="6268"/>
          </a:xfrm>
        </p:grpSpPr>
        <p:pic>
          <p:nvPicPr>
            <p:cNvPr id="5" name="图片 1" descr="u=3428829518,1795023712&amp;fm=26&amp;gp=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2" y="4462"/>
              <a:ext cx="3987" cy="39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3"/>
            <p:cNvSpPr txBox="1"/>
            <p:nvPr/>
          </p:nvSpPr>
          <p:spPr>
            <a:xfrm>
              <a:off x="1668" y="4440"/>
              <a:ext cx="3523" cy="42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7000">
                  <a:latin typeface="楷体" panose="02010609060101010101" charset="-122"/>
                  <a:ea typeface="楷体" panose="02010609060101010101" charset="-122"/>
                </a:rPr>
                <a:t>谓</a:t>
              </a:r>
            </a:p>
          </p:txBody>
        </p:sp>
        <p:sp>
          <p:nvSpPr>
            <p:cNvPr id="7" name="文本框 5"/>
            <p:cNvSpPr txBox="1"/>
            <p:nvPr/>
          </p:nvSpPr>
          <p:spPr>
            <a:xfrm>
              <a:off x="2237" y="2435"/>
              <a:ext cx="3106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wèi</a:t>
              </a:r>
            </a:p>
          </p:txBody>
        </p:sp>
      </p:grpSp>
      <p:grpSp>
        <p:nvGrpSpPr>
          <p:cNvPr id="9" name="组合 11"/>
          <p:cNvGrpSpPr/>
          <p:nvPr/>
        </p:nvGrpSpPr>
        <p:grpSpPr>
          <a:xfrm>
            <a:off x="3862070" y="1573213"/>
            <a:ext cx="7077075" cy="845501"/>
            <a:chOff x="7311" y="3366"/>
            <a:chExt cx="11143" cy="1329"/>
          </a:xfrm>
        </p:grpSpPr>
        <p:grpSp>
          <p:nvGrpSpPr>
            <p:cNvPr id="10" name="组合 7"/>
            <p:cNvGrpSpPr/>
            <p:nvPr/>
          </p:nvGrpSpPr>
          <p:grpSpPr>
            <a:xfrm>
              <a:off x="7311" y="3390"/>
              <a:ext cx="3776" cy="1305"/>
              <a:chOff x="7311" y="3390"/>
              <a:chExt cx="3776" cy="1305"/>
            </a:xfrm>
          </p:grpSpPr>
          <p:sp>
            <p:nvSpPr>
              <p:cNvPr id="11" name="文本框 6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音序：</a:t>
                </a:r>
              </a:p>
            </p:txBody>
          </p:sp>
          <p:sp>
            <p:nvSpPr>
              <p:cNvPr id="12" name="文本框 8"/>
              <p:cNvSpPr txBox="1"/>
              <p:nvPr/>
            </p:nvSpPr>
            <p:spPr>
              <a:xfrm>
                <a:off x="9935" y="3390"/>
                <a:ext cx="1152" cy="13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W</a:t>
                </a:r>
              </a:p>
            </p:txBody>
          </p:sp>
        </p:grpSp>
        <p:grpSp>
          <p:nvGrpSpPr>
            <p:cNvPr id="13" name="组合 9"/>
            <p:cNvGrpSpPr/>
            <p:nvPr/>
          </p:nvGrpSpPr>
          <p:grpSpPr>
            <a:xfrm>
              <a:off x="12279" y="3366"/>
              <a:ext cx="6175" cy="1306"/>
              <a:chOff x="7311" y="3366"/>
              <a:chExt cx="6175" cy="1306"/>
            </a:xfrm>
          </p:grpSpPr>
          <p:sp>
            <p:nvSpPr>
              <p:cNvPr id="14" name="文本框 10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结构：</a:t>
                </a:r>
              </a:p>
            </p:txBody>
          </p:sp>
          <p:sp>
            <p:nvSpPr>
              <p:cNvPr id="15" name="文本框 12"/>
              <p:cNvSpPr txBox="1"/>
              <p:nvPr/>
            </p:nvSpPr>
            <p:spPr>
              <a:xfrm>
                <a:off x="9935" y="3366"/>
                <a:ext cx="3551" cy="13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左右</a:t>
                </a:r>
              </a:p>
            </p:txBody>
          </p:sp>
        </p:grpSp>
      </p:grpSp>
      <p:grpSp>
        <p:nvGrpSpPr>
          <p:cNvPr id="16" name="组合 13"/>
          <p:cNvGrpSpPr/>
          <p:nvPr/>
        </p:nvGrpSpPr>
        <p:grpSpPr>
          <a:xfrm>
            <a:off x="3862070" y="2565400"/>
            <a:ext cx="6832600" cy="845184"/>
            <a:chOff x="7311" y="3366"/>
            <a:chExt cx="10760" cy="1333"/>
          </a:xfrm>
        </p:grpSpPr>
        <p:grpSp>
          <p:nvGrpSpPr>
            <p:cNvPr id="17" name="组合 14"/>
            <p:cNvGrpSpPr/>
            <p:nvPr/>
          </p:nvGrpSpPr>
          <p:grpSpPr>
            <a:xfrm>
              <a:off x="7311" y="3390"/>
              <a:ext cx="3752" cy="1309"/>
              <a:chOff x="7311" y="3390"/>
              <a:chExt cx="3752" cy="1309"/>
            </a:xfrm>
          </p:grpSpPr>
          <p:sp>
            <p:nvSpPr>
              <p:cNvPr id="1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偏旁：</a:t>
                </a:r>
              </a:p>
            </p:txBody>
          </p:sp>
          <p:sp>
            <p:nvSpPr>
              <p:cNvPr id="19" name="文本框 16"/>
              <p:cNvSpPr txBox="1"/>
              <p:nvPr/>
            </p:nvSpPr>
            <p:spPr>
              <a:xfrm>
                <a:off x="9911" y="3390"/>
                <a:ext cx="1152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讠</a:t>
                </a:r>
              </a:p>
            </p:txBody>
          </p:sp>
        </p:grpSp>
        <p:grpSp>
          <p:nvGrpSpPr>
            <p:cNvPr id="20" name="组合 17"/>
            <p:cNvGrpSpPr/>
            <p:nvPr/>
          </p:nvGrpSpPr>
          <p:grpSpPr>
            <a:xfrm>
              <a:off x="12279" y="3366"/>
              <a:ext cx="5792" cy="1309"/>
              <a:chOff x="7311" y="3366"/>
              <a:chExt cx="5792" cy="1309"/>
            </a:xfrm>
          </p:grpSpPr>
          <p:sp>
            <p:nvSpPr>
              <p:cNvPr id="2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笔画数：</a:t>
                </a:r>
              </a:p>
            </p:txBody>
          </p:sp>
          <p:sp>
            <p:nvSpPr>
              <p:cNvPr id="22" name="文本框 19"/>
              <p:cNvSpPr txBox="1"/>
              <p:nvPr/>
            </p:nvSpPr>
            <p:spPr>
              <a:xfrm>
                <a:off x="10631" y="3366"/>
                <a:ext cx="2472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11</a:t>
                </a:r>
              </a:p>
            </p:txBody>
          </p:sp>
        </p:grpSp>
      </p:grpSp>
      <p:grpSp>
        <p:nvGrpSpPr>
          <p:cNvPr id="23" name="组合 24"/>
          <p:cNvGrpSpPr/>
          <p:nvPr/>
        </p:nvGrpSpPr>
        <p:grpSpPr>
          <a:xfrm>
            <a:off x="3862070" y="3557588"/>
            <a:ext cx="8204200" cy="830262"/>
            <a:chOff x="7311" y="3390"/>
            <a:chExt cx="12920" cy="1307"/>
          </a:xfrm>
        </p:grpSpPr>
        <p:sp>
          <p:nvSpPr>
            <p:cNvPr id="2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000">
                  <a:latin typeface="微软雅黑" panose="020B0503020204020204" charset="-122"/>
                  <a:ea typeface="宋体" panose="02010600030101010101" pitchFamily="2" charset="-122"/>
                </a:rPr>
                <a:t>组词：</a:t>
              </a:r>
            </a:p>
          </p:txBody>
        </p:sp>
        <p:sp>
          <p:nvSpPr>
            <p:cNvPr id="2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称谓  无所谓  </a:t>
              </a:r>
            </a:p>
          </p:txBody>
        </p:sp>
      </p:grpSp>
      <p:sp>
        <p:nvSpPr>
          <p:cNvPr id="26" name="文本框 30"/>
          <p:cNvSpPr txBox="1"/>
          <p:nvPr/>
        </p:nvSpPr>
        <p:spPr>
          <a:xfrm>
            <a:off x="3839845" y="4535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latin typeface="微软雅黑" panose="020B0503020204020204" charset="-122"/>
                <a:ea typeface="宋体" panose="02010600030101010101" pitchFamily="2" charset="-122"/>
              </a:rPr>
              <a:t>笔顺：</a:t>
            </a:r>
          </a:p>
        </p:txBody>
      </p:sp>
      <p:pic>
        <p:nvPicPr>
          <p:cNvPr id="7171" name="图片 3" descr="KT谓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45735" y="4613275"/>
            <a:ext cx="5895340" cy="5162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8208" y="1393825"/>
            <a:ext cx="2532062" cy="3979863"/>
            <a:chOff x="1582" y="2435"/>
            <a:chExt cx="3987" cy="6268"/>
          </a:xfrm>
        </p:grpSpPr>
        <p:pic>
          <p:nvPicPr>
            <p:cNvPr id="5" name="图片 1" descr="u=3428829518,1795023712&amp;fm=26&amp;gp=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2" y="4462"/>
              <a:ext cx="3987" cy="39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3"/>
            <p:cNvSpPr txBox="1"/>
            <p:nvPr/>
          </p:nvSpPr>
          <p:spPr>
            <a:xfrm>
              <a:off x="1668" y="4440"/>
              <a:ext cx="3523" cy="42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7000">
                  <a:latin typeface="楷体" panose="02010609060101010101" charset="-122"/>
                  <a:ea typeface="楷体" panose="02010609060101010101" charset="-122"/>
                </a:rPr>
                <a:t>诵</a:t>
              </a:r>
            </a:p>
          </p:txBody>
        </p:sp>
        <p:sp>
          <p:nvSpPr>
            <p:cNvPr id="7" name="文本框 5"/>
            <p:cNvSpPr txBox="1"/>
            <p:nvPr/>
          </p:nvSpPr>
          <p:spPr>
            <a:xfrm>
              <a:off x="1877" y="2435"/>
              <a:ext cx="3688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sòng</a:t>
              </a:r>
            </a:p>
          </p:txBody>
        </p:sp>
      </p:grpSp>
      <p:grpSp>
        <p:nvGrpSpPr>
          <p:cNvPr id="9" name="组合 11"/>
          <p:cNvGrpSpPr/>
          <p:nvPr/>
        </p:nvGrpSpPr>
        <p:grpSpPr>
          <a:xfrm>
            <a:off x="3862070" y="1573213"/>
            <a:ext cx="7077075" cy="845501"/>
            <a:chOff x="7311" y="3366"/>
            <a:chExt cx="11143" cy="1329"/>
          </a:xfrm>
        </p:grpSpPr>
        <p:grpSp>
          <p:nvGrpSpPr>
            <p:cNvPr id="10" name="组合 7"/>
            <p:cNvGrpSpPr/>
            <p:nvPr/>
          </p:nvGrpSpPr>
          <p:grpSpPr>
            <a:xfrm>
              <a:off x="7311" y="3390"/>
              <a:ext cx="3776" cy="1305"/>
              <a:chOff x="7311" y="3390"/>
              <a:chExt cx="3776" cy="1305"/>
            </a:xfrm>
          </p:grpSpPr>
          <p:sp>
            <p:nvSpPr>
              <p:cNvPr id="11" name="文本框 6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音序：</a:t>
                </a:r>
              </a:p>
            </p:txBody>
          </p:sp>
          <p:sp>
            <p:nvSpPr>
              <p:cNvPr id="12" name="文本框 8"/>
              <p:cNvSpPr txBox="1"/>
              <p:nvPr/>
            </p:nvSpPr>
            <p:spPr>
              <a:xfrm>
                <a:off x="9935" y="3390"/>
                <a:ext cx="1152" cy="13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S</a:t>
                </a:r>
              </a:p>
            </p:txBody>
          </p:sp>
        </p:grpSp>
        <p:grpSp>
          <p:nvGrpSpPr>
            <p:cNvPr id="13" name="组合 9"/>
            <p:cNvGrpSpPr/>
            <p:nvPr/>
          </p:nvGrpSpPr>
          <p:grpSpPr>
            <a:xfrm>
              <a:off x="12279" y="3366"/>
              <a:ext cx="6175" cy="1303"/>
              <a:chOff x="7311" y="3366"/>
              <a:chExt cx="6175" cy="1303"/>
            </a:xfrm>
          </p:grpSpPr>
          <p:sp>
            <p:nvSpPr>
              <p:cNvPr id="14" name="文本框 10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结构：</a:t>
                </a:r>
              </a:p>
            </p:txBody>
          </p:sp>
          <p:sp>
            <p:nvSpPr>
              <p:cNvPr id="15" name="文本框 12"/>
              <p:cNvSpPr txBox="1"/>
              <p:nvPr/>
            </p:nvSpPr>
            <p:spPr>
              <a:xfrm>
                <a:off x="9935" y="3366"/>
                <a:ext cx="3551" cy="13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左右</a:t>
                </a:r>
              </a:p>
            </p:txBody>
          </p:sp>
        </p:grpSp>
      </p:grpSp>
      <p:grpSp>
        <p:nvGrpSpPr>
          <p:cNvPr id="16" name="组合 13"/>
          <p:cNvGrpSpPr/>
          <p:nvPr/>
        </p:nvGrpSpPr>
        <p:grpSpPr>
          <a:xfrm>
            <a:off x="3862070" y="2565400"/>
            <a:ext cx="6832600" cy="845184"/>
            <a:chOff x="7311" y="3366"/>
            <a:chExt cx="10760" cy="1333"/>
          </a:xfrm>
        </p:grpSpPr>
        <p:grpSp>
          <p:nvGrpSpPr>
            <p:cNvPr id="17" name="组合 14"/>
            <p:cNvGrpSpPr/>
            <p:nvPr/>
          </p:nvGrpSpPr>
          <p:grpSpPr>
            <a:xfrm>
              <a:off x="7311" y="3390"/>
              <a:ext cx="3752" cy="1309"/>
              <a:chOff x="7311" y="3390"/>
              <a:chExt cx="3752" cy="1309"/>
            </a:xfrm>
          </p:grpSpPr>
          <p:sp>
            <p:nvSpPr>
              <p:cNvPr id="1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偏旁：</a:t>
                </a:r>
              </a:p>
            </p:txBody>
          </p:sp>
          <p:sp>
            <p:nvSpPr>
              <p:cNvPr id="19" name="文本框 16"/>
              <p:cNvSpPr txBox="1"/>
              <p:nvPr/>
            </p:nvSpPr>
            <p:spPr>
              <a:xfrm>
                <a:off x="9911" y="3390"/>
                <a:ext cx="1152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讠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20" name="组合 17"/>
            <p:cNvGrpSpPr/>
            <p:nvPr/>
          </p:nvGrpSpPr>
          <p:grpSpPr>
            <a:xfrm>
              <a:off x="12279" y="3366"/>
              <a:ext cx="5792" cy="1309"/>
              <a:chOff x="7311" y="3366"/>
              <a:chExt cx="5792" cy="1309"/>
            </a:xfrm>
          </p:grpSpPr>
          <p:sp>
            <p:nvSpPr>
              <p:cNvPr id="2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笔画数：</a:t>
                </a:r>
              </a:p>
            </p:txBody>
          </p:sp>
          <p:sp>
            <p:nvSpPr>
              <p:cNvPr id="22" name="文本框 19"/>
              <p:cNvSpPr txBox="1"/>
              <p:nvPr/>
            </p:nvSpPr>
            <p:spPr>
              <a:xfrm>
                <a:off x="10631" y="3366"/>
                <a:ext cx="2472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9</a:t>
                </a:r>
              </a:p>
            </p:txBody>
          </p:sp>
        </p:grpSp>
      </p:grpSp>
      <p:grpSp>
        <p:nvGrpSpPr>
          <p:cNvPr id="23" name="组合 24"/>
          <p:cNvGrpSpPr/>
          <p:nvPr/>
        </p:nvGrpSpPr>
        <p:grpSpPr>
          <a:xfrm>
            <a:off x="3862070" y="3557588"/>
            <a:ext cx="8204200" cy="830262"/>
            <a:chOff x="7311" y="3390"/>
            <a:chExt cx="12920" cy="1307"/>
          </a:xfrm>
        </p:grpSpPr>
        <p:sp>
          <p:nvSpPr>
            <p:cNvPr id="2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000">
                  <a:latin typeface="微软雅黑" panose="020B0503020204020204" charset="-122"/>
                  <a:ea typeface="宋体" panose="02010600030101010101" pitchFamily="2" charset="-122"/>
                </a:rPr>
                <a:t>组词：</a:t>
              </a:r>
            </a:p>
          </p:txBody>
        </p:sp>
        <p:sp>
          <p:nvSpPr>
            <p:cNvPr id="2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诵读  朗诵  </a:t>
              </a:r>
            </a:p>
          </p:txBody>
        </p:sp>
      </p:grpSp>
      <p:sp>
        <p:nvSpPr>
          <p:cNvPr id="26" name="文本框 30"/>
          <p:cNvSpPr txBox="1"/>
          <p:nvPr/>
        </p:nvSpPr>
        <p:spPr>
          <a:xfrm>
            <a:off x="3839845" y="4535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latin typeface="微软雅黑" panose="020B0503020204020204" charset="-122"/>
                <a:ea typeface="宋体" panose="02010600030101010101" pitchFamily="2" charset="-122"/>
              </a:rPr>
              <a:t>笔顺：</a:t>
            </a:r>
          </a:p>
        </p:txBody>
      </p:sp>
      <p:pic>
        <p:nvPicPr>
          <p:cNvPr id="8195" name="图片 3" descr="KT诵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7170" y="4617720"/>
            <a:ext cx="5397500" cy="577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8208" y="1393825"/>
            <a:ext cx="2532062" cy="3979863"/>
            <a:chOff x="1582" y="2435"/>
            <a:chExt cx="3987" cy="6268"/>
          </a:xfrm>
        </p:grpSpPr>
        <p:pic>
          <p:nvPicPr>
            <p:cNvPr id="5" name="图片 1" descr="u=3428829518,1795023712&amp;fm=26&amp;gp=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2" y="4462"/>
              <a:ext cx="3987" cy="39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3"/>
            <p:cNvSpPr txBox="1"/>
            <p:nvPr/>
          </p:nvSpPr>
          <p:spPr>
            <a:xfrm>
              <a:off x="1668" y="4440"/>
              <a:ext cx="3523" cy="42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7000">
                  <a:latin typeface="楷体" panose="02010609060101010101" charset="-122"/>
                  <a:ea typeface="楷体" panose="02010609060101010101" charset="-122"/>
                </a:rPr>
                <a:t>岂</a:t>
              </a:r>
            </a:p>
          </p:txBody>
        </p:sp>
        <p:sp>
          <p:nvSpPr>
            <p:cNvPr id="7" name="文本框 5"/>
            <p:cNvSpPr txBox="1"/>
            <p:nvPr/>
          </p:nvSpPr>
          <p:spPr>
            <a:xfrm>
              <a:off x="2717" y="2435"/>
              <a:ext cx="1822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qǐ</a:t>
              </a:r>
            </a:p>
          </p:txBody>
        </p:sp>
      </p:grpSp>
      <p:grpSp>
        <p:nvGrpSpPr>
          <p:cNvPr id="9" name="组合 11"/>
          <p:cNvGrpSpPr/>
          <p:nvPr/>
        </p:nvGrpSpPr>
        <p:grpSpPr>
          <a:xfrm>
            <a:off x="3862070" y="1573213"/>
            <a:ext cx="7077075" cy="845501"/>
            <a:chOff x="7311" y="3366"/>
            <a:chExt cx="11143" cy="1329"/>
          </a:xfrm>
        </p:grpSpPr>
        <p:grpSp>
          <p:nvGrpSpPr>
            <p:cNvPr id="10" name="组合 7"/>
            <p:cNvGrpSpPr/>
            <p:nvPr/>
          </p:nvGrpSpPr>
          <p:grpSpPr>
            <a:xfrm>
              <a:off x="7311" y="3390"/>
              <a:ext cx="3776" cy="1305"/>
              <a:chOff x="7311" y="3390"/>
              <a:chExt cx="3776" cy="1305"/>
            </a:xfrm>
          </p:grpSpPr>
          <p:sp>
            <p:nvSpPr>
              <p:cNvPr id="11" name="文本框 6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音序：</a:t>
                </a:r>
              </a:p>
            </p:txBody>
          </p:sp>
          <p:sp>
            <p:nvSpPr>
              <p:cNvPr id="12" name="文本框 8"/>
              <p:cNvSpPr txBox="1"/>
              <p:nvPr/>
            </p:nvSpPr>
            <p:spPr>
              <a:xfrm>
                <a:off x="9935" y="3390"/>
                <a:ext cx="1152" cy="13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Q</a:t>
                </a:r>
              </a:p>
            </p:txBody>
          </p:sp>
        </p:grpSp>
        <p:grpSp>
          <p:nvGrpSpPr>
            <p:cNvPr id="13" name="组合 9"/>
            <p:cNvGrpSpPr/>
            <p:nvPr/>
          </p:nvGrpSpPr>
          <p:grpSpPr>
            <a:xfrm>
              <a:off x="12279" y="3366"/>
              <a:ext cx="6175" cy="1306"/>
              <a:chOff x="7311" y="3366"/>
              <a:chExt cx="6175" cy="1306"/>
            </a:xfrm>
          </p:grpSpPr>
          <p:sp>
            <p:nvSpPr>
              <p:cNvPr id="14" name="文本框 10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结构：</a:t>
                </a:r>
              </a:p>
            </p:txBody>
          </p:sp>
          <p:sp>
            <p:nvSpPr>
              <p:cNvPr id="15" name="文本框 12"/>
              <p:cNvSpPr txBox="1"/>
              <p:nvPr/>
            </p:nvSpPr>
            <p:spPr>
              <a:xfrm>
                <a:off x="9935" y="3366"/>
                <a:ext cx="3551" cy="13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上下</a:t>
                </a:r>
              </a:p>
            </p:txBody>
          </p:sp>
        </p:grpSp>
      </p:grpSp>
      <p:grpSp>
        <p:nvGrpSpPr>
          <p:cNvPr id="16" name="组合 13"/>
          <p:cNvGrpSpPr/>
          <p:nvPr/>
        </p:nvGrpSpPr>
        <p:grpSpPr>
          <a:xfrm>
            <a:off x="3862070" y="2565400"/>
            <a:ext cx="6832600" cy="845184"/>
            <a:chOff x="7311" y="3366"/>
            <a:chExt cx="10760" cy="1333"/>
          </a:xfrm>
        </p:grpSpPr>
        <p:grpSp>
          <p:nvGrpSpPr>
            <p:cNvPr id="17" name="组合 14"/>
            <p:cNvGrpSpPr/>
            <p:nvPr/>
          </p:nvGrpSpPr>
          <p:grpSpPr>
            <a:xfrm>
              <a:off x="7311" y="3390"/>
              <a:ext cx="3752" cy="1309"/>
              <a:chOff x="7311" y="3390"/>
              <a:chExt cx="3752" cy="1309"/>
            </a:xfrm>
          </p:grpSpPr>
          <p:sp>
            <p:nvSpPr>
              <p:cNvPr id="1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偏旁：</a:t>
                </a:r>
              </a:p>
            </p:txBody>
          </p:sp>
          <p:sp>
            <p:nvSpPr>
              <p:cNvPr id="19" name="文本框 16"/>
              <p:cNvSpPr txBox="1"/>
              <p:nvPr/>
            </p:nvSpPr>
            <p:spPr>
              <a:xfrm>
                <a:off x="9911" y="3390"/>
                <a:ext cx="1152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山</a:t>
                </a:r>
              </a:p>
            </p:txBody>
          </p:sp>
        </p:grpSp>
        <p:grpSp>
          <p:nvGrpSpPr>
            <p:cNvPr id="20" name="组合 17"/>
            <p:cNvGrpSpPr/>
            <p:nvPr/>
          </p:nvGrpSpPr>
          <p:grpSpPr>
            <a:xfrm>
              <a:off x="12279" y="3366"/>
              <a:ext cx="5792" cy="1309"/>
              <a:chOff x="7311" y="3366"/>
              <a:chExt cx="5792" cy="1309"/>
            </a:xfrm>
          </p:grpSpPr>
          <p:sp>
            <p:nvSpPr>
              <p:cNvPr id="2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笔画数：</a:t>
                </a:r>
              </a:p>
            </p:txBody>
          </p:sp>
          <p:sp>
            <p:nvSpPr>
              <p:cNvPr id="22" name="文本框 19"/>
              <p:cNvSpPr txBox="1"/>
              <p:nvPr/>
            </p:nvSpPr>
            <p:spPr>
              <a:xfrm>
                <a:off x="10631" y="3366"/>
                <a:ext cx="2472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6</a:t>
                </a:r>
              </a:p>
            </p:txBody>
          </p:sp>
        </p:grpSp>
      </p:grpSp>
      <p:grpSp>
        <p:nvGrpSpPr>
          <p:cNvPr id="23" name="组合 24"/>
          <p:cNvGrpSpPr/>
          <p:nvPr/>
        </p:nvGrpSpPr>
        <p:grpSpPr>
          <a:xfrm>
            <a:off x="3862070" y="3557588"/>
            <a:ext cx="8204200" cy="830262"/>
            <a:chOff x="7311" y="3390"/>
            <a:chExt cx="12920" cy="1307"/>
          </a:xfrm>
        </p:grpSpPr>
        <p:sp>
          <p:nvSpPr>
            <p:cNvPr id="2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000">
                  <a:latin typeface="微软雅黑" panose="020B0503020204020204" charset="-122"/>
                  <a:ea typeface="宋体" panose="02010600030101010101" pitchFamily="2" charset="-122"/>
                </a:rPr>
                <a:t>组词：</a:t>
              </a:r>
            </a:p>
          </p:txBody>
        </p:sp>
        <p:sp>
          <p:nvSpPr>
            <p:cNvPr id="2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岂止  岂敢  岂有此理    </a:t>
              </a:r>
            </a:p>
          </p:txBody>
        </p:sp>
      </p:grpSp>
      <p:sp>
        <p:nvSpPr>
          <p:cNvPr id="26" name="文本框 30"/>
          <p:cNvSpPr txBox="1"/>
          <p:nvPr/>
        </p:nvSpPr>
        <p:spPr>
          <a:xfrm>
            <a:off x="3839845" y="4535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latin typeface="微软雅黑" panose="020B0503020204020204" charset="-122"/>
                <a:ea typeface="宋体" panose="02010600030101010101" pitchFamily="2" charset="-122"/>
              </a:rPr>
              <a:t>笔顺：</a:t>
            </a:r>
          </a:p>
        </p:txBody>
      </p:sp>
      <p:pic>
        <p:nvPicPr>
          <p:cNvPr id="9219" name="图片 3" descr="KT岂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6070" y="4620260"/>
            <a:ext cx="3705860" cy="596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8208" y="1393825"/>
            <a:ext cx="2693372" cy="3979863"/>
            <a:chOff x="1582" y="2435"/>
            <a:chExt cx="4241" cy="6268"/>
          </a:xfrm>
        </p:grpSpPr>
        <p:pic>
          <p:nvPicPr>
            <p:cNvPr id="5" name="图片 1" descr="u=3428829518,1795023712&amp;fm=26&amp;gp=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2" y="4462"/>
              <a:ext cx="3987" cy="39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3"/>
            <p:cNvSpPr txBox="1"/>
            <p:nvPr/>
          </p:nvSpPr>
          <p:spPr>
            <a:xfrm>
              <a:off x="1668" y="4440"/>
              <a:ext cx="3523" cy="42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7000">
                  <a:latin typeface="楷体" panose="02010609060101010101" charset="-122"/>
                  <a:ea typeface="楷体" panose="02010609060101010101" charset="-122"/>
                </a:rPr>
                <a:t>恒</a:t>
              </a:r>
            </a:p>
          </p:txBody>
        </p:sp>
        <p:sp>
          <p:nvSpPr>
            <p:cNvPr id="7" name="文本框 5"/>
            <p:cNvSpPr txBox="1"/>
            <p:nvPr/>
          </p:nvSpPr>
          <p:spPr>
            <a:xfrm>
              <a:off x="1868" y="2435"/>
              <a:ext cx="3955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héng</a:t>
              </a:r>
            </a:p>
          </p:txBody>
        </p:sp>
      </p:grpSp>
      <p:grpSp>
        <p:nvGrpSpPr>
          <p:cNvPr id="9" name="组合 11"/>
          <p:cNvGrpSpPr/>
          <p:nvPr/>
        </p:nvGrpSpPr>
        <p:grpSpPr>
          <a:xfrm>
            <a:off x="3862070" y="1573213"/>
            <a:ext cx="7077075" cy="845501"/>
            <a:chOff x="7311" y="3366"/>
            <a:chExt cx="11143" cy="1329"/>
          </a:xfrm>
        </p:grpSpPr>
        <p:grpSp>
          <p:nvGrpSpPr>
            <p:cNvPr id="10" name="组合 7"/>
            <p:cNvGrpSpPr/>
            <p:nvPr/>
          </p:nvGrpSpPr>
          <p:grpSpPr>
            <a:xfrm>
              <a:off x="7311" y="3390"/>
              <a:ext cx="3776" cy="1305"/>
              <a:chOff x="7311" y="3390"/>
              <a:chExt cx="3776" cy="1305"/>
            </a:xfrm>
          </p:grpSpPr>
          <p:sp>
            <p:nvSpPr>
              <p:cNvPr id="11" name="文本框 6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音序：</a:t>
                </a:r>
              </a:p>
            </p:txBody>
          </p:sp>
          <p:sp>
            <p:nvSpPr>
              <p:cNvPr id="12" name="文本框 8"/>
              <p:cNvSpPr txBox="1"/>
              <p:nvPr/>
            </p:nvSpPr>
            <p:spPr>
              <a:xfrm>
                <a:off x="9935" y="3390"/>
                <a:ext cx="1152" cy="13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H</a:t>
                </a:r>
              </a:p>
            </p:txBody>
          </p:sp>
        </p:grpSp>
        <p:grpSp>
          <p:nvGrpSpPr>
            <p:cNvPr id="13" name="组合 9"/>
            <p:cNvGrpSpPr/>
            <p:nvPr/>
          </p:nvGrpSpPr>
          <p:grpSpPr>
            <a:xfrm>
              <a:off x="12279" y="3366"/>
              <a:ext cx="6175" cy="1306"/>
              <a:chOff x="7311" y="3366"/>
              <a:chExt cx="6175" cy="1306"/>
            </a:xfrm>
          </p:grpSpPr>
          <p:sp>
            <p:nvSpPr>
              <p:cNvPr id="14" name="文本框 10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结构：</a:t>
                </a:r>
              </a:p>
            </p:txBody>
          </p:sp>
          <p:sp>
            <p:nvSpPr>
              <p:cNvPr id="15" name="文本框 12"/>
              <p:cNvSpPr txBox="1"/>
              <p:nvPr/>
            </p:nvSpPr>
            <p:spPr>
              <a:xfrm>
                <a:off x="9935" y="3366"/>
                <a:ext cx="3551" cy="13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左右</a:t>
                </a:r>
              </a:p>
            </p:txBody>
          </p:sp>
        </p:grpSp>
      </p:grpSp>
      <p:grpSp>
        <p:nvGrpSpPr>
          <p:cNvPr id="16" name="组合 13"/>
          <p:cNvGrpSpPr/>
          <p:nvPr/>
        </p:nvGrpSpPr>
        <p:grpSpPr>
          <a:xfrm>
            <a:off x="3852545" y="2566035"/>
            <a:ext cx="6832600" cy="845184"/>
            <a:chOff x="7311" y="3366"/>
            <a:chExt cx="10760" cy="1333"/>
          </a:xfrm>
        </p:grpSpPr>
        <p:grpSp>
          <p:nvGrpSpPr>
            <p:cNvPr id="17" name="组合 14"/>
            <p:cNvGrpSpPr/>
            <p:nvPr/>
          </p:nvGrpSpPr>
          <p:grpSpPr>
            <a:xfrm>
              <a:off x="7311" y="3390"/>
              <a:ext cx="3752" cy="1309"/>
              <a:chOff x="7311" y="3390"/>
              <a:chExt cx="3752" cy="1309"/>
            </a:xfrm>
          </p:grpSpPr>
          <p:sp>
            <p:nvSpPr>
              <p:cNvPr id="1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偏旁：</a:t>
                </a:r>
              </a:p>
            </p:txBody>
          </p:sp>
          <p:sp>
            <p:nvSpPr>
              <p:cNvPr id="19" name="文本框 16"/>
              <p:cNvSpPr txBox="1"/>
              <p:nvPr/>
            </p:nvSpPr>
            <p:spPr>
              <a:xfrm>
                <a:off x="9911" y="3390"/>
                <a:ext cx="1152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忄</a:t>
                </a:r>
              </a:p>
            </p:txBody>
          </p:sp>
        </p:grpSp>
        <p:grpSp>
          <p:nvGrpSpPr>
            <p:cNvPr id="20" name="组合 17"/>
            <p:cNvGrpSpPr/>
            <p:nvPr/>
          </p:nvGrpSpPr>
          <p:grpSpPr>
            <a:xfrm>
              <a:off x="12279" y="3366"/>
              <a:ext cx="5792" cy="1309"/>
              <a:chOff x="7311" y="3366"/>
              <a:chExt cx="5792" cy="1309"/>
            </a:xfrm>
          </p:grpSpPr>
          <p:sp>
            <p:nvSpPr>
              <p:cNvPr id="2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笔画数：</a:t>
                </a:r>
              </a:p>
            </p:txBody>
          </p:sp>
          <p:sp>
            <p:nvSpPr>
              <p:cNvPr id="22" name="文本框 19"/>
              <p:cNvSpPr txBox="1"/>
              <p:nvPr/>
            </p:nvSpPr>
            <p:spPr>
              <a:xfrm>
                <a:off x="10631" y="3366"/>
                <a:ext cx="2472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9</a:t>
                </a:r>
              </a:p>
            </p:txBody>
          </p:sp>
        </p:grpSp>
      </p:grpSp>
      <p:grpSp>
        <p:nvGrpSpPr>
          <p:cNvPr id="23" name="组合 24"/>
          <p:cNvGrpSpPr/>
          <p:nvPr/>
        </p:nvGrpSpPr>
        <p:grpSpPr>
          <a:xfrm>
            <a:off x="3862070" y="3557588"/>
            <a:ext cx="8204200" cy="830262"/>
            <a:chOff x="7311" y="3390"/>
            <a:chExt cx="12920" cy="1307"/>
          </a:xfrm>
        </p:grpSpPr>
        <p:sp>
          <p:nvSpPr>
            <p:cNvPr id="2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000">
                  <a:latin typeface="微软雅黑" panose="020B0503020204020204" charset="-122"/>
                  <a:ea typeface="宋体" panose="02010600030101010101" pitchFamily="2" charset="-122"/>
                </a:rPr>
                <a:t>组词：</a:t>
              </a:r>
            </a:p>
          </p:txBody>
        </p:sp>
        <p:sp>
          <p:nvSpPr>
            <p:cNvPr id="2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永恒  恒心  持之以恒  </a:t>
              </a:r>
            </a:p>
          </p:txBody>
        </p:sp>
      </p:grpSp>
      <p:sp>
        <p:nvSpPr>
          <p:cNvPr id="26" name="文本框 30"/>
          <p:cNvSpPr txBox="1"/>
          <p:nvPr/>
        </p:nvSpPr>
        <p:spPr>
          <a:xfrm>
            <a:off x="3839845" y="4535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latin typeface="微软雅黑" panose="020B0503020204020204" charset="-122"/>
                <a:ea typeface="宋体" panose="02010600030101010101" pitchFamily="2" charset="-122"/>
              </a:rPr>
              <a:t>笔顺：</a:t>
            </a:r>
          </a:p>
        </p:txBody>
      </p:sp>
      <p:pic>
        <p:nvPicPr>
          <p:cNvPr id="10243" name="图片 3" descr="KT恒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1945" y="4620895"/>
            <a:ext cx="5537200" cy="5918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8208" y="1393825"/>
            <a:ext cx="2532062" cy="3979863"/>
            <a:chOff x="1582" y="2435"/>
            <a:chExt cx="3987" cy="6268"/>
          </a:xfrm>
        </p:grpSpPr>
        <p:pic>
          <p:nvPicPr>
            <p:cNvPr id="5" name="图片 1" descr="u=3428829518,1795023712&amp;fm=26&amp;gp=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2" y="4462"/>
              <a:ext cx="3987" cy="39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3"/>
            <p:cNvSpPr txBox="1"/>
            <p:nvPr/>
          </p:nvSpPr>
          <p:spPr>
            <a:xfrm>
              <a:off x="1668" y="4440"/>
              <a:ext cx="3523" cy="42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7000">
                  <a:latin typeface="楷体" panose="02010609060101010101" charset="-122"/>
                  <a:ea typeface="楷体" panose="02010609060101010101" charset="-122"/>
                </a:rPr>
                <a:t>窥</a:t>
              </a:r>
            </a:p>
          </p:txBody>
        </p:sp>
        <p:sp>
          <p:nvSpPr>
            <p:cNvPr id="7" name="文本框 5"/>
            <p:cNvSpPr txBox="1"/>
            <p:nvPr/>
          </p:nvSpPr>
          <p:spPr>
            <a:xfrm>
              <a:off x="2237" y="2435"/>
              <a:ext cx="3106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kuī</a:t>
              </a:r>
            </a:p>
          </p:txBody>
        </p:sp>
      </p:grpSp>
      <p:grpSp>
        <p:nvGrpSpPr>
          <p:cNvPr id="9" name="组合 11"/>
          <p:cNvGrpSpPr/>
          <p:nvPr/>
        </p:nvGrpSpPr>
        <p:grpSpPr>
          <a:xfrm>
            <a:off x="3862070" y="1573213"/>
            <a:ext cx="7077075" cy="845501"/>
            <a:chOff x="7311" y="3366"/>
            <a:chExt cx="11143" cy="1329"/>
          </a:xfrm>
        </p:grpSpPr>
        <p:grpSp>
          <p:nvGrpSpPr>
            <p:cNvPr id="10" name="组合 7"/>
            <p:cNvGrpSpPr/>
            <p:nvPr/>
          </p:nvGrpSpPr>
          <p:grpSpPr>
            <a:xfrm>
              <a:off x="7311" y="3390"/>
              <a:ext cx="3776" cy="1305"/>
              <a:chOff x="7311" y="3390"/>
              <a:chExt cx="3776" cy="1305"/>
            </a:xfrm>
          </p:grpSpPr>
          <p:sp>
            <p:nvSpPr>
              <p:cNvPr id="11" name="文本框 6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音序：</a:t>
                </a:r>
              </a:p>
            </p:txBody>
          </p:sp>
          <p:sp>
            <p:nvSpPr>
              <p:cNvPr id="12" name="文本框 8"/>
              <p:cNvSpPr txBox="1"/>
              <p:nvPr/>
            </p:nvSpPr>
            <p:spPr>
              <a:xfrm>
                <a:off x="9935" y="3390"/>
                <a:ext cx="1152" cy="13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K</a:t>
                </a:r>
              </a:p>
            </p:txBody>
          </p:sp>
        </p:grpSp>
        <p:grpSp>
          <p:nvGrpSpPr>
            <p:cNvPr id="13" name="组合 9"/>
            <p:cNvGrpSpPr/>
            <p:nvPr/>
          </p:nvGrpSpPr>
          <p:grpSpPr>
            <a:xfrm>
              <a:off x="12279" y="3366"/>
              <a:ext cx="6175" cy="1306"/>
              <a:chOff x="7311" y="3366"/>
              <a:chExt cx="6175" cy="1306"/>
            </a:xfrm>
          </p:grpSpPr>
          <p:sp>
            <p:nvSpPr>
              <p:cNvPr id="14" name="文本框 10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结构：</a:t>
                </a:r>
              </a:p>
            </p:txBody>
          </p:sp>
          <p:sp>
            <p:nvSpPr>
              <p:cNvPr id="15" name="文本框 12"/>
              <p:cNvSpPr txBox="1"/>
              <p:nvPr/>
            </p:nvSpPr>
            <p:spPr>
              <a:xfrm>
                <a:off x="9935" y="3366"/>
                <a:ext cx="3551" cy="13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上下</a:t>
                </a:r>
              </a:p>
            </p:txBody>
          </p:sp>
        </p:grpSp>
      </p:grpSp>
      <p:grpSp>
        <p:nvGrpSpPr>
          <p:cNvPr id="16" name="组合 13"/>
          <p:cNvGrpSpPr/>
          <p:nvPr/>
        </p:nvGrpSpPr>
        <p:grpSpPr>
          <a:xfrm>
            <a:off x="3862070" y="2565400"/>
            <a:ext cx="6832600" cy="845184"/>
            <a:chOff x="7311" y="3366"/>
            <a:chExt cx="10760" cy="1333"/>
          </a:xfrm>
        </p:grpSpPr>
        <p:grpSp>
          <p:nvGrpSpPr>
            <p:cNvPr id="17" name="组合 14"/>
            <p:cNvGrpSpPr/>
            <p:nvPr/>
          </p:nvGrpSpPr>
          <p:grpSpPr>
            <a:xfrm>
              <a:off x="7311" y="3390"/>
              <a:ext cx="3752" cy="1309"/>
              <a:chOff x="7311" y="3390"/>
              <a:chExt cx="3752" cy="1309"/>
            </a:xfrm>
          </p:grpSpPr>
          <p:sp>
            <p:nvSpPr>
              <p:cNvPr id="1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偏旁：</a:t>
                </a:r>
              </a:p>
            </p:txBody>
          </p:sp>
          <p:sp>
            <p:nvSpPr>
              <p:cNvPr id="19" name="文本框 16"/>
              <p:cNvSpPr txBox="1"/>
              <p:nvPr/>
            </p:nvSpPr>
            <p:spPr>
              <a:xfrm>
                <a:off x="9911" y="3390"/>
                <a:ext cx="1152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穴</a:t>
                </a:r>
              </a:p>
            </p:txBody>
          </p:sp>
        </p:grpSp>
        <p:grpSp>
          <p:nvGrpSpPr>
            <p:cNvPr id="20" name="组合 17"/>
            <p:cNvGrpSpPr/>
            <p:nvPr/>
          </p:nvGrpSpPr>
          <p:grpSpPr>
            <a:xfrm>
              <a:off x="12279" y="3366"/>
              <a:ext cx="5792" cy="1309"/>
              <a:chOff x="7311" y="3366"/>
              <a:chExt cx="5792" cy="1309"/>
            </a:xfrm>
          </p:grpSpPr>
          <p:sp>
            <p:nvSpPr>
              <p:cNvPr id="2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笔画数：</a:t>
                </a:r>
              </a:p>
            </p:txBody>
          </p:sp>
          <p:sp>
            <p:nvSpPr>
              <p:cNvPr id="22" name="文本框 19"/>
              <p:cNvSpPr txBox="1"/>
              <p:nvPr/>
            </p:nvSpPr>
            <p:spPr>
              <a:xfrm>
                <a:off x="10631" y="3366"/>
                <a:ext cx="2472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13</a:t>
                </a:r>
              </a:p>
            </p:txBody>
          </p:sp>
        </p:grpSp>
      </p:grpSp>
      <p:grpSp>
        <p:nvGrpSpPr>
          <p:cNvPr id="23" name="组合 24"/>
          <p:cNvGrpSpPr/>
          <p:nvPr/>
        </p:nvGrpSpPr>
        <p:grpSpPr>
          <a:xfrm>
            <a:off x="3862070" y="3557588"/>
            <a:ext cx="8204200" cy="830262"/>
            <a:chOff x="7311" y="3390"/>
            <a:chExt cx="12920" cy="1307"/>
          </a:xfrm>
        </p:grpSpPr>
        <p:sp>
          <p:nvSpPr>
            <p:cNvPr id="2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000">
                  <a:latin typeface="微软雅黑" panose="020B0503020204020204" charset="-122"/>
                  <a:ea typeface="宋体" panose="02010600030101010101" pitchFamily="2" charset="-122"/>
                </a:rPr>
                <a:t>组词：</a:t>
              </a:r>
            </a:p>
          </p:txBody>
        </p:sp>
        <p:sp>
          <p:nvSpPr>
            <p:cNvPr id="2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窥探  窥见  </a:t>
              </a:r>
            </a:p>
          </p:txBody>
        </p:sp>
      </p:grpSp>
      <p:sp>
        <p:nvSpPr>
          <p:cNvPr id="26" name="文本框 30"/>
          <p:cNvSpPr txBox="1"/>
          <p:nvPr/>
        </p:nvSpPr>
        <p:spPr>
          <a:xfrm>
            <a:off x="3839845" y="4535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latin typeface="微软雅黑" panose="020B0503020204020204" charset="-122"/>
                <a:ea typeface="宋体" panose="02010600030101010101" pitchFamily="2" charset="-122"/>
              </a:rPr>
              <a:t>笔顺：</a:t>
            </a:r>
          </a:p>
        </p:txBody>
      </p:sp>
      <p:pic>
        <p:nvPicPr>
          <p:cNvPr id="11266" name="图片 1" descr="KT窥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9690" y="4644390"/>
            <a:ext cx="6855460" cy="50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8208" y="1393825"/>
            <a:ext cx="2532062" cy="3979863"/>
            <a:chOff x="1582" y="2435"/>
            <a:chExt cx="3987" cy="6268"/>
          </a:xfrm>
        </p:grpSpPr>
        <p:pic>
          <p:nvPicPr>
            <p:cNvPr id="5" name="图片 1" descr="u=3428829518,1795023712&amp;fm=26&amp;gp=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2" y="4462"/>
              <a:ext cx="3987" cy="39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3"/>
            <p:cNvSpPr txBox="1"/>
            <p:nvPr/>
          </p:nvSpPr>
          <p:spPr>
            <a:xfrm>
              <a:off x="1668" y="4440"/>
              <a:ext cx="3523" cy="42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7000">
                  <a:latin typeface="楷体" panose="02010609060101010101" charset="-122"/>
                  <a:ea typeface="楷体" panose="02010609060101010101" charset="-122"/>
                </a:rPr>
                <a:t>皆</a:t>
              </a:r>
            </a:p>
          </p:txBody>
        </p:sp>
        <p:sp>
          <p:nvSpPr>
            <p:cNvPr id="7" name="文本框 5"/>
            <p:cNvSpPr txBox="1"/>
            <p:nvPr/>
          </p:nvSpPr>
          <p:spPr>
            <a:xfrm>
              <a:off x="2597" y="2435"/>
              <a:ext cx="2164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jiē</a:t>
              </a:r>
            </a:p>
          </p:txBody>
        </p:sp>
      </p:grpSp>
      <p:grpSp>
        <p:nvGrpSpPr>
          <p:cNvPr id="9" name="组合 11"/>
          <p:cNvGrpSpPr/>
          <p:nvPr/>
        </p:nvGrpSpPr>
        <p:grpSpPr>
          <a:xfrm>
            <a:off x="3862070" y="1573213"/>
            <a:ext cx="7077075" cy="845501"/>
            <a:chOff x="7311" y="3366"/>
            <a:chExt cx="11143" cy="1329"/>
          </a:xfrm>
        </p:grpSpPr>
        <p:grpSp>
          <p:nvGrpSpPr>
            <p:cNvPr id="10" name="组合 7"/>
            <p:cNvGrpSpPr/>
            <p:nvPr/>
          </p:nvGrpSpPr>
          <p:grpSpPr>
            <a:xfrm>
              <a:off x="7311" y="3390"/>
              <a:ext cx="3776" cy="1305"/>
              <a:chOff x="7311" y="3390"/>
              <a:chExt cx="3776" cy="1305"/>
            </a:xfrm>
          </p:grpSpPr>
          <p:sp>
            <p:nvSpPr>
              <p:cNvPr id="11" name="文本框 6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音序：</a:t>
                </a:r>
              </a:p>
            </p:txBody>
          </p:sp>
          <p:sp>
            <p:nvSpPr>
              <p:cNvPr id="12" name="文本框 8"/>
              <p:cNvSpPr txBox="1"/>
              <p:nvPr/>
            </p:nvSpPr>
            <p:spPr>
              <a:xfrm>
                <a:off x="9935" y="3390"/>
                <a:ext cx="1152" cy="13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J</a:t>
                </a:r>
              </a:p>
            </p:txBody>
          </p:sp>
        </p:grpSp>
        <p:grpSp>
          <p:nvGrpSpPr>
            <p:cNvPr id="13" name="组合 9"/>
            <p:cNvGrpSpPr/>
            <p:nvPr/>
          </p:nvGrpSpPr>
          <p:grpSpPr>
            <a:xfrm>
              <a:off x="12279" y="3366"/>
              <a:ext cx="6175" cy="1306"/>
              <a:chOff x="7311" y="3366"/>
              <a:chExt cx="6175" cy="1306"/>
            </a:xfrm>
          </p:grpSpPr>
          <p:sp>
            <p:nvSpPr>
              <p:cNvPr id="14" name="文本框 10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结构：</a:t>
                </a:r>
              </a:p>
            </p:txBody>
          </p:sp>
          <p:sp>
            <p:nvSpPr>
              <p:cNvPr id="15" name="文本框 12"/>
              <p:cNvSpPr txBox="1"/>
              <p:nvPr/>
            </p:nvSpPr>
            <p:spPr>
              <a:xfrm>
                <a:off x="9935" y="3366"/>
                <a:ext cx="3551" cy="13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上下</a:t>
                </a:r>
              </a:p>
            </p:txBody>
          </p:sp>
        </p:grpSp>
      </p:grpSp>
      <p:grpSp>
        <p:nvGrpSpPr>
          <p:cNvPr id="16" name="组合 13"/>
          <p:cNvGrpSpPr/>
          <p:nvPr/>
        </p:nvGrpSpPr>
        <p:grpSpPr>
          <a:xfrm>
            <a:off x="3862070" y="2565400"/>
            <a:ext cx="6832600" cy="845184"/>
            <a:chOff x="7311" y="3366"/>
            <a:chExt cx="10760" cy="1333"/>
          </a:xfrm>
        </p:grpSpPr>
        <p:grpSp>
          <p:nvGrpSpPr>
            <p:cNvPr id="17" name="组合 14"/>
            <p:cNvGrpSpPr/>
            <p:nvPr/>
          </p:nvGrpSpPr>
          <p:grpSpPr>
            <a:xfrm>
              <a:off x="7311" y="3390"/>
              <a:ext cx="3752" cy="1309"/>
              <a:chOff x="7311" y="3390"/>
              <a:chExt cx="3752" cy="1309"/>
            </a:xfrm>
          </p:grpSpPr>
          <p:sp>
            <p:nvSpPr>
              <p:cNvPr id="1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偏旁：</a:t>
                </a:r>
              </a:p>
            </p:txBody>
          </p:sp>
          <p:sp>
            <p:nvSpPr>
              <p:cNvPr id="19" name="文本框 16"/>
              <p:cNvSpPr txBox="1"/>
              <p:nvPr/>
            </p:nvSpPr>
            <p:spPr>
              <a:xfrm>
                <a:off x="9911" y="3390"/>
                <a:ext cx="1152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比</a:t>
                </a:r>
              </a:p>
            </p:txBody>
          </p:sp>
        </p:grpSp>
        <p:grpSp>
          <p:nvGrpSpPr>
            <p:cNvPr id="20" name="组合 17"/>
            <p:cNvGrpSpPr/>
            <p:nvPr/>
          </p:nvGrpSpPr>
          <p:grpSpPr>
            <a:xfrm>
              <a:off x="12279" y="3366"/>
              <a:ext cx="5792" cy="1309"/>
              <a:chOff x="7311" y="3366"/>
              <a:chExt cx="5792" cy="1309"/>
            </a:xfrm>
          </p:grpSpPr>
          <p:sp>
            <p:nvSpPr>
              <p:cNvPr id="2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笔画数：</a:t>
                </a:r>
              </a:p>
            </p:txBody>
          </p:sp>
          <p:sp>
            <p:nvSpPr>
              <p:cNvPr id="22" name="文本框 19"/>
              <p:cNvSpPr txBox="1"/>
              <p:nvPr/>
            </p:nvSpPr>
            <p:spPr>
              <a:xfrm>
                <a:off x="10631" y="3366"/>
                <a:ext cx="2472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9</a:t>
                </a:r>
              </a:p>
            </p:txBody>
          </p:sp>
        </p:grpSp>
      </p:grpSp>
      <p:grpSp>
        <p:nvGrpSpPr>
          <p:cNvPr id="23" name="组合 24"/>
          <p:cNvGrpSpPr/>
          <p:nvPr/>
        </p:nvGrpSpPr>
        <p:grpSpPr>
          <a:xfrm>
            <a:off x="3862070" y="3557588"/>
            <a:ext cx="8204200" cy="830262"/>
            <a:chOff x="7311" y="3390"/>
            <a:chExt cx="12920" cy="1307"/>
          </a:xfrm>
        </p:grpSpPr>
        <p:sp>
          <p:nvSpPr>
            <p:cNvPr id="2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000">
                  <a:latin typeface="微软雅黑" panose="020B0503020204020204" charset="-122"/>
                  <a:ea typeface="宋体" panose="02010600030101010101" pitchFamily="2" charset="-122"/>
                </a:rPr>
                <a:t>组词：</a:t>
              </a:r>
            </a:p>
          </p:txBody>
        </p:sp>
        <p:sp>
          <p:nvSpPr>
            <p:cNvPr id="2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皆大欢喜  有口皆碑  </a:t>
              </a:r>
            </a:p>
          </p:txBody>
        </p:sp>
      </p:grpSp>
      <p:sp>
        <p:nvSpPr>
          <p:cNvPr id="26" name="文本框 30"/>
          <p:cNvSpPr txBox="1"/>
          <p:nvPr/>
        </p:nvSpPr>
        <p:spPr>
          <a:xfrm>
            <a:off x="3839845" y="4535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latin typeface="微软雅黑" panose="020B0503020204020204" charset="-122"/>
                <a:ea typeface="宋体" panose="02010600030101010101" pitchFamily="2" charset="-122"/>
              </a:rPr>
              <a:t>笔顺：</a:t>
            </a:r>
          </a:p>
        </p:txBody>
      </p:sp>
      <p:pic>
        <p:nvPicPr>
          <p:cNvPr id="12291" name="图片 3" descr="KT皆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7655" y="4612005"/>
            <a:ext cx="5571490" cy="595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8208" y="1393825"/>
            <a:ext cx="2532062" cy="3979863"/>
            <a:chOff x="1582" y="2435"/>
            <a:chExt cx="3987" cy="6268"/>
          </a:xfrm>
        </p:grpSpPr>
        <p:pic>
          <p:nvPicPr>
            <p:cNvPr id="5" name="图片 1" descr="u=3428829518,1795023712&amp;fm=26&amp;gp=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2" y="4462"/>
              <a:ext cx="3987" cy="39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3"/>
            <p:cNvSpPr txBox="1"/>
            <p:nvPr/>
          </p:nvSpPr>
          <p:spPr>
            <a:xfrm>
              <a:off x="1668" y="4440"/>
              <a:ext cx="3523" cy="42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7000">
                  <a:latin typeface="楷体" panose="02010609060101010101" charset="-122"/>
                  <a:ea typeface="楷体" panose="02010609060101010101" charset="-122"/>
                </a:rPr>
                <a:t>缺</a:t>
              </a:r>
            </a:p>
          </p:txBody>
        </p:sp>
        <p:sp>
          <p:nvSpPr>
            <p:cNvPr id="7" name="文本框 5"/>
            <p:cNvSpPr txBox="1"/>
            <p:nvPr/>
          </p:nvSpPr>
          <p:spPr>
            <a:xfrm>
              <a:off x="2117" y="2435"/>
              <a:ext cx="3451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quē</a:t>
              </a:r>
            </a:p>
          </p:txBody>
        </p:sp>
      </p:grpSp>
      <p:grpSp>
        <p:nvGrpSpPr>
          <p:cNvPr id="9" name="组合 11"/>
          <p:cNvGrpSpPr/>
          <p:nvPr/>
        </p:nvGrpSpPr>
        <p:grpSpPr>
          <a:xfrm>
            <a:off x="3862070" y="1573213"/>
            <a:ext cx="7077075" cy="845501"/>
            <a:chOff x="7311" y="3366"/>
            <a:chExt cx="11143" cy="1329"/>
          </a:xfrm>
        </p:grpSpPr>
        <p:grpSp>
          <p:nvGrpSpPr>
            <p:cNvPr id="10" name="组合 7"/>
            <p:cNvGrpSpPr/>
            <p:nvPr/>
          </p:nvGrpSpPr>
          <p:grpSpPr>
            <a:xfrm>
              <a:off x="7311" y="3390"/>
              <a:ext cx="3776" cy="1305"/>
              <a:chOff x="7311" y="3390"/>
              <a:chExt cx="3776" cy="1305"/>
            </a:xfrm>
          </p:grpSpPr>
          <p:sp>
            <p:nvSpPr>
              <p:cNvPr id="11" name="文本框 6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音序：</a:t>
                </a:r>
              </a:p>
            </p:txBody>
          </p:sp>
          <p:sp>
            <p:nvSpPr>
              <p:cNvPr id="12" name="文本框 8"/>
              <p:cNvSpPr txBox="1"/>
              <p:nvPr/>
            </p:nvSpPr>
            <p:spPr>
              <a:xfrm>
                <a:off x="9935" y="3390"/>
                <a:ext cx="1152" cy="13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Q</a:t>
                </a:r>
              </a:p>
            </p:txBody>
          </p:sp>
        </p:grpSp>
        <p:grpSp>
          <p:nvGrpSpPr>
            <p:cNvPr id="13" name="组合 9"/>
            <p:cNvGrpSpPr/>
            <p:nvPr/>
          </p:nvGrpSpPr>
          <p:grpSpPr>
            <a:xfrm>
              <a:off x="12279" y="3366"/>
              <a:ext cx="6175" cy="1306"/>
              <a:chOff x="7311" y="3366"/>
              <a:chExt cx="6175" cy="1306"/>
            </a:xfrm>
          </p:grpSpPr>
          <p:sp>
            <p:nvSpPr>
              <p:cNvPr id="14" name="文本框 10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结构：</a:t>
                </a:r>
              </a:p>
            </p:txBody>
          </p:sp>
          <p:sp>
            <p:nvSpPr>
              <p:cNvPr id="15" name="文本框 12"/>
              <p:cNvSpPr txBox="1"/>
              <p:nvPr/>
            </p:nvSpPr>
            <p:spPr>
              <a:xfrm>
                <a:off x="9935" y="3366"/>
                <a:ext cx="3551" cy="13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左右</a:t>
                </a:r>
              </a:p>
            </p:txBody>
          </p:sp>
        </p:grpSp>
      </p:grpSp>
      <p:grpSp>
        <p:nvGrpSpPr>
          <p:cNvPr id="16" name="组合 13"/>
          <p:cNvGrpSpPr/>
          <p:nvPr/>
        </p:nvGrpSpPr>
        <p:grpSpPr>
          <a:xfrm>
            <a:off x="3862070" y="2565400"/>
            <a:ext cx="6832600" cy="845184"/>
            <a:chOff x="7311" y="3366"/>
            <a:chExt cx="10760" cy="1333"/>
          </a:xfrm>
        </p:grpSpPr>
        <p:grpSp>
          <p:nvGrpSpPr>
            <p:cNvPr id="17" name="组合 14"/>
            <p:cNvGrpSpPr/>
            <p:nvPr/>
          </p:nvGrpSpPr>
          <p:grpSpPr>
            <a:xfrm>
              <a:off x="7311" y="3390"/>
              <a:ext cx="3752" cy="1309"/>
              <a:chOff x="7311" y="3390"/>
              <a:chExt cx="3752" cy="1309"/>
            </a:xfrm>
          </p:grpSpPr>
          <p:sp>
            <p:nvSpPr>
              <p:cNvPr id="1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偏旁：</a:t>
                </a:r>
              </a:p>
            </p:txBody>
          </p:sp>
          <p:sp>
            <p:nvSpPr>
              <p:cNvPr id="19" name="文本框 16"/>
              <p:cNvSpPr txBox="1"/>
              <p:nvPr/>
            </p:nvSpPr>
            <p:spPr>
              <a:xfrm>
                <a:off x="9911" y="3390"/>
                <a:ext cx="1152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缶</a:t>
                </a:r>
              </a:p>
            </p:txBody>
          </p:sp>
        </p:grpSp>
        <p:grpSp>
          <p:nvGrpSpPr>
            <p:cNvPr id="20" name="组合 17"/>
            <p:cNvGrpSpPr/>
            <p:nvPr/>
          </p:nvGrpSpPr>
          <p:grpSpPr>
            <a:xfrm>
              <a:off x="12279" y="3366"/>
              <a:ext cx="5792" cy="1309"/>
              <a:chOff x="7311" y="3366"/>
              <a:chExt cx="5792" cy="1309"/>
            </a:xfrm>
          </p:grpSpPr>
          <p:sp>
            <p:nvSpPr>
              <p:cNvPr id="2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笔画数：</a:t>
                </a:r>
              </a:p>
            </p:txBody>
          </p:sp>
          <p:sp>
            <p:nvSpPr>
              <p:cNvPr id="22" name="文本框 19"/>
              <p:cNvSpPr txBox="1"/>
              <p:nvPr/>
            </p:nvSpPr>
            <p:spPr>
              <a:xfrm>
                <a:off x="10631" y="3366"/>
                <a:ext cx="2472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10</a:t>
                </a:r>
              </a:p>
            </p:txBody>
          </p:sp>
        </p:grpSp>
      </p:grpSp>
      <p:grpSp>
        <p:nvGrpSpPr>
          <p:cNvPr id="23" name="组合 24"/>
          <p:cNvGrpSpPr/>
          <p:nvPr/>
        </p:nvGrpSpPr>
        <p:grpSpPr>
          <a:xfrm>
            <a:off x="3862070" y="3557588"/>
            <a:ext cx="8204200" cy="830262"/>
            <a:chOff x="7311" y="3390"/>
            <a:chExt cx="12920" cy="1307"/>
          </a:xfrm>
        </p:grpSpPr>
        <p:sp>
          <p:nvSpPr>
            <p:cNvPr id="2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000">
                  <a:latin typeface="微软雅黑" panose="020B0503020204020204" charset="-122"/>
                  <a:ea typeface="宋体" panose="02010600030101010101" pitchFamily="2" charset="-122"/>
                </a:rPr>
                <a:t>组词：</a:t>
              </a:r>
            </a:p>
          </p:txBody>
        </p:sp>
        <p:sp>
          <p:nvSpPr>
            <p:cNvPr id="2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缺乏  空缺    </a:t>
              </a:r>
            </a:p>
          </p:txBody>
        </p:sp>
      </p:grpSp>
      <p:sp>
        <p:nvSpPr>
          <p:cNvPr id="26" name="文本框 30"/>
          <p:cNvSpPr txBox="1"/>
          <p:nvPr/>
        </p:nvSpPr>
        <p:spPr>
          <a:xfrm>
            <a:off x="3839845" y="4535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latin typeface="微软雅黑" panose="020B0503020204020204" charset="-122"/>
                <a:ea typeface="宋体" panose="02010600030101010101" pitchFamily="2" charset="-122"/>
              </a:rPr>
              <a:t>笔顺：</a:t>
            </a:r>
          </a:p>
        </p:txBody>
      </p:sp>
      <p:pic>
        <p:nvPicPr>
          <p:cNvPr id="13315" name="图片 3" descr="KT缺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0670" y="4565015"/>
            <a:ext cx="5742940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66700" y="400685"/>
            <a:ext cx="2623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>
                <a:solidFill>
                  <a:schemeClr val="tx1"/>
                </a:solidFill>
                <a:uFillTx/>
                <a:latin typeface="E-B7" panose="02060000000000000000" charset="-127"/>
                <a:ea typeface="+mn-ea"/>
              </a:rPr>
              <a:t>课文解读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629920" y="1595755"/>
            <a:ext cx="11165205" cy="129921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Rectangle 6"/>
          <p:cNvSpPr/>
          <p:nvPr/>
        </p:nvSpPr>
        <p:spPr>
          <a:xfrm>
            <a:off x="2775585" y="1847215"/>
            <a:ext cx="697611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5400" b="1" strike="noStrike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敏</a:t>
            </a:r>
            <a:r>
              <a:rPr lang="zh-CN" altLang="en-US" sz="5400" b="1" strike="noStrike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</a:t>
            </a:r>
            <a:r>
              <a:rPr lang="zh-CN" altLang="en-US" sz="5400" b="1" strike="noStrike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</a:t>
            </a:r>
            <a:r>
              <a:rPr lang="zh-CN" altLang="en-US" sz="5400" b="1" strike="noStrike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学，不</a:t>
            </a:r>
            <a:r>
              <a:rPr lang="zh-CN" altLang="en-US" sz="5400" b="1" strike="noStrike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耻下问</a:t>
            </a:r>
            <a:r>
              <a:rPr lang="zh-CN" altLang="en-US" sz="5400" b="1" strike="noStrike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5400" strike="noStrike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55015" y="3918585"/>
            <a:ext cx="10194925" cy="2195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【敏】</a:t>
            </a:r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勤勉</a:t>
            </a:r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    </a:t>
            </a: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【好】</a:t>
            </a: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喜好</a:t>
            </a: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endParaRPr lang="zh-CN" altLang="en-US" sz="3600" b="1" dirty="0">
              <a:solidFill>
                <a:schemeClr val="bg2">
                  <a:lumMod val="10000"/>
                </a:schemeClr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【</a:t>
            </a:r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耻</a:t>
            </a:r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】</a:t>
            </a: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</a:t>
            </a:r>
            <a:r>
              <a:rPr lang="en-US" altLang="zh-CN" sz="36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为耻</a:t>
            </a:r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。</a:t>
            </a:r>
            <a:endParaRPr lang="zh-CN" altLang="en-US" sz="3600" b="1" noProof="1">
              <a:solidFill>
                <a:schemeClr val="bg2">
                  <a:lumMod val="10000"/>
                </a:schemeClr>
              </a:solidFill>
              <a:latin typeface="楷体_GB2312" panose="02010609030101010101" pitchFamily="1" charset="-122"/>
              <a:ea typeface="楷体_GB2312" panose="02010609030101010101" pitchFamily="1" charset="-122"/>
              <a:sym typeface="+mn-ea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【</a:t>
            </a: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下问</a:t>
            </a: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】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sym typeface="+mn-ea"/>
              </a:rPr>
              <a:t>向比自己地位低或不如自己的人请教。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70205" y="3103880"/>
            <a:ext cx="1746250" cy="708025"/>
            <a:chOff x="1117" y="5110"/>
            <a:chExt cx="2750" cy="1115"/>
          </a:xfrm>
        </p:grpSpPr>
        <p:pic>
          <p:nvPicPr>
            <p:cNvPr id="9" name="图片 8" descr="图片1"/>
            <p:cNvPicPr>
              <a:picLocks noChangeAspect="1"/>
            </p:cNvPicPr>
            <p:nvPr/>
          </p:nvPicPr>
          <p:blipFill>
            <a:blip r:embed="rId2" cstate="print">
              <a:biLevel thresh="50000"/>
              <a:lum bright="70000" contrast="-70000"/>
            </a:blip>
            <a:stretch>
              <a:fillRect/>
            </a:stretch>
          </p:blipFill>
          <p:spPr>
            <a:xfrm rot="16200000">
              <a:off x="1939" y="4288"/>
              <a:ext cx="1107" cy="2750"/>
            </a:xfrm>
            <a:prstGeom prst="rect">
              <a:avLst/>
            </a:prstGeom>
            <a:ln w="12700">
              <a:solidFill>
                <a:srgbClr val="A3B9C7"/>
              </a:solidFill>
            </a:ln>
          </p:spPr>
        </p:pic>
        <p:pic>
          <p:nvPicPr>
            <p:cNvPr id="19459" name="图片 6" descr="图片23.png"/>
            <p:cNvPicPr>
              <a:picLocks noChangeAspect="1"/>
            </p:cNvPicPr>
            <p:nvPr/>
          </p:nvPicPr>
          <p:blipFill>
            <a:blip r:embed="rId3" cstate="print">
              <a:grayscl/>
              <a:lum bright="70000" contrast="-70000"/>
            </a:blip>
            <a:stretch>
              <a:fillRect/>
            </a:stretch>
          </p:blipFill>
          <p:spPr>
            <a:xfrm rot="5400000">
              <a:off x="2063" y="4425"/>
              <a:ext cx="802" cy="246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</p:pic>
        <p:sp>
          <p:nvSpPr>
            <p:cNvPr id="10" name="文本框 9"/>
            <p:cNvSpPr txBox="1"/>
            <p:nvPr/>
          </p:nvSpPr>
          <p:spPr>
            <a:xfrm>
              <a:off x="1430" y="5209"/>
              <a:ext cx="237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latin typeface="华文隶书" panose="02010800040101010101" pitchFamily="2" charset="-122"/>
                  <a:ea typeface="华文隶书" panose="02010800040101010101" pitchFamily="2" charset="-122"/>
                </a:rPr>
                <a:t>注  释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629920" y="1199515"/>
            <a:ext cx="11165205" cy="129921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Rectangle 6"/>
          <p:cNvSpPr/>
          <p:nvPr/>
        </p:nvSpPr>
        <p:spPr>
          <a:xfrm>
            <a:off x="2929890" y="1409065"/>
            <a:ext cx="68376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5400" b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敏而好学</a:t>
            </a:r>
            <a:r>
              <a:rPr lang="en-US" altLang="zh-CN" sz="5400" b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5400" b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不耻下问。</a:t>
            </a:r>
            <a:r>
              <a:rPr lang="zh-CN" altLang="en-US" sz="5400" strike="noStrike" noProof="1">
                <a:solidFill>
                  <a:schemeClr val="accent5">
                    <a:lumMod val="50000"/>
                  </a:schemeClr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</a:rPr>
              <a:t> </a:t>
            </a:r>
            <a:endParaRPr lang="zh-CN" altLang="en-US" sz="5400" strike="noStrike" noProof="1">
              <a:solidFill>
                <a:schemeClr val="accent5">
                  <a:lumMod val="50000"/>
                </a:schemeClr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31800" y="2829560"/>
            <a:ext cx="1746250" cy="708025"/>
            <a:chOff x="1118" y="5110"/>
            <a:chExt cx="2750" cy="1115"/>
          </a:xfrm>
        </p:grpSpPr>
        <p:pic>
          <p:nvPicPr>
            <p:cNvPr id="9" name="图片 8" descr="图片1"/>
            <p:cNvPicPr>
              <a:picLocks noChangeAspect="1"/>
            </p:cNvPicPr>
            <p:nvPr/>
          </p:nvPicPr>
          <p:blipFill>
            <a:blip r:embed="rId2" cstate="print">
              <a:biLevel thresh="50000"/>
              <a:lum bright="70000" contrast="-70000"/>
            </a:blip>
            <a:stretch>
              <a:fillRect/>
            </a:stretch>
          </p:blipFill>
          <p:spPr>
            <a:xfrm rot="16200000">
              <a:off x="1939" y="4288"/>
              <a:ext cx="1107" cy="2750"/>
            </a:xfrm>
            <a:prstGeom prst="rect">
              <a:avLst/>
            </a:prstGeom>
            <a:ln w="12700">
              <a:solidFill>
                <a:srgbClr val="A3B9C7"/>
              </a:solidFill>
            </a:ln>
          </p:spPr>
        </p:pic>
        <p:pic>
          <p:nvPicPr>
            <p:cNvPr id="19459" name="图片 6" descr="图片23.png"/>
            <p:cNvPicPr>
              <a:picLocks noChangeAspect="1"/>
            </p:cNvPicPr>
            <p:nvPr/>
          </p:nvPicPr>
          <p:blipFill>
            <a:blip r:embed="rId3" cstate="print">
              <a:grayscl/>
              <a:lum bright="70000" contrast="-70000"/>
            </a:blip>
            <a:stretch>
              <a:fillRect/>
            </a:stretch>
          </p:blipFill>
          <p:spPr>
            <a:xfrm rot="5400000">
              <a:off x="2063" y="4425"/>
              <a:ext cx="802" cy="246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</p:pic>
        <p:sp>
          <p:nvSpPr>
            <p:cNvPr id="10" name="文本框 9"/>
            <p:cNvSpPr txBox="1"/>
            <p:nvPr/>
          </p:nvSpPr>
          <p:spPr>
            <a:xfrm>
              <a:off x="1430" y="5209"/>
              <a:ext cx="237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latin typeface="华文隶书" panose="02010800040101010101" pitchFamily="2" charset="-122"/>
                  <a:ea typeface="华文隶书" panose="02010800040101010101" pitchFamily="2" charset="-122"/>
                </a:rPr>
                <a:t>翻  译  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63550" y="3649980"/>
            <a:ext cx="1061529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天资聪明而又好学的人，不以向地位比自己低、学识比自己差的人请教为耻。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29920" y="1443355"/>
            <a:ext cx="11165205" cy="129921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Rectangle 6"/>
          <p:cNvSpPr/>
          <p:nvPr/>
        </p:nvSpPr>
        <p:spPr>
          <a:xfrm>
            <a:off x="782320" y="1694815"/>
            <a:ext cx="107873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5400" b="1" strike="noStrike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</a:t>
            </a:r>
            <a:r>
              <a:rPr lang="zh-CN" altLang="en-US" sz="5400" b="1" strike="noStrike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之为知之，不知为不知，是</a:t>
            </a:r>
            <a:r>
              <a:rPr lang="zh-CN" altLang="en-US" sz="5400" b="1" strike="noStrike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</a:t>
            </a:r>
            <a:r>
              <a:rPr lang="zh-CN" altLang="en-US" sz="5400" b="1" strike="noStrike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也。</a:t>
            </a:r>
            <a:r>
              <a:rPr lang="zh-CN" altLang="en-US" sz="5400" strike="noStrike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2320" y="3776345"/>
            <a:ext cx="10194925" cy="22517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【知】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sym typeface="+mn-ea"/>
              </a:rPr>
              <a:t>前面四个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sym typeface="+mn-ea"/>
              </a:rPr>
              <a:t>知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sym typeface="+mn-ea"/>
              </a:rPr>
              <a:t>是知道的意思，最后一个</a:t>
            </a:r>
          </a:p>
          <a:p>
            <a:pPr fontAlgn="auto">
              <a:lnSpc>
                <a:spcPct val="130000"/>
              </a:lnSpc>
            </a:pP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sym typeface="+mn-ea"/>
              </a:rPr>
              <a:t>知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sym typeface="+mn-ea"/>
              </a:rPr>
              <a:t>通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sym typeface="+mn-ea"/>
              </a:rPr>
              <a:t>智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sym typeface="+mn-ea"/>
              </a:rPr>
              <a:t>，是聪明、智慧的意思。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【为】</a:t>
            </a: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</a:t>
            </a: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0205" y="2951480"/>
            <a:ext cx="1746250" cy="708025"/>
            <a:chOff x="1117" y="5110"/>
            <a:chExt cx="2750" cy="1115"/>
          </a:xfrm>
        </p:grpSpPr>
        <p:pic>
          <p:nvPicPr>
            <p:cNvPr id="9" name="图片 8" descr="图片1"/>
            <p:cNvPicPr>
              <a:picLocks noChangeAspect="1"/>
            </p:cNvPicPr>
            <p:nvPr/>
          </p:nvPicPr>
          <p:blipFill>
            <a:blip r:embed="rId2" cstate="print">
              <a:biLevel thresh="50000"/>
              <a:lum bright="70000" contrast="-70000"/>
            </a:blip>
            <a:stretch>
              <a:fillRect/>
            </a:stretch>
          </p:blipFill>
          <p:spPr>
            <a:xfrm rot="16200000">
              <a:off x="1939" y="4288"/>
              <a:ext cx="1107" cy="2750"/>
            </a:xfrm>
            <a:prstGeom prst="rect">
              <a:avLst/>
            </a:prstGeom>
            <a:ln w="12700">
              <a:solidFill>
                <a:srgbClr val="A3B9C7"/>
              </a:solidFill>
            </a:ln>
          </p:spPr>
        </p:pic>
        <p:pic>
          <p:nvPicPr>
            <p:cNvPr id="19459" name="图片 6" descr="图片23.png"/>
            <p:cNvPicPr>
              <a:picLocks noChangeAspect="1"/>
            </p:cNvPicPr>
            <p:nvPr/>
          </p:nvPicPr>
          <p:blipFill>
            <a:blip r:embed="rId3" cstate="print">
              <a:grayscl/>
              <a:lum bright="70000" contrast="-70000"/>
            </a:blip>
            <a:stretch>
              <a:fillRect/>
            </a:stretch>
          </p:blipFill>
          <p:spPr>
            <a:xfrm rot="5400000">
              <a:off x="2063" y="4425"/>
              <a:ext cx="802" cy="246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</p:pic>
        <p:sp>
          <p:nvSpPr>
            <p:cNvPr id="10" name="文本框 9"/>
            <p:cNvSpPr txBox="1"/>
            <p:nvPr/>
          </p:nvSpPr>
          <p:spPr>
            <a:xfrm>
              <a:off x="1430" y="5209"/>
              <a:ext cx="237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latin typeface="华文隶书" panose="02010800040101010101" pitchFamily="2" charset="-122"/>
                  <a:ea typeface="华文隶书" panose="02010800040101010101" pitchFamily="2" charset="-122"/>
                </a:rPr>
                <a:t>注  释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6700" y="400685"/>
            <a:ext cx="2623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>
                <a:solidFill>
                  <a:schemeClr val="tx1"/>
                </a:solidFill>
                <a:uFillTx/>
                <a:latin typeface="E-B7" panose="02060000000000000000" charset="-127"/>
                <a:ea typeface="+mn-ea"/>
              </a:rPr>
              <a:t>人物简介</a:t>
            </a:r>
          </a:p>
        </p:txBody>
      </p:sp>
      <p:sp>
        <p:nvSpPr>
          <p:cNvPr id="6146" name="文本框 5"/>
          <p:cNvSpPr txBox="1"/>
          <p:nvPr/>
        </p:nvSpPr>
        <p:spPr>
          <a:xfrm>
            <a:off x="3248025" y="1160145"/>
            <a:ext cx="8667750" cy="4882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名丘，字仲尼，春秋末期鲁国陬邑（今山东曲阜）人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。中国古代思想家、教育家，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儒家学派创始人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孔子开创了私人讲学的风气，倡导仁义礼智信其儒家思想对中国和世界都有深远的影响。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孔子去世后，其弟子及其再传弟子把孔子及其弟子的言行语录和思想记录下来，整理编成儒家经典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《论语》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pic>
        <p:nvPicPr>
          <p:cNvPr id="2" name="图片 1" descr="148308037289197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05410" y="1471930"/>
            <a:ext cx="3142615" cy="3632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629920" y="1199515"/>
            <a:ext cx="11165205" cy="129921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Rectangle 6"/>
          <p:cNvSpPr/>
          <p:nvPr/>
        </p:nvSpPr>
        <p:spPr>
          <a:xfrm>
            <a:off x="795020" y="1409065"/>
            <a:ext cx="1068768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5400" b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知之为知之，不知为不知，是知也。</a:t>
            </a:r>
            <a:r>
              <a:rPr lang="zh-CN" altLang="en-US" sz="5400" strike="noStrike" noProof="1">
                <a:solidFill>
                  <a:schemeClr val="accent5">
                    <a:lumMod val="50000"/>
                  </a:schemeClr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</a:rPr>
              <a:t> </a:t>
            </a:r>
            <a:endParaRPr lang="zh-CN" altLang="en-US" sz="5400" strike="noStrike" noProof="1">
              <a:solidFill>
                <a:schemeClr val="accent5">
                  <a:lumMod val="50000"/>
                </a:schemeClr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31800" y="2829560"/>
            <a:ext cx="1746250" cy="708025"/>
            <a:chOff x="1118" y="5110"/>
            <a:chExt cx="2750" cy="1115"/>
          </a:xfrm>
        </p:grpSpPr>
        <p:pic>
          <p:nvPicPr>
            <p:cNvPr id="9" name="图片 8" descr="图片1"/>
            <p:cNvPicPr>
              <a:picLocks noChangeAspect="1"/>
            </p:cNvPicPr>
            <p:nvPr/>
          </p:nvPicPr>
          <p:blipFill>
            <a:blip r:embed="rId2" cstate="print">
              <a:biLevel thresh="50000"/>
              <a:lum bright="70000" contrast="-70000"/>
            </a:blip>
            <a:stretch>
              <a:fillRect/>
            </a:stretch>
          </p:blipFill>
          <p:spPr>
            <a:xfrm rot="16200000">
              <a:off x="1939" y="4288"/>
              <a:ext cx="1107" cy="2750"/>
            </a:xfrm>
            <a:prstGeom prst="rect">
              <a:avLst/>
            </a:prstGeom>
            <a:ln w="12700">
              <a:solidFill>
                <a:srgbClr val="A3B9C7"/>
              </a:solidFill>
            </a:ln>
          </p:spPr>
        </p:pic>
        <p:pic>
          <p:nvPicPr>
            <p:cNvPr id="19459" name="图片 6" descr="图片23.png"/>
            <p:cNvPicPr>
              <a:picLocks noChangeAspect="1"/>
            </p:cNvPicPr>
            <p:nvPr/>
          </p:nvPicPr>
          <p:blipFill>
            <a:blip r:embed="rId3" cstate="print">
              <a:grayscl/>
              <a:lum bright="70000" contrast="-70000"/>
            </a:blip>
            <a:stretch>
              <a:fillRect/>
            </a:stretch>
          </p:blipFill>
          <p:spPr>
            <a:xfrm rot="5400000">
              <a:off x="2063" y="4425"/>
              <a:ext cx="802" cy="246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</p:pic>
        <p:sp>
          <p:nvSpPr>
            <p:cNvPr id="10" name="文本框 9"/>
            <p:cNvSpPr txBox="1"/>
            <p:nvPr/>
          </p:nvSpPr>
          <p:spPr>
            <a:xfrm>
              <a:off x="1430" y="5209"/>
              <a:ext cx="237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latin typeface="华文隶书" panose="02010800040101010101" pitchFamily="2" charset="-122"/>
                  <a:ea typeface="华文隶书" panose="02010800040101010101" pitchFamily="2" charset="-122"/>
                </a:rPr>
                <a:t>翻  译  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63550" y="3649980"/>
            <a:ext cx="10615295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知道就是知道。不知道就是不知道，这是聪明的。</a:t>
            </a:r>
          </a:p>
          <a:p>
            <a:pPr>
              <a:lnSpc>
                <a:spcPct val="130000"/>
              </a:lnSpc>
            </a:pP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指做学问态度要端正，也指做人要诚实。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29920" y="1443355"/>
            <a:ext cx="11165205" cy="129921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Rectangle 6"/>
          <p:cNvSpPr/>
          <p:nvPr/>
        </p:nvSpPr>
        <p:spPr>
          <a:xfrm>
            <a:off x="1087120" y="1694815"/>
            <a:ext cx="1042924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5400" b="1" strike="noStrike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默而</a:t>
            </a:r>
            <a:r>
              <a:rPr lang="zh-CN" altLang="en-US" sz="5400" b="1" strike="noStrike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识</a:t>
            </a:r>
            <a:r>
              <a:rPr lang="zh-CN" altLang="en-US" sz="5400" b="1" strike="noStrike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之，学而不</a:t>
            </a:r>
            <a:r>
              <a:rPr lang="zh-CN" altLang="en-US" sz="5400" b="1" strike="noStrike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厌</a:t>
            </a:r>
            <a:r>
              <a:rPr lang="zh-CN" altLang="en-US" sz="5400" b="1" strike="noStrike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5400" b="1" strike="noStrike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诲</a:t>
            </a:r>
            <a:r>
              <a:rPr lang="zh-CN" altLang="en-US" sz="5400" b="1" strike="noStrike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人不</a:t>
            </a:r>
            <a:r>
              <a:rPr lang="zh-CN" altLang="en-US" sz="5400" b="1" strike="noStrike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倦</a:t>
            </a:r>
            <a:r>
              <a:rPr lang="zh-CN" altLang="en-US" sz="5400" b="1" strike="noStrike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5400" strike="noStrike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2320" y="3928745"/>
            <a:ext cx="10194925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【识】</a:t>
            </a: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这里读作</a:t>
            </a:r>
            <a:r>
              <a:rPr lang="en-US" altLang="zh-CN" sz="3600" dirty="0">
                <a:solidFill>
                  <a:schemeClr val="bg2">
                    <a:lumMod val="10000"/>
                  </a:schemeClr>
                </a:solidFill>
                <a:latin typeface="GB Pinyinok-D" panose="02010601030101010101" charset="-122"/>
                <a:ea typeface="GB Pinyinok-D" panose="02010601030101010101" charset="-122"/>
                <a:cs typeface="楷体" panose="02010609060101010101" charset="-122"/>
                <a:sym typeface="+mn-ea"/>
              </a:rPr>
              <a:t>zhì</a:t>
            </a: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，记住的意思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【厌】</a:t>
            </a: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满足</a:t>
            </a: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 【诲】</a:t>
            </a: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教诲</a:t>
            </a: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   【倦】</a:t>
            </a: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倦怠</a:t>
            </a:r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0840" y="2951480"/>
            <a:ext cx="1746250" cy="708025"/>
            <a:chOff x="1118" y="5110"/>
            <a:chExt cx="2750" cy="1115"/>
          </a:xfrm>
        </p:grpSpPr>
        <p:pic>
          <p:nvPicPr>
            <p:cNvPr id="9" name="图片 8" descr="图片1"/>
            <p:cNvPicPr>
              <a:picLocks noChangeAspect="1"/>
            </p:cNvPicPr>
            <p:nvPr/>
          </p:nvPicPr>
          <p:blipFill>
            <a:blip r:embed="rId2" cstate="print">
              <a:biLevel thresh="50000"/>
              <a:lum bright="70000" contrast="-70000"/>
            </a:blip>
            <a:stretch>
              <a:fillRect/>
            </a:stretch>
          </p:blipFill>
          <p:spPr>
            <a:xfrm rot="16200000">
              <a:off x="1939" y="4288"/>
              <a:ext cx="1107" cy="2750"/>
            </a:xfrm>
            <a:prstGeom prst="rect">
              <a:avLst/>
            </a:prstGeom>
            <a:ln w="12700">
              <a:solidFill>
                <a:srgbClr val="A3B9C7"/>
              </a:solidFill>
            </a:ln>
          </p:spPr>
        </p:pic>
        <p:pic>
          <p:nvPicPr>
            <p:cNvPr id="19459" name="图片 6" descr="图片23.png"/>
            <p:cNvPicPr>
              <a:picLocks noChangeAspect="1"/>
            </p:cNvPicPr>
            <p:nvPr/>
          </p:nvPicPr>
          <p:blipFill>
            <a:blip r:embed="rId3" cstate="print">
              <a:grayscl/>
              <a:lum bright="70000" contrast="-70000"/>
            </a:blip>
            <a:stretch>
              <a:fillRect/>
            </a:stretch>
          </p:blipFill>
          <p:spPr>
            <a:xfrm rot="5400000">
              <a:off x="2063" y="4425"/>
              <a:ext cx="802" cy="246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</p:pic>
        <p:sp>
          <p:nvSpPr>
            <p:cNvPr id="10" name="文本框 9"/>
            <p:cNvSpPr txBox="1"/>
            <p:nvPr/>
          </p:nvSpPr>
          <p:spPr>
            <a:xfrm>
              <a:off x="1430" y="5209"/>
              <a:ext cx="237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latin typeface="华文隶书" panose="02010800040101010101" pitchFamily="2" charset="-122"/>
                  <a:ea typeface="华文隶书" panose="02010800040101010101" pitchFamily="2" charset="-122"/>
                </a:rPr>
                <a:t>注  释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629920" y="1199515"/>
            <a:ext cx="11165205" cy="129921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Rectangle 6"/>
          <p:cNvSpPr/>
          <p:nvPr/>
        </p:nvSpPr>
        <p:spPr>
          <a:xfrm>
            <a:off x="1099820" y="1409065"/>
            <a:ext cx="1068768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5400" b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默而识之，学而不厌，诲人不倦。</a:t>
            </a:r>
            <a:r>
              <a:rPr lang="zh-CN" altLang="en-US" sz="5400" strike="noStrike" noProof="1">
                <a:solidFill>
                  <a:schemeClr val="accent5">
                    <a:lumMod val="50000"/>
                  </a:schemeClr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</a:rPr>
              <a:t> </a:t>
            </a:r>
            <a:endParaRPr lang="zh-CN" altLang="en-US" sz="5400" strike="noStrike" noProof="1">
              <a:solidFill>
                <a:schemeClr val="accent5">
                  <a:lumMod val="50000"/>
                </a:schemeClr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31800" y="2829560"/>
            <a:ext cx="1746250" cy="708025"/>
            <a:chOff x="1118" y="5110"/>
            <a:chExt cx="2750" cy="1115"/>
          </a:xfrm>
        </p:grpSpPr>
        <p:pic>
          <p:nvPicPr>
            <p:cNvPr id="9" name="图片 8" descr="图片1"/>
            <p:cNvPicPr>
              <a:picLocks noChangeAspect="1"/>
            </p:cNvPicPr>
            <p:nvPr/>
          </p:nvPicPr>
          <p:blipFill>
            <a:blip r:embed="rId2" cstate="print">
              <a:biLevel thresh="50000"/>
              <a:lum bright="70000" contrast="-70000"/>
            </a:blip>
            <a:stretch>
              <a:fillRect/>
            </a:stretch>
          </p:blipFill>
          <p:spPr>
            <a:xfrm rot="16200000">
              <a:off x="1939" y="4288"/>
              <a:ext cx="1107" cy="2750"/>
            </a:xfrm>
            <a:prstGeom prst="rect">
              <a:avLst/>
            </a:prstGeom>
            <a:ln w="12700">
              <a:solidFill>
                <a:srgbClr val="A3B9C7"/>
              </a:solidFill>
            </a:ln>
          </p:spPr>
        </p:pic>
        <p:pic>
          <p:nvPicPr>
            <p:cNvPr id="19459" name="图片 6" descr="图片23.png"/>
            <p:cNvPicPr>
              <a:picLocks noChangeAspect="1"/>
            </p:cNvPicPr>
            <p:nvPr/>
          </p:nvPicPr>
          <p:blipFill>
            <a:blip r:embed="rId3" cstate="print">
              <a:grayscl/>
              <a:lum bright="70000" contrast="-70000"/>
            </a:blip>
            <a:stretch>
              <a:fillRect/>
            </a:stretch>
          </p:blipFill>
          <p:spPr>
            <a:xfrm rot="5400000">
              <a:off x="2063" y="4425"/>
              <a:ext cx="802" cy="246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</p:pic>
        <p:sp>
          <p:nvSpPr>
            <p:cNvPr id="10" name="文本框 9"/>
            <p:cNvSpPr txBox="1"/>
            <p:nvPr/>
          </p:nvSpPr>
          <p:spPr>
            <a:xfrm>
              <a:off x="1430" y="5209"/>
              <a:ext cx="237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latin typeface="华文隶书" panose="02010800040101010101" pitchFamily="2" charset="-122"/>
                  <a:ea typeface="华文隶书" panose="02010800040101010101" pitchFamily="2" charset="-122"/>
                </a:rPr>
                <a:t>翻  译  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63550" y="3649980"/>
            <a:ext cx="10615295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spc="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spc="2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把所学的知识默默地记在心中，勤奋学习而不满足，教导别人而不倦怠。</a:t>
            </a:r>
            <a:endParaRPr lang="zh-CN" altLang="en-US" sz="4000" b="1" spc="200" dirty="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66700" y="400685"/>
            <a:ext cx="2623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>
                <a:solidFill>
                  <a:schemeClr val="tx1"/>
                </a:solidFill>
                <a:uFillTx/>
                <a:latin typeface="E-B7" panose="02060000000000000000" charset="-127"/>
                <a:ea typeface="+mn-ea"/>
              </a:rPr>
              <a:t>讨论交流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263015" y="1564005"/>
            <a:ext cx="9361170" cy="367601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42" name="图片 64515" descr="15e96d083fedb4656a60fbac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790" y="1005205"/>
            <a:ext cx="10455275" cy="4694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23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17" name="Text Box 2"/>
          <p:cNvSpPr txBox="1"/>
          <p:nvPr/>
        </p:nvSpPr>
        <p:spPr>
          <a:xfrm>
            <a:off x="1760220" y="1827530"/>
            <a:ext cx="8762365" cy="3046095"/>
          </a:xfrm>
          <a:prstGeom prst="rect">
            <a:avLst/>
          </a:prstGeom>
          <a:noFill/>
          <a:ln w="38100" cap="rnd" cmpd="sng">
            <a:noFill/>
            <a:prstDash val="sysDot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）从《论语》中的三个句子中，你知道了哪些读书的道理呢？</a:t>
            </a:r>
            <a:endParaRPr lang="en-US" altLang="zh-CN" sz="4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）在你的周围，有这样去做的人吗，和大家分享一下吧。</a:t>
            </a:r>
          </a:p>
        </p:txBody>
      </p:sp>
      <p:pic>
        <p:nvPicPr>
          <p:cNvPr id="14" name="图片 13" descr="lianggegudaikatongrenwu_9324927_副本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AEDE7">
                  <a:alpha val="100000"/>
                </a:srgbClr>
              </a:clrFrom>
              <a:clrTo>
                <a:srgbClr val="FAEDE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7305" y="3929380"/>
            <a:ext cx="3116580" cy="30556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66700" y="400685"/>
            <a:ext cx="2623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>
                <a:solidFill>
                  <a:schemeClr val="tx1"/>
                </a:solidFill>
                <a:uFillTx/>
                <a:latin typeface="E-B7" panose="02060000000000000000" charset="-127"/>
                <a:ea typeface="+mn-ea"/>
              </a:rPr>
              <a:t>课文解读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542405" y="1427480"/>
            <a:ext cx="1746250" cy="708025"/>
            <a:chOff x="1117" y="5110"/>
            <a:chExt cx="2750" cy="1115"/>
          </a:xfrm>
        </p:grpSpPr>
        <p:pic>
          <p:nvPicPr>
            <p:cNvPr id="9" name="图片 8" descr="图片1"/>
            <p:cNvPicPr>
              <a:picLocks noChangeAspect="1"/>
            </p:cNvPicPr>
            <p:nvPr/>
          </p:nvPicPr>
          <p:blipFill>
            <a:blip r:embed="rId2" cstate="print">
              <a:biLevel thresh="50000"/>
              <a:lum bright="70000" contrast="-70000"/>
            </a:blip>
            <a:stretch>
              <a:fillRect/>
            </a:stretch>
          </p:blipFill>
          <p:spPr>
            <a:xfrm rot="16200000">
              <a:off x="1939" y="4288"/>
              <a:ext cx="1107" cy="2750"/>
            </a:xfrm>
            <a:prstGeom prst="rect">
              <a:avLst/>
            </a:prstGeom>
            <a:ln w="12700">
              <a:solidFill>
                <a:srgbClr val="A3B9C7"/>
              </a:solidFill>
            </a:ln>
          </p:spPr>
        </p:pic>
        <p:pic>
          <p:nvPicPr>
            <p:cNvPr id="19459" name="图片 6" descr="图片23.png"/>
            <p:cNvPicPr>
              <a:picLocks noChangeAspect="1"/>
            </p:cNvPicPr>
            <p:nvPr/>
          </p:nvPicPr>
          <p:blipFill>
            <a:blip r:embed="rId3" cstate="print">
              <a:grayscl/>
              <a:lum bright="70000" contrast="-70000"/>
            </a:blip>
            <a:stretch>
              <a:fillRect/>
            </a:stretch>
          </p:blipFill>
          <p:spPr>
            <a:xfrm rot="5400000">
              <a:off x="2063" y="4425"/>
              <a:ext cx="802" cy="246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</p:pic>
        <p:sp>
          <p:nvSpPr>
            <p:cNvPr id="10" name="文本框 9"/>
            <p:cNvSpPr txBox="1"/>
            <p:nvPr/>
          </p:nvSpPr>
          <p:spPr>
            <a:xfrm>
              <a:off x="1430" y="5209"/>
              <a:ext cx="237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latin typeface="华文隶书" panose="02010800040101010101" pitchFamily="2" charset="-122"/>
                  <a:ea typeface="华文隶书" panose="02010800040101010101" pitchFamily="2" charset="-122"/>
                </a:rPr>
                <a:t>注  释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81965" y="1333500"/>
            <a:ext cx="5233035" cy="4570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    余尝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谓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，读书有三到，谓心到、眼到、口到。心不在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此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，则眼不看仔细，心眼既不专一，却只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漫浪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诵读，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决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不能记，记不能久也。三到之中，心到最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急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。心既到矣，眼口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岂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不到乎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？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972175" y="1269365"/>
            <a:ext cx="0" cy="50380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381750" y="2437130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【谓】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12" name="文本框 11"/>
          <p:cNvSpPr txBox="1"/>
          <p:nvPr/>
        </p:nvSpPr>
        <p:spPr>
          <a:xfrm>
            <a:off x="9331325" y="2437130"/>
            <a:ext cx="26327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【此】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这里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13" name="文本框 12"/>
          <p:cNvSpPr txBox="1"/>
          <p:nvPr/>
        </p:nvSpPr>
        <p:spPr>
          <a:xfrm>
            <a:off x="6397625" y="3148330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【漫浪】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随意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14" name="文本框 13"/>
          <p:cNvSpPr txBox="1"/>
          <p:nvPr/>
        </p:nvSpPr>
        <p:spPr>
          <a:xfrm>
            <a:off x="9331325" y="3137535"/>
            <a:ext cx="26327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【决】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一定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15" name="文本框 14"/>
          <p:cNvSpPr txBox="1"/>
          <p:nvPr/>
        </p:nvSpPr>
        <p:spPr>
          <a:xfrm>
            <a:off x="6404610" y="3859530"/>
            <a:ext cx="38576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【急】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迫切、重要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16" name="文本框 15"/>
          <p:cNvSpPr txBox="1"/>
          <p:nvPr/>
        </p:nvSpPr>
        <p:spPr>
          <a:xfrm>
            <a:off x="6381750" y="4570730"/>
            <a:ext cx="26327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【岂】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难道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830580" y="1062990"/>
            <a:ext cx="10226040" cy="4732020"/>
          </a:xfrm>
          <a:prstGeom prst="roundRect">
            <a:avLst/>
          </a:prstGeom>
          <a:solidFill>
            <a:srgbClr val="FAF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9" name="Rectangle 3"/>
          <p:cNvSpPr>
            <a:spLocks noGrp="1"/>
          </p:cNvSpPr>
          <p:nvPr>
            <p:ph idx="1"/>
          </p:nvPr>
        </p:nvSpPr>
        <p:spPr>
          <a:xfrm>
            <a:off x="1002665" y="1219200"/>
            <a:ext cx="10113645" cy="4114800"/>
          </a:xfrm>
        </p:spPr>
        <p:txBody>
          <a:bodyPr vert="horz" wrap="square" lIns="91440" tIns="45720" rIns="91440" bIns="45720" anchor="t"/>
          <a:lstStyle/>
          <a:p>
            <a:pPr algn="l">
              <a:lnSpc>
                <a:spcPct val="13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我曾经说过：“读书有三到，就是心到、眼到、口到。心思不在读书上，那么眼睛就不会看仔细，既然思想不集中，就只能随随便便地诵读，绝对不能记住，即使记住了也不能长久。三到之中，心到最重要。思想既然已经集中了，眼睛、嘴巴的应用怎么会不到位呢？”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66700" y="400685"/>
            <a:ext cx="2623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>
                <a:solidFill>
                  <a:schemeClr val="tx1"/>
                </a:solidFill>
                <a:uFillTx/>
                <a:latin typeface="E-B7" panose="02060000000000000000" charset="-127"/>
                <a:ea typeface="+mn-ea"/>
              </a:rPr>
              <a:t>讨论交流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263015" y="1868805"/>
            <a:ext cx="9361170" cy="30073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42" name="图片 64515" descr="15e96d083fedb4656a60fbac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790" y="1310005"/>
            <a:ext cx="10455275" cy="3946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>
          <a:xfrm>
            <a:off x="8610600" y="6654633"/>
            <a:ext cx="2700000" cy="31680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26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17" name="Text Box 2"/>
          <p:cNvSpPr txBox="1"/>
          <p:nvPr/>
        </p:nvSpPr>
        <p:spPr>
          <a:xfrm>
            <a:off x="2369820" y="2360930"/>
            <a:ext cx="8762365" cy="1814830"/>
          </a:xfrm>
          <a:prstGeom prst="rect">
            <a:avLst/>
          </a:prstGeom>
          <a:noFill/>
          <a:ln w="38100" cap="rnd" cmpd="sng">
            <a:noFill/>
            <a:prstDash val="sysDot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同学们觉得朱熹的话有道理吗？</a:t>
            </a:r>
          </a:p>
          <a:p>
            <a:pPr>
              <a:lnSpc>
                <a:spcPct val="140000"/>
              </a:lnSpc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我们今后又应该怎样读书呢？</a:t>
            </a:r>
          </a:p>
        </p:txBody>
      </p:sp>
      <p:pic>
        <p:nvPicPr>
          <p:cNvPr id="14" name="图片 13" descr="lianggegudaikatongrenwu_9324927_副本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AEDE7">
                  <a:alpha val="100000"/>
                </a:srgbClr>
              </a:clrFrom>
              <a:clrTo>
                <a:srgbClr val="FAEDE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7305" y="3929380"/>
            <a:ext cx="3116580" cy="30556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66700" y="400685"/>
            <a:ext cx="2623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>
                <a:solidFill>
                  <a:schemeClr val="tx1"/>
                </a:solidFill>
                <a:uFillTx/>
                <a:latin typeface="E-B7" panose="02060000000000000000" charset="-127"/>
                <a:ea typeface="+mn-ea"/>
              </a:rPr>
              <a:t>课文解读</a:t>
            </a:r>
          </a:p>
        </p:txBody>
      </p:sp>
      <p:sp>
        <p:nvSpPr>
          <p:cNvPr id="4099" name="Rectangle 3"/>
          <p:cNvSpPr>
            <a:spLocks noGrp="1"/>
          </p:cNvSpPr>
          <p:nvPr>
            <p:ph idx="1"/>
          </p:nvPr>
        </p:nvSpPr>
        <p:spPr>
          <a:xfrm>
            <a:off x="258445" y="1438275"/>
            <a:ext cx="5406390" cy="3486785"/>
          </a:xfrm>
        </p:spPr>
        <p:txBody>
          <a:bodyPr vert="horz" wrap="square" lIns="91440" tIns="45720" rIns="91440" bIns="45720" anchor="t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3200" b="1" dirty="0">
                <a:ea typeface="宋体" panose="02010600030101010101" pitchFamily="2" charset="-122"/>
              </a:rPr>
              <a:t>      </a:t>
            </a:r>
            <a:r>
              <a:rPr lang="en-US" sz="32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盖士人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</a:rPr>
              <a:t>读书，第一要有志，第二要有</a:t>
            </a:r>
            <a:r>
              <a:rPr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识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</a:rPr>
              <a:t>，第三要有</a:t>
            </a:r>
            <a:r>
              <a:rPr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恒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</a:rPr>
              <a:t>。有志</a:t>
            </a:r>
            <a:r>
              <a:rPr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则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</a:rPr>
              <a:t>不甘为下流；有识则知学问无尽，不敢以一得自</a:t>
            </a:r>
            <a:r>
              <a:rPr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足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</a:rPr>
              <a:t>，如河伯之观海，如井蛙之窥天，皆无识者也；有恒则</a:t>
            </a:r>
            <a:r>
              <a:rPr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断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</a:rPr>
              <a:t>无不成之事。此三者缺一不可。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542405" y="1427480"/>
            <a:ext cx="1746250" cy="708025"/>
            <a:chOff x="1117" y="5110"/>
            <a:chExt cx="2750" cy="1115"/>
          </a:xfrm>
        </p:grpSpPr>
        <p:pic>
          <p:nvPicPr>
            <p:cNvPr id="9" name="图片 8" descr="图片1"/>
            <p:cNvPicPr>
              <a:picLocks noChangeAspect="1"/>
            </p:cNvPicPr>
            <p:nvPr/>
          </p:nvPicPr>
          <p:blipFill>
            <a:blip r:embed="rId2" cstate="print">
              <a:biLevel thresh="50000"/>
              <a:lum bright="70000" contrast="-70000"/>
            </a:blip>
            <a:stretch>
              <a:fillRect/>
            </a:stretch>
          </p:blipFill>
          <p:spPr>
            <a:xfrm rot="16200000">
              <a:off x="1939" y="4288"/>
              <a:ext cx="1107" cy="2750"/>
            </a:xfrm>
            <a:prstGeom prst="rect">
              <a:avLst/>
            </a:prstGeom>
            <a:ln w="12700">
              <a:solidFill>
                <a:srgbClr val="A3B9C7"/>
              </a:solidFill>
            </a:ln>
          </p:spPr>
        </p:pic>
        <p:pic>
          <p:nvPicPr>
            <p:cNvPr id="19459" name="图片 6" descr="图片23.png"/>
            <p:cNvPicPr>
              <a:picLocks noChangeAspect="1"/>
            </p:cNvPicPr>
            <p:nvPr/>
          </p:nvPicPr>
          <p:blipFill>
            <a:blip r:embed="rId3" cstate="print">
              <a:grayscl/>
              <a:lum bright="70000" contrast="-70000"/>
            </a:blip>
            <a:stretch>
              <a:fillRect/>
            </a:stretch>
          </p:blipFill>
          <p:spPr>
            <a:xfrm rot="5400000">
              <a:off x="2063" y="4425"/>
              <a:ext cx="802" cy="246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</p:pic>
        <p:sp>
          <p:nvSpPr>
            <p:cNvPr id="10" name="文本框 9"/>
            <p:cNvSpPr txBox="1"/>
            <p:nvPr/>
          </p:nvSpPr>
          <p:spPr>
            <a:xfrm>
              <a:off x="1430" y="5209"/>
              <a:ext cx="237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latin typeface="华文隶书" panose="02010800040101010101" pitchFamily="2" charset="-122"/>
                  <a:ea typeface="华文隶书" panose="02010800040101010101" pitchFamily="2" charset="-122"/>
                </a:rPr>
                <a:t>注  释</a:t>
              </a: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5972175" y="1269365"/>
            <a:ext cx="0" cy="50380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381750" y="2426970"/>
            <a:ext cx="42659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【盖】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句首的发语词。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397625" y="3138170"/>
            <a:ext cx="34493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【士人】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读书人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15" name="文本框 14"/>
          <p:cNvSpPr txBox="1"/>
          <p:nvPr/>
        </p:nvSpPr>
        <p:spPr>
          <a:xfrm>
            <a:off x="6404610" y="3849370"/>
            <a:ext cx="26327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【识】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见识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16" name="文本框 15"/>
          <p:cNvSpPr txBox="1"/>
          <p:nvPr/>
        </p:nvSpPr>
        <p:spPr>
          <a:xfrm>
            <a:off x="9063990" y="3869690"/>
            <a:ext cx="26327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【恒】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恒心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2" name="文本框 1"/>
          <p:cNvSpPr txBox="1"/>
          <p:nvPr/>
        </p:nvSpPr>
        <p:spPr>
          <a:xfrm>
            <a:off x="6404610" y="4587875"/>
            <a:ext cx="26327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【足】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满足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6408420" y="5256530"/>
            <a:ext cx="38576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【断】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断然，一定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5" grpId="0"/>
      <p:bldP spid="16" grpId="0"/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830580" y="1062990"/>
            <a:ext cx="10226040" cy="4732020"/>
          </a:xfrm>
          <a:prstGeom prst="roundRect">
            <a:avLst/>
          </a:prstGeom>
          <a:solidFill>
            <a:srgbClr val="FAF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9" name="Rectangle 3"/>
          <p:cNvSpPr>
            <a:spLocks noGrp="1"/>
          </p:cNvSpPr>
          <p:nvPr>
            <p:ph idx="1"/>
          </p:nvPr>
        </p:nvSpPr>
        <p:spPr>
          <a:xfrm>
            <a:off x="1231265" y="1371600"/>
            <a:ext cx="9525635" cy="4114800"/>
          </a:xfrm>
        </p:spPr>
        <p:txBody>
          <a:bodyPr vert="horz" wrap="square" lIns="91440" tIns="45720" rIns="91440" bIns="45720" anchor="t"/>
          <a:lstStyle/>
          <a:p>
            <a:pPr algn="l"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士人读书，第一要有志向，第二要有见识，第三要有恒心。有志向则自己不甘心为下流；有见识则知道学无止境，不敢稍有心得就自满自足，像河伯观海，井蛙观天，这都是没有见识的人；有恒心则没有成不了的事情。这三件缺一不可。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66700" y="400685"/>
            <a:ext cx="2623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>
                <a:solidFill>
                  <a:schemeClr val="tx1"/>
                </a:solidFill>
                <a:uFillTx/>
                <a:latin typeface="E-B7" panose="02060000000000000000" charset="-127"/>
                <a:ea typeface="+mn-ea"/>
              </a:rPr>
              <a:t>拓展延伸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263015" y="1868805"/>
            <a:ext cx="9361170" cy="30073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42" name="图片 64515" descr="15e96d083fedb4656a60fbac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790" y="1386205"/>
            <a:ext cx="10455275" cy="3946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>
          <a:xfrm>
            <a:off x="8610600" y="6654633"/>
            <a:ext cx="2700000" cy="31680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29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17" name="Text Box 2"/>
          <p:cNvSpPr txBox="1"/>
          <p:nvPr/>
        </p:nvSpPr>
        <p:spPr>
          <a:xfrm>
            <a:off x="1760220" y="1979930"/>
            <a:ext cx="8762365" cy="2676525"/>
          </a:xfrm>
          <a:prstGeom prst="rect">
            <a:avLst/>
          </a:prstGeom>
          <a:noFill/>
          <a:ln w="38100" cap="rnd" cmpd="sng">
            <a:noFill/>
            <a:prstDash val="sysDot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除了文中有关读书的看法之外，你还知道古代哪些人对读书有独到的见解呢？</a:t>
            </a:r>
          </a:p>
        </p:txBody>
      </p:sp>
      <p:pic>
        <p:nvPicPr>
          <p:cNvPr id="14" name="图片 13" descr="lianggegudaikatongrenwu_9324927_副本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AEDE7">
                  <a:alpha val="100000"/>
                </a:srgbClr>
              </a:clrFrom>
              <a:clrTo>
                <a:srgbClr val="FAEDE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7305" y="3929380"/>
            <a:ext cx="3116580" cy="30556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u=3941476486,3073443947&amp;fm=26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" y="1457960"/>
            <a:ext cx="2716530" cy="3343910"/>
          </a:xfrm>
          <a:prstGeom prst="ellipse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53105" y="1207135"/>
            <a:ext cx="8474075" cy="4570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朱熹，字元晦，又字仲晦，号晦庵，世称朱文公。祖籍徽州府婺源县（今江西省婺源）。宋朝著名的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理学家、思想家、哲学家、教育家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、诗人，儒学集大成者，世尊称为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朱子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    著有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《四书章句集注》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《太极图说解》《周易读本》《楚辞集注》等，其中《四书章句集注》成为钦定的教科书和科举考试的标准。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29945" y="908050"/>
            <a:ext cx="10306685" cy="1669415"/>
            <a:chOff x="1307" y="1430"/>
            <a:chExt cx="16231" cy="2629"/>
          </a:xfrm>
        </p:grpSpPr>
        <p:pic>
          <p:nvPicPr>
            <p:cNvPr id="11" name="图片 10" descr="TIM截图2019042715454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ECEBE7">
                    <a:alpha val="100000"/>
                  </a:srgbClr>
                </a:clrFrom>
                <a:clrTo>
                  <a:srgbClr val="ECEBE7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07" y="1430"/>
              <a:ext cx="2672" cy="186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053" y="1823"/>
              <a:ext cx="14485" cy="2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1.</a:t>
              </a:r>
              <a:r>
                <a:rPr lang="zh-CN" altLang="en-US" sz="3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学而不思则罔，思而不学则殆。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3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 </a:t>
              </a:r>
              <a:r>
                <a:rPr lang="en-US" altLang="zh-CN" sz="3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《论语》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29945" y="2497455"/>
            <a:ext cx="10455910" cy="1669415"/>
            <a:chOff x="1307" y="1430"/>
            <a:chExt cx="16466" cy="2629"/>
          </a:xfrm>
        </p:grpSpPr>
        <p:pic>
          <p:nvPicPr>
            <p:cNvPr id="5" name="图片 4" descr="TIM截图2019042715454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ECEBE7">
                    <a:alpha val="100000"/>
                  </a:srgbClr>
                </a:clrFrom>
                <a:clrTo>
                  <a:srgbClr val="ECEBE7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07" y="1430"/>
              <a:ext cx="2672" cy="186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053" y="1823"/>
              <a:ext cx="14720" cy="2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2.</a:t>
              </a:r>
              <a:r>
                <a:rPr lang="zh-CN" altLang="en-US" sz="3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读书之法，在循序而渐进，熟读而思。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3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——朱熹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29945" y="3921125"/>
            <a:ext cx="10625455" cy="2333625"/>
            <a:chOff x="1307" y="1430"/>
            <a:chExt cx="16733" cy="3675"/>
          </a:xfrm>
        </p:grpSpPr>
        <p:pic>
          <p:nvPicPr>
            <p:cNvPr id="10" name="图片 9" descr="TIM截图2019042715454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ECEBE7">
                    <a:alpha val="100000"/>
                  </a:srgbClr>
                </a:clrFrom>
                <a:clrTo>
                  <a:srgbClr val="ECEBE7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07" y="1430"/>
              <a:ext cx="2672" cy="186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053" y="1823"/>
              <a:ext cx="14987" cy="3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3.</a:t>
              </a:r>
              <a:r>
                <a:rPr lang="zh-CN" altLang="en-US" sz="3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书读百遍，而义自见。</a:t>
              </a:r>
              <a:r>
                <a:rPr lang="zh-CN" altLang="en-US" sz="3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</a:t>
              </a:r>
              <a:r>
                <a:rPr lang="en-US" altLang="zh-CN" sz="3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——</a:t>
              </a:r>
              <a:r>
                <a:rPr lang="zh-CN" altLang="en-US" sz="3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陈寿</a:t>
              </a:r>
              <a:endPara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36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66700" y="400685"/>
            <a:ext cx="2623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>
                <a:solidFill>
                  <a:schemeClr val="tx1"/>
                </a:solidFill>
                <a:uFillTx/>
                <a:latin typeface="E-B7" panose="02060000000000000000" charset="-127"/>
                <a:ea typeface="+mn-ea"/>
              </a:rPr>
              <a:t>课后作业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472565" y="2042160"/>
            <a:ext cx="8670290" cy="1322070"/>
            <a:chOff x="1673" y="2607"/>
            <a:chExt cx="13654" cy="2082"/>
          </a:xfrm>
        </p:grpSpPr>
        <p:sp>
          <p:nvSpPr>
            <p:cNvPr id="6" name="文本框 5"/>
            <p:cNvSpPr txBox="1"/>
            <p:nvPr/>
          </p:nvSpPr>
          <p:spPr>
            <a:xfrm>
              <a:off x="3046" y="2607"/>
              <a:ext cx="12281" cy="208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4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课外搜集名人读书的故事或者关于读书的名言。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8" name="图片 17" descr="cenadfgdfter_副本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73" y="2669"/>
              <a:ext cx="1280" cy="1186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1942" y="2706"/>
              <a:ext cx="74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latin typeface="方正华隶简体" panose="03000509000000000000" charset="-122"/>
                  <a:ea typeface="方正华隶简体" panose="03000509000000000000" charset="-122"/>
                </a:rPr>
                <a:t>1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72565" y="3677920"/>
            <a:ext cx="8670290" cy="1322070"/>
            <a:chOff x="1673" y="2607"/>
            <a:chExt cx="13654" cy="2082"/>
          </a:xfrm>
        </p:grpSpPr>
        <p:sp>
          <p:nvSpPr>
            <p:cNvPr id="4" name="文本框 3"/>
            <p:cNvSpPr txBox="1"/>
            <p:nvPr/>
          </p:nvSpPr>
          <p:spPr>
            <a:xfrm>
              <a:off x="3046" y="2607"/>
              <a:ext cx="12281" cy="208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4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学了这一课后，请大家写写对于读书的看法或者自己的读书体会。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7" name="图片 6" descr="cenadfgdfter_副本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73" y="2669"/>
              <a:ext cx="1280" cy="1186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942" y="2706"/>
              <a:ext cx="74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latin typeface="方正华隶简体" panose="03000509000000000000" charset="-122"/>
                  <a:ea typeface="方正华隶简体" panose="03000509000000000000" charset="-122"/>
                </a:rPr>
                <a:t>2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a9a69r147616925532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2C8">
                  <a:alpha val="100000"/>
                </a:srgbClr>
              </a:clrFrom>
              <a:clrTo>
                <a:srgbClr val="FFF2C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54925" y="2945765"/>
            <a:ext cx="4972685" cy="34963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1795" y="990600"/>
            <a:ext cx="9044305" cy="4570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曾国藩（1811－1872），初名子城，字伯涵，号涤生，宗圣曾子七十世孙。中国近代政治家、战略家、理学家、文学家，湘军的创立者和统帅。</a:t>
            </a:r>
          </a:p>
          <a:p>
            <a:pPr>
              <a:lnSpc>
                <a:spcPct val="13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其一生奉行为政以耐烦为第一要义，主张凡事要勤俭廉劳，不可为官自傲。他修身律己，以德求官，礼治为先，以忠谋政，在官场上获得了巨大的成功。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55645" y="1358265"/>
            <a:ext cx="8735060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《论语》是孔子及其弟子的语录结集，由孔子弟子及再传弟子编写而成，主要记录孔子及其弟子的言行，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较为集中地体现了孔子的政治主张、伦理思想、道德观念及教育原则等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 </a:t>
            </a: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此书是儒家学派的经典著作之一。与《大学》《中庸》《孟子》并称“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四书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”，再加上《诗经》《尚书》《礼记》《周易》《春秋》，总称“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四书五经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</a:t>
            </a:r>
          </a:p>
        </p:txBody>
      </p:sp>
      <p:pic>
        <p:nvPicPr>
          <p:cNvPr id="3" name="图片 2" descr="b21c8701a18b87d643243476000828381f30fd7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4980" y="1963420"/>
            <a:ext cx="2511425" cy="31388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5" name="文本框 4"/>
          <p:cNvSpPr txBox="1"/>
          <p:nvPr/>
        </p:nvSpPr>
        <p:spPr>
          <a:xfrm>
            <a:off x="266700" y="400685"/>
            <a:ext cx="2623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>
                <a:solidFill>
                  <a:schemeClr val="tx1"/>
                </a:solidFill>
                <a:uFillTx/>
                <a:latin typeface="E-B7" panose="02060000000000000000" charset="-127"/>
                <a:ea typeface="+mn-ea"/>
              </a:rPr>
              <a:t>知识锦囊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sfdghfgh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4720" y="1468755"/>
            <a:ext cx="10839450" cy="4428490"/>
          </a:xfrm>
          <a:prstGeom prst="rect">
            <a:avLst/>
          </a:prstGeom>
        </p:spPr>
      </p:pic>
      <p:pic>
        <p:nvPicPr>
          <p:cNvPr id="11" name="图片 10" descr="TIM截图2019042715454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CEBE7">
                  <a:alpha val="100000"/>
                </a:srgbClr>
              </a:clrFrom>
              <a:clrTo>
                <a:srgbClr val="ECEBE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4720" y="1424940"/>
            <a:ext cx="1696720" cy="11811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43455" y="1701165"/>
            <a:ext cx="9197975" cy="1272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会认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耻、矣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个生字，会写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耻、诲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个生字，理解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不耻下问、诲人不倦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等词语。</a:t>
            </a:r>
          </a:p>
        </p:txBody>
      </p:sp>
      <p:pic>
        <p:nvPicPr>
          <p:cNvPr id="13" name="图片 12" descr="TIM截图2019042715454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CEBE7">
                  <a:alpha val="100000"/>
                </a:srgbClr>
              </a:clrFrom>
              <a:clrTo>
                <a:srgbClr val="ECEBE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4720" y="2794000"/>
            <a:ext cx="1696720" cy="11811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243455" y="3070225"/>
            <a:ext cx="9197975" cy="1272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正确、流利地朗读课文，借助注释，理解课文大意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  <p:pic>
        <p:nvPicPr>
          <p:cNvPr id="15" name="图片 14" descr="TIM截图2019042715454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CEBE7">
                  <a:alpha val="100000"/>
                </a:srgbClr>
              </a:clrFrom>
              <a:clrTo>
                <a:srgbClr val="ECEBE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4720" y="4179570"/>
            <a:ext cx="1696720" cy="11811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243455" y="4455795"/>
            <a:ext cx="9197975" cy="1272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从文中总结相应的读书方法，并学会运用到日常的读书学习中。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6700" y="400685"/>
            <a:ext cx="2623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>
                <a:solidFill>
                  <a:schemeClr val="tx1"/>
                </a:solidFill>
                <a:uFillTx/>
                <a:latin typeface="E-B7" panose="02060000000000000000" charset="-127"/>
                <a:ea typeface="+mn-ea"/>
              </a:rPr>
              <a:t>教学目标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圆角矩形 33"/>
          <p:cNvSpPr/>
          <p:nvPr/>
        </p:nvSpPr>
        <p:spPr>
          <a:xfrm>
            <a:off x="204788" y="1803400"/>
            <a:ext cx="11639550" cy="3570288"/>
          </a:xfrm>
          <a:prstGeom prst="roundRect">
            <a:avLst/>
          </a:prstGeom>
          <a:solidFill>
            <a:schemeClr val="bg1">
              <a:lumMod val="95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cxnSp>
        <p:nvCxnSpPr>
          <p:cNvPr id="4" name="直接连接符 3"/>
          <p:cNvCxnSpPr/>
          <p:nvPr/>
        </p:nvCxnSpPr>
        <p:spPr>
          <a:xfrm>
            <a:off x="698500" y="2530475"/>
            <a:ext cx="10585450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50888" y="4718050"/>
            <a:ext cx="10545763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59" name="文本框 10"/>
          <p:cNvSpPr txBox="1"/>
          <p:nvPr/>
        </p:nvSpPr>
        <p:spPr>
          <a:xfrm>
            <a:off x="3762375" y="3327400"/>
            <a:ext cx="1189038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耻</a:t>
            </a:r>
          </a:p>
        </p:txBody>
      </p:sp>
      <p:sp>
        <p:nvSpPr>
          <p:cNvPr id="49160" name="文本框 11"/>
          <p:cNvSpPr txBox="1"/>
          <p:nvPr/>
        </p:nvSpPr>
        <p:spPr>
          <a:xfrm>
            <a:off x="5772150" y="3327400"/>
            <a:ext cx="118745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矣</a:t>
            </a:r>
          </a:p>
        </p:txBody>
      </p:sp>
      <p:sp>
        <p:nvSpPr>
          <p:cNvPr id="49161" name="文本框 12"/>
          <p:cNvSpPr txBox="1"/>
          <p:nvPr/>
        </p:nvSpPr>
        <p:spPr>
          <a:xfrm>
            <a:off x="7646988" y="3360738"/>
            <a:ext cx="118903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860800" y="2530475"/>
            <a:ext cx="11633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800" b="1">
                <a:latin typeface="GB Pinyinok-D" panose="02010601030101010101" charset="-122"/>
                <a:ea typeface="GB Pinyinok-D" panose="02010601030101010101" charset="-122"/>
              </a:rPr>
              <a:t>chǐ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067425" y="2554605"/>
            <a:ext cx="8540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800" b="1" spc="-200" noProof="1">
                <a:latin typeface="GB Pinyinok-D" panose="02010601030101010101" charset="-122"/>
                <a:ea typeface="GB Pinyinok-D" panose="02010601030101010101" charset="-122"/>
              </a:rPr>
              <a:t>yǐ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886700" y="2554605"/>
            <a:ext cx="9613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800" b="1">
                <a:latin typeface="GB Pinyinok-D" panose="02010601030101010101" charset="-122"/>
                <a:ea typeface="GB Pinyinok-D" panose="02010601030101010101" charset="-122"/>
              </a:rPr>
              <a:t>qǐ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66700" y="400685"/>
            <a:ext cx="2623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>
                <a:solidFill>
                  <a:schemeClr val="tx1"/>
                </a:solidFill>
                <a:uFillTx/>
                <a:latin typeface="E-B7" panose="02060000000000000000" charset="-127"/>
                <a:ea typeface="+mn-ea"/>
              </a:rPr>
              <a:t>会 认 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29" grpId="0"/>
      <p:bldP spid="2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8208" y="1698625"/>
            <a:ext cx="2532062" cy="3979863"/>
            <a:chOff x="1582" y="2435"/>
            <a:chExt cx="3987" cy="6268"/>
          </a:xfrm>
        </p:grpSpPr>
        <p:pic>
          <p:nvPicPr>
            <p:cNvPr id="5" name="图片 1" descr="u=3428829518,1795023712&amp;fm=26&amp;gp=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2" y="4462"/>
              <a:ext cx="3987" cy="39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3"/>
            <p:cNvSpPr txBox="1"/>
            <p:nvPr/>
          </p:nvSpPr>
          <p:spPr>
            <a:xfrm>
              <a:off x="1788" y="4440"/>
              <a:ext cx="3523" cy="42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7000">
                  <a:latin typeface="楷体" panose="02010609060101010101" charset="-122"/>
                  <a:ea typeface="楷体" panose="02010609060101010101" charset="-122"/>
                </a:rPr>
                <a:t>耻</a:t>
              </a:r>
            </a:p>
          </p:txBody>
        </p:sp>
        <p:sp>
          <p:nvSpPr>
            <p:cNvPr id="7" name="文本框 5"/>
            <p:cNvSpPr txBox="1"/>
            <p:nvPr/>
          </p:nvSpPr>
          <p:spPr>
            <a:xfrm>
              <a:off x="2357" y="2435"/>
              <a:ext cx="2525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chǐ</a:t>
              </a:r>
            </a:p>
          </p:txBody>
        </p:sp>
      </p:grpSp>
      <p:grpSp>
        <p:nvGrpSpPr>
          <p:cNvPr id="9" name="组合 11"/>
          <p:cNvGrpSpPr/>
          <p:nvPr/>
        </p:nvGrpSpPr>
        <p:grpSpPr>
          <a:xfrm>
            <a:off x="3862070" y="1878013"/>
            <a:ext cx="7077075" cy="845501"/>
            <a:chOff x="7311" y="3366"/>
            <a:chExt cx="11143" cy="1329"/>
          </a:xfrm>
        </p:grpSpPr>
        <p:grpSp>
          <p:nvGrpSpPr>
            <p:cNvPr id="10" name="组合 7"/>
            <p:cNvGrpSpPr/>
            <p:nvPr/>
          </p:nvGrpSpPr>
          <p:grpSpPr>
            <a:xfrm>
              <a:off x="7311" y="3390"/>
              <a:ext cx="3776" cy="1305"/>
              <a:chOff x="7311" y="3390"/>
              <a:chExt cx="3776" cy="1305"/>
            </a:xfrm>
          </p:grpSpPr>
          <p:sp>
            <p:nvSpPr>
              <p:cNvPr id="11" name="文本框 6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音序：</a:t>
                </a:r>
              </a:p>
            </p:txBody>
          </p:sp>
          <p:sp>
            <p:nvSpPr>
              <p:cNvPr id="12" name="文本框 8"/>
              <p:cNvSpPr txBox="1"/>
              <p:nvPr/>
            </p:nvSpPr>
            <p:spPr>
              <a:xfrm>
                <a:off x="9935" y="3390"/>
                <a:ext cx="1152" cy="13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C</a:t>
                </a:r>
              </a:p>
            </p:txBody>
          </p:sp>
        </p:grpSp>
        <p:grpSp>
          <p:nvGrpSpPr>
            <p:cNvPr id="13" name="组合 9"/>
            <p:cNvGrpSpPr/>
            <p:nvPr/>
          </p:nvGrpSpPr>
          <p:grpSpPr>
            <a:xfrm>
              <a:off x="12279" y="3366"/>
              <a:ext cx="6175" cy="1306"/>
              <a:chOff x="7311" y="3366"/>
              <a:chExt cx="6175" cy="1306"/>
            </a:xfrm>
          </p:grpSpPr>
          <p:sp>
            <p:nvSpPr>
              <p:cNvPr id="14" name="文本框 10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结构：</a:t>
                </a:r>
              </a:p>
            </p:txBody>
          </p:sp>
          <p:sp>
            <p:nvSpPr>
              <p:cNvPr id="15" name="文本框 12"/>
              <p:cNvSpPr txBox="1"/>
              <p:nvPr/>
            </p:nvSpPr>
            <p:spPr>
              <a:xfrm>
                <a:off x="9935" y="3366"/>
                <a:ext cx="3551" cy="13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左右</a:t>
                </a:r>
              </a:p>
            </p:txBody>
          </p:sp>
        </p:grpSp>
      </p:grpSp>
      <p:grpSp>
        <p:nvGrpSpPr>
          <p:cNvPr id="16" name="组合 13"/>
          <p:cNvGrpSpPr/>
          <p:nvPr/>
        </p:nvGrpSpPr>
        <p:grpSpPr>
          <a:xfrm>
            <a:off x="3862070" y="2870200"/>
            <a:ext cx="6832600" cy="845184"/>
            <a:chOff x="7311" y="3366"/>
            <a:chExt cx="10760" cy="1333"/>
          </a:xfrm>
        </p:grpSpPr>
        <p:grpSp>
          <p:nvGrpSpPr>
            <p:cNvPr id="17" name="组合 14"/>
            <p:cNvGrpSpPr/>
            <p:nvPr/>
          </p:nvGrpSpPr>
          <p:grpSpPr>
            <a:xfrm>
              <a:off x="7311" y="3390"/>
              <a:ext cx="3752" cy="1309"/>
              <a:chOff x="7311" y="3390"/>
              <a:chExt cx="3752" cy="1309"/>
            </a:xfrm>
          </p:grpSpPr>
          <p:sp>
            <p:nvSpPr>
              <p:cNvPr id="1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偏旁：</a:t>
                </a:r>
              </a:p>
            </p:txBody>
          </p:sp>
          <p:sp>
            <p:nvSpPr>
              <p:cNvPr id="19" name="文本框 16"/>
              <p:cNvSpPr txBox="1"/>
              <p:nvPr/>
            </p:nvSpPr>
            <p:spPr>
              <a:xfrm>
                <a:off x="9911" y="3390"/>
                <a:ext cx="1152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耳</a:t>
                </a:r>
              </a:p>
            </p:txBody>
          </p:sp>
        </p:grpSp>
        <p:grpSp>
          <p:nvGrpSpPr>
            <p:cNvPr id="20" name="组合 17"/>
            <p:cNvGrpSpPr/>
            <p:nvPr/>
          </p:nvGrpSpPr>
          <p:grpSpPr>
            <a:xfrm>
              <a:off x="12279" y="3366"/>
              <a:ext cx="5792" cy="1309"/>
              <a:chOff x="7311" y="3366"/>
              <a:chExt cx="5792" cy="1309"/>
            </a:xfrm>
          </p:grpSpPr>
          <p:sp>
            <p:nvSpPr>
              <p:cNvPr id="2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笔画数：</a:t>
                </a:r>
              </a:p>
            </p:txBody>
          </p:sp>
          <p:sp>
            <p:nvSpPr>
              <p:cNvPr id="22" name="文本框 19"/>
              <p:cNvSpPr txBox="1"/>
              <p:nvPr/>
            </p:nvSpPr>
            <p:spPr>
              <a:xfrm>
                <a:off x="10631" y="3366"/>
                <a:ext cx="2472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10</a:t>
                </a:r>
              </a:p>
            </p:txBody>
          </p:sp>
        </p:grpSp>
      </p:grpSp>
      <p:grpSp>
        <p:nvGrpSpPr>
          <p:cNvPr id="23" name="组合 24"/>
          <p:cNvGrpSpPr/>
          <p:nvPr/>
        </p:nvGrpSpPr>
        <p:grpSpPr>
          <a:xfrm>
            <a:off x="3862070" y="3862388"/>
            <a:ext cx="8204200" cy="830262"/>
            <a:chOff x="7311" y="3390"/>
            <a:chExt cx="12920" cy="1307"/>
          </a:xfrm>
        </p:grpSpPr>
        <p:sp>
          <p:nvSpPr>
            <p:cNvPr id="2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000">
                  <a:latin typeface="微软雅黑" panose="020B0503020204020204" charset="-122"/>
                  <a:ea typeface="宋体" panose="02010600030101010101" pitchFamily="2" charset="-122"/>
                </a:rPr>
                <a:t>组词：</a:t>
              </a:r>
            </a:p>
          </p:txBody>
        </p:sp>
        <p:sp>
          <p:nvSpPr>
            <p:cNvPr id="2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耻辱  不耻下问</a:t>
              </a:r>
            </a:p>
          </p:txBody>
        </p:sp>
      </p:grpSp>
      <p:sp>
        <p:nvSpPr>
          <p:cNvPr id="26" name="文本框 30"/>
          <p:cNvSpPr txBox="1"/>
          <p:nvPr/>
        </p:nvSpPr>
        <p:spPr>
          <a:xfrm>
            <a:off x="3839845" y="48402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latin typeface="微软雅黑" panose="020B0503020204020204" charset="-122"/>
                <a:ea typeface="宋体" panose="02010600030101010101" pitchFamily="2" charset="-122"/>
              </a:rPr>
              <a:t>笔顺：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6700" y="400685"/>
            <a:ext cx="2623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>
                <a:solidFill>
                  <a:schemeClr val="tx1"/>
                </a:solidFill>
                <a:uFillTx/>
                <a:latin typeface="E-B7" panose="02060000000000000000" charset="-127"/>
                <a:ea typeface="+mn-ea"/>
              </a:rPr>
              <a:t>会 写 字</a:t>
            </a:r>
          </a:p>
        </p:txBody>
      </p:sp>
      <p:pic>
        <p:nvPicPr>
          <p:cNvPr id="5123" name="图片 3" descr="KT耻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0670" y="4893310"/>
            <a:ext cx="5509260" cy="53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5808" y="1393825"/>
            <a:ext cx="2532062" cy="3979863"/>
            <a:chOff x="1582" y="2435"/>
            <a:chExt cx="3987" cy="6268"/>
          </a:xfrm>
        </p:grpSpPr>
        <p:pic>
          <p:nvPicPr>
            <p:cNvPr id="5" name="图片 1" descr="u=3428829518,1795023712&amp;fm=26&amp;gp=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2" y="4462"/>
              <a:ext cx="3987" cy="39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3"/>
            <p:cNvSpPr txBox="1"/>
            <p:nvPr/>
          </p:nvSpPr>
          <p:spPr>
            <a:xfrm>
              <a:off x="1668" y="4440"/>
              <a:ext cx="3523" cy="42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7000">
                  <a:latin typeface="楷体" panose="02010609060101010101" charset="-122"/>
                  <a:ea typeface="楷体" panose="02010609060101010101" charset="-122"/>
                </a:rPr>
                <a:t>诲</a:t>
              </a:r>
            </a:p>
          </p:txBody>
        </p:sp>
        <p:sp>
          <p:nvSpPr>
            <p:cNvPr id="7" name="文本框 5"/>
            <p:cNvSpPr txBox="1"/>
            <p:nvPr/>
          </p:nvSpPr>
          <p:spPr>
            <a:xfrm>
              <a:off x="2477" y="2435"/>
              <a:ext cx="2543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huì</a:t>
              </a:r>
            </a:p>
          </p:txBody>
        </p:sp>
      </p:grpSp>
      <p:grpSp>
        <p:nvGrpSpPr>
          <p:cNvPr id="9" name="组合 11"/>
          <p:cNvGrpSpPr/>
          <p:nvPr/>
        </p:nvGrpSpPr>
        <p:grpSpPr>
          <a:xfrm>
            <a:off x="3709670" y="1573213"/>
            <a:ext cx="7077075" cy="845501"/>
            <a:chOff x="7311" y="3366"/>
            <a:chExt cx="11143" cy="1329"/>
          </a:xfrm>
        </p:grpSpPr>
        <p:grpSp>
          <p:nvGrpSpPr>
            <p:cNvPr id="10" name="组合 7"/>
            <p:cNvGrpSpPr/>
            <p:nvPr/>
          </p:nvGrpSpPr>
          <p:grpSpPr>
            <a:xfrm>
              <a:off x="7311" y="3390"/>
              <a:ext cx="3776" cy="1305"/>
              <a:chOff x="7311" y="3390"/>
              <a:chExt cx="3776" cy="1305"/>
            </a:xfrm>
          </p:grpSpPr>
          <p:sp>
            <p:nvSpPr>
              <p:cNvPr id="11" name="文本框 6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音序：</a:t>
                </a:r>
              </a:p>
            </p:txBody>
          </p:sp>
          <p:sp>
            <p:nvSpPr>
              <p:cNvPr id="12" name="文本框 8"/>
              <p:cNvSpPr txBox="1"/>
              <p:nvPr/>
            </p:nvSpPr>
            <p:spPr>
              <a:xfrm>
                <a:off x="9935" y="3390"/>
                <a:ext cx="1152" cy="13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H</a:t>
                </a:r>
              </a:p>
            </p:txBody>
          </p:sp>
        </p:grpSp>
        <p:grpSp>
          <p:nvGrpSpPr>
            <p:cNvPr id="13" name="组合 9"/>
            <p:cNvGrpSpPr/>
            <p:nvPr/>
          </p:nvGrpSpPr>
          <p:grpSpPr>
            <a:xfrm>
              <a:off x="12279" y="3366"/>
              <a:ext cx="6175" cy="1321"/>
              <a:chOff x="7311" y="3366"/>
              <a:chExt cx="6175" cy="1321"/>
            </a:xfrm>
          </p:grpSpPr>
          <p:sp>
            <p:nvSpPr>
              <p:cNvPr id="14" name="文本框 10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结构：</a:t>
                </a:r>
              </a:p>
            </p:txBody>
          </p:sp>
          <p:sp>
            <p:nvSpPr>
              <p:cNvPr id="15" name="文本框 12"/>
              <p:cNvSpPr txBox="1"/>
              <p:nvPr/>
            </p:nvSpPr>
            <p:spPr>
              <a:xfrm>
                <a:off x="9935" y="3366"/>
                <a:ext cx="3551" cy="13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左右</a:t>
                </a:r>
              </a:p>
            </p:txBody>
          </p:sp>
        </p:grpSp>
      </p:grpSp>
      <p:grpSp>
        <p:nvGrpSpPr>
          <p:cNvPr id="16" name="组合 13"/>
          <p:cNvGrpSpPr/>
          <p:nvPr/>
        </p:nvGrpSpPr>
        <p:grpSpPr>
          <a:xfrm>
            <a:off x="3709670" y="2565400"/>
            <a:ext cx="6832600" cy="845184"/>
            <a:chOff x="7311" y="3366"/>
            <a:chExt cx="10760" cy="1333"/>
          </a:xfrm>
        </p:grpSpPr>
        <p:grpSp>
          <p:nvGrpSpPr>
            <p:cNvPr id="17" name="组合 14"/>
            <p:cNvGrpSpPr/>
            <p:nvPr/>
          </p:nvGrpSpPr>
          <p:grpSpPr>
            <a:xfrm>
              <a:off x="7311" y="3390"/>
              <a:ext cx="3752" cy="1309"/>
              <a:chOff x="7311" y="3390"/>
              <a:chExt cx="3752" cy="1309"/>
            </a:xfrm>
          </p:grpSpPr>
          <p:sp>
            <p:nvSpPr>
              <p:cNvPr id="1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偏旁：</a:t>
                </a:r>
              </a:p>
            </p:txBody>
          </p:sp>
          <p:sp>
            <p:nvSpPr>
              <p:cNvPr id="19" name="文本框 16"/>
              <p:cNvSpPr txBox="1"/>
              <p:nvPr/>
            </p:nvSpPr>
            <p:spPr>
              <a:xfrm>
                <a:off x="9911" y="3390"/>
                <a:ext cx="1152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讠</a:t>
                </a:r>
              </a:p>
            </p:txBody>
          </p:sp>
        </p:grpSp>
        <p:grpSp>
          <p:nvGrpSpPr>
            <p:cNvPr id="20" name="组合 17"/>
            <p:cNvGrpSpPr/>
            <p:nvPr/>
          </p:nvGrpSpPr>
          <p:grpSpPr>
            <a:xfrm>
              <a:off x="12279" y="3366"/>
              <a:ext cx="5792" cy="1309"/>
              <a:chOff x="7311" y="3366"/>
              <a:chExt cx="5792" cy="1309"/>
            </a:xfrm>
          </p:grpSpPr>
          <p:sp>
            <p:nvSpPr>
              <p:cNvPr id="2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000">
                    <a:latin typeface="微软雅黑" panose="020B0503020204020204" charset="-122"/>
                    <a:ea typeface="宋体" panose="02010600030101010101" pitchFamily="2" charset="-122"/>
                  </a:rPr>
                  <a:t>笔画数：</a:t>
                </a:r>
              </a:p>
            </p:txBody>
          </p:sp>
          <p:sp>
            <p:nvSpPr>
              <p:cNvPr id="22" name="文本框 19"/>
              <p:cNvSpPr txBox="1"/>
              <p:nvPr/>
            </p:nvSpPr>
            <p:spPr>
              <a:xfrm>
                <a:off x="10631" y="3366"/>
                <a:ext cx="2472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9</a:t>
                </a:r>
              </a:p>
            </p:txBody>
          </p:sp>
        </p:grpSp>
      </p:grpSp>
      <p:grpSp>
        <p:nvGrpSpPr>
          <p:cNvPr id="23" name="组合 24"/>
          <p:cNvGrpSpPr/>
          <p:nvPr/>
        </p:nvGrpSpPr>
        <p:grpSpPr>
          <a:xfrm>
            <a:off x="3709670" y="3557588"/>
            <a:ext cx="8204200" cy="830262"/>
            <a:chOff x="7311" y="3390"/>
            <a:chExt cx="12920" cy="1307"/>
          </a:xfrm>
        </p:grpSpPr>
        <p:sp>
          <p:nvSpPr>
            <p:cNvPr id="2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000">
                  <a:latin typeface="微软雅黑" panose="020B0503020204020204" charset="-122"/>
                  <a:ea typeface="宋体" panose="02010600030101010101" pitchFamily="2" charset="-122"/>
                </a:rPr>
                <a:t>组词：</a:t>
              </a:r>
            </a:p>
          </p:txBody>
        </p:sp>
        <p:sp>
          <p:nvSpPr>
            <p:cNvPr id="2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教诲  诲人不倦  </a:t>
              </a:r>
            </a:p>
          </p:txBody>
        </p:sp>
      </p:grpSp>
      <p:sp>
        <p:nvSpPr>
          <p:cNvPr id="26" name="文本框 30"/>
          <p:cNvSpPr txBox="1"/>
          <p:nvPr/>
        </p:nvSpPr>
        <p:spPr>
          <a:xfrm>
            <a:off x="3687445" y="4535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latin typeface="微软雅黑" panose="020B0503020204020204" charset="-122"/>
                <a:ea typeface="宋体" panose="02010600030101010101" pitchFamily="2" charset="-122"/>
              </a:rPr>
              <a:t>笔顺：</a:t>
            </a:r>
          </a:p>
        </p:txBody>
      </p:sp>
      <p:pic>
        <p:nvPicPr>
          <p:cNvPr id="6147" name="图片 3" descr="KT诲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72405" y="4612005"/>
            <a:ext cx="5654040" cy="6051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1198</Words>
  <Application>Microsoft Office PowerPoint</Application>
  <PresentationFormat>自定义</PresentationFormat>
  <Paragraphs>209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2_Office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老百晓在线</cp:lastModifiedBy>
  <cp:revision>60</cp:revision>
  <dcterms:created xsi:type="dcterms:W3CDTF">2015-06-09T02:20:00Z</dcterms:created>
  <dcterms:modified xsi:type="dcterms:W3CDTF">2020-08-27T09:37:48Z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2052-11.1.0.8696</vt:lpwstr>
  </property>
</Properties>
</file>