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3" r:id="rId11"/>
    <p:sldId id="264" r:id="rId12"/>
    <p:sldId id="265" r:id="rId13"/>
    <p:sldId id="266" r:id="rId14"/>
    <p:sldId id="267" r:id="rId15"/>
    <p:sldId id="262" r:id="rId16"/>
    <p:sldId id="268" r:id="rId17"/>
    <p:sldId id="269" r:id="rId18"/>
    <p:sldId id="270" r:id="rId19"/>
    <p:sldId id="271" r:id="rId20"/>
    <p:sldId id="272" r:id="rId2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Documents and Settings\Administrator\桌面\大课堂标志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56900" y="59267"/>
            <a:ext cx="1369484" cy="9355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p>
            <a:pPr lvl="0" algn="ctr" eaLnBrk="1" hangingPunct="1"/>
            <a:r>
              <a:rPr lang="en-US" altLang="zh-CN" sz="1400"/>
              <a:t>绿色圃小学教育网http://www.Lspjy.com</a:t>
            </a:r>
            <a:endParaRPr lang="en-US" altLang="zh-CN" sz="1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D53E-3E04-4E3A-9BF0-8107B977DE7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绿色圃小学教育网http://www.Lspjy.com</a:t>
            </a:r>
            <a:endParaRPr lang="en-US" altLang="zh-CN" sz="14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D53E-3E04-4E3A-9BF0-8107B977DE7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绿色圃小学教育网http://www.Lspjy.com</a:t>
            </a:r>
            <a:endParaRPr lang="en-US" altLang="zh-CN" sz="14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D53E-3E04-4E3A-9BF0-8107B977DE7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绿色圃小学教育网http://www.Lspjy.com</a:t>
            </a:r>
            <a:endParaRPr lang="en-US" altLang="zh-CN" sz="14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D53E-3E04-4E3A-9BF0-8107B977DE7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绿色圃小学教育网http://www.Lspjy.com</a:t>
            </a:r>
            <a:endParaRPr lang="en-US" altLang="zh-CN" sz="140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D53E-3E04-4E3A-9BF0-8107B977DE7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绿色圃小学教育网http://www.Lspjy.com</a:t>
            </a:r>
            <a:endParaRPr lang="en-US" altLang="zh-CN" sz="140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D53E-3E04-4E3A-9BF0-8107B977DE7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绿色圃小学教育网http://www.Lspjy.com</a:t>
            </a:r>
            <a:endParaRPr lang="en-US" altLang="zh-CN" sz="14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D53E-3E04-4E3A-9BF0-8107B977DE7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绿色圃小学教育网http://www.Lspjy.com</a:t>
            </a:r>
            <a:endParaRPr lang="en-US" altLang="zh-CN" sz="1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D53E-3E04-4E3A-9BF0-8107B977DE7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绿色圃小学教育网http://www.Lspjy.com</a:t>
            </a:r>
            <a:endParaRPr lang="en-US" altLang="zh-CN" sz="140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D53E-3E04-4E3A-9BF0-8107B977DE7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绿色圃小学教育网http://www.Lspjy.com</a:t>
            </a:r>
            <a:endParaRPr lang="en-US" altLang="zh-CN" sz="140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D53E-3E04-4E3A-9BF0-8107B977DE7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绿色圃小学教育网http://www.Lspjy.com</a:t>
            </a:r>
            <a:endParaRPr lang="en-US" altLang="zh-CN" sz="14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D53E-3E04-4E3A-9BF0-8107B977DE7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绿色圃小学教育网http://www.Lspjy.com</a:t>
            </a:r>
            <a:endParaRPr lang="en-US" altLang="zh-CN" sz="14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D53E-3E04-4E3A-9BF0-8107B977DE7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1.png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138" descr="풍차2"/>
          <p:cNvPicPr>
            <a:picLocks noChangeAspect="1"/>
          </p:cNvPicPr>
          <p:nvPr userDrawn="1"/>
        </p:nvPicPr>
        <p:blipFill>
          <a:blip r:embed="rId4"/>
          <a:srcRect l="3889" r="2963" b="4402"/>
          <a:stretch>
            <a:fillRect/>
          </a:stretch>
        </p:blipFill>
        <p:spPr>
          <a:xfrm>
            <a:off x="5803900" y="4421717"/>
            <a:ext cx="6388100" cy="24362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4" descr="C:\Documents and Settings\Administrator\桌面\大课堂标志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756900" y="59267"/>
            <a:ext cx="1369484" cy="93556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35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457200" indent="-456565" algn="l" rtl="0" eaLnBrk="0" fontAlgn="base" hangingPunct="0">
        <a:spcBef>
          <a:spcPts val="13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0365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165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165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165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endParaRPr lang="zh-CN" altLang="en-US" sz="1400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ctr" eaLnBrk="1" hangingPunct="1"/>
            <a:r>
              <a:rPr lang="en-US" altLang="zh-CN" sz="1400"/>
              <a:t>绿色圃小学教育网http://www.Lspjy.com</a:t>
            </a:r>
            <a:endParaRPr lang="en-US" altLang="zh-CN" sz="140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D7D53E-3E04-4E3A-9BF0-8107B977DE7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0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43860" y="2829560"/>
            <a:ext cx="6304280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9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语文园地六</a:t>
            </a:r>
            <a:endParaRPr lang="zh-CN" altLang="en-US" sz="9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272117" y="4842933"/>
            <a:ext cx="319341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xiǎo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mài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bù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小  卖  部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842000" y="596900"/>
            <a:ext cx="5600700" cy="4152900"/>
          </a:xfrm>
          <a:prstGeom prst="cloudCallout">
            <a:avLst>
              <a:gd name="adj1" fmla="val -60152"/>
              <a:gd name="adj2" fmla="val 28129"/>
            </a:avLst>
          </a:prstGeom>
          <a:solidFill>
            <a:srgbClr val="FFFF00">
              <a:alpha val="47000"/>
            </a:srgbClr>
          </a:solidFill>
          <a:ln>
            <a:solidFill>
              <a:schemeClr val="accent1">
                <a:shade val="50000"/>
                <a:alpha val="7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我认识了“小卖部”三个字，还从食品包装袋上认识了好多字。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930" y="890270"/>
            <a:ext cx="4318000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615017" y="4652433"/>
            <a:ext cx="346710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bào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kān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tínɡ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报  刊   亭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6146800" y="1217084"/>
            <a:ext cx="5537200" cy="3304117"/>
          </a:xfrm>
          <a:prstGeom prst="cloudCallout">
            <a:avLst>
              <a:gd name="adj1" fmla="val -65144"/>
              <a:gd name="adj2" fmla="val 33114"/>
            </a:avLst>
          </a:prstGeom>
          <a:solidFill>
            <a:srgbClr val="FFFF00">
              <a:alpha val="47000"/>
            </a:srgbClr>
          </a:solidFill>
          <a:ln>
            <a:solidFill>
              <a:schemeClr val="accent1">
                <a:shade val="50000"/>
                <a:alpha val="7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我认识了“报刊亭”三个字，还认识了杂志上的一些字。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265" y="998220"/>
            <a:ext cx="4485640" cy="3522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7938"/>
            <a:ext cx="9752013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09015" y="1182794"/>
            <a:ext cx="10833100" cy="15862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73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373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【译文】</a:t>
            </a:r>
            <a:r>
              <a:rPr lang="zh-CN" altLang="zh-CN" sz="3735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小时候不认识月亮，把它称为白玉盘。又怀疑是瑶台仙镜，飞在夜空青云之上。</a:t>
            </a:r>
            <a:endParaRPr lang="zh-CN" altLang="zh-CN" sz="3735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0400" y="3109384"/>
            <a:ext cx="10833100" cy="23342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73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373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【赏析】</a:t>
            </a:r>
            <a:r>
              <a:rPr lang="zh-CN" altLang="zh-CN" sz="3735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古诗生动地表现出月亮的形状、颜色和月光的皎洁可爱，使人感到新颖有趣，传达出儿童的天真烂漫之态。</a:t>
            </a:r>
            <a:endParaRPr lang="zh-CN" altLang="zh-CN" sz="3735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Picture 2" descr="E:\孙巧灵\2016秋上\上课课件\制作\R一语上\人一语大课堂（正文）\和大人一起读新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410" y="255905"/>
            <a:ext cx="4366684" cy="711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0" name="组合 4"/>
          <p:cNvGrpSpPr/>
          <p:nvPr/>
        </p:nvGrpSpPr>
        <p:grpSpPr>
          <a:xfrm>
            <a:off x="4726518" y="745067"/>
            <a:ext cx="2806700" cy="1199465"/>
            <a:chOff x="2724814" y="739795"/>
            <a:chExt cx="2104687" cy="899818"/>
          </a:xfrm>
        </p:grpSpPr>
        <p:sp>
          <p:nvSpPr>
            <p:cNvPr id="17411" name="矩形 1"/>
            <p:cNvSpPr/>
            <p:nvPr/>
          </p:nvSpPr>
          <p:spPr>
            <a:xfrm>
              <a:off x="2809791" y="1139905"/>
              <a:ext cx="2019710" cy="4997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735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谁 会 飞</a:t>
              </a:r>
              <a:endParaRPr lang="zh-CN" altLang="en-US" sz="3735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724814" y="739795"/>
              <a:ext cx="1903106" cy="3763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shuí</a:t>
              </a:r>
              <a:r>
                <a:rPr kumimoji="0" lang="en-US" altLang="zh-CN" sz="2665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huì</a:t>
              </a:r>
              <a:r>
                <a:rPr kumimoji="0" lang="en-US" altLang="zh-CN" sz="2665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fēi</a:t>
              </a:r>
              <a:endPara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705" y="2550160"/>
            <a:ext cx="5098415" cy="33991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6940" y="2469515"/>
            <a:ext cx="5227955" cy="347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1005" y="883920"/>
            <a:ext cx="9056370" cy="509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6060" y="649605"/>
            <a:ext cx="9199880" cy="516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0385" y="604520"/>
            <a:ext cx="8206740" cy="586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5" name="Picture 4" descr="E:\孙巧灵\2016秋上\上课课件\制作\R一语上\人一语大课堂（正文）\ZQ11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r="44321"/>
          <a:stretch>
            <a:fillRect/>
          </a:stretch>
        </p:blipFill>
        <p:spPr>
          <a:xfrm>
            <a:off x="2536826" y="1645709"/>
            <a:ext cx="7118349" cy="441536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6" name="组合 2"/>
          <p:cNvGrpSpPr/>
          <p:nvPr/>
        </p:nvGrpSpPr>
        <p:grpSpPr>
          <a:xfrm>
            <a:off x="1164590" y="879264"/>
            <a:ext cx="3026409" cy="1124055"/>
            <a:chOff x="817084" y="214311"/>
            <a:chExt cx="2269933" cy="843730"/>
          </a:xfrm>
        </p:grpSpPr>
        <p:sp>
          <p:nvSpPr>
            <p:cNvPr id="6147" name="矩形 1"/>
            <p:cNvSpPr/>
            <p:nvPr/>
          </p:nvSpPr>
          <p:spPr>
            <a:xfrm>
              <a:off x="817084" y="558047"/>
              <a:ext cx="2269933" cy="4999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marL="457200" indent="-457200">
                <a:buFont typeface="Wingdings" panose="05000000000000000000" pitchFamily="2" charset="2"/>
                <a:buChar char="Ø"/>
              </a:pPr>
              <a:r>
                <a:rPr lang="zh-CN" altLang="en-US" sz="3735" b="1" dirty="0">
                  <a:latin typeface="黑体" panose="02010609060101010101" pitchFamily="2" charset="-122"/>
                  <a:ea typeface="黑体" panose="02010609060101010101" pitchFamily="2" charset="-122"/>
                </a:rPr>
                <a:t>连 一 连</a:t>
              </a:r>
              <a:r>
                <a:rPr lang="zh-CN" altLang="zh-CN" sz="3735" b="1" dirty="0">
                  <a:latin typeface="黑体" panose="02010609060101010101" pitchFamily="2" charset="-122"/>
                  <a:ea typeface="黑体" panose="02010609060101010101" pitchFamily="2" charset="-122"/>
                </a:rPr>
                <a:t>。</a:t>
              </a:r>
              <a:endParaRPr lang="zh-CN" altLang="en-US" sz="3735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034742" y="214311"/>
              <a:ext cx="1834617" cy="4075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lián</a:t>
              </a:r>
              <a:r>
                <a:rPr kumimoji="0" lang="en-US" altLang="zh-CN" sz="2935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935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yi</a:t>
              </a:r>
              <a:r>
                <a:rPr kumimoji="0" lang="en-US" altLang="zh-CN" sz="2935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935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lián</a:t>
              </a:r>
              <a:endParaRPr kumimoji="0" lang="zh-CN" altLang="en-US" sz="29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16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8733" y="1881717"/>
            <a:ext cx="8113184" cy="30945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4" descr="E:\孙巧灵\2016秋上\上课课件\制作\R一语上\人一语大课堂（正文）\ZQ11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510" r="92168" b="76486"/>
          <a:stretch>
            <a:fillRect/>
          </a:stretch>
        </p:blipFill>
        <p:spPr>
          <a:xfrm>
            <a:off x="1773767" y="165100"/>
            <a:ext cx="1350433" cy="14964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4" descr="E:\孙巧灵\2016秋上\上课课件\制作\R一语上\人一语大课堂（正文）\ZQ11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47932" r="44321" b="76486"/>
          <a:stretch>
            <a:fillRect/>
          </a:stretch>
        </p:blipFill>
        <p:spPr>
          <a:xfrm>
            <a:off x="8426451" y="165100"/>
            <a:ext cx="1428749" cy="14964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4" descr="E:\孙巧灵\2016秋上\上课课件\制作\R一语上\人一语大课堂（正文）\ZQ11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16341" r="76213" b="76486"/>
          <a:stretch>
            <a:fillRect/>
          </a:stretch>
        </p:blipFill>
        <p:spPr>
          <a:xfrm>
            <a:off x="4104217" y="165100"/>
            <a:ext cx="1373716" cy="14964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4" descr="E:\孙巧灵\2016秋上\上课课件\制作\R一语上\人一语大课堂（正文）\ZQ11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t="76714" r="92055"/>
          <a:stretch>
            <a:fillRect/>
          </a:stretch>
        </p:blipFill>
        <p:spPr>
          <a:xfrm>
            <a:off x="1773767" y="5164667"/>
            <a:ext cx="1464733" cy="14837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4" descr="E:\孙巧灵\2016秋上\上课课件\制作\R一语上\人一语大课堂（正文）\ZQ11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32048" r="60443" b="76486"/>
          <a:stretch>
            <a:fillRect/>
          </a:stretch>
        </p:blipFill>
        <p:spPr>
          <a:xfrm>
            <a:off x="6341533" y="165100"/>
            <a:ext cx="1384300" cy="14964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4" descr="E:\孙巧灵\2016秋上\上课课件\制作\R一语上\人一语大课堂（正文）\ZQ11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16199" t="76714" r="76155"/>
          <a:stretch>
            <a:fillRect/>
          </a:stretch>
        </p:blipFill>
        <p:spPr>
          <a:xfrm>
            <a:off x="4068233" y="5164667"/>
            <a:ext cx="1409700" cy="14837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4" descr="E:\孙巧灵\2016秋上\上课课件\制作\R一语上\人一语大课堂（正文）\ZQ11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32098" t="76714" r="60481"/>
          <a:stretch>
            <a:fillRect/>
          </a:stretch>
        </p:blipFill>
        <p:spPr>
          <a:xfrm>
            <a:off x="6356351" y="5164667"/>
            <a:ext cx="1369483" cy="14837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4" descr="E:\孙巧灵\2016秋上\上课课件\制作\R一语上\人一语大课堂（正文）\ZQ11.tif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96" t="76713" r="44321"/>
          <a:stretch>
            <a:fillRect/>
          </a:stretch>
        </p:blipFill>
        <p:spPr bwMode="auto">
          <a:xfrm>
            <a:off x="8382041" y="5165040"/>
            <a:ext cx="1472979" cy="1483771"/>
          </a:xfrm>
          <a:prstGeom prst="teardrop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69136E-6 L -0.05 0.324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1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69136E-6 L -0.53125 0.3703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00" y="18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11111E-6 L 0.08854 -0.3555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0" y="-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11111E-6 L -0.21458 -0.3777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00" y="-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69136E-6 L 0.17917 0.346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0" y="1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69136E-6 L 0.06146 0.3703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" y="18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11111E-6 L 0.32396 -0.3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00" y="-1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03646 -0.3777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" y="-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9" name="文本框 4"/>
          <p:cNvSpPr txBox="1"/>
          <p:nvPr/>
        </p:nvSpPr>
        <p:spPr>
          <a:xfrm>
            <a:off x="1470025" y="1209040"/>
            <a:ext cx="25193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连一连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七角星 8"/>
          <p:cNvSpPr/>
          <p:nvPr/>
        </p:nvSpPr>
        <p:spPr>
          <a:xfrm>
            <a:off x="3811588" y="1501775"/>
            <a:ext cx="1109663" cy="933450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星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七角星 9"/>
          <p:cNvSpPr/>
          <p:nvPr/>
        </p:nvSpPr>
        <p:spPr>
          <a:xfrm>
            <a:off x="5251450" y="1423988"/>
            <a:ext cx="1169988" cy="954088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明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七角星 11"/>
          <p:cNvSpPr/>
          <p:nvPr/>
        </p:nvSpPr>
        <p:spPr>
          <a:xfrm>
            <a:off x="6705600" y="1397000"/>
            <a:ext cx="1201738" cy="979488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叶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七角星 12"/>
          <p:cNvSpPr/>
          <p:nvPr/>
        </p:nvSpPr>
        <p:spPr>
          <a:xfrm>
            <a:off x="8305800" y="1455738"/>
            <a:ext cx="1076325" cy="979488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只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七角星 16"/>
          <p:cNvSpPr/>
          <p:nvPr/>
        </p:nvSpPr>
        <p:spPr>
          <a:xfrm>
            <a:off x="5311775" y="2965450"/>
            <a:ext cx="1109663" cy="933450"/>
          </a:xfrm>
          <a:prstGeom prst="star7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花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七角星 17"/>
          <p:cNvSpPr/>
          <p:nvPr/>
        </p:nvSpPr>
        <p:spPr>
          <a:xfrm>
            <a:off x="3768725" y="4306888"/>
            <a:ext cx="1109663" cy="933450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色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七角星 18"/>
          <p:cNvSpPr/>
          <p:nvPr/>
        </p:nvSpPr>
        <p:spPr>
          <a:xfrm>
            <a:off x="7278053" y="2965133"/>
            <a:ext cx="1154113" cy="1027113"/>
          </a:xfrm>
          <a:prstGeom prst="star7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清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七角星 19"/>
          <p:cNvSpPr/>
          <p:nvPr/>
        </p:nvSpPr>
        <p:spPr>
          <a:xfrm>
            <a:off x="5251450" y="4318000"/>
            <a:ext cx="1162050" cy="933450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把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七角星 20"/>
          <p:cNvSpPr/>
          <p:nvPr/>
        </p:nvSpPr>
        <p:spPr>
          <a:xfrm>
            <a:off x="6907213" y="4318000"/>
            <a:ext cx="1109663" cy="933450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尘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七角星 21"/>
          <p:cNvSpPr/>
          <p:nvPr/>
        </p:nvSpPr>
        <p:spPr>
          <a:xfrm>
            <a:off x="8345488" y="4302125"/>
            <a:ext cx="1108075" cy="933450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25988" y="2241550"/>
            <a:ext cx="938213" cy="8270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8243888" y="3733800"/>
            <a:ext cx="600075" cy="7540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14" name="矩形 4113"/>
          <p:cNvSpPr/>
          <p:nvPr/>
        </p:nvSpPr>
        <p:spPr>
          <a:xfrm>
            <a:off x="1847850" y="6597650"/>
            <a:ext cx="62484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3" name="文本框 1"/>
          <p:cNvSpPr txBox="1"/>
          <p:nvPr/>
        </p:nvSpPr>
        <p:spPr>
          <a:xfrm>
            <a:off x="2484755" y="974090"/>
            <a:ext cx="38877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dirty="0">
                <a:latin typeface="华文行楷" pitchFamily="2" charset="-122"/>
                <a:ea typeface="华文行楷" pitchFamily="2" charset="-122"/>
              </a:rPr>
              <a:t>读一读，背一背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10243" y="1859598"/>
            <a:ext cx="5770880" cy="31381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4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早晨起来，面向太阳</a:t>
            </a:r>
            <a:r>
              <a:rPr lang="zh-CN" altLang="en-US" sz="4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en-US" altLang="zh-CN" sz="44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前面是东，后面是西。</a:t>
            </a:r>
            <a:endParaRPr lang="en-US" altLang="zh-CN" sz="44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左面是北，右面是南。</a:t>
            </a:r>
            <a:endParaRPr lang="zh-CN" altLang="en-US" sz="4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云形标注 1"/>
          <p:cNvSpPr/>
          <p:nvPr/>
        </p:nvSpPr>
        <p:spPr>
          <a:xfrm>
            <a:off x="1919288" y="115888"/>
            <a:ext cx="7993063" cy="151288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7668" y="334328"/>
            <a:ext cx="63357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同学们，你们都学会了这些方位词吗？</a:t>
            </a:r>
            <a:endParaRPr lang="zh-CN" altLang="en-US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7" name="Group 3"/>
          <p:cNvGrpSpPr/>
          <p:nvPr/>
        </p:nvGrpSpPr>
        <p:grpSpPr>
          <a:xfrm>
            <a:off x="2478088" y="1884363"/>
            <a:ext cx="7129462" cy="1635827"/>
            <a:chOff x="566" y="1037"/>
            <a:chExt cx="3931" cy="1030"/>
          </a:xfrm>
        </p:grpSpPr>
        <p:grpSp>
          <p:nvGrpSpPr>
            <p:cNvPr id="6174" name="Group 4"/>
            <p:cNvGrpSpPr/>
            <p:nvPr/>
          </p:nvGrpSpPr>
          <p:grpSpPr>
            <a:xfrm>
              <a:off x="1513" y="1069"/>
              <a:ext cx="1034" cy="999"/>
              <a:chOff x="1291" y="2518"/>
              <a:chExt cx="724" cy="664"/>
            </a:xfrm>
          </p:grpSpPr>
          <p:grpSp>
            <p:nvGrpSpPr>
              <p:cNvPr id="6193" name="Group 5"/>
              <p:cNvGrpSpPr/>
              <p:nvPr/>
            </p:nvGrpSpPr>
            <p:grpSpPr>
              <a:xfrm>
                <a:off x="1291" y="2542"/>
                <a:ext cx="677" cy="640"/>
                <a:chOff x="669" y="2880"/>
                <a:chExt cx="387" cy="394"/>
              </a:xfrm>
            </p:grpSpPr>
            <p:sp>
              <p:nvSpPr>
                <p:cNvPr id="6195" name="Rectangle 6"/>
                <p:cNvSpPr/>
                <p:nvPr/>
              </p:nvSpPr>
              <p:spPr>
                <a:xfrm>
                  <a:off x="669" y="2890"/>
                  <a:ext cx="384" cy="384"/>
                </a:xfrm>
                <a:prstGeom prst="rect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 w="28575" cap="flat" cmpd="sng">
                  <a:solidFill>
                    <a:srgbClr val="CC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1800" dirty="0"/>
                </a:p>
              </p:txBody>
            </p:sp>
            <p:sp>
              <p:nvSpPr>
                <p:cNvPr id="6196" name="Line 7"/>
                <p:cNvSpPr/>
                <p:nvPr/>
              </p:nvSpPr>
              <p:spPr>
                <a:xfrm>
                  <a:off x="864" y="2880"/>
                  <a:ext cx="0" cy="384"/>
                </a:xfrm>
                <a:prstGeom prst="line">
                  <a:avLst/>
                </a:prstGeom>
                <a:ln w="38100" cap="flat" cmpd="sng">
                  <a:solidFill>
                    <a:srgbClr val="CC00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6197" name="Line 8"/>
                <p:cNvSpPr/>
                <p:nvPr/>
              </p:nvSpPr>
              <p:spPr>
                <a:xfrm>
                  <a:off x="672" y="3068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CC00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6194" name="Text Box 9"/>
              <p:cNvSpPr txBox="1"/>
              <p:nvPr/>
            </p:nvSpPr>
            <p:spPr>
              <a:xfrm>
                <a:off x="1343" y="2518"/>
                <a:ext cx="672" cy="65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None/>
                </a:pPr>
                <a:r>
                  <a:rPr lang="zh-CN" altLang="en-US" sz="9600" b="1" dirty="0">
                    <a:latin typeface="楷体" panose="02010609060101010101" charset="-122"/>
                    <a:ea typeface="楷体" panose="02010609060101010101" charset="-122"/>
                  </a:rPr>
                  <a:t>后</a:t>
                </a:r>
                <a:endParaRPr lang="zh-CN" altLang="en-US" sz="96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6175" name="Group 10"/>
            <p:cNvGrpSpPr/>
            <p:nvPr/>
          </p:nvGrpSpPr>
          <p:grpSpPr>
            <a:xfrm>
              <a:off x="566" y="1056"/>
              <a:ext cx="1037" cy="1001"/>
              <a:chOff x="1296" y="2515"/>
              <a:chExt cx="726" cy="667"/>
            </a:xfrm>
          </p:grpSpPr>
          <p:grpSp>
            <p:nvGrpSpPr>
              <p:cNvPr id="6188" name="Group 11"/>
              <p:cNvGrpSpPr/>
              <p:nvPr/>
            </p:nvGrpSpPr>
            <p:grpSpPr>
              <a:xfrm>
                <a:off x="1296" y="2542"/>
                <a:ext cx="672" cy="640"/>
                <a:chOff x="672" y="2880"/>
                <a:chExt cx="384" cy="394"/>
              </a:xfrm>
            </p:grpSpPr>
            <p:sp>
              <p:nvSpPr>
                <p:cNvPr id="6190" name="Rectangle 12"/>
                <p:cNvSpPr/>
                <p:nvPr/>
              </p:nvSpPr>
              <p:spPr>
                <a:xfrm>
                  <a:off x="672" y="2890"/>
                  <a:ext cx="384" cy="384"/>
                </a:xfrm>
                <a:prstGeom prst="rect">
                  <a:avLst/>
                </a:prstGeom>
                <a:solidFill>
                  <a:schemeClr val="accent3">
                    <a:lumMod val="20000"/>
                    <a:lumOff val="80000"/>
                  </a:schemeClr>
                </a:solidFill>
                <a:ln w="28575" cap="flat" cmpd="sng">
                  <a:solidFill>
                    <a:srgbClr val="CC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1800" dirty="0"/>
                </a:p>
              </p:txBody>
            </p:sp>
            <p:sp>
              <p:nvSpPr>
                <p:cNvPr id="6191" name="Line 13"/>
                <p:cNvSpPr/>
                <p:nvPr/>
              </p:nvSpPr>
              <p:spPr>
                <a:xfrm>
                  <a:off x="864" y="2880"/>
                  <a:ext cx="0" cy="384"/>
                </a:xfrm>
                <a:prstGeom prst="line">
                  <a:avLst/>
                </a:prstGeom>
                <a:ln w="38100" cap="flat" cmpd="sng">
                  <a:solidFill>
                    <a:srgbClr val="CC00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6192" name="Line 14"/>
                <p:cNvSpPr/>
                <p:nvPr/>
              </p:nvSpPr>
              <p:spPr>
                <a:xfrm>
                  <a:off x="672" y="3072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CC00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6189" name="Text Box 15"/>
              <p:cNvSpPr txBox="1"/>
              <p:nvPr/>
            </p:nvSpPr>
            <p:spPr>
              <a:xfrm>
                <a:off x="1350" y="2515"/>
                <a:ext cx="672" cy="6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None/>
                </a:pPr>
                <a:r>
                  <a:rPr lang="zh-CN" altLang="en-US" sz="9600" b="1" dirty="0">
                    <a:latin typeface="楷体" panose="02010609060101010101" charset="-122"/>
                    <a:ea typeface="楷体" panose="02010609060101010101" charset="-122"/>
                  </a:rPr>
                  <a:t>前</a:t>
                </a:r>
                <a:endParaRPr lang="zh-CN" altLang="en-US" sz="96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6176" name="Group 16"/>
            <p:cNvGrpSpPr/>
            <p:nvPr/>
          </p:nvGrpSpPr>
          <p:grpSpPr>
            <a:xfrm>
              <a:off x="2457" y="1044"/>
              <a:ext cx="1096" cy="1013"/>
              <a:chOff x="1283" y="2507"/>
              <a:chExt cx="766" cy="675"/>
            </a:xfrm>
          </p:grpSpPr>
          <p:grpSp>
            <p:nvGrpSpPr>
              <p:cNvPr id="6183" name="Group 17"/>
              <p:cNvGrpSpPr/>
              <p:nvPr/>
            </p:nvGrpSpPr>
            <p:grpSpPr>
              <a:xfrm>
                <a:off x="1283" y="2542"/>
                <a:ext cx="684" cy="640"/>
                <a:chOff x="665" y="2880"/>
                <a:chExt cx="391" cy="394"/>
              </a:xfrm>
            </p:grpSpPr>
            <p:sp>
              <p:nvSpPr>
                <p:cNvPr id="6185" name="Rectangle 18"/>
                <p:cNvSpPr/>
                <p:nvPr/>
              </p:nvSpPr>
              <p:spPr>
                <a:xfrm>
                  <a:off x="665" y="2890"/>
                  <a:ext cx="384" cy="384"/>
                </a:xfrm>
                <a:prstGeom prst="rect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 w="28575" cap="flat" cmpd="sng">
                  <a:solidFill>
                    <a:srgbClr val="CC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1800" dirty="0"/>
                </a:p>
              </p:txBody>
            </p:sp>
            <p:sp>
              <p:nvSpPr>
                <p:cNvPr id="6186" name="Line 19"/>
                <p:cNvSpPr/>
                <p:nvPr/>
              </p:nvSpPr>
              <p:spPr>
                <a:xfrm>
                  <a:off x="864" y="2880"/>
                  <a:ext cx="0" cy="384"/>
                </a:xfrm>
                <a:prstGeom prst="line">
                  <a:avLst/>
                </a:prstGeom>
                <a:ln w="38100" cap="flat" cmpd="sng">
                  <a:solidFill>
                    <a:srgbClr val="CC00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6187" name="Line 20"/>
                <p:cNvSpPr/>
                <p:nvPr/>
              </p:nvSpPr>
              <p:spPr>
                <a:xfrm>
                  <a:off x="672" y="3072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CC00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6184" name="Text Box 21"/>
              <p:cNvSpPr txBox="1"/>
              <p:nvPr/>
            </p:nvSpPr>
            <p:spPr>
              <a:xfrm>
                <a:off x="1378" y="2507"/>
                <a:ext cx="671" cy="6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None/>
                </a:pPr>
                <a:r>
                  <a:rPr lang="zh-CN" altLang="en-US" sz="9600" b="1" dirty="0">
                    <a:latin typeface="楷体" panose="02010609060101010101" charset="-122"/>
                    <a:ea typeface="楷体" panose="02010609060101010101" charset="-122"/>
                  </a:rPr>
                  <a:t>左</a:t>
                </a:r>
                <a:endParaRPr lang="zh-CN" altLang="en-US" sz="96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6177" name="Group 22"/>
            <p:cNvGrpSpPr/>
            <p:nvPr/>
          </p:nvGrpSpPr>
          <p:grpSpPr>
            <a:xfrm>
              <a:off x="3402" y="1037"/>
              <a:ext cx="1095" cy="1024"/>
              <a:chOff x="1282" y="2501"/>
              <a:chExt cx="767" cy="682"/>
            </a:xfrm>
          </p:grpSpPr>
          <p:grpSp>
            <p:nvGrpSpPr>
              <p:cNvPr id="6178" name="Group 23"/>
              <p:cNvGrpSpPr/>
              <p:nvPr/>
            </p:nvGrpSpPr>
            <p:grpSpPr>
              <a:xfrm>
                <a:off x="1282" y="2540"/>
                <a:ext cx="686" cy="643"/>
                <a:chOff x="664" y="2880"/>
                <a:chExt cx="392" cy="396"/>
              </a:xfrm>
            </p:grpSpPr>
            <p:sp>
              <p:nvSpPr>
                <p:cNvPr id="6180" name="Rectangle 24"/>
                <p:cNvSpPr/>
                <p:nvPr/>
              </p:nvSpPr>
              <p:spPr>
                <a:xfrm>
                  <a:off x="664" y="2892"/>
                  <a:ext cx="384" cy="384"/>
                </a:xfrm>
                <a:prstGeom prst="rect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 w="28575" cap="flat" cmpd="sng">
                  <a:solidFill>
                    <a:srgbClr val="CC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1800" dirty="0"/>
                </a:p>
              </p:txBody>
            </p:sp>
            <p:sp>
              <p:nvSpPr>
                <p:cNvPr id="6181" name="Line 25"/>
                <p:cNvSpPr/>
                <p:nvPr/>
              </p:nvSpPr>
              <p:spPr>
                <a:xfrm>
                  <a:off x="864" y="2880"/>
                  <a:ext cx="0" cy="384"/>
                </a:xfrm>
                <a:prstGeom prst="line">
                  <a:avLst/>
                </a:prstGeom>
                <a:ln w="38100" cap="flat" cmpd="sng">
                  <a:solidFill>
                    <a:srgbClr val="CC00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6182" name="Line 26"/>
                <p:cNvSpPr/>
                <p:nvPr/>
              </p:nvSpPr>
              <p:spPr>
                <a:xfrm>
                  <a:off x="672" y="3072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CC00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6179" name="Text Box 27"/>
              <p:cNvSpPr txBox="1"/>
              <p:nvPr/>
            </p:nvSpPr>
            <p:spPr>
              <a:xfrm>
                <a:off x="1376" y="2501"/>
                <a:ext cx="673" cy="6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None/>
                </a:pPr>
                <a:r>
                  <a:rPr lang="zh-CN" altLang="en-US" sz="9600" b="1" dirty="0">
                    <a:latin typeface="楷体" panose="02010609060101010101" charset="-122"/>
                    <a:ea typeface="楷体" panose="02010609060101010101" charset="-122"/>
                  </a:rPr>
                  <a:t>右</a:t>
                </a:r>
                <a:endParaRPr lang="zh-CN" altLang="en-US" sz="96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33" name="Group 3"/>
          <p:cNvGrpSpPr/>
          <p:nvPr/>
        </p:nvGrpSpPr>
        <p:grpSpPr>
          <a:xfrm>
            <a:off x="2589213" y="4040235"/>
            <a:ext cx="7049196" cy="1622425"/>
            <a:chOff x="566" y="1095"/>
            <a:chExt cx="3887" cy="1022"/>
          </a:xfrm>
        </p:grpSpPr>
        <p:grpSp>
          <p:nvGrpSpPr>
            <p:cNvPr id="6150" name="Group 4"/>
            <p:cNvGrpSpPr/>
            <p:nvPr/>
          </p:nvGrpSpPr>
          <p:grpSpPr>
            <a:xfrm>
              <a:off x="1513" y="1105"/>
              <a:ext cx="1056" cy="988"/>
              <a:chOff x="1291" y="2542"/>
              <a:chExt cx="739" cy="657"/>
            </a:xfrm>
          </p:grpSpPr>
          <p:grpSp>
            <p:nvGrpSpPr>
              <p:cNvPr id="6169" name="Group 5"/>
              <p:cNvGrpSpPr/>
              <p:nvPr/>
            </p:nvGrpSpPr>
            <p:grpSpPr>
              <a:xfrm>
                <a:off x="1291" y="2542"/>
                <a:ext cx="677" cy="640"/>
                <a:chOff x="669" y="2880"/>
                <a:chExt cx="387" cy="394"/>
              </a:xfrm>
            </p:grpSpPr>
            <p:sp>
              <p:nvSpPr>
                <p:cNvPr id="6171" name="Rectangle 6"/>
                <p:cNvSpPr/>
                <p:nvPr/>
              </p:nvSpPr>
              <p:spPr>
                <a:xfrm>
                  <a:off x="669" y="2890"/>
                  <a:ext cx="384" cy="384"/>
                </a:xfrm>
                <a:prstGeom prst="rect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 w="28575" cap="flat" cmpd="sng">
                  <a:solidFill>
                    <a:srgbClr val="CC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1800" dirty="0"/>
                </a:p>
              </p:txBody>
            </p:sp>
            <p:sp>
              <p:nvSpPr>
                <p:cNvPr id="6172" name="Line 7"/>
                <p:cNvSpPr/>
                <p:nvPr/>
              </p:nvSpPr>
              <p:spPr>
                <a:xfrm>
                  <a:off x="864" y="2880"/>
                  <a:ext cx="0" cy="384"/>
                </a:xfrm>
                <a:prstGeom prst="line">
                  <a:avLst/>
                </a:prstGeom>
                <a:ln w="38100" cap="flat" cmpd="sng">
                  <a:solidFill>
                    <a:srgbClr val="CC00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6173" name="Line 8"/>
                <p:cNvSpPr/>
                <p:nvPr/>
              </p:nvSpPr>
              <p:spPr>
                <a:xfrm>
                  <a:off x="672" y="3072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CC00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6170" name="Text Box 9"/>
              <p:cNvSpPr txBox="1"/>
              <p:nvPr/>
            </p:nvSpPr>
            <p:spPr>
              <a:xfrm>
                <a:off x="1358" y="2542"/>
                <a:ext cx="672" cy="65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None/>
                </a:pPr>
                <a:r>
                  <a:rPr lang="zh-CN" altLang="en-US" sz="9600" b="1" dirty="0">
                    <a:latin typeface="楷体" panose="02010609060101010101" charset="-122"/>
                    <a:ea typeface="楷体" panose="02010609060101010101" charset="-122"/>
                  </a:rPr>
                  <a:t>南</a:t>
                </a:r>
                <a:endParaRPr lang="zh-CN" altLang="en-US" sz="96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6151" name="Group 10"/>
            <p:cNvGrpSpPr/>
            <p:nvPr/>
          </p:nvGrpSpPr>
          <p:grpSpPr>
            <a:xfrm>
              <a:off x="566" y="1095"/>
              <a:ext cx="1043" cy="987"/>
              <a:chOff x="1296" y="2541"/>
              <a:chExt cx="730" cy="658"/>
            </a:xfrm>
          </p:grpSpPr>
          <p:grpSp>
            <p:nvGrpSpPr>
              <p:cNvPr id="6164" name="Group 11"/>
              <p:cNvGrpSpPr/>
              <p:nvPr/>
            </p:nvGrpSpPr>
            <p:grpSpPr>
              <a:xfrm>
                <a:off x="1296" y="2542"/>
                <a:ext cx="672" cy="640"/>
                <a:chOff x="672" y="2880"/>
                <a:chExt cx="384" cy="394"/>
              </a:xfrm>
            </p:grpSpPr>
            <p:sp>
              <p:nvSpPr>
                <p:cNvPr id="6166" name="Rectangle 12"/>
                <p:cNvSpPr/>
                <p:nvPr/>
              </p:nvSpPr>
              <p:spPr>
                <a:xfrm>
                  <a:off x="672" y="2890"/>
                  <a:ext cx="384" cy="384"/>
                </a:xfrm>
                <a:prstGeom prst="rect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 w="28575" cap="flat" cmpd="sng">
                  <a:solidFill>
                    <a:srgbClr val="CC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1800" dirty="0"/>
                </a:p>
              </p:txBody>
            </p:sp>
            <p:sp>
              <p:nvSpPr>
                <p:cNvPr id="6167" name="Line 13"/>
                <p:cNvSpPr/>
                <p:nvPr/>
              </p:nvSpPr>
              <p:spPr>
                <a:xfrm>
                  <a:off x="864" y="2880"/>
                  <a:ext cx="0" cy="384"/>
                </a:xfrm>
                <a:prstGeom prst="line">
                  <a:avLst/>
                </a:prstGeom>
                <a:ln w="38100" cap="flat" cmpd="sng">
                  <a:solidFill>
                    <a:srgbClr val="CC00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6168" name="Line 14"/>
                <p:cNvSpPr/>
                <p:nvPr/>
              </p:nvSpPr>
              <p:spPr>
                <a:xfrm>
                  <a:off x="672" y="3072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CC00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6165" name="Text Box 15"/>
              <p:cNvSpPr txBox="1"/>
              <p:nvPr/>
            </p:nvSpPr>
            <p:spPr>
              <a:xfrm>
                <a:off x="1366" y="2541"/>
                <a:ext cx="660" cy="6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None/>
                </a:pPr>
                <a:r>
                  <a:rPr lang="zh-CN" altLang="en-US" sz="9600" b="1" dirty="0">
                    <a:latin typeface="楷体" panose="02010609060101010101" charset="-122"/>
                    <a:ea typeface="楷体" panose="02010609060101010101" charset="-122"/>
                  </a:rPr>
                  <a:t>东</a:t>
                </a:r>
                <a:endParaRPr lang="zh-CN" altLang="en-US" sz="96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6152" name="Group 16"/>
            <p:cNvGrpSpPr/>
            <p:nvPr/>
          </p:nvGrpSpPr>
          <p:grpSpPr>
            <a:xfrm>
              <a:off x="2457" y="1097"/>
              <a:ext cx="1072" cy="1020"/>
              <a:chOff x="1283" y="2542"/>
              <a:chExt cx="749" cy="680"/>
            </a:xfrm>
          </p:grpSpPr>
          <p:grpSp>
            <p:nvGrpSpPr>
              <p:cNvPr id="6159" name="Group 17"/>
              <p:cNvGrpSpPr/>
              <p:nvPr/>
            </p:nvGrpSpPr>
            <p:grpSpPr>
              <a:xfrm>
                <a:off x="1283" y="2542"/>
                <a:ext cx="684" cy="640"/>
                <a:chOff x="665" y="2880"/>
                <a:chExt cx="391" cy="394"/>
              </a:xfrm>
            </p:grpSpPr>
            <p:sp>
              <p:nvSpPr>
                <p:cNvPr id="6161" name="Rectangle 18"/>
                <p:cNvSpPr/>
                <p:nvPr/>
              </p:nvSpPr>
              <p:spPr>
                <a:xfrm>
                  <a:off x="665" y="2890"/>
                  <a:ext cx="384" cy="384"/>
                </a:xfrm>
                <a:prstGeom prst="rect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 w="28575" cap="flat" cmpd="sng">
                  <a:solidFill>
                    <a:srgbClr val="CC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1800" dirty="0"/>
                </a:p>
              </p:txBody>
            </p:sp>
            <p:sp>
              <p:nvSpPr>
                <p:cNvPr id="6162" name="Line 19"/>
                <p:cNvSpPr/>
                <p:nvPr/>
              </p:nvSpPr>
              <p:spPr>
                <a:xfrm>
                  <a:off x="864" y="2880"/>
                  <a:ext cx="0" cy="384"/>
                </a:xfrm>
                <a:prstGeom prst="line">
                  <a:avLst/>
                </a:prstGeom>
                <a:ln w="38100" cap="flat" cmpd="sng">
                  <a:solidFill>
                    <a:srgbClr val="CC00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6163" name="Line 20"/>
                <p:cNvSpPr/>
                <p:nvPr/>
              </p:nvSpPr>
              <p:spPr>
                <a:xfrm>
                  <a:off x="672" y="3072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CC00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6160" name="Text Box 21"/>
              <p:cNvSpPr txBox="1"/>
              <p:nvPr/>
            </p:nvSpPr>
            <p:spPr>
              <a:xfrm>
                <a:off x="1361" y="2564"/>
                <a:ext cx="671" cy="6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None/>
                </a:pPr>
                <a:r>
                  <a:rPr lang="zh-CN" altLang="en-US" sz="9600" b="1" dirty="0">
                    <a:latin typeface="楷体" panose="02010609060101010101" charset="-122"/>
                    <a:ea typeface="楷体" panose="02010609060101010101" charset="-122"/>
                  </a:rPr>
                  <a:t>西</a:t>
                </a:r>
                <a:endParaRPr lang="zh-CN" altLang="en-US" sz="96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6153" name="Group 22"/>
            <p:cNvGrpSpPr/>
            <p:nvPr/>
          </p:nvGrpSpPr>
          <p:grpSpPr>
            <a:xfrm>
              <a:off x="3402" y="1096"/>
              <a:ext cx="1051" cy="1013"/>
              <a:chOff x="1282" y="2540"/>
              <a:chExt cx="736" cy="675"/>
            </a:xfrm>
          </p:grpSpPr>
          <p:grpSp>
            <p:nvGrpSpPr>
              <p:cNvPr id="6154" name="Group 23"/>
              <p:cNvGrpSpPr/>
              <p:nvPr/>
            </p:nvGrpSpPr>
            <p:grpSpPr>
              <a:xfrm>
                <a:off x="1282" y="2540"/>
                <a:ext cx="686" cy="643"/>
                <a:chOff x="664" y="2880"/>
                <a:chExt cx="392" cy="396"/>
              </a:xfrm>
            </p:grpSpPr>
            <p:sp>
              <p:nvSpPr>
                <p:cNvPr id="6156" name="Rectangle 24"/>
                <p:cNvSpPr/>
                <p:nvPr/>
              </p:nvSpPr>
              <p:spPr>
                <a:xfrm>
                  <a:off x="664" y="2892"/>
                  <a:ext cx="384" cy="384"/>
                </a:xfrm>
                <a:prstGeom prst="rect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 w="28575" cap="flat" cmpd="sng">
                  <a:solidFill>
                    <a:srgbClr val="CC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1800" dirty="0"/>
                </a:p>
              </p:txBody>
            </p:sp>
            <p:sp>
              <p:nvSpPr>
                <p:cNvPr id="6157" name="Line 25"/>
                <p:cNvSpPr/>
                <p:nvPr/>
              </p:nvSpPr>
              <p:spPr>
                <a:xfrm>
                  <a:off x="864" y="2880"/>
                  <a:ext cx="0" cy="384"/>
                </a:xfrm>
                <a:prstGeom prst="line">
                  <a:avLst/>
                </a:prstGeom>
                <a:ln w="38100" cap="flat" cmpd="sng">
                  <a:solidFill>
                    <a:srgbClr val="CC00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6158" name="Line 26"/>
                <p:cNvSpPr/>
                <p:nvPr/>
              </p:nvSpPr>
              <p:spPr>
                <a:xfrm>
                  <a:off x="672" y="3072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CC00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6155" name="Text Box 27"/>
              <p:cNvSpPr txBox="1"/>
              <p:nvPr/>
            </p:nvSpPr>
            <p:spPr>
              <a:xfrm>
                <a:off x="1345" y="2557"/>
                <a:ext cx="673" cy="6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None/>
                </a:pPr>
                <a:r>
                  <a:rPr lang="zh-CN" altLang="en-US" sz="9600" b="1" dirty="0">
                    <a:latin typeface="楷体" panose="02010609060101010101" charset="-122"/>
                    <a:ea typeface="楷体" panose="02010609060101010101" charset="-122"/>
                  </a:rPr>
                  <a:t>北</a:t>
                </a:r>
                <a:endParaRPr lang="zh-CN" altLang="en-US" sz="96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41" name="Picture 2" descr="E:\孙巧灵\2016秋上\上课课件\制作\R一语上\人一语大课堂（正文）\展示台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633" y="438151"/>
            <a:ext cx="2607733" cy="71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"/>
          <p:cNvSpPr/>
          <p:nvPr/>
        </p:nvSpPr>
        <p:spPr>
          <a:xfrm>
            <a:off x="5092700" y="1149351"/>
            <a:ext cx="60960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7010400" y="1231900"/>
            <a:ext cx="4826000" cy="2895600"/>
          </a:xfrm>
          <a:prstGeom prst="cloudCallout">
            <a:avLst>
              <a:gd name="adj1" fmla="val -68761"/>
              <a:gd name="adj2" fmla="val 33991"/>
            </a:avLst>
          </a:prstGeom>
          <a:solidFill>
            <a:srgbClr val="FFFF00">
              <a:alpha val="47000"/>
            </a:srgbClr>
          </a:solidFill>
          <a:ln>
            <a:solidFill>
              <a:schemeClr val="accent1">
                <a:shade val="50000"/>
                <a:alpha val="7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我从公交站台上认识了这些字。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84512" y="4583007"/>
            <a:ext cx="5304367" cy="14046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ɡōnɡ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jiāo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zhàn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tái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公   交   站   台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2310" y="1701800"/>
            <a:ext cx="3810000" cy="2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185333" y="4677833"/>
            <a:ext cx="401447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diàn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yǐnɡ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yuàn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电   影   院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6667500" y="1409700"/>
            <a:ext cx="4724400" cy="2895600"/>
          </a:xfrm>
          <a:prstGeom prst="cloudCallout">
            <a:avLst>
              <a:gd name="adj1" fmla="val -69242"/>
              <a:gd name="adj2" fmla="val 28728"/>
            </a:avLst>
          </a:prstGeom>
          <a:solidFill>
            <a:srgbClr val="FFFF00">
              <a:alpha val="47000"/>
            </a:srgbClr>
          </a:solidFill>
          <a:ln>
            <a:solidFill>
              <a:schemeClr val="accent1">
                <a:shade val="50000"/>
                <a:alpha val="7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我认识了</a:t>
            </a:r>
            <a:r>
              <a: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“电影院”三个字。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340" y="1539875"/>
            <a:ext cx="4313555" cy="276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094317" y="4614333"/>
            <a:ext cx="401447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wèi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shēnɡ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yuàn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卫   生    院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6845300" y="1168400"/>
            <a:ext cx="4851400" cy="2895600"/>
          </a:xfrm>
          <a:prstGeom prst="cloudCallout">
            <a:avLst>
              <a:gd name="adj1" fmla="val -69256"/>
              <a:gd name="adj2" fmla="val 33552"/>
            </a:avLst>
          </a:prstGeom>
          <a:solidFill>
            <a:srgbClr val="FFFF00">
              <a:alpha val="47000"/>
            </a:srgbClr>
          </a:solidFill>
          <a:ln>
            <a:solidFill>
              <a:schemeClr val="accent1">
                <a:shade val="50000"/>
                <a:alpha val="7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我认识了“卫生院”三个字。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950" y="1236345"/>
            <a:ext cx="4420870" cy="3128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505</Words>
  <Application>WPS 演示</Application>
  <PresentationFormat>宽屏</PresentationFormat>
  <Paragraphs>87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黑体</vt:lpstr>
      <vt:lpstr>华文行楷</vt:lpstr>
      <vt:lpstr>楷体</vt:lpstr>
      <vt:lpstr>楷体_GB2312</vt:lpstr>
      <vt:lpstr>Calibri Light</vt:lpstr>
      <vt:lpstr>Calibri</vt:lpstr>
      <vt:lpstr>微软雅黑</vt:lpstr>
      <vt:lpstr>新宋体</vt:lpstr>
      <vt:lpstr>Office 主题</vt:lpstr>
      <vt:lpstr>Office 主题​​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HRY</dc:creator>
  <cp:lastModifiedBy>HRY</cp:lastModifiedBy>
  <cp:revision>7</cp:revision>
  <dcterms:created xsi:type="dcterms:W3CDTF">2017-06-06T11:33:00Z</dcterms:created>
  <dcterms:modified xsi:type="dcterms:W3CDTF">2017-06-08T06:25:05Z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