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99" r:id="rId2"/>
    <p:sldId id="300" r:id="rId3"/>
    <p:sldId id="271" r:id="rId4"/>
    <p:sldId id="276" r:id="rId5"/>
    <p:sldId id="256" r:id="rId6"/>
    <p:sldId id="302" r:id="rId7"/>
    <p:sldId id="287" r:id="rId8"/>
    <p:sldId id="272" r:id="rId9"/>
    <p:sldId id="261" r:id="rId10"/>
    <p:sldId id="283" r:id="rId11"/>
    <p:sldId id="305" r:id="rId12"/>
    <p:sldId id="306" r:id="rId13"/>
    <p:sldId id="307" r:id="rId14"/>
    <p:sldId id="288" r:id="rId15"/>
    <p:sldId id="273" r:id="rId16"/>
    <p:sldId id="289" r:id="rId17"/>
    <p:sldId id="308" r:id="rId18"/>
    <p:sldId id="274" r:id="rId19"/>
    <p:sldId id="304" r:id="rId20"/>
    <p:sldId id="285" r:id="rId21"/>
  </p:sldIdLst>
  <p:sldSz cx="9144000" cy="5143500" type="screen16x9"/>
  <p:notesSz cx="6858000" cy="9144000"/>
  <p:embeddedFontLst>
    <p:embeddedFont>
      <p:font typeface="华文新魏" pitchFamily="2" charset="-122"/>
      <p:regular r:id="rId23"/>
    </p:embeddedFont>
    <p:embeddedFont>
      <p:font typeface="经典繁毛楷" charset="-122"/>
      <p:regular r:id="rId24"/>
    </p:embeddedFont>
    <p:embeddedFont>
      <p:font typeface="Verdana" pitchFamily="34" charset="0"/>
      <p:regular r:id="rId25"/>
      <p:bold r:id="rId26"/>
      <p:italic r:id="rId27"/>
      <p:boldItalic r:id="rId28"/>
    </p:embeddedFont>
    <p:embeddedFont>
      <p:font typeface="微软雅黑" pitchFamily="34" charset="-122"/>
      <p:regular r:id="rId29"/>
      <p:bold r:id="rId30"/>
    </p:embeddedFont>
    <p:embeddedFont>
      <p:font typeface="华文隶书" pitchFamily="2" charset="-122"/>
      <p:regular r:id="rId31"/>
    </p:embeddedFont>
    <p:embeddedFont>
      <p:font typeface="华文楷体" pitchFamily="2" charset="-122"/>
      <p:regular r:id="rId32"/>
    </p:embeddedFont>
    <p:embeddedFont>
      <p:font typeface="华文行楷" pitchFamily="2" charset="-122"/>
      <p:regular r:id="rId33"/>
    </p:embeddedFont>
    <p:embeddedFont>
      <p:font typeface="华文仿宋" pitchFamily="2" charset="-122"/>
      <p:regular r:id="rId34"/>
    </p:embeddedFont>
    <p:embeddedFont>
      <p:font typeface="Calibri" pitchFamily="34" charset="0"/>
      <p:regular r:id="rId35"/>
      <p:bold r:id="rId36"/>
      <p:italic r:id="rId37"/>
      <p:boldItalic r:id="rId38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F0C06D"/>
    <a:srgbClr val="525037"/>
    <a:srgbClr val="EAE5BE"/>
    <a:srgbClr val="800000"/>
    <a:srgbClr val="797A50"/>
    <a:srgbClr val="EAE5B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 autoAdjust="0"/>
  </p:normalViewPr>
  <p:slideViewPr>
    <p:cSldViewPr snapToGrid="0" showGuides="1">
      <p:cViewPr varScale="1">
        <p:scale>
          <a:sx n="116" d="100"/>
          <a:sy n="116" d="100"/>
        </p:scale>
        <p:origin x="-427" y="-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1521C-938C-4CCE-9666-8B4467F7E628}" type="datetimeFigureOut">
              <a:rPr lang="zh-CN" altLang="en-US" smtClean="0"/>
              <a:pPr/>
              <a:t>2018/2/23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3AA29-5AB6-4DAC-A54E-098B6AAA31D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AA29-5AB6-4DAC-A54E-098B6AAA31D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273269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4786148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4796658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5429"/>
            <a:ext cx="9144000" cy="42672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273269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4786148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4796658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40" y="3627122"/>
            <a:ext cx="239973" cy="53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23452;&#26124;&#24066;&#22806;&#22269;&#35821;&#21021;&#32423;&#20013;&#23398;&#26446;&#25991;&#24935;&#12298;&#35819;&#23376;&#20070;&#12299;\&#32593;&#32476;&#27468;&#25163;%20-%20&#12304;&#21476;&#31581;&#12305;&#26377;&#20026;&#27468;%20%20&#21351;&#40857;&#21535;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21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10" Type="http://schemas.openxmlformats.org/officeDocument/2006/relationships/image" Target="../media/image18.png"/><Relationship Id="rId4" Type="http://schemas.openxmlformats.org/officeDocument/2006/relationships/image" Target="../media/image15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3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38302" y="391160"/>
            <a:ext cx="2219618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5000" b="1" spc="5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经典繁毛楷" panose="02010609000101010101" pitchFamily="49" charset="-122"/>
                <a:sym typeface="+mn-ea"/>
              </a:rPr>
              <a:t>书</a:t>
            </a:r>
            <a:endParaRPr lang="zh-CN" altLang="en-US" sz="15000" dirty="0"/>
          </a:p>
        </p:txBody>
      </p:sp>
      <p:pic>
        <p:nvPicPr>
          <p:cNvPr id="4" name="图片 3" descr="(OWMN{Q@$72W97O_R{UFOWK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9215" y="575945"/>
            <a:ext cx="1868170" cy="1909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9215" y="2989580"/>
            <a:ext cx="7070725" cy="13106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从聿从曰，    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用手抓，     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竹管、毛笔，      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墨池或砚台</a:t>
            </a:r>
          </a:p>
        </p:txBody>
      </p:sp>
      <p:pic>
        <p:nvPicPr>
          <p:cNvPr id="6" name="图片 5" descr="NB9I7@NC`SHQ%{SRQWLW@1L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75910" y="3056760"/>
            <a:ext cx="398780" cy="667385"/>
          </a:xfrm>
          <a:prstGeom prst="rect">
            <a:avLst/>
          </a:prstGeom>
        </p:spPr>
      </p:pic>
      <p:pic>
        <p:nvPicPr>
          <p:cNvPr id="7" name="图片 6" descr="4NS7M4U`PYG9{LV18{S9D8A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356715" y="3098800"/>
            <a:ext cx="753110" cy="568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266390" y="3735420"/>
            <a:ext cx="568960" cy="4819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21022" y="2509520"/>
            <a:ext cx="9948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/>
              <a:t>甲骨文</a:t>
            </a:r>
            <a:endParaRPr lang="zh-CN" altLang="en-US" sz="1600" b="1" dirty="0"/>
          </a:p>
        </p:txBody>
      </p:sp>
      <p:pic>
        <p:nvPicPr>
          <p:cNvPr id="10" name="图片 9" descr="http://b.hiphotos.baidu.com/baike/s%3D220/sign=0348bf2c352ac65c63056171cbf3b21d/a6efce1b9d16fdfa969ea5a2b48f8c5495ee7b8f.jpg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7520" y="721360"/>
            <a:ext cx="164592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rot="14893916">
            <a:off x="-1009005" y="1309638"/>
            <a:ext cx="2932134" cy="1211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5"/>
      <p:bldP spid="5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Teacher\Desktop\七年级语文\诫子书资料\t01b5c4d1034ae4663d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3616960"/>
            <a:ext cx="733374" cy="988154"/>
          </a:xfrm>
          <a:prstGeom prst="rect">
            <a:avLst/>
          </a:prstGeom>
        </p:spPr>
      </p:pic>
      <p:grpSp>
        <p:nvGrpSpPr>
          <p:cNvPr id="3" name="组合 3"/>
          <p:cNvGrpSpPr/>
          <p:nvPr/>
        </p:nvGrpSpPr>
        <p:grpSpPr>
          <a:xfrm>
            <a:off x="8065967" y="1157293"/>
            <a:ext cx="748145" cy="2878512"/>
            <a:chOff x="8065967" y="1132997"/>
            <a:chExt cx="748145" cy="25288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8065967" y="1173712"/>
              <a:ext cx="748145" cy="2344189"/>
            </a:xfrm>
            <a:custGeom>
              <a:avLst/>
              <a:gdLst>
                <a:gd name="connsiteX0" fmla="*/ 0 w 748145"/>
                <a:gd name="connsiteY0" fmla="*/ 0 h 2344189"/>
                <a:gd name="connsiteX1" fmla="*/ 748145 w 748145"/>
                <a:gd name="connsiteY1" fmla="*/ 0 h 2344189"/>
                <a:gd name="connsiteX2" fmla="*/ 748145 w 748145"/>
                <a:gd name="connsiteY2" fmla="*/ 2344189 h 2344189"/>
                <a:gd name="connsiteX3" fmla="*/ 0 w 748145"/>
                <a:gd name="connsiteY3" fmla="*/ 2344189 h 234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145" h="2344189">
                  <a:moveTo>
                    <a:pt x="0" y="0"/>
                  </a:moveTo>
                  <a:lnTo>
                    <a:pt x="748145" y="0"/>
                  </a:lnTo>
                  <a:lnTo>
                    <a:pt x="748145" y="2344189"/>
                  </a:lnTo>
                  <a:lnTo>
                    <a:pt x="0" y="2344189"/>
                  </a:lnTo>
                  <a:close/>
                </a:path>
              </a:pathLst>
            </a:custGeom>
            <a:blipFill>
              <a:blip r:embed="rId5" cstate="email"/>
              <a:tile tx="0" ty="0" sx="100000" sy="100000" flip="none" algn="tl"/>
            </a:blipFill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8070708" y="1132997"/>
              <a:ext cx="738664" cy="2528888"/>
            </a:xfrm>
            <a:prstGeom prst="rect">
              <a:avLst/>
            </a:prstGeom>
            <a:noFill/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3600" b="1" spc="1000" dirty="0" smtClean="0"/>
                <a:t>《</a:t>
              </a:r>
              <a:r>
                <a:rPr lang="zh-CN" altLang="en-US" sz="3600" b="1" spc="1000" dirty="0" smtClean="0"/>
                <a:t>诫子书</a:t>
              </a:r>
              <a:r>
                <a:rPr lang="en-US" altLang="zh-CN" sz="3600" b="1" spc="1000" dirty="0" smtClean="0"/>
                <a:t>》</a:t>
              </a:r>
              <a:endParaRPr lang="zh-CN" altLang="en-US" sz="3600" b="1" spc="1000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142658" y="1033922"/>
            <a:ext cx="59588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自由诵读文章，结合课下注释，疏通文章大意。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6221" y="475141"/>
            <a:ext cx="3970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你  理 解 了 吗？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95120" y="2354840"/>
            <a:ext cx="447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夫</a:t>
            </a:r>
            <a:endParaRPr lang="zh-CN" altLang="en-US" sz="36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059680" y="2375160"/>
            <a:ext cx="46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遂</a:t>
            </a:r>
            <a:endParaRPr lang="zh-CN" altLang="en-US" sz="36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312160" y="2365000"/>
            <a:ext cx="396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静</a:t>
            </a:r>
            <a:endParaRPr lang="zh-CN" altLang="en-US" sz="3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85530" y="3165468"/>
            <a:ext cx="5185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学法小结：     </a:t>
            </a:r>
            <a:r>
              <a:rPr lang="en-US" altLang="zh-CN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、借   助   注   释</a:t>
            </a:r>
            <a:endParaRPr lang="en-US" altLang="zh-CN" sz="1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2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、组   词   翻   译</a:t>
            </a:r>
            <a:endParaRPr lang="en-US" altLang="zh-CN" sz="1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3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、查   字   典</a:t>
            </a:r>
            <a:endParaRPr lang="en-US" altLang="zh-CN" sz="18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     4</a:t>
            </a:r>
            <a:r>
              <a:rPr lang="zh-CN" altLang="en-US" sz="1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、联   系   上    下   文    释   义</a:t>
            </a:r>
            <a:endParaRPr lang="zh-CN" altLang="en-US" sz="1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29360"/>
            <a:ext cx="8402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当诸葛亮告诫儿子</a:t>
            </a:r>
            <a:r>
              <a:rPr lang="zh-CN" altLang="en-US" sz="3600" b="1" u="sng" dirty="0" smtClean="0">
                <a:latin typeface="华文楷体" pitchFamily="2" charset="-122"/>
                <a:ea typeface="华文楷体" pitchFamily="2" charset="-122"/>
              </a:rPr>
              <a:t>要淡泊名利、宁静致远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的时候，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他写道：                               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1120" y="2722880"/>
            <a:ext cx="7203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>
                <a:latin typeface="华文楷体" pitchFamily="2" charset="-122"/>
                <a:ea typeface="华文楷体" pitchFamily="2" charset="-122"/>
              </a:rPr>
              <a:t>“非淡泊无以明志，非宁静无以致远”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29360"/>
            <a:ext cx="84023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当诸葛亮告诫儿子</a:t>
            </a:r>
            <a:r>
              <a:rPr lang="zh-CN" altLang="en-US" sz="3600" b="1" u="sng" dirty="0" smtClean="0">
                <a:latin typeface="华文楷体" pitchFamily="2" charset="-122"/>
                <a:ea typeface="华文楷体" pitchFamily="2" charset="-122"/>
              </a:rPr>
              <a:t>只有学习才能增长才干，只有明确志向才能学有所成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的时候，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他写道：                               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51394" y="3010556"/>
            <a:ext cx="7203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>
                <a:latin typeface="华文楷体" pitchFamily="2" charset="-122"/>
                <a:ea typeface="华文楷体" pitchFamily="2" charset="-122"/>
              </a:rPr>
              <a:t>“非学无以广才，非志无以成学。”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1229360"/>
            <a:ext cx="8402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当诸葛亮告诫儿子</a:t>
            </a:r>
            <a:r>
              <a:rPr lang="zh-CN" altLang="en-US" sz="3600" b="1" u="sng" dirty="0" smtClean="0">
                <a:latin typeface="华文楷体" pitchFamily="2" charset="-122"/>
                <a:ea typeface="华文楷体" pitchFamily="2" charset="-122"/>
              </a:rPr>
              <a:t>要珍惜时光，否则将碌碌无为、追悔莫及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的时候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6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他写道：                               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32896" y="2661235"/>
            <a:ext cx="7203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u="sng" dirty="0" smtClean="0">
                <a:latin typeface="华文楷体" pitchFamily="2" charset="-122"/>
                <a:ea typeface="华文楷体" pitchFamily="2" charset="-122"/>
              </a:rPr>
              <a:t>“年与时驰，意与日去，遂成枯落，多不接世，悲守穷庐，将复何及！”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2.qhmsg.com/t01b5c4d1034ae4663d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-1" y="3261360"/>
            <a:ext cx="1085817" cy="1463039"/>
          </a:xfrm>
          <a:prstGeom prst="rect">
            <a:avLst/>
          </a:prstGeom>
          <a:noFill/>
        </p:spPr>
      </p:pic>
      <p:grpSp>
        <p:nvGrpSpPr>
          <p:cNvPr id="2" name="组合 4"/>
          <p:cNvGrpSpPr/>
          <p:nvPr/>
        </p:nvGrpSpPr>
        <p:grpSpPr>
          <a:xfrm>
            <a:off x="8048601" y="822960"/>
            <a:ext cx="923330" cy="3525520"/>
            <a:chOff x="8048601" y="822960"/>
            <a:chExt cx="923330" cy="352552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8065967" y="1399655"/>
              <a:ext cx="748145" cy="2344189"/>
            </a:xfrm>
            <a:custGeom>
              <a:avLst/>
              <a:gdLst>
                <a:gd name="connsiteX0" fmla="*/ 0 w 748145"/>
                <a:gd name="connsiteY0" fmla="*/ 0 h 2344189"/>
                <a:gd name="connsiteX1" fmla="*/ 748145 w 748145"/>
                <a:gd name="connsiteY1" fmla="*/ 0 h 2344189"/>
                <a:gd name="connsiteX2" fmla="*/ 748145 w 748145"/>
                <a:gd name="connsiteY2" fmla="*/ 2344189 h 2344189"/>
                <a:gd name="connsiteX3" fmla="*/ 0 w 748145"/>
                <a:gd name="connsiteY3" fmla="*/ 2344189 h 234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145" h="2344189">
                  <a:moveTo>
                    <a:pt x="0" y="0"/>
                  </a:moveTo>
                  <a:lnTo>
                    <a:pt x="748145" y="0"/>
                  </a:lnTo>
                  <a:lnTo>
                    <a:pt x="748145" y="2344189"/>
                  </a:lnTo>
                  <a:lnTo>
                    <a:pt x="0" y="2344189"/>
                  </a:lnTo>
                  <a:close/>
                </a:path>
              </a:pathLst>
            </a:custGeom>
            <a:blipFill>
              <a:blip r:embed="rId5" cstate="email"/>
              <a:tile tx="0" ty="0" sx="100000" sy="100000" flip="none" algn="tl"/>
            </a:blipFill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/>
            <p:cNvSpPr txBox="1"/>
            <p:nvPr/>
          </p:nvSpPr>
          <p:spPr>
            <a:xfrm>
              <a:off x="8048601" y="822960"/>
              <a:ext cx="923330" cy="3525520"/>
            </a:xfrm>
            <a:prstGeom prst="rect">
              <a:avLst/>
            </a:prstGeom>
            <a:noFill/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3600" b="1" spc="1000" dirty="0" smtClean="0"/>
                <a:t>《</a:t>
              </a:r>
              <a:r>
                <a:rPr lang="zh-CN" altLang="en-US" sz="4800" b="1" spc="1000" dirty="0" smtClean="0"/>
                <a:t>诫子书</a:t>
              </a:r>
              <a:r>
                <a:rPr lang="en-US" altLang="zh-CN" sz="3600" b="1" spc="1000" dirty="0" smtClean="0"/>
                <a:t>》</a:t>
              </a:r>
              <a:endParaRPr lang="zh-CN" altLang="en-US" sz="3600" b="1" spc="1000" dirty="0"/>
            </a:p>
          </p:txBody>
        </p:sp>
      </p:grpSp>
      <p:sp>
        <p:nvSpPr>
          <p:cNvPr id="11" name="矩形 10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5383" y="932665"/>
            <a:ext cx="67091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思考：</a:t>
            </a:r>
            <a:endParaRPr lang="en-US" altLang="zh-CN" sz="4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4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4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作者从哪几个方面劝诫了儿子？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73269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786148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4796658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371" y="2571750"/>
            <a:ext cx="1469139" cy="19598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1175"/>
            <a:ext cx="1973806" cy="1813837"/>
          </a:xfrm>
          <a:prstGeom prst="rect">
            <a:avLst/>
          </a:prstGeom>
        </p:spPr>
      </p:pic>
      <p:pic>
        <p:nvPicPr>
          <p:cNvPr id="16" name="Picture 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3484271"/>
            <a:ext cx="2932134" cy="12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1150769" y="1736668"/>
            <a:ext cx="715984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 b="1" spc="5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对“子”的影响</a:t>
            </a:r>
            <a:endParaRPr lang="zh-CN" altLang="en-US" sz="7200" b="1" spc="5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8207" y="564620"/>
            <a:ext cx="346224" cy="7664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1" y="4055383"/>
            <a:ext cx="236466" cy="571374"/>
          </a:xfrm>
          <a:prstGeom prst="rect">
            <a:avLst/>
          </a:prstGeom>
        </p:spPr>
      </p:pic>
      <p:pic>
        <p:nvPicPr>
          <p:cNvPr id="15" name="Picture 2" descr="C:\Users\Teacher\Desktop\七年级语文\诫子书资料\t01b5c4d1034ae4663d.jpg"/>
          <p:cNvPicPr>
            <a:picLocks noChangeAspect="1" noChangeArrowheads="1"/>
          </p:cNvPicPr>
          <p:nvPr/>
        </p:nvPicPr>
        <p:blipFill>
          <a:blip r:embed="rId8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61" y="3393440"/>
            <a:ext cx="1042529" cy="140471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99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99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99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zhuobufan.com/UserFiles/Attachment/16/08_07/14be8b1c-0c2a-4e52-9bbf-4bc119601c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4920" y="365760"/>
            <a:ext cx="4069080" cy="443484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4805" y="1469204"/>
            <a:ext cx="387335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诸葛亮：瞻今已八岁，聪慧可爱，嫌其早成，恐不为重器耳。</a:t>
            </a: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"</a:t>
            </a:r>
            <a:endParaRPr lang="zh-CN" altLang="en-US" sz="28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184936" y="267129"/>
            <a:ext cx="4602822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干宝：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“瞻能外不负国，内不改父之志，忠孝存焉。”</a:t>
            </a:r>
            <a:endParaRPr lang="en-US" altLang="zh-CN" sz="28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 pitchFamily="2" charset="-122"/>
                <a:ea typeface="华文楷体" pitchFamily="2" charset="-122"/>
              </a:rPr>
              <a:t>司马炎：“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瞻临难而死义，天下之善一也！”</a:t>
            </a:r>
            <a:endParaRPr lang="zh-CN" altLang="en-US" sz="28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0" name="Picture 2" descr="http://www.zhuobufan.com/UserFiles/Attachment/16/08_07/14be8b1c-0c2a-4e52-9bbf-4bc119601c3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4920" y="365760"/>
            <a:ext cx="4069080" cy="4434840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73269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786148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4796658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371" y="2571750"/>
            <a:ext cx="1469139" cy="19598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1175"/>
            <a:ext cx="1973806" cy="1813837"/>
          </a:xfrm>
          <a:prstGeom prst="rect">
            <a:avLst/>
          </a:prstGeom>
        </p:spPr>
      </p:pic>
      <p:pic>
        <p:nvPicPr>
          <p:cNvPr id="16" name="Picture 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3484271"/>
            <a:ext cx="2932134" cy="12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154113" y="1556321"/>
            <a:ext cx="85789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 b="1" spc="5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“书”的语言艺术</a:t>
            </a:r>
            <a:endParaRPr lang="zh-CN" altLang="en-US" sz="7200" b="1" spc="5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8207" y="564620"/>
            <a:ext cx="346224" cy="7664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1" y="4055383"/>
            <a:ext cx="236466" cy="57137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467601" y="762000"/>
            <a:ext cx="1038992" cy="3291839"/>
          </a:xfrm>
          <a:custGeom>
            <a:avLst/>
            <a:gdLst>
              <a:gd name="connsiteX0" fmla="*/ 0 w 748145"/>
              <a:gd name="connsiteY0" fmla="*/ 0 h 2344189"/>
              <a:gd name="connsiteX1" fmla="*/ 748145 w 748145"/>
              <a:gd name="connsiteY1" fmla="*/ 0 h 2344189"/>
              <a:gd name="connsiteX2" fmla="*/ 748145 w 748145"/>
              <a:gd name="connsiteY2" fmla="*/ 2344189 h 2344189"/>
              <a:gd name="connsiteX3" fmla="*/ 0 w 748145"/>
              <a:gd name="connsiteY3" fmla="*/ 2344189 h 234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145" h="2344189">
                <a:moveTo>
                  <a:pt x="0" y="0"/>
                </a:moveTo>
                <a:lnTo>
                  <a:pt x="748145" y="0"/>
                </a:lnTo>
                <a:lnTo>
                  <a:pt x="748145" y="2344189"/>
                </a:lnTo>
                <a:lnTo>
                  <a:pt x="0" y="2344189"/>
                </a:lnTo>
                <a:close/>
              </a:path>
            </a:pathLst>
          </a:custGeom>
          <a:blipFill>
            <a:blip r:embed="rId4" cstate="email"/>
            <a:tile tx="0" ty="0" sx="100000" sy="100000" flip="none" algn="tl"/>
          </a:blipFill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1840" y="345440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（夫）君子之行，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     静以修身，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    </a:t>
            </a:r>
            <a:r>
              <a:rPr lang="zh-CN" altLang="en-US" sz="2400" b="1" dirty="0" smtClean="0"/>
              <a:t>俭以养德。</a:t>
            </a:r>
            <a:endParaRPr lang="en-US" altLang="zh-CN" sz="2400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094480" y="701040"/>
            <a:ext cx="276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非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淡泊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以明志，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非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宁静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以致远。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1680" y="1503680"/>
            <a:ext cx="5232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（夫）学须静也，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     才须学也，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非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以广才，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r>
              <a:rPr lang="zh-CN" altLang="en-US" sz="2400" b="1" dirty="0" smtClean="0">
                <a:solidFill>
                  <a:srgbClr val="002060"/>
                </a:solidFill>
              </a:rPr>
              <a:t>         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非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志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无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以成学。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24960" y="2265680"/>
            <a:ext cx="3718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</a:rPr>
              <a:t>淫慢则不能励精，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r>
              <a:rPr lang="zh-CN" altLang="en-US" sz="2400" b="1" dirty="0" smtClean="0">
                <a:solidFill>
                  <a:srgbClr val="002060"/>
                </a:solidFill>
              </a:rPr>
              <a:t>险躁则不能治性。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6080" y="3413760"/>
            <a:ext cx="335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年与时驰，意与日去，遂成枯落，多不接世，悲守穷庐，将复何及！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69428" y="751840"/>
            <a:ext cx="1415772" cy="39522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8000" b="1" dirty="0" smtClean="0">
                <a:latin typeface="华文行楷" pitchFamily="2" charset="-122"/>
                <a:ea typeface="华文行楷" pitchFamily="2" charset="-122"/>
              </a:rPr>
              <a:t>诫子书</a:t>
            </a:r>
            <a:endParaRPr lang="zh-CN" altLang="en-US" sz="8000" b="1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1" y="4055383"/>
            <a:ext cx="236466" cy="5713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17206" y="2975981"/>
            <a:ext cx="1243915" cy="16594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26820" y="1447800"/>
            <a:ext cx="70332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 pitchFamily="2" charset="-122"/>
                <a:ea typeface="华文楷体" pitchFamily="2" charset="-122"/>
                <a:sym typeface="Wingdings" panose="05000000000000000000" charset="0"/>
              </a:rPr>
              <a:t>本义，动词：用毛笔蘸墨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  <a:sym typeface="Wingdings" panose="05000000000000000000" charset="0"/>
              </a:rPr>
              <a:t>写字，即书写，记录。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  <a:sym typeface="Wingdings" panose="05000000000000000000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9425" y="2775847"/>
            <a:ext cx="74941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  <a:sym typeface="Wingdings" panose="05000000000000000000" charset="0"/>
              </a:rPr>
              <a:t>引申义，名词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  <a:sym typeface="Wingdings" panose="05000000000000000000" charset="0"/>
              </a:rPr>
              <a:t>：</a:t>
            </a:r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  <a:sym typeface="Wingdings" panose="05000000000000000000" charset="0"/>
              </a:rPr>
              <a:t>字体、文字；史册、著作；</a:t>
            </a:r>
            <a:r>
              <a:rPr lang="en-US" altLang="zh-CN" sz="3600" b="1" dirty="0" smtClean="0">
                <a:latin typeface="华文楷体" pitchFamily="2" charset="-122"/>
                <a:ea typeface="华文楷体" pitchFamily="2" charset="-122"/>
                <a:sym typeface="Wingdings" panose="05000000000000000000" charset="0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书信</a:t>
            </a:r>
          </a:p>
          <a:p>
            <a:endParaRPr lang="zh-CN" altLang="en-US" sz="3600" b="1" dirty="0">
              <a:latin typeface="华文楷体" pitchFamily="2" charset="-122"/>
              <a:ea typeface="华文楷体" pitchFamily="2" charset="-122"/>
              <a:sym typeface="Wingdings" panose="05000000000000000000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0970" y="230505"/>
            <a:ext cx="1758168" cy="1446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8800" b="1" spc="5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经典繁毛楷" panose="02010609000101010101" pitchFamily="49" charset="-122"/>
                <a:sym typeface="+mn-ea"/>
              </a:rPr>
              <a:t>书</a:t>
            </a:r>
            <a:r>
              <a:rPr lang="en-US" altLang="zh-CN" sz="8800" b="1" spc="5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经典繁毛楷" panose="02010609000101010101" pitchFamily="49" charset="-122"/>
                <a:sym typeface="+mn-ea"/>
              </a:rPr>
              <a:t>:</a:t>
            </a:r>
          </a:p>
        </p:txBody>
      </p:sp>
      <p:sp>
        <p:nvSpPr>
          <p:cNvPr id="6" name="矩形 5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>
          <a:xfrm>
            <a:off x="8065967" y="1157293"/>
            <a:ext cx="748145" cy="2878512"/>
            <a:chOff x="8065967" y="1132997"/>
            <a:chExt cx="748145" cy="25288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8065967" y="1173712"/>
              <a:ext cx="748145" cy="2344189"/>
            </a:xfrm>
            <a:custGeom>
              <a:avLst/>
              <a:gdLst>
                <a:gd name="connsiteX0" fmla="*/ 0 w 748145"/>
                <a:gd name="connsiteY0" fmla="*/ 0 h 2344189"/>
                <a:gd name="connsiteX1" fmla="*/ 748145 w 748145"/>
                <a:gd name="connsiteY1" fmla="*/ 0 h 2344189"/>
                <a:gd name="connsiteX2" fmla="*/ 748145 w 748145"/>
                <a:gd name="connsiteY2" fmla="*/ 2344189 h 2344189"/>
                <a:gd name="connsiteX3" fmla="*/ 0 w 748145"/>
                <a:gd name="connsiteY3" fmla="*/ 2344189 h 234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145" h="2344189">
                  <a:moveTo>
                    <a:pt x="0" y="0"/>
                  </a:moveTo>
                  <a:lnTo>
                    <a:pt x="748145" y="0"/>
                  </a:lnTo>
                  <a:lnTo>
                    <a:pt x="748145" y="2344189"/>
                  </a:lnTo>
                  <a:lnTo>
                    <a:pt x="0" y="2344189"/>
                  </a:lnTo>
                  <a:close/>
                </a:path>
              </a:pathLst>
            </a:custGeom>
            <a:blipFill>
              <a:blip r:embed="rId5" cstate="email"/>
              <a:tile tx="0" ty="0" sx="100000" sy="100000" flip="none" algn="tl"/>
            </a:blipFill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8070708" y="1132997"/>
              <a:ext cx="738664" cy="2528888"/>
            </a:xfrm>
            <a:prstGeom prst="rect">
              <a:avLst/>
            </a:prstGeom>
            <a:noFill/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3600" b="1" spc="1000" dirty="0" smtClean="0"/>
                <a:t>《</a:t>
              </a:r>
              <a:r>
                <a:rPr lang="zh-CN" altLang="en-US" sz="3600" b="1" spc="1000" dirty="0" smtClean="0"/>
                <a:t>诫子书</a:t>
              </a:r>
              <a:r>
                <a:rPr lang="en-US" altLang="zh-CN" sz="3600" b="1" spc="1000" dirty="0" smtClean="0"/>
                <a:t>》</a:t>
              </a:r>
              <a:endParaRPr lang="zh-CN" altLang="en-US" sz="3600" b="1" spc="1000"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2079" y="949053"/>
            <a:ext cx="7686720" cy="333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ts val="4500"/>
              </a:lnSpc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夫君子之行，静以修身，俭以养德。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非淡泊无以明志，非宁静无以致远。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夫学须静也，才须学也，非学无以广才，非志无以成学。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淫慢则不能励精，险躁则不能治性。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年与时驰，意与日去，遂成枯落，多不接世，悲守穷庐，将复何及！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14" name="网络歌手 - 【古筝】有为歌  卧龙吟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335836" y="3893906"/>
            <a:ext cx="474110" cy="474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2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1896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3556000" y="800800"/>
            <a:ext cx="5283200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</a:rPr>
              <a:t>诸葛亮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181</a:t>
            </a:r>
            <a:r>
              <a:rPr lang="zh-CN" altLang="en-US" sz="2400" dirty="0" smtClean="0"/>
              <a:t>年－</a:t>
            </a:r>
            <a:r>
              <a:rPr lang="en-US" altLang="zh-CN" sz="2400" dirty="0" smtClean="0"/>
              <a:t>234</a:t>
            </a:r>
            <a:r>
              <a:rPr lang="zh-CN" altLang="en-US" sz="2400" dirty="0" smtClean="0"/>
              <a:t>年），</a:t>
            </a:r>
            <a:r>
              <a:rPr lang="zh-CN" altLang="en-US" sz="2400" dirty="0" smtClean="0">
                <a:solidFill>
                  <a:srgbClr val="FF0000"/>
                </a:solidFill>
              </a:rPr>
              <a:t>字孔明，号卧龙</a:t>
            </a:r>
            <a:r>
              <a:rPr lang="zh-CN" altLang="en-US" sz="2400" dirty="0" smtClean="0"/>
              <a:t>，三国时期蜀汉丞相。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     诸葛亮不仅足智多谋，还非常擅长</a:t>
            </a:r>
            <a:r>
              <a:rPr lang="zh-CN" altLang="en-US" sz="2400" dirty="0" smtClean="0">
                <a:solidFill>
                  <a:srgbClr val="FF0000"/>
                </a:solidFill>
              </a:rPr>
              <a:t>书信体散文</a:t>
            </a:r>
            <a:r>
              <a:rPr lang="zh-CN" altLang="en-US" sz="2400" dirty="0" smtClean="0"/>
              <a:t>，据统计有</a:t>
            </a:r>
            <a:r>
              <a:rPr lang="en-US" altLang="zh-CN" sz="2400" dirty="0" smtClean="0"/>
              <a:t>36</a:t>
            </a:r>
            <a:r>
              <a:rPr lang="zh-CN" altLang="en-US" sz="2400" dirty="0" smtClean="0"/>
              <a:t>篇，其中有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篇</a:t>
            </a:r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</a:rPr>
              <a:t>诫子书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dirty="0" smtClean="0"/>
              <a:t>，又以其</a:t>
            </a:r>
            <a:r>
              <a:rPr lang="zh-CN" altLang="en-US" sz="2400" dirty="0" smtClean="0">
                <a:solidFill>
                  <a:srgbClr val="FF0000"/>
                </a:solidFill>
              </a:rPr>
              <a:t>写给儿子诸葛瞻</a:t>
            </a:r>
            <a:r>
              <a:rPr lang="zh-CN" altLang="en-US" sz="2400" dirty="0" smtClean="0"/>
              <a:t>的一篇最为有名。</a:t>
            </a:r>
            <a:endParaRPr lang="zh-CN" altLang="en-US" sz="2400" dirty="0"/>
          </a:p>
        </p:txBody>
      </p:sp>
      <p:pic>
        <p:nvPicPr>
          <p:cNvPr id="21506" name="Picture 2" descr="http://p2.qhmsg.com/t01b5c4d1034ae4663d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365761"/>
            <a:ext cx="3280072" cy="441959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s11.sinaimg.cn/orignal/4a93f152hbee078744a6a&amp;69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66234" y="335280"/>
            <a:ext cx="5377764" cy="4433490"/>
          </a:xfrm>
          <a:prstGeom prst="rect">
            <a:avLst/>
          </a:prstGeom>
          <a:solidFill>
            <a:schemeClr val="accent2"/>
          </a:solidFill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28674" name="Picture 2" descr="http://p0.so.qhmsg.com/bdr/_240_/t0135e207019a806d2f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" y="339386"/>
            <a:ext cx="3810000" cy="4476453"/>
          </a:xfrm>
          <a:prstGeom prst="rect">
            <a:avLst/>
          </a:prstGeom>
          <a:solidFill>
            <a:schemeClr val="accent2"/>
          </a:solidFill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371" y="2571750"/>
            <a:ext cx="1469139" cy="19598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74267"/>
            <a:ext cx="1375719" cy="126422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eacher\Desktop\七年级语文\诫子书资料\t01b5c4d1034ae4663d.jp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2351" y="1305559"/>
            <a:ext cx="2150969" cy="28982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5286" y="2915021"/>
            <a:ext cx="1243915" cy="16594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74267"/>
            <a:ext cx="1375719" cy="1264223"/>
          </a:xfrm>
          <a:prstGeom prst="rect">
            <a:avLst/>
          </a:prstGeom>
        </p:spPr>
      </p:pic>
      <p:pic>
        <p:nvPicPr>
          <p:cNvPr id="16" name="Picture 2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80056" y="3404020"/>
            <a:ext cx="2932134" cy="12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2774383" y="2602230"/>
            <a:ext cx="39862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诸葛亮</a:t>
            </a:r>
            <a:endParaRPr lang="zh-CN" altLang="en-US" sz="28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2582754" y="1187729"/>
            <a:ext cx="426508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8800" b="1" spc="5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经典繁毛楷" panose="02010609000101010101" pitchFamily="49" charset="-122"/>
              </a:rPr>
              <a:t>诫子书</a:t>
            </a:r>
            <a:endParaRPr lang="zh-CN" altLang="en-US" sz="8800" b="1" spc="500" dirty="0">
              <a:latin typeface="华文新魏" panose="02010800040101010101" pitchFamily="2" charset="-122"/>
              <a:ea typeface="华文新魏" panose="02010800040101010101" pitchFamily="2" charset="-122"/>
              <a:cs typeface="经典繁毛楷" panose="02010609000101010101" pitchFamily="49" charset="-122"/>
            </a:endParaRPr>
          </a:p>
        </p:txBody>
      </p:sp>
      <p:pic>
        <p:nvPicPr>
          <p:cNvPr id="2" name="中央民族乐团-寒鸭戏水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email"/>
          <a:stretch>
            <a:fillRect/>
          </a:stretch>
        </p:blipFill>
        <p:spPr>
          <a:xfrm>
            <a:off x="9360131" y="4136489"/>
            <a:ext cx="609600" cy="6096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8207" y="564620"/>
            <a:ext cx="346224" cy="76646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0">
        <p:blinds/>
      </p:transition>
    </mc:Choice>
    <mc:Fallback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00"/>
                            </p:stCondLst>
                            <p:childTnLst>
                              <p:par>
                                <p:cTn id="3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3000" numSld="118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1006" y="2869301"/>
            <a:ext cx="1243915" cy="165941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39800" y="894080"/>
            <a:ext cx="99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诫：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01520" y="924560"/>
            <a:ext cx="355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告诫、劝诫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0680" y="2885440"/>
            <a:ext cx="8133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 pitchFamily="2" charset="-122"/>
                <a:ea typeface="华文楷体" pitchFamily="2" charset="-122"/>
              </a:rPr>
              <a:t>诫子书：诸葛亮劝诫儿子诸葛瞻的书信。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9960" y="1483360"/>
            <a:ext cx="99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子：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9960" y="2133600"/>
            <a:ext cx="990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书：</a:t>
            </a:r>
            <a:endParaRPr lang="en-US" altLang="zh-CN" sz="3200" dirty="0" smtClean="0">
              <a:solidFill>
                <a:srgbClr val="FF0000"/>
              </a:solidFill>
            </a:endParaRPr>
          </a:p>
          <a:p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01520" y="1483360"/>
            <a:ext cx="4074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诸葛亮的儿子诸葛瞻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01520" y="2092960"/>
            <a:ext cx="355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书信</a:t>
            </a:r>
          </a:p>
        </p:txBody>
      </p:sp>
      <p:sp>
        <p:nvSpPr>
          <p:cNvPr id="10" name="矩形 9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1"/>
      <p:bldP spid="19" grpId="1" build="allAtOnce"/>
      <p:bldP spid="12" grpId="0"/>
      <p:bldP spid="14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2.qhmsg.com/t01b5c4d1034ae4663d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0160" y="391403"/>
            <a:ext cx="3230880" cy="4353317"/>
          </a:xfrm>
          <a:prstGeom prst="rect">
            <a:avLst/>
          </a:prstGeom>
          <a:noFill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 rot="16200000">
            <a:off x="5752493" y="-658467"/>
            <a:ext cx="1065865" cy="3339714"/>
          </a:xfrm>
          <a:custGeom>
            <a:avLst/>
            <a:gdLst>
              <a:gd name="connsiteX0" fmla="*/ 0 w 748145"/>
              <a:gd name="connsiteY0" fmla="*/ 0 h 2344189"/>
              <a:gd name="connsiteX1" fmla="*/ 748145 w 748145"/>
              <a:gd name="connsiteY1" fmla="*/ 0 h 2344189"/>
              <a:gd name="connsiteX2" fmla="*/ 748145 w 748145"/>
              <a:gd name="connsiteY2" fmla="*/ 2344189 h 2344189"/>
              <a:gd name="connsiteX3" fmla="*/ 0 w 748145"/>
              <a:gd name="connsiteY3" fmla="*/ 2344189 h 2344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8145" h="2344189">
                <a:moveTo>
                  <a:pt x="0" y="0"/>
                </a:moveTo>
                <a:lnTo>
                  <a:pt x="748145" y="0"/>
                </a:lnTo>
                <a:lnTo>
                  <a:pt x="748145" y="2344189"/>
                </a:lnTo>
                <a:lnTo>
                  <a:pt x="0" y="2344189"/>
                </a:lnTo>
                <a:close/>
              </a:path>
            </a:pathLst>
          </a:custGeom>
          <a:blipFill>
            <a:blip r:embed="rId5" cstate="email"/>
            <a:tile tx="0" ty="0" sx="100000" sy="100000" flip="none" algn="tl"/>
          </a:blipFill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664" y="464146"/>
            <a:ext cx="28010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诫子书</a:t>
            </a:r>
            <a:endParaRPr lang="zh-CN" alt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1614" y="3134862"/>
            <a:ext cx="5502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、家</a:t>
            </a:r>
            <a:r>
              <a:rPr lang="zh-CN" altLang="en-US" sz="3600" b="1" dirty="0" smtClean="0"/>
              <a:t>“书”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 语言艺术？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8095" y="1706994"/>
            <a:ext cx="4785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、告</a:t>
            </a:r>
            <a:r>
              <a:rPr lang="zh-CN" altLang="en-US" sz="3600" b="1" dirty="0" smtClean="0"/>
              <a:t>“诫”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了 什 么？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38438" y="2458149"/>
            <a:ext cx="4968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、对</a:t>
            </a:r>
            <a:r>
              <a:rPr lang="zh-CN" altLang="en-US" sz="3600" b="1" dirty="0" smtClean="0"/>
              <a:t>“子”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 影 响？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0C0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73269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4786148"/>
            <a:ext cx="9144000" cy="357352"/>
          </a:xfrm>
          <a:prstGeom prst="rect">
            <a:avLst/>
          </a:prstGeom>
          <a:solidFill>
            <a:srgbClr val="797A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4796658"/>
            <a:ext cx="9144000" cy="99850"/>
          </a:xfrm>
          <a:prstGeom prst="rect">
            <a:avLst/>
          </a:prstGeom>
          <a:solidFill>
            <a:srgbClr val="525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35371" y="2571750"/>
            <a:ext cx="1469139" cy="19598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1175"/>
            <a:ext cx="1973806" cy="1813837"/>
          </a:xfrm>
          <a:prstGeom prst="rect">
            <a:avLst/>
          </a:prstGeom>
        </p:spPr>
      </p:pic>
      <p:pic>
        <p:nvPicPr>
          <p:cNvPr id="16" name="Picture 2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72000" y="3484271"/>
            <a:ext cx="2932134" cy="12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1137920" y="1751073"/>
            <a:ext cx="7010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7200" b="1" spc="500" dirty="0" smtClean="0">
                <a:latin typeface="方正隶书繁体" panose="03000509000000000000" pitchFamily="65" charset="-122"/>
                <a:ea typeface="方正隶书繁体" panose="03000509000000000000" pitchFamily="65" charset="-122"/>
              </a:rPr>
              <a:t>“诫”了什么</a:t>
            </a:r>
            <a:endParaRPr lang="zh-CN" altLang="en-US" sz="7200" b="1" spc="500" dirty="0">
              <a:latin typeface="方正隶书繁体" panose="03000509000000000000" pitchFamily="65" charset="-122"/>
              <a:ea typeface="方正隶书繁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78207" y="564620"/>
            <a:ext cx="346224" cy="7664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121" y="4055383"/>
            <a:ext cx="236466" cy="571374"/>
          </a:xfrm>
          <a:prstGeom prst="rect">
            <a:avLst/>
          </a:prstGeom>
        </p:spPr>
      </p:pic>
      <p:pic>
        <p:nvPicPr>
          <p:cNvPr id="18" name="Picture 2" descr="C:\Users\Teacher\Desktop\七年级语文\诫子书资料\t01b5c4d1034ae4663d.jpg"/>
          <p:cNvPicPr>
            <a:picLocks noChangeAspect="1" noChangeArrowheads="1"/>
          </p:cNvPicPr>
          <p:nvPr/>
        </p:nvPicPr>
        <p:blipFill>
          <a:blip r:embed="rId8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961" y="3393440"/>
            <a:ext cx="1042529" cy="140471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184994" y="4742200"/>
            <a:ext cx="18473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zh-CN" altLang="en-US" sz="2400" b="1" dirty="0">
              <a:ln w="1905"/>
              <a:solidFill>
                <a:schemeClr val="tx1">
                  <a:lumMod val="50000"/>
                  <a:lumOff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Teacher\Desktop\七年级语文\诫子书资料\t01b5c4d1034ae4663d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3582346"/>
            <a:ext cx="721360" cy="97196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065967" y="1157293"/>
            <a:ext cx="748145" cy="2878512"/>
            <a:chOff x="8065967" y="1132997"/>
            <a:chExt cx="748145" cy="252888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>
              <a:off x="8065967" y="1173712"/>
              <a:ext cx="748145" cy="2344189"/>
            </a:xfrm>
            <a:custGeom>
              <a:avLst/>
              <a:gdLst>
                <a:gd name="connsiteX0" fmla="*/ 0 w 748145"/>
                <a:gd name="connsiteY0" fmla="*/ 0 h 2344189"/>
                <a:gd name="connsiteX1" fmla="*/ 748145 w 748145"/>
                <a:gd name="connsiteY1" fmla="*/ 0 h 2344189"/>
                <a:gd name="connsiteX2" fmla="*/ 748145 w 748145"/>
                <a:gd name="connsiteY2" fmla="*/ 2344189 h 2344189"/>
                <a:gd name="connsiteX3" fmla="*/ 0 w 748145"/>
                <a:gd name="connsiteY3" fmla="*/ 2344189 h 2344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8145" h="2344189">
                  <a:moveTo>
                    <a:pt x="0" y="0"/>
                  </a:moveTo>
                  <a:lnTo>
                    <a:pt x="748145" y="0"/>
                  </a:lnTo>
                  <a:lnTo>
                    <a:pt x="748145" y="2344189"/>
                  </a:lnTo>
                  <a:lnTo>
                    <a:pt x="0" y="2344189"/>
                  </a:lnTo>
                  <a:close/>
                </a:path>
              </a:pathLst>
            </a:custGeom>
            <a:blipFill>
              <a:blip r:embed="rId5" cstate="email"/>
              <a:tile tx="0" ty="0" sx="100000" sy="100000" flip="none" algn="tl"/>
            </a:blipFill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/>
            <p:cNvSpPr txBox="1"/>
            <p:nvPr/>
          </p:nvSpPr>
          <p:spPr>
            <a:xfrm>
              <a:off x="8070708" y="1132997"/>
              <a:ext cx="738664" cy="2528888"/>
            </a:xfrm>
            <a:prstGeom prst="rect">
              <a:avLst/>
            </a:prstGeom>
            <a:noFill/>
            <a:effectLst>
              <a:outerShdw blurRad="762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3600" b="1" spc="1000" dirty="0" smtClean="0"/>
                <a:t>《</a:t>
              </a:r>
              <a:r>
                <a:rPr lang="zh-CN" altLang="en-US" sz="3600" b="1" spc="1000" dirty="0" smtClean="0"/>
                <a:t>诫子书</a:t>
              </a:r>
              <a:r>
                <a:rPr lang="en-US" altLang="zh-CN" sz="3600" b="1" spc="1000" dirty="0" smtClean="0"/>
                <a:t>》</a:t>
              </a:r>
              <a:endParaRPr lang="zh-CN" altLang="en-US" sz="3600" b="1" spc="1000"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2079" y="949053"/>
            <a:ext cx="7686720" cy="3338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ts val="45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夫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君子之行，静以修身，俭以养德。非淡泊无以明志，非宁静无以致远。</a:t>
            </a:r>
            <a:r>
              <a:rPr lang="zh-CN" altLang="en-US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夫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</a:rPr>
              <a:t>学须静也，才须学也，非学无以广才，非志无以成学。淫慢则不能励精，险躁则不能治性。年与时驰，意与日去，遂成枯落，多不接世，悲守穷庐，将复何及！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pitchFamily="2" charset="-122"/>
              <a:ea typeface="华文仿宋" panose="020106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6221" y="475141"/>
            <a:ext cx="3970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你  读 准 确  了  吗 ？</a:t>
            </a:r>
            <a:endParaRPr lang="zh-CN" altLang="en-US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0078" y="-101600"/>
            <a:ext cx="70070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聆听一位先哲的教导，感受一份深切的父爱</a:t>
            </a:r>
            <a:endParaRPr lang="zh-CN" altLang="en-US" sz="28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1238</Words>
  <Application>Microsoft Office PowerPoint</Application>
  <PresentationFormat>全屏显示(16:9)</PresentationFormat>
  <Paragraphs>96</Paragraphs>
  <Slides>20</Slides>
  <Notes>14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华文新魏</vt:lpstr>
      <vt:lpstr>经典繁毛楷</vt:lpstr>
      <vt:lpstr>Verdana</vt:lpstr>
      <vt:lpstr>微软雅黑</vt:lpstr>
      <vt:lpstr>华文隶书</vt:lpstr>
      <vt:lpstr>华文楷体</vt:lpstr>
      <vt:lpstr>Wingdings</vt:lpstr>
      <vt:lpstr>华文行楷</vt:lpstr>
      <vt:lpstr>方正隶书繁体</vt:lpstr>
      <vt:lpstr>华文仿宋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Company>qmx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弟子规02</dc:title>
  <dc:creator>Administrator</dc:creator>
  <cp:lastModifiedBy>Microsoft</cp:lastModifiedBy>
  <cp:revision>159</cp:revision>
  <dcterms:created xsi:type="dcterms:W3CDTF">2016-07-30T04:32:00Z</dcterms:created>
  <dcterms:modified xsi:type="dcterms:W3CDTF">2018-02-23T03:38:39Z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